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70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23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751C92-EA3E-4043-BDB9-7A646427FA2C}" v="233" dt="2022-03-23T15:31:23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9"/>
  </p:normalViewPr>
  <p:slideViewPr>
    <p:cSldViewPr snapToGrid="0">
      <p:cViewPr varScale="1">
        <p:scale>
          <a:sx n="105" d="100"/>
          <a:sy n="105" d="100"/>
        </p:scale>
        <p:origin x="84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3F055E-1739-457A-9D06-9C305171303B}" type="doc">
      <dgm:prSet loTypeId="urn:microsoft.com/office/officeart/2005/8/layout/list1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23F32A6-08CD-4948-BA69-972A91112A61}">
      <dgm:prSet/>
      <dgm:spPr/>
      <dgm:t>
        <a:bodyPr/>
        <a:lstStyle/>
        <a:p>
          <a:r>
            <a:rPr lang="en-GB" dirty="0"/>
            <a:t>Kids and adults</a:t>
          </a:r>
          <a:endParaRPr lang="en-US" dirty="0"/>
        </a:p>
      </dgm:t>
    </dgm:pt>
    <dgm:pt modelId="{EF398CAA-9CD5-40F0-8D6D-304DDF4AE090}" type="parTrans" cxnId="{B5F3330E-1AB0-4DBB-8E3B-3E493A7AFBE2}">
      <dgm:prSet/>
      <dgm:spPr/>
      <dgm:t>
        <a:bodyPr/>
        <a:lstStyle/>
        <a:p>
          <a:endParaRPr lang="en-US"/>
        </a:p>
      </dgm:t>
    </dgm:pt>
    <dgm:pt modelId="{E5BF3029-2AD4-4690-8DCE-34AB08DC1680}" type="sibTrans" cxnId="{B5F3330E-1AB0-4DBB-8E3B-3E493A7AFBE2}">
      <dgm:prSet/>
      <dgm:spPr/>
      <dgm:t>
        <a:bodyPr/>
        <a:lstStyle/>
        <a:p>
          <a:endParaRPr lang="en-US"/>
        </a:p>
      </dgm:t>
    </dgm:pt>
    <dgm:pt modelId="{067D770A-FCA6-48F2-A192-513A78C8C4D8}">
      <dgm:prSet/>
      <dgm:spPr/>
      <dgm:t>
        <a:bodyPr/>
        <a:lstStyle/>
        <a:p>
          <a:r>
            <a:rPr lang="en-GB"/>
            <a:t>Male and female</a:t>
          </a:r>
          <a:endParaRPr lang="en-US"/>
        </a:p>
      </dgm:t>
    </dgm:pt>
    <dgm:pt modelId="{EA4674A8-47F8-4AD0-ABA7-8A21EB9961E1}" type="parTrans" cxnId="{54D51918-10E6-4738-B9E4-9CBB84B0D0D7}">
      <dgm:prSet/>
      <dgm:spPr/>
      <dgm:t>
        <a:bodyPr/>
        <a:lstStyle/>
        <a:p>
          <a:endParaRPr lang="en-US"/>
        </a:p>
      </dgm:t>
    </dgm:pt>
    <dgm:pt modelId="{15818F1C-4ED6-466D-8B1B-5155A1BACD60}" type="sibTrans" cxnId="{54D51918-10E6-4738-B9E4-9CBB84B0D0D7}">
      <dgm:prSet/>
      <dgm:spPr/>
      <dgm:t>
        <a:bodyPr/>
        <a:lstStyle/>
        <a:p>
          <a:endParaRPr lang="en-US"/>
        </a:p>
      </dgm:t>
    </dgm:pt>
    <dgm:pt modelId="{7A9145AA-8F69-4C24-8E0C-710971AE2CDA}">
      <dgm:prSet/>
      <dgm:spPr/>
      <dgm:t>
        <a:bodyPr/>
        <a:lstStyle/>
        <a:p>
          <a:r>
            <a:rPr lang="en-GB"/>
            <a:t>Family and people who eat out</a:t>
          </a:r>
          <a:endParaRPr lang="en-US"/>
        </a:p>
      </dgm:t>
    </dgm:pt>
    <dgm:pt modelId="{123DE1DC-8AC6-411E-8592-8D9EA5FA09FE}" type="parTrans" cxnId="{7C238CC9-7943-4DA1-BD41-2749C546697A}">
      <dgm:prSet/>
      <dgm:spPr/>
      <dgm:t>
        <a:bodyPr/>
        <a:lstStyle/>
        <a:p>
          <a:endParaRPr lang="en-US"/>
        </a:p>
      </dgm:t>
    </dgm:pt>
    <dgm:pt modelId="{03E6B2D5-EB31-4613-8DDA-D5B5F8B08BFC}" type="sibTrans" cxnId="{7C238CC9-7943-4DA1-BD41-2749C546697A}">
      <dgm:prSet/>
      <dgm:spPr/>
      <dgm:t>
        <a:bodyPr/>
        <a:lstStyle/>
        <a:p>
          <a:endParaRPr lang="en-US"/>
        </a:p>
      </dgm:t>
    </dgm:pt>
    <dgm:pt modelId="{409EEF3F-8A0D-4813-A05F-A15718EDE58B}">
      <dgm:prSet/>
      <dgm:spPr/>
      <dgm:t>
        <a:bodyPr/>
        <a:lstStyle/>
        <a:p>
          <a:r>
            <a:rPr lang="en-GB"/>
            <a:t>Customers who love Bulgarian food</a:t>
          </a:r>
          <a:endParaRPr lang="en-US"/>
        </a:p>
      </dgm:t>
    </dgm:pt>
    <dgm:pt modelId="{8B9A49B6-DF3D-4C30-BAB3-757C770C3D82}" type="parTrans" cxnId="{94F590AA-8DEA-45D1-B7D1-3B3D5CE6661E}">
      <dgm:prSet/>
      <dgm:spPr/>
      <dgm:t>
        <a:bodyPr/>
        <a:lstStyle/>
        <a:p>
          <a:endParaRPr lang="en-US"/>
        </a:p>
      </dgm:t>
    </dgm:pt>
    <dgm:pt modelId="{57A66A83-0DCB-48C3-823D-4F05F9D80734}" type="sibTrans" cxnId="{94F590AA-8DEA-45D1-B7D1-3B3D5CE6661E}">
      <dgm:prSet/>
      <dgm:spPr/>
      <dgm:t>
        <a:bodyPr/>
        <a:lstStyle/>
        <a:p>
          <a:endParaRPr lang="en-US"/>
        </a:p>
      </dgm:t>
    </dgm:pt>
    <dgm:pt modelId="{EB02F126-5485-4906-B5A8-49F60E50D118}">
      <dgm:prSet/>
      <dgm:spPr/>
      <dgm:t>
        <a:bodyPr/>
        <a:lstStyle/>
        <a:p>
          <a:r>
            <a:rPr lang="en-GB" dirty="0"/>
            <a:t>People who want to explore different traditional food </a:t>
          </a:r>
          <a:endParaRPr lang="en-US" dirty="0"/>
        </a:p>
      </dgm:t>
    </dgm:pt>
    <dgm:pt modelId="{19CE01F7-AA57-4E09-89D5-599B92BBD713}" type="parTrans" cxnId="{BC6593A1-26C8-431B-8D64-31E8AC244CD0}">
      <dgm:prSet/>
      <dgm:spPr/>
      <dgm:t>
        <a:bodyPr/>
        <a:lstStyle/>
        <a:p>
          <a:endParaRPr lang="en-US"/>
        </a:p>
      </dgm:t>
    </dgm:pt>
    <dgm:pt modelId="{70A371AC-A0B9-425A-950C-8DE66AF52AB2}" type="sibTrans" cxnId="{BC6593A1-26C8-431B-8D64-31E8AC244CD0}">
      <dgm:prSet/>
      <dgm:spPr/>
      <dgm:t>
        <a:bodyPr/>
        <a:lstStyle/>
        <a:p>
          <a:endParaRPr lang="en-US"/>
        </a:p>
      </dgm:t>
    </dgm:pt>
    <dgm:pt modelId="{A6D41B63-B7C8-4F74-AF39-D757E47098B1}" type="pres">
      <dgm:prSet presAssocID="{ED3F055E-1739-457A-9D06-9C305171303B}" presName="linear" presStyleCnt="0">
        <dgm:presLayoutVars>
          <dgm:dir/>
          <dgm:animLvl val="lvl"/>
          <dgm:resizeHandles val="exact"/>
        </dgm:presLayoutVars>
      </dgm:prSet>
      <dgm:spPr/>
    </dgm:pt>
    <dgm:pt modelId="{BBD14EFD-9D21-4F8D-A2B9-1EDB21251C38}" type="pres">
      <dgm:prSet presAssocID="{C23F32A6-08CD-4948-BA69-972A91112A61}" presName="parentLin" presStyleCnt="0"/>
      <dgm:spPr/>
    </dgm:pt>
    <dgm:pt modelId="{C2341CE0-0D66-4989-961F-A059F707F11F}" type="pres">
      <dgm:prSet presAssocID="{C23F32A6-08CD-4948-BA69-972A91112A61}" presName="parentLeftMargin" presStyleLbl="node1" presStyleIdx="0" presStyleCnt="5"/>
      <dgm:spPr/>
    </dgm:pt>
    <dgm:pt modelId="{B8699486-34DE-4FA6-ADCB-A449905C1E73}" type="pres">
      <dgm:prSet presAssocID="{C23F32A6-08CD-4948-BA69-972A91112A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817D7F9-D3C7-416E-9C80-6290711BE93B}" type="pres">
      <dgm:prSet presAssocID="{C23F32A6-08CD-4948-BA69-972A91112A61}" presName="negativeSpace" presStyleCnt="0"/>
      <dgm:spPr/>
    </dgm:pt>
    <dgm:pt modelId="{B23CCFA9-DE95-42D9-8A8C-A5350FE9D540}" type="pres">
      <dgm:prSet presAssocID="{C23F32A6-08CD-4948-BA69-972A91112A61}" presName="childText" presStyleLbl="conFgAcc1" presStyleIdx="0" presStyleCnt="5">
        <dgm:presLayoutVars>
          <dgm:bulletEnabled val="1"/>
        </dgm:presLayoutVars>
      </dgm:prSet>
      <dgm:spPr/>
    </dgm:pt>
    <dgm:pt modelId="{89C6A3F1-BD37-4EEE-9021-8EDD829858FA}" type="pres">
      <dgm:prSet presAssocID="{E5BF3029-2AD4-4690-8DCE-34AB08DC1680}" presName="spaceBetweenRectangles" presStyleCnt="0"/>
      <dgm:spPr/>
    </dgm:pt>
    <dgm:pt modelId="{9E46724B-68F7-4BC7-A862-6EFD6F91F681}" type="pres">
      <dgm:prSet presAssocID="{067D770A-FCA6-48F2-A192-513A78C8C4D8}" presName="parentLin" presStyleCnt="0"/>
      <dgm:spPr/>
    </dgm:pt>
    <dgm:pt modelId="{81E5AE1E-38D4-46C4-B0EB-567323858584}" type="pres">
      <dgm:prSet presAssocID="{067D770A-FCA6-48F2-A192-513A78C8C4D8}" presName="parentLeftMargin" presStyleLbl="node1" presStyleIdx="0" presStyleCnt="5"/>
      <dgm:spPr/>
    </dgm:pt>
    <dgm:pt modelId="{C60AC785-5DC4-4767-94F4-FA94101E0B8E}" type="pres">
      <dgm:prSet presAssocID="{067D770A-FCA6-48F2-A192-513A78C8C4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345A143-A63A-4A00-8D8B-932309CBB962}" type="pres">
      <dgm:prSet presAssocID="{067D770A-FCA6-48F2-A192-513A78C8C4D8}" presName="negativeSpace" presStyleCnt="0"/>
      <dgm:spPr/>
    </dgm:pt>
    <dgm:pt modelId="{0179AA8E-A433-4ECC-A089-25293B280CB4}" type="pres">
      <dgm:prSet presAssocID="{067D770A-FCA6-48F2-A192-513A78C8C4D8}" presName="childText" presStyleLbl="conFgAcc1" presStyleIdx="1" presStyleCnt="5">
        <dgm:presLayoutVars>
          <dgm:bulletEnabled val="1"/>
        </dgm:presLayoutVars>
      </dgm:prSet>
      <dgm:spPr/>
    </dgm:pt>
    <dgm:pt modelId="{E399778A-BD14-4E04-B057-1C65E9E5AA02}" type="pres">
      <dgm:prSet presAssocID="{15818F1C-4ED6-466D-8B1B-5155A1BACD60}" presName="spaceBetweenRectangles" presStyleCnt="0"/>
      <dgm:spPr/>
    </dgm:pt>
    <dgm:pt modelId="{924F16C9-00C2-47DE-A0D5-4B6FBDA14CF8}" type="pres">
      <dgm:prSet presAssocID="{7A9145AA-8F69-4C24-8E0C-710971AE2CDA}" presName="parentLin" presStyleCnt="0"/>
      <dgm:spPr/>
    </dgm:pt>
    <dgm:pt modelId="{8BACB232-6410-4EBB-9413-A183848CEA03}" type="pres">
      <dgm:prSet presAssocID="{7A9145AA-8F69-4C24-8E0C-710971AE2CDA}" presName="parentLeftMargin" presStyleLbl="node1" presStyleIdx="1" presStyleCnt="5"/>
      <dgm:spPr/>
    </dgm:pt>
    <dgm:pt modelId="{4A91ACBF-9355-47C5-A9F8-82E9CA683922}" type="pres">
      <dgm:prSet presAssocID="{7A9145AA-8F69-4C24-8E0C-710971AE2CD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72971F8-09B2-4A03-99D9-0663FCD6CFCD}" type="pres">
      <dgm:prSet presAssocID="{7A9145AA-8F69-4C24-8E0C-710971AE2CDA}" presName="negativeSpace" presStyleCnt="0"/>
      <dgm:spPr/>
    </dgm:pt>
    <dgm:pt modelId="{BC8784CA-2F12-40F1-972C-F831966168C1}" type="pres">
      <dgm:prSet presAssocID="{7A9145AA-8F69-4C24-8E0C-710971AE2CDA}" presName="childText" presStyleLbl="conFgAcc1" presStyleIdx="2" presStyleCnt="5">
        <dgm:presLayoutVars>
          <dgm:bulletEnabled val="1"/>
        </dgm:presLayoutVars>
      </dgm:prSet>
      <dgm:spPr/>
    </dgm:pt>
    <dgm:pt modelId="{0A080C42-97F5-42BD-949B-611647F46933}" type="pres">
      <dgm:prSet presAssocID="{03E6B2D5-EB31-4613-8DDA-D5B5F8B08BFC}" presName="spaceBetweenRectangles" presStyleCnt="0"/>
      <dgm:spPr/>
    </dgm:pt>
    <dgm:pt modelId="{222B15EE-BCAC-4688-A7C8-20CD9947959E}" type="pres">
      <dgm:prSet presAssocID="{409EEF3F-8A0D-4813-A05F-A15718EDE58B}" presName="parentLin" presStyleCnt="0"/>
      <dgm:spPr/>
    </dgm:pt>
    <dgm:pt modelId="{160A60AD-9D8F-462E-B804-CA8CFAC93FD0}" type="pres">
      <dgm:prSet presAssocID="{409EEF3F-8A0D-4813-A05F-A15718EDE58B}" presName="parentLeftMargin" presStyleLbl="node1" presStyleIdx="2" presStyleCnt="5"/>
      <dgm:spPr/>
    </dgm:pt>
    <dgm:pt modelId="{34808A74-AA4A-4BD0-A99D-F4121F256899}" type="pres">
      <dgm:prSet presAssocID="{409EEF3F-8A0D-4813-A05F-A15718EDE58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84A443A-291D-4B8B-904C-7A7B41819E11}" type="pres">
      <dgm:prSet presAssocID="{409EEF3F-8A0D-4813-A05F-A15718EDE58B}" presName="negativeSpace" presStyleCnt="0"/>
      <dgm:spPr/>
    </dgm:pt>
    <dgm:pt modelId="{206D986B-BDDA-4822-9B00-5036BC2BE570}" type="pres">
      <dgm:prSet presAssocID="{409EEF3F-8A0D-4813-A05F-A15718EDE58B}" presName="childText" presStyleLbl="conFgAcc1" presStyleIdx="3" presStyleCnt="5">
        <dgm:presLayoutVars>
          <dgm:bulletEnabled val="1"/>
        </dgm:presLayoutVars>
      </dgm:prSet>
      <dgm:spPr/>
    </dgm:pt>
    <dgm:pt modelId="{4609EBEC-6473-4A6F-B813-E4E5A1174934}" type="pres">
      <dgm:prSet presAssocID="{57A66A83-0DCB-48C3-823D-4F05F9D80734}" presName="spaceBetweenRectangles" presStyleCnt="0"/>
      <dgm:spPr/>
    </dgm:pt>
    <dgm:pt modelId="{31336164-89AC-4471-902E-55822549D6DD}" type="pres">
      <dgm:prSet presAssocID="{EB02F126-5485-4906-B5A8-49F60E50D118}" presName="parentLin" presStyleCnt="0"/>
      <dgm:spPr/>
    </dgm:pt>
    <dgm:pt modelId="{735E3C50-5951-413D-8EB0-9AC0D7BB7E62}" type="pres">
      <dgm:prSet presAssocID="{EB02F126-5485-4906-B5A8-49F60E50D118}" presName="parentLeftMargin" presStyleLbl="node1" presStyleIdx="3" presStyleCnt="5"/>
      <dgm:spPr/>
    </dgm:pt>
    <dgm:pt modelId="{612465EE-20F1-4C8D-BDD5-96E16B271286}" type="pres">
      <dgm:prSet presAssocID="{EB02F126-5485-4906-B5A8-49F60E50D11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AB4F0F6-5340-42F0-9653-E647E5AC8FC9}" type="pres">
      <dgm:prSet presAssocID="{EB02F126-5485-4906-B5A8-49F60E50D118}" presName="negativeSpace" presStyleCnt="0"/>
      <dgm:spPr/>
    </dgm:pt>
    <dgm:pt modelId="{761A971B-E99A-40B7-91B4-CBCDEA837D73}" type="pres">
      <dgm:prSet presAssocID="{EB02F126-5485-4906-B5A8-49F60E50D11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5F3330E-1AB0-4DBB-8E3B-3E493A7AFBE2}" srcId="{ED3F055E-1739-457A-9D06-9C305171303B}" destId="{C23F32A6-08CD-4948-BA69-972A91112A61}" srcOrd="0" destOrd="0" parTransId="{EF398CAA-9CD5-40F0-8D6D-304DDF4AE090}" sibTransId="{E5BF3029-2AD4-4690-8DCE-34AB08DC1680}"/>
    <dgm:cxn modelId="{3BFEC610-1E7D-47A6-83BA-0F873A49E814}" type="presOf" srcId="{409EEF3F-8A0D-4813-A05F-A15718EDE58B}" destId="{34808A74-AA4A-4BD0-A99D-F4121F256899}" srcOrd="1" destOrd="0" presId="urn:microsoft.com/office/officeart/2005/8/layout/list1"/>
    <dgm:cxn modelId="{29CCDE14-2302-4171-A260-F696B2233ACF}" type="presOf" srcId="{C23F32A6-08CD-4948-BA69-972A91112A61}" destId="{C2341CE0-0D66-4989-961F-A059F707F11F}" srcOrd="0" destOrd="0" presId="urn:microsoft.com/office/officeart/2005/8/layout/list1"/>
    <dgm:cxn modelId="{54D51918-10E6-4738-B9E4-9CBB84B0D0D7}" srcId="{ED3F055E-1739-457A-9D06-9C305171303B}" destId="{067D770A-FCA6-48F2-A192-513A78C8C4D8}" srcOrd="1" destOrd="0" parTransId="{EA4674A8-47F8-4AD0-ABA7-8A21EB9961E1}" sibTransId="{15818F1C-4ED6-466D-8B1B-5155A1BACD60}"/>
    <dgm:cxn modelId="{2EAF4521-DEA0-44D8-A4AB-E549B812BA65}" type="presOf" srcId="{067D770A-FCA6-48F2-A192-513A78C8C4D8}" destId="{C60AC785-5DC4-4767-94F4-FA94101E0B8E}" srcOrd="1" destOrd="0" presId="urn:microsoft.com/office/officeart/2005/8/layout/list1"/>
    <dgm:cxn modelId="{921A4731-468A-44DD-9694-F7F1EFA5EDF6}" type="presOf" srcId="{7A9145AA-8F69-4C24-8E0C-710971AE2CDA}" destId="{8BACB232-6410-4EBB-9413-A183848CEA03}" srcOrd="0" destOrd="0" presId="urn:microsoft.com/office/officeart/2005/8/layout/list1"/>
    <dgm:cxn modelId="{E905FE52-9929-4F13-BBB4-3DFA20ADAC7C}" type="presOf" srcId="{067D770A-FCA6-48F2-A192-513A78C8C4D8}" destId="{81E5AE1E-38D4-46C4-B0EB-567323858584}" srcOrd="0" destOrd="0" presId="urn:microsoft.com/office/officeart/2005/8/layout/list1"/>
    <dgm:cxn modelId="{DF16FF53-F34F-4BF9-8F7F-14874262AA3A}" type="presOf" srcId="{7A9145AA-8F69-4C24-8E0C-710971AE2CDA}" destId="{4A91ACBF-9355-47C5-A9F8-82E9CA683922}" srcOrd="1" destOrd="0" presId="urn:microsoft.com/office/officeart/2005/8/layout/list1"/>
    <dgm:cxn modelId="{BBDE4F5E-5A02-4515-A8E2-ECBB03FC3E49}" type="presOf" srcId="{409EEF3F-8A0D-4813-A05F-A15718EDE58B}" destId="{160A60AD-9D8F-462E-B804-CA8CFAC93FD0}" srcOrd="0" destOrd="0" presId="urn:microsoft.com/office/officeart/2005/8/layout/list1"/>
    <dgm:cxn modelId="{BC6593A1-26C8-431B-8D64-31E8AC244CD0}" srcId="{ED3F055E-1739-457A-9D06-9C305171303B}" destId="{EB02F126-5485-4906-B5A8-49F60E50D118}" srcOrd="4" destOrd="0" parTransId="{19CE01F7-AA57-4E09-89D5-599B92BBD713}" sibTransId="{70A371AC-A0B9-425A-950C-8DE66AF52AB2}"/>
    <dgm:cxn modelId="{79EBB3A3-B346-48FE-B031-7D121551E1EE}" type="presOf" srcId="{EB02F126-5485-4906-B5A8-49F60E50D118}" destId="{735E3C50-5951-413D-8EB0-9AC0D7BB7E62}" srcOrd="0" destOrd="0" presId="urn:microsoft.com/office/officeart/2005/8/layout/list1"/>
    <dgm:cxn modelId="{C42005A8-DD59-49E6-B56D-4E502C4CF181}" type="presOf" srcId="{ED3F055E-1739-457A-9D06-9C305171303B}" destId="{A6D41B63-B7C8-4F74-AF39-D757E47098B1}" srcOrd="0" destOrd="0" presId="urn:microsoft.com/office/officeart/2005/8/layout/list1"/>
    <dgm:cxn modelId="{94F590AA-8DEA-45D1-B7D1-3B3D5CE6661E}" srcId="{ED3F055E-1739-457A-9D06-9C305171303B}" destId="{409EEF3F-8A0D-4813-A05F-A15718EDE58B}" srcOrd="3" destOrd="0" parTransId="{8B9A49B6-DF3D-4C30-BAB3-757C770C3D82}" sibTransId="{57A66A83-0DCB-48C3-823D-4F05F9D80734}"/>
    <dgm:cxn modelId="{BB60B5C3-EC54-4A82-BF86-A4EDFA10B690}" type="presOf" srcId="{EB02F126-5485-4906-B5A8-49F60E50D118}" destId="{612465EE-20F1-4C8D-BDD5-96E16B271286}" srcOrd="1" destOrd="0" presId="urn:microsoft.com/office/officeart/2005/8/layout/list1"/>
    <dgm:cxn modelId="{7C238CC9-7943-4DA1-BD41-2749C546697A}" srcId="{ED3F055E-1739-457A-9D06-9C305171303B}" destId="{7A9145AA-8F69-4C24-8E0C-710971AE2CDA}" srcOrd="2" destOrd="0" parTransId="{123DE1DC-8AC6-411E-8592-8D9EA5FA09FE}" sibTransId="{03E6B2D5-EB31-4613-8DDA-D5B5F8B08BFC}"/>
    <dgm:cxn modelId="{AE05B4D7-E715-4D5A-9839-BC5C7DD0AAC1}" type="presOf" srcId="{C23F32A6-08CD-4948-BA69-972A91112A61}" destId="{B8699486-34DE-4FA6-ADCB-A449905C1E73}" srcOrd="1" destOrd="0" presId="urn:microsoft.com/office/officeart/2005/8/layout/list1"/>
    <dgm:cxn modelId="{4F8519E6-412E-44E8-ABAA-FBB75F09517D}" type="presParOf" srcId="{A6D41B63-B7C8-4F74-AF39-D757E47098B1}" destId="{BBD14EFD-9D21-4F8D-A2B9-1EDB21251C38}" srcOrd="0" destOrd="0" presId="urn:microsoft.com/office/officeart/2005/8/layout/list1"/>
    <dgm:cxn modelId="{2DA35946-68FF-42C6-9CA5-65977013F6DA}" type="presParOf" srcId="{BBD14EFD-9D21-4F8D-A2B9-1EDB21251C38}" destId="{C2341CE0-0D66-4989-961F-A059F707F11F}" srcOrd="0" destOrd="0" presId="urn:microsoft.com/office/officeart/2005/8/layout/list1"/>
    <dgm:cxn modelId="{E737B8D6-4DE1-4A64-B1BF-AE869AD15D20}" type="presParOf" srcId="{BBD14EFD-9D21-4F8D-A2B9-1EDB21251C38}" destId="{B8699486-34DE-4FA6-ADCB-A449905C1E73}" srcOrd="1" destOrd="0" presId="urn:microsoft.com/office/officeart/2005/8/layout/list1"/>
    <dgm:cxn modelId="{D439FCED-8B6C-49B8-8ADB-5A1C0026AA61}" type="presParOf" srcId="{A6D41B63-B7C8-4F74-AF39-D757E47098B1}" destId="{A817D7F9-D3C7-416E-9C80-6290711BE93B}" srcOrd="1" destOrd="0" presId="urn:microsoft.com/office/officeart/2005/8/layout/list1"/>
    <dgm:cxn modelId="{B5F6BA3E-E556-4EB8-8BBA-9FD3F36DD2E0}" type="presParOf" srcId="{A6D41B63-B7C8-4F74-AF39-D757E47098B1}" destId="{B23CCFA9-DE95-42D9-8A8C-A5350FE9D540}" srcOrd="2" destOrd="0" presId="urn:microsoft.com/office/officeart/2005/8/layout/list1"/>
    <dgm:cxn modelId="{26DC7036-2F9D-4D9A-94D3-CAF504C4926D}" type="presParOf" srcId="{A6D41B63-B7C8-4F74-AF39-D757E47098B1}" destId="{89C6A3F1-BD37-4EEE-9021-8EDD829858FA}" srcOrd="3" destOrd="0" presId="urn:microsoft.com/office/officeart/2005/8/layout/list1"/>
    <dgm:cxn modelId="{751015B3-731D-453A-8981-A820701614D7}" type="presParOf" srcId="{A6D41B63-B7C8-4F74-AF39-D757E47098B1}" destId="{9E46724B-68F7-4BC7-A862-6EFD6F91F681}" srcOrd="4" destOrd="0" presId="urn:microsoft.com/office/officeart/2005/8/layout/list1"/>
    <dgm:cxn modelId="{C5B48984-8EC0-43D4-A7B5-9D2637E3D927}" type="presParOf" srcId="{9E46724B-68F7-4BC7-A862-6EFD6F91F681}" destId="{81E5AE1E-38D4-46C4-B0EB-567323858584}" srcOrd="0" destOrd="0" presId="urn:microsoft.com/office/officeart/2005/8/layout/list1"/>
    <dgm:cxn modelId="{505153AF-5FD1-434B-9C40-43C929890699}" type="presParOf" srcId="{9E46724B-68F7-4BC7-A862-6EFD6F91F681}" destId="{C60AC785-5DC4-4767-94F4-FA94101E0B8E}" srcOrd="1" destOrd="0" presId="urn:microsoft.com/office/officeart/2005/8/layout/list1"/>
    <dgm:cxn modelId="{97208655-E18B-491F-8AD2-8712CE49E22A}" type="presParOf" srcId="{A6D41B63-B7C8-4F74-AF39-D757E47098B1}" destId="{A345A143-A63A-4A00-8D8B-932309CBB962}" srcOrd="5" destOrd="0" presId="urn:microsoft.com/office/officeart/2005/8/layout/list1"/>
    <dgm:cxn modelId="{ABCE9C7B-5ED7-4F0E-B118-63039062C493}" type="presParOf" srcId="{A6D41B63-B7C8-4F74-AF39-D757E47098B1}" destId="{0179AA8E-A433-4ECC-A089-25293B280CB4}" srcOrd="6" destOrd="0" presId="urn:microsoft.com/office/officeart/2005/8/layout/list1"/>
    <dgm:cxn modelId="{05EFABAE-3AEA-4C5A-95A2-B5298E016D06}" type="presParOf" srcId="{A6D41B63-B7C8-4F74-AF39-D757E47098B1}" destId="{E399778A-BD14-4E04-B057-1C65E9E5AA02}" srcOrd="7" destOrd="0" presId="urn:microsoft.com/office/officeart/2005/8/layout/list1"/>
    <dgm:cxn modelId="{6DF615AC-FA71-4510-B36A-7C947F18E007}" type="presParOf" srcId="{A6D41B63-B7C8-4F74-AF39-D757E47098B1}" destId="{924F16C9-00C2-47DE-A0D5-4B6FBDA14CF8}" srcOrd="8" destOrd="0" presId="urn:microsoft.com/office/officeart/2005/8/layout/list1"/>
    <dgm:cxn modelId="{C341B12C-31B4-4095-9F5D-DE993450CA06}" type="presParOf" srcId="{924F16C9-00C2-47DE-A0D5-4B6FBDA14CF8}" destId="{8BACB232-6410-4EBB-9413-A183848CEA03}" srcOrd="0" destOrd="0" presId="urn:microsoft.com/office/officeart/2005/8/layout/list1"/>
    <dgm:cxn modelId="{89CC8C4F-AF41-4BD4-BC7C-1F90B47EC095}" type="presParOf" srcId="{924F16C9-00C2-47DE-A0D5-4B6FBDA14CF8}" destId="{4A91ACBF-9355-47C5-A9F8-82E9CA683922}" srcOrd="1" destOrd="0" presId="urn:microsoft.com/office/officeart/2005/8/layout/list1"/>
    <dgm:cxn modelId="{7676E143-7ADC-409B-A093-581C7D387E0B}" type="presParOf" srcId="{A6D41B63-B7C8-4F74-AF39-D757E47098B1}" destId="{472971F8-09B2-4A03-99D9-0663FCD6CFCD}" srcOrd="9" destOrd="0" presId="urn:microsoft.com/office/officeart/2005/8/layout/list1"/>
    <dgm:cxn modelId="{83B787A7-EC4F-4158-8DC6-7364B26826F4}" type="presParOf" srcId="{A6D41B63-B7C8-4F74-AF39-D757E47098B1}" destId="{BC8784CA-2F12-40F1-972C-F831966168C1}" srcOrd="10" destOrd="0" presId="urn:microsoft.com/office/officeart/2005/8/layout/list1"/>
    <dgm:cxn modelId="{AF0CF3DF-AE35-4711-84CA-F33E90887BCE}" type="presParOf" srcId="{A6D41B63-B7C8-4F74-AF39-D757E47098B1}" destId="{0A080C42-97F5-42BD-949B-611647F46933}" srcOrd="11" destOrd="0" presId="urn:microsoft.com/office/officeart/2005/8/layout/list1"/>
    <dgm:cxn modelId="{379C33D0-44A9-4B50-9E65-E68EB1832B59}" type="presParOf" srcId="{A6D41B63-B7C8-4F74-AF39-D757E47098B1}" destId="{222B15EE-BCAC-4688-A7C8-20CD9947959E}" srcOrd="12" destOrd="0" presId="urn:microsoft.com/office/officeart/2005/8/layout/list1"/>
    <dgm:cxn modelId="{657BAB01-59A8-41A5-A28D-0947F4418AAF}" type="presParOf" srcId="{222B15EE-BCAC-4688-A7C8-20CD9947959E}" destId="{160A60AD-9D8F-462E-B804-CA8CFAC93FD0}" srcOrd="0" destOrd="0" presId="urn:microsoft.com/office/officeart/2005/8/layout/list1"/>
    <dgm:cxn modelId="{290143F0-0DD5-435F-A2DD-0DB02C22F5E2}" type="presParOf" srcId="{222B15EE-BCAC-4688-A7C8-20CD9947959E}" destId="{34808A74-AA4A-4BD0-A99D-F4121F256899}" srcOrd="1" destOrd="0" presId="urn:microsoft.com/office/officeart/2005/8/layout/list1"/>
    <dgm:cxn modelId="{18FF7EA7-F74B-40E1-B144-5C6353634886}" type="presParOf" srcId="{A6D41B63-B7C8-4F74-AF39-D757E47098B1}" destId="{084A443A-291D-4B8B-904C-7A7B41819E11}" srcOrd="13" destOrd="0" presId="urn:microsoft.com/office/officeart/2005/8/layout/list1"/>
    <dgm:cxn modelId="{6B5B9774-DA87-40CB-A04D-CB756F27A546}" type="presParOf" srcId="{A6D41B63-B7C8-4F74-AF39-D757E47098B1}" destId="{206D986B-BDDA-4822-9B00-5036BC2BE570}" srcOrd="14" destOrd="0" presId="urn:microsoft.com/office/officeart/2005/8/layout/list1"/>
    <dgm:cxn modelId="{E8CCD19E-4CA3-4569-99AE-0950FFD68B94}" type="presParOf" srcId="{A6D41B63-B7C8-4F74-AF39-D757E47098B1}" destId="{4609EBEC-6473-4A6F-B813-E4E5A1174934}" srcOrd="15" destOrd="0" presId="urn:microsoft.com/office/officeart/2005/8/layout/list1"/>
    <dgm:cxn modelId="{C48EFE18-6805-4D25-A167-104CDB8F9EF8}" type="presParOf" srcId="{A6D41B63-B7C8-4F74-AF39-D757E47098B1}" destId="{31336164-89AC-4471-902E-55822549D6DD}" srcOrd="16" destOrd="0" presId="urn:microsoft.com/office/officeart/2005/8/layout/list1"/>
    <dgm:cxn modelId="{F949DD14-F713-4F98-92A4-FDC44F8E0E49}" type="presParOf" srcId="{31336164-89AC-4471-902E-55822549D6DD}" destId="{735E3C50-5951-413D-8EB0-9AC0D7BB7E62}" srcOrd="0" destOrd="0" presId="urn:microsoft.com/office/officeart/2005/8/layout/list1"/>
    <dgm:cxn modelId="{F14A2E2B-7BDC-4C23-83A1-EED30E04BA65}" type="presParOf" srcId="{31336164-89AC-4471-902E-55822549D6DD}" destId="{612465EE-20F1-4C8D-BDD5-96E16B271286}" srcOrd="1" destOrd="0" presId="urn:microsoft.com/office/officeart/2005/8/layout/list1"/>
    <dgm:cxn modelId="{579E85A9-4946-4A51-9009-8ABDEA9B75FF}" type="presParOf" srcId="{A6D41B63-B7C8-4F74-AF39-D757E47098B1}" destId="{5AB4F0F6-5340-42F0-9653-E647E5AC8FC9}" srcOrd="17" destOrd="0" presId="urn:microsoft.com/office/officeart/2005/8/layout/list1"/>
    <dgm:cxn modelId="{3B68B8C2-E568-4AD2-B88D-2F0EE25A0887}" type="presParOf" srcId="{A6D41B63-B7C8-4F74-AF39-D757E47098B1}" destId="{761A971B-E99A-40B7-91B4-CBCDEA837D7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CCFA9-DE95-42D9-8A8C-A5350FE9D540}">
      <dsp:nvSpPr>
        <dsp:cNvPr id="0" name=""/>
        <dsp:cNvSpPr/>
      </dsp:nvSpPr>
      <dsp:spPr>
        <a:xfrm>
          <a:off x="0" y="111591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99486-34DE-4FA6-ADCB-A449905C1E73}">
      <dsp:nvSpPr>
        <dsp:cNvPr id="0" name=""/>
        <dsp:cNvSpPr/>
      </dsp:nvSpPr>
      <dsp:spPr>
        <a:xfrm>
          <a:off x="287234" y="92403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Kids and adults</a:t>
          </a:r>
          <a:endParaRPr lang="en-US" sz="1300" kern="1200" dirty="0"/>
        </a:p>
      </dsp:txBody>
      <dsp:txXfrm>
        <a:off x="305968" y="942771"/>
        <a:ext cx="3983811" cy="346292"/>
      </dsp:txXfrm>
    </dsp:sp>
    <dsp:sp modelId="{0179AA8E-A433-4ECC-A089-25293B280CB4}">
      <dsp:nvSpPr>
        <dsp:cNvPr id="0" name=""/>
        <dsp:cNvSpPr/>
      </dsp:nvSpPr>
      <dsp:spPr>
        <a:xfrm>
          <a:off x="0" y="170559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AC785-5DC4-4767-94F4-FA94101E0B8E}">
      <dsp:nvSpPr>
        <dsp:cNvPr id="0" name=""/>
        <dsp:cNvSpPr/>
      </dsp:nvSpPr>
      <dsp:spPr>
        <a:xfrm>
          <a:off x="287234" y="151371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Male and female</a:t>
          </a:r>
          <a:endParaRPr lang="en-US" sz="1300" kern="1200"/>
        </a:p>
      </dsp:txBody>
      <dsp:txXfrm>
        <a:off x="305968" y="1532451"/>
        <a:ext cx="3983811" cy="346292"/>
      </dsp:txXfrm>
    </dsp:sp>
    <dsp:sp modelId="{BC8784CA-2F12-40F1-972C-F831966168C1}">
      <dsp:nvSpPr>
        <dsp:cNvPr id="0" name=""/>
        <dsp:cNvSpPr/>
      </dsp:nvSpPr>
      <dsp:spPr>
        <a:xfrm>
          <a:off x="0" y="2295277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1ACBF-9355-47C5-A9F8-82E9CA683922}">
      <dsp:nvSpPr>
        <dsp:cNvPr id="0" name=""/>
        <dsp:cNvSpPr/>
      </dsp:nvSpPr>
      <dsp:spPr>
        <a:xfrm>
          <a:off x="287234" y="2103397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Family and people who eat out</a:t>
          </a:r>
          <a:endParaRPr lang="en-US" sz="1300" kern="1200"/>
        </a:p>
      </dsp:txBody>
      <dsp:txXfrm>
        <a:off x="305968" y="2122131"/>
        <a:ext cx="3983811" cy="346292"/>
      </dsp:txXfrm>
    </dsp:sp>
    <dsp:sp modelId="{206D986B-BDDA-4822-9B00-5036BC2BE570}">
      <dsp:nvSpPr>
        <dsp:cNvPr id="0" name=""/>
        <dsp:cNvSpPr/>
      </dsp:nvSpPr>
      <dsp:spPr>
        <a:xfrm>
          <a:off x="0" y="2884958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808A74-AA4A-4BD0-A99D-F4121F256899}">
      <dsp:nvSpPr>
        <dsp:cNvPr id="0" name=""/>
        <dsp:cNvSpPr/>
      </dsp:nvSpPr>
      <dsp:spPr>
        <a:xfrm>
          <a:off x="287234" y="2693078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Customers who love Bulgarian food</a:t>
          </a:r>
          <a:endParaRPr lang="en-US" sz="1300" kern="1200"/>
        </a:p>
      </dsp:txBody>
      <dsp:txXfrm>
        <a:off x="305968" y="2711812"/>
        <a:ext cx="3983811" cy="346292"/>
      </dsp:txXfrm>
    </dsp:sp>
    <dsp:sp modelId="{761A971B-E99A-40B7-91B4-CBCDEA837D73}">
      <dsp:nvSpPr>
        <dsp:cNvPr id="0" name=""/>
        <dsp:cNvSpPr/>
      </dsp:nvSpPr>
      <dsp:spPr>
        <a:xfrm>
          <a:off x="0" y="3474638"/>
          <a:ext cx="574468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465EE-20F1-4C8D-BDD5-96E16B271286}">
      <dsp:nvSpPr>
        <dsp:cNvPr id="0" name=""/>
        <dsp:cNvSpPr/>
      </dsp:nvSpPr>
      <dsp:spPr>
        <a:xfrm>
          <a:off x="287234" y="3282758"/>
          <a:ext cx="4021279" cy="383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1995" tIns="0" rIns="151995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People who want to explore different traditional food </a:t>
          </a:r>
          <a:endParaRPr lang="en-US" sz="1300" kern="1200" dirty="0"/>
        </a:p>
      </dsp:txBody>
      <dsp:txXfrm>
        <a:off x="305968" y="3301492"/>
        <a:ext cx="3983811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D949A-0143-42C8-BD27-4FF340982C2A}" type="datetimeFigureOut">
              <a:rPr lang="en-GB" smtClean="0"/>
              <a:t>24/03/2022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5E28C-4727-439C-8472-6F0FEDDE8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848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EBAE-EF3A-4C0D-8F85-3C6E549A4A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0121A-F6FC-4D6D-9830-E5D52B9D8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54826-4502-422D-97C9-0C16B3322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2A512-2B24-4E8A-A7E5-0EBF4446A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50FC9-64C0-4F03-B7AB-F39910304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51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5F999-0E77-47C9-9374-7F44A1B5F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0B949-FC40-4FF6-A6EE-6DFF46D98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80B2D-D0CF-4C07-805A-E81E3761E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33E86B-A658-4853-8051-124832DA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8445D-D505-4E7C-B949-1C7701CF1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055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D3D3C-5FE1-4E75-8C91-10367C79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8D7EC-F9FB-4F34-B94B-0E4100812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33556-61B6-4A5D-A60A-96DE17B1D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22DFD-13B1-49F7-9191-ACFA3A6D7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C3A4A-BD80-442B-BDB5-06F393780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653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C09F0-B9CB-4E24-9181-868313C0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A92F4-5140-443C-B190-3466D1C38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30C05-4156-40E7-8DC9-E2DC980262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1A74C-E6B3-4689-A343-B56C6F97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0BA2CA-0AB9-470A-B3F9-E7121D4C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91CBA-4EFC-4D6D-AA47-9A5C7E59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9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8D080-4500-422B-9461-8FEF0C7C3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CE1D0-B185-477A-AAB2-A8F4726CB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F81F6-736F-45CF-8DB3-0FF17FEF35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F05DD-48D7-402F-AA1B-3D55B37AE1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57F087-F937-43D2-A2BC-3A23EA561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BB8CC2-90D2-46B4-9F1B-07BF09A7B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1B658-4D82-4533-AC3C-1ABB33EFC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06AF20-A50C-446E-B7A6-1CD57C871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5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2BD77-749F-477E-BB5D-5420AC584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0F948-9C06-426B-A3EC-755061CEA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41D348-F985-4430-BE58-BDD3C2A48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90C174-766E-41E4-A994-9C5841EDF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75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31223A-3FFE-4628-8270-F40DA052D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6B00C4-8982-4D46-9035-5B3C74680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AB73C-5C13-4972-A4BE-EC73C6591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1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31193-64D6-43CE-BD45-7089E69EF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47A2D-5183-441F-9837-5790AC892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C2FEC-B967-4D7C-A769-99573999D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6C69B-CC88-453B-ACC9-AC12E3D09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DEE35A-5672-4C70-B77B-08FF35DC5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7F1E4-C6E3-4058-AF4F-6CA137A12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E52FB-5937-4D27-8DDD-11705CA57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969D8-66A8-46B9-BFA4-E4779F2716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06447B-BA88-4A5A-BA67-8669015D01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523077-2624-41C1-B05E-0D52FC0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3B461F-A14E-4133-AC21-89F25E766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F4FD6-6746-4050-A084-C46318CA4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54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60D80-4F26-410D-AC5F-C8349FDD6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FD9749-7C9D-4155-A821-8F35E6A04E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73DEA-8E16-44B8-830D-78016D9B9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F8B5B-04EB-44EC-844E-C73E92069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D140A-DB28-4AF3-AF7E-606BC443C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47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41F7F1-89B9-4DDD-B1BF-9EDC583753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7E0060-E594-4C4D-8EAA-2447853A4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EB282-387A-4833-834D-F93603F4A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3/24/22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5C85B-9DFD-4A4F-B879-799370A7C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09D4-4F3E-4589-BDCA-82DA14547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27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382BF0-8822-4488-80C5-E2FD99742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9FA8F-E5DD-4A2A-82D5-C0748FE11A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52565-9E2E-4072-AC70-F8B45CE744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3/24/22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1FC19-01F1-4B22-9862-4578D6E447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41D3D-56F9-4AA2-9F4A-F10BEDFF4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62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od Truck SVG Food Truck Clipart Food Truck Files for image 1">
            <a:extLst>
              <a:ext uri="{FF2B5EF4-FFF2-40B4-BE49-F238E27FC236}">
                <a16:creationId xmlns:a16="http://schemas.microsoft.com/office/drawing/2014/main" id="{A72D2417-0FE9-4BEF-B60B-0CF10FC425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81" r="9089" b="1615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E0D1E-EB5C-4BA4-9EA8-1D3ECA2EC0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973" y="1661451"/>
            <a:ext cx="4023360" cy="1119305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/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EA13B0-9923-49A4-A85F-E338F861A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32122" y="3127845"/>
            <a:ext cx="4180705" cy="287472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latin typeface="Arial Nova" panose="020B0504020202020204" pitchFamily="34" charset="0"/>
              </a:rPr>
              <a:t>GGG Bulgarian Food Truck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  Gabriela Mancheva (2026312)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Georgi Grozdanov (2026314) 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Gurpreet Cheema (2026299)</a:t>
            </a:r>
            <a:br>
              <a:rPr lang="en-GB" sz="1800" dirty="0">
                <a:latin typeface="Arial Nova" panose="020B0504020202020204" pitchFamily="34" charset="0"/>
              </a:rPr>
            </a:b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BMSW 4006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sz="1800" dirty="0">
                <a:latin typeface="Arial Nova" panose="020B0504020202020204" pitchFamily="34" charset="0"/>
              </a:rPr>
              <a:t>Yohan Mendis </a:t>
            </a: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7562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What is Data Analysis? Types, Methods and Techniques [2022 Edition] |  Simplilearn">
            <a:extLst>
              <a:ext uri="{FF2B5EF4-FFF2-40B4-BE49-F238E27FC236}">
                <a16:creationId xmlns:a16="http://schemas.microsoft.com/office/drawing/2014/main" id="{AA6E72EB-D8E8-40C1-AB2E-709276B61D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B308F-07E5-4971-AE23-FE5F51BC8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Executive Summary</a:t>
            </a:r>
          </a:p>
        </p:txBody>
      </p:sp>
      <p:cxnSp>
        <p:nvCxnSpPr>
          <p:cNvPr id="5128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5562502-EC62-4FF3-9138-2AB78DEDB8E1}"/>
              </a:ext>
            </a:extLst>
          </p:cNvPr>
          <p:cNvSpPr txBox="1"/>
          <p:nvPr/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Business overview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Products and services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Competitor’s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SWOT ANALYSIS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PESTLE ANALYSIS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TARGET MARKET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Marketing and Sales Plan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Management Team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2944156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13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981B0-745F-48A0-895F-F8BB154FC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5680709" cy="115506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A9A85-15F4-4263-B85B-747F2C2E1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" y="1649819"/>
            <a:ext cx="4819649" cy="36943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GGG BG FOOD TRUCK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will be a mobile restaurant serving traditional Bulgarian cuisine. It will be placed in Birmingham City Centre.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goal is to provide wonderful meals while also providing details about the country and its traditions.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305AC2F-819D-48F5-8E77-2306387F2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1" r="-1" b="21953"/>
          <a:stretch/>
        </p:blipFill>
        <p:spPr bwMode="auto"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2E4A9C7-9D0C-4C66-BCF9-7C595EC6F9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16" r="3" b="3"/>
          <a:stretch/>
        </p:blipFill>
        <p:spPr bwMode="auto"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821759-6CE7-45F6-903B-21AC5265635F}"/>
              </a:ext>
            </a:extLst>
          </p:cNvPr>
          <p:cNvSpPr txBox="1"/>
          <p:nvPr/>
        </p:nvSpPr>
        <p:spPr>
          <a:xfrm>
            <a:off x="15239" y="5208181"/>
            <a:ext cx="56654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Location: Birmingham, United Kingdom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Type of business organization: Limited Company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312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62542EEC-4F7C-4AE2-933E-EAC8EB3F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4BC79-71AC-4F31-A258-4B540E014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3014" y="766717"/>
            <a:ext cx="4036334" cy="2387600"/>
          </a:xfrm>
        </p:spPr>
        <p:txBody>
          <a:bodyPr anchor="t">
            <a:normAutofit/>
          </a:bodyPr>
          <a:lstStyle/>
          <a:p>
            <a:r>
              <a:rPr lang="en-GB" sz="5400" dirty="0"/>
              <a:t>Products and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67A7F9-A757-4F4B-8DCE-5DF24139CE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6637087" y="3155315"/>
            <a:ext cx="4751415" cy="3062242"/>
          </a:xfrm>
        </p:spPr>
        <p:txBody>
          <a:bodyPr anchor="b">
            <a:norm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GGG will provide  high quality, fast-served Bulgarian -styled meals. The meals are provided to the consumer initially through mobile food truck. The GGG’s are state-of-the-art, complying with health regulations. That will be the first Food truck serving traditional Bulgarian food in England. 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300" dirty="0"/>
            </a:br>
            <a:endParaRPr lang="en-GB" sz="1300" dirty="0"/>
          </a:p>
          <a:p>
            <a:pPr algn="l"/>
            <a:endParaRPr lang="en-GB" sz="1300" dirty="0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Bulgarian Tasty Food Collage Background, Authentic Food Banner Stock Photo,  Picture And Royalty Free Image. Image 143617903.">
            <a:extLst>
              <a:ext uri="{FF2B5EF4-FFF2-40B4-BE49-F238E27FC236}">
                <a16:creationId xmlns:a16="http://schemas.microsoft.com/office/drawing/2014/main" id="{36105270-D4A4-4D14-8AA2-5A802FA99F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8" r="-11" b="-11"/>
          <a:stretch/>
        </p:blipFill>
        <p:spPr bwMode="auto">
          <a:xfrm>
            <a:off x="733507" y="666728"/>
            <a:ext cx="5536001" cy="546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5" name="Group 19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Rectangle 19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035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02F2-1301-411B-BC0E-4BBE3879A3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10" y="-57600"/>
            <a:ext cx="12111990" cy="1428749"/>
          </a:xfrm>
        </p:spPr>
        <p:txBody>
          <a:bodyPr>
            <a:normAutofit/>
          </a:bodyPr>
          <a:lstStyle/>
          <a:p>
            <a:r>
              <a:rPr lang="en-GB" dirty="0"/>
              <a:t>Competitor’s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8409CD4-9F78-41B1-8BA0-47E9AFB00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182023"/>
              </p:ext>
            </p:extLst>
          </p:nvPr>
        </p:nvGraphicFramePr>
        <p:xfrm>
          <a:off x="1233265" y="1795501"/>
          <a:ext cx="9805480" cy="43891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961096">
                  <a:extLst>
                    <a:ext uri="{9D8B030D-6E8A-4147-A177-3AD203B41FA5}">
                      <a16:colId xmlns:a16="http://schemas.microsoft.com/office/drawing/2014/main" val="31145521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09959727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536736935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983504208"/>
                    </a:ext>
                  </a:extLst>
                </a:gridCol>
                <a:gridCol w="1961096">
                  <a:extLst>
                    <a:ext uri="{9D8B030D-6E8A-4147-A177-3AD203B41FA5}">
                      <a16:colId xmlns:a16="http://schemas.microsoft.com/office/drawing/2014/main" val="169611479"/>
                    </a:ext>
                  </a:extLst>
                </a:gridCol>
              </a:tblGrid>
              <a:tr h="617475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GGG BULGARIAN FOOD TRUCK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Mealz</a:t>
                      </a:r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 on </a:t>
                      </a:r>
                      <a:r>
                        <a:rPr lang="en-GB" sz="1800" b="0" u="sng" strike="noStrike" kern="1200" dirty="0" err="1">
                          <a:solidFill>
                            <a:schemeClr val="tx1"/>
                          </a:solidFill>
                          <a:effectLst/>
                        </a:rPr>
                        <a:t>Wheelz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800" b="0" u="none" strike="noStrike" kern="12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The Chicken Truck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u="sng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Sandwich Van</a:t>
                      </a:r>
                      <a:endParaRPr lang="en-GB" sz="1800" b="0" i="0" u="sng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4439369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Industry products 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industry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2242908"/>
                  </a:ext>
                </a:extLst>
              </a:tr>
              <a:tr h="558293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Unique menu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Decor and environment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Menu quality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Fast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958753"/>
                  </a:ext>
                </a:extLst>
              </a:tr>
              <a:tr h="797561">
                <a:tc>
                  <a:txBody>
                    <a:bodyPr/>
                    <a:lstStyle/>
                    <a:p>
                      <a:r>
                        <a:rPr lang="en-GB" dirty="0"/>
                        <a:t>weaknesses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option for vegetarians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Sunday is closed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High prices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Food items are not unique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053736"/>
                  </a:ext>
                </a:extLst>
              </a:tr>
              <a:tr h="348069">
                <a:tc>
                  <a:txBody>
                    <a:bodyPr/>
                    <a:lstStyle/>
                    <a:p>
                      <a:r>
                        <a:rPr lang="en-GB" dirty="0"/>
                        <a:t>Deliveries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58526"/>
                  </a:ext>
                </a:extLst>
              </a:tr>
              <a:tr h="1099289">
                <a:tc>
                  <a:txBody>
                    <a:bodyPr/>
                    <a:lstStyle/>
                    <a:p>
                      <a:r>
                        <a:rPr lang="en-GB" dirty="0"/>
                        <a:t>How big of a threat are competitors to you?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----------------------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risk of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risk of competition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small risk of competition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327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0606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EFF08-353D-4F41-960A-EBEB82A53A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3673"/>
            <a:ext cx="12192000" cy="1117917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475CDBA-6A1F-426F-808A-67189548F5FD}"/>
              </a:ext>
            </a:extLst>
          </p:cNvPr>
          <p:cNvSpPr/>
          <p:nvPr/>
        </p:nvSpPr>
        <p:spPr>
          <a:xfrm>
            <a:off x="35052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5260F79-0660-419E-B4C4-DB83F96D7868}"/>
              </a:ext>
            </a:extLst>
          </p:cNvPr>
          <p:cNvSpPr/>
          <p:nvPr/>
        </p:nvSpPr>
        <p:spPr>
          <a:xfrm>
            <a:off x="3411855" y="27927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8E0068-C0AC-4403-B583-0D2C551A6360}"/>
              </a:ext>
            </a:extLst>
          </p:cNvPr>
          <p:cNvSpPr/>
          <p:nvPr/>
        </p:nvSpPr>
        <p:spPr>
          <a:xfrm>
            <a:off x="647319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EEF60A4-BF47-4063-92DE-CAF39FEE4438}"/>
              </a:ext>
            </a:extLst>
          </p:cNvPr>
          <p:cNvSpPr/>
          <p:nvPr/>
        </p:nvSpPr>
        <p:spPr>
          <a:xfrm>
            <a:off x="9300210" y="2754630"/>
            <a:ext cx="2465070" cy="233172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80C9DF-C915-432E-B0A0-89D754C5EB46}"/>
              </a:ext>
            </a:extLst>
          </p:cNvPr>
          <p:cNvSpPr txBox="1"/>
          <p:nvPr/>
        </p:nvSpPr>
        <p:spPr>
          <a:xfrm>
            <a:off x="0" y="1817370"/>
            <a:ext cx="120815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/>
              <a:t>                 </a:t>
            </a:r>
            <a:r>
              <a:rPr lang="en-US" altLang="en-US" sz="2400" dirty="0">
                <a:latin typeface="Georgia Pro Black" panose="02040A02050405020203" pitchFamily="18" charset="0"/>
              </a:rPr>
              <a:t>Strength               Weaknesses           Opportunities          Threats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87B365-DF84-4F42-BE5A-D6B599EFA28A}"/>
              </a:ext>
            </a:extLst>
          </p:cNvPr>
          <p:cNvSpPr txBox="1"/>
          <p:nvPr/>
        </p:nvSpPr>
        <p:spPr>
          <a:xfrm>
            <a:off x="426720" y="3043327"/>
            <a:ext cx="23888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SPECIAL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HIGLY- ENTUSIASTIC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LOCATION IN BUSINESS DISTRICT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520957A-7CBE-4D95-AB7E-40B3779B87BC}"/>
              </a:ext>
            </a:extLst>
          </p:cNvPr>
          <p:cNvSpPr txBox="1"/>
          <p:nvPr/>
        </p:nvSpPr>
        <p:spPr>
          <a:xfrm>
            <a:off x="3411855" y="3043327"/>
            <a:ext cx="238887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WORKING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MECHANCAL BREAK DOWNS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INSURANCE COSTS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65385B-80CF-4AC3-A9CD-41C71D75920C}"/>
              </a:ext>
            </a:extLst>
          </p:cNvPr>
          <p:cNvSpPr txBox="1"/>
          <p:nvPr/>
        </p:nvSpPr>
        <p:spPr>
          <a:xfrm>
            <a:off x="6617970" y="3043327"/>
            <a:ext cx="21831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COST VAN RENTAL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LEARNING NEW SKILLS AND TECHNIQUE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66569E-223D-4217-9BF8-D7A967DDD085}"/>
              </a:ext>
            </a:extLst>
          </p:cNvPr>
          <p:cNvSpPr txBox="1"/>
          <p:nvPr/>
        </p:nvSpPr>
        <p:spPr>
          <a:xfrm>
            <a:off x="9534525" y="3043327"/>
            <a:ext cx="17240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POLITICAL INSTABILITY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192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2993C-371F-4BBD-BE8A-867CC6A98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397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PESTLE ANALYSIS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C4D130C-F7D1-4013-B1DF-C7199AAFAE5A}"/>
              </a:ext>
            </a:extLst>
          </p:cNvPr>
          <p:cNvSpPr/>
          <p:nvPr/>
        </p:nvSpPr>
        <p:spPr>
          <a:xfrm>
            <a:off x="96680" y="2291715"/>
            <a:ext cx="1783080" cy="179451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P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/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solidFill>
                <a:srgbClr val="0070C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b="0" i="1" smtClean="0">
                          <a:latin typeface="Cambria Math" panose="02040503050406030204" pitchFamily="18" charset="0"/>
                        </a:rPr>
                        <m:t>𝐸</m:t>
                      </m:r>
                    </m:oMath>
                  </m:oMathPara>
                </a14:m>
                <a:endParaRPr lang="en-GB" sz="4800" dirty="0">
                  <a:latin typeface="Georgia Pro Black" panose="02040A02050405020203" pitchFamily="18" charset="0"/>
                </a:endParaRPr>
              </a:p>
            </p:txBody>
          </p:sp>
        </mc:Choice>
        <mc:Fallback xmlns=""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6EBE8EC9-12C8-432E-BA0D-8E0A2EC8359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5741" y="2318385"/>
                <a:ext cx="1783080" cy="1794510"/>
              </a:xfrm>
              <a:prstGeom prst="ellipse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val 15">
            <a:extLst>
              <a:ext uri="{FF2B5EF4-FFF2-40B4-BE49-F238E27FC236}">
                <a16:creationId xmlns:a16="http://schemas.microsoft.com/office/drawing/2014/main" id="{32054795-17F7-4061-9DFB-22014B8BE541}"/>
              </a:ext>
            </a:extLst>
          </p:cNvPr>
          <p:cNvSpPr/>
          <p:nvPr/>
        </p:nvSpPr>
        <p:spPr>
          <a:xfrm>
            <a:off x="6153863" y="2276475"/>
            <a:ext cx="1783080" cy="179451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T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98B0584-F456-4705-8F7F-1E42BB59DA3E}"/>
              </a:ext>
            </a:extLst>
          </p:cNvPr>
          <p:cNvSpPr/>
          <p:nvPr/>
        </p:nvSpPr>
        <p:spPr>
          <a:xfrm>
            <a:off x="4134802" y="2318385"/>
            <a:ext cx="1783080" cy="179451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S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151163A-6954-49E6-BAEA-B52D5B02A342}"/>
              </a:ext>
            </a:extLst>
          </p:cNvPr>
          <p:cNvSpPr/>
          <p:nvPr/>
        </p:nvSpPr>
        <p:spPr>
          <a:xfrm>
            <a:off x="10254378" y="2276475"/>
            <a:ext cx="1783080" cy="1794510"/>
          </a:xfrm>
          <a:prstGeom prst="ellipse">
            <a:avLst/>
          </a:prstGeom>
          <a:solidFill>
            <a:srgbClr val="FB237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L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EFD651C-7637-44B4-BC38-CF44FABC2C26}"/>
              </a:ext>
            </a:extLst>
          </p:cNvPr>
          <p:cNvSpPr/>
          <p:nvPr/>
        </p:nvSpPr>
        <p:spPr>
          <a:xfrm>
            <a:off x="8293179" y="2318385"/>
            <a:ext cx="1783080" cy="1794510"/>
          </a:xfrm>
          <a:prstGeom prst="ellips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>
                <a:latin typeface="Georgia Pro Black" panose="02040A02050405020203" pitchFamily="18" charset="0"/>
              </a:rPr>
              <a:t>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BC2948A-BFE6-4208-8160-A8A9808AC982}"/>
              </a:ext>
            </a:extLst>
          </p:cNvPr>
          <p:cNvSpPr txBox="1"/>
          <p:nvPr/>
        </p:nvSpPr>
        <p:spPr>
          <a:xfrm>
            <a:off x="331470" y="4583430"/>
            <a:ext cx="117059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0" dirty="0">
                <a:effectLst/>
                <a:latin typeface="Georgia Pro Black" panose="02040A02050405020203" pitchFamily="18" charset="0"/>
              </a:rPr>
              <a:t>Political            Economic             Social           Technological    Environmental    Legal</a:t>
            </a:r>
            <a:endParaRPr lang="en-GB" dirty="0"/>
          </a:p>
        </p:txBody>
      </p:sp>
      <p:pic>
        <p:nvPicPr>
          <p:cNvPr id="7170" name="Picture 2" descr="Advocacy, Analysis, and the Vital Importance of Discriminating Between Them  - The Scholarly Kitchen">
            <a:extLst>
              <a:ext uri="{FF2B5EF4-FFF2-40B4-BE49-F238E27FC236}">
                <a16:creationId xmlns:a16="http://schemas.microsoft.com/office/drawing/2014/main" id="{29EC019C-110F-41B0-8F9F-40C388D31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9695" y="116477"/>
            <a:ext cx="1670047" cy="129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391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5EAC07-4E3A-4D96-BCB4-EEE097FE70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77" b="1485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45151-1DD7-49F0-AE49-DC46E9FFB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TARGET MARKET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FB7AA21-8836-4ECB-93B1-E3F7786783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1484420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3057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68FE1-C669-45E9-9F84-5CC8C47FB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195" y="220980"/>
            <a:ext cx="373934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and Sales Plan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BA0D45-B18E-4728-B8E5-270B5EEB5309}"/>
              </a:ext>
            </a:extLst>
          </p:cNvPr>
          <p:cNvSpPr txBox="1"/>
          <p:nvPr/>
        </p:nvSpPr>
        <p:spPr>
          <a:xfrm>
            <a:off x="862364" y="2034595"/>
            <a:ext cx="3427001" cy="390858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DEFINETRUCK’S  AUDIENCE: People who love Bulgarian traditional food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Taking images of our food which are high-quality, well-lit, and colorful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Building website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Creating social media profiles 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Organizing promotions and events. ...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Offering vouchers and other promotions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000" dirty="0"/>
              <a:t>Having a Customer Loyalty Program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4098" name="Picture 2" descr="Your Guide to Creating a Strong Food Truck Marketing Plan | JWU Professional">
            <a:extLst>
              <a:ext uri="{FF2B5EF4-FFF2-40B4-BE49-F238E27FC236}">
                <a16:creationId xmlns:a16="http://schemas.microsoft.com/office/drawing/2014/main" id="{E2601014-B54F-4500-9EDF-BBB979F03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5457" y="1386592"/>
            <a:ext cx="6155141" cy="41085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922444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8858F-0A63-4408-B0D2-1D2FFCC10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4841"/>
            <a:ext cx="12192000" cy="943943"/>
          </a:xfrm>
        </p:spPr>
        <p:txBody>
          <a:bodyPr/>
          <a:lstStyle/>
          <a:p>
            <a:r>
              <a:rPr lang="en-GB" altLang="en-US" sz="6000" b="1" i="1" dirty="0"/>
              <a:t>Management Team</a:t>
            </a:r>
            <a:endParaRPr lang="en-GB" dirty="0"/>
          </a:p>
        </p:txBody>
      </p:sp>
      <p:pic>
        <p:nvPicPr>
          <p:cNvPr id="6" name="Picture 5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F2B4EFBD-42F0-476E-B1A2-21016C75A0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2" y="1846794"/>
            <a:ext cx="2398744" cy="2398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erson taking a selfie&#10;&#10;Description automatically generated">
            <a:extLst>
              <a:ext uri="{FF2B5EF4-FFF2-40B4-BE49-F238E27FC236}">
                <a16:creationId xmlns:a16="http://schemas.microsoft.com/office/drawing/2014/main" id="{875CAFA3-1035-43BC-8459-304FC63FE2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26" t="-1" b="-503"/>
          <a:stretch/>
        </p:blipFill>
        <p:spPr>
          <a:xfrm rot="16200000">
            <a:off x="4627728" y="1961582"/>
            <a:ext cx="2398742" cy="2316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BA5C38C-2F1F-405E-81F5-2B47EB37E0DD}"/>
              </a:ext>
            </a:extLst>
          </p:cNvPr>
          <p:cNvSpPr txBox="1"/>
          <p:nvPr/>
        </p:nvSpPr>
        <p:spPr>
          <a:xfrm>
            <a:off x="961902" y="4685690"/>
            <a:ext cx="2398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Georgi Grozdanov </a:t>
            </a:r>
            <a:br>
              <a:rPr lang="en-GB" dirty="0"/>
            </a:br>
            <a:r>
              <a:rPr lang="en-GB" dirty="0"/>
              <a:t>GENERAL MANAGER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62FDF7-64E9-4483-86F9-968615F882F6}"/>
              </a:ext>
            </a:extLst>
          </p:cNvPr>
          <p:cNvSpPr txBox="1"/>
          <p:nvPr/>
        </p:nvSpPr>
        <p:spPr>
          <a:xfrm>
            <a:off x="4785756" y="4685690"/>
            <a:ext cx="2078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Gabriela Mancheva</a:t>
            </a:r>
            <a:br>
              <a:rPr lang="en-GB" dirty="0"/>
            </a:br>
            <a:r>
              <a:rPr lang="en-GB" dirty="0"/>
              <a:t>ASST. MANAGER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50B864-7248-49CC-ADAF-2F9FB8F30C66}"/>
              </a:ext>
            </a:extLst>
          </p:cNvPr>
          <p:cNvSpPr txBox="1"/>
          <p:nvPr/>
        </p:nvSpPr>
        <p:spPr>
          <a:xfrm>
            <a:off x="7873339" y="4685689"/>
            <a:ext cx="3166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latin typeface="Arial Nova" panose="020B0504020202020204" pitchFamily="34" charset="0"/>
              </a:rPr>
              <a:t>Gurpreet Cheema</a:t>
            </a:r>
            <a:br>
              <a:rPr lang="en-GB" sz="1800" dirty="0">
                <a:latin typeface="Arial Nova" panose="020B0504020202020204" pitchFamily="34" charset="0"/>
              </a:rPr>
            </a:br>
            <a:r>
              <a:rPr lang="en-GB" dirty="0"/>
              <a:t>ASST. MANAGER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94CF8CCC-CDF4-4947-9569-B873C621F9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43" b="30045"/>
          <a:stretch/>
        </p:blipFill>
        <p:spPr bwMode="auto">
          <a:xfrm>
            <a:off x="8293553" y="1625163"/>
            <a:ext cx="2084887" cy="26941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280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303759-9E15-4249-95E1-E2CA592EC1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694890"/>
              </p:ext>
            </p:extLst>
          </p:nvPr>
        </p:nvGraphicFramePr>
        <p:xfrm>
          <a:off x="0" y="0"/>
          <a:ext cx="12191998" cy="68580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08395">
                  <a:extLst>
                    <a:ext uri="{9D8B030D-6E8A-4147-A177-3AD203B41FA5}">
                      <a16:colId xmlns:a16="http://schemas.microsoft.com/office/drawing/2014/main" val="33324092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297992761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57594549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990239859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3951119014"/>
                    </a:ext>
                  </a:extLst>
                </a:gridCol>
                <a:gridCol w="695215">
                  <a:extLst>
                    <a:ext uri="{9D8B030D-6E8A-4147-A177-3AD203B41FA5}">
                      <a16:colId xmlns:a16="http://schemas.microsoft.com/office/drawing/2014/main" val="2444094558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82114231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390187062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360655575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179108644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1008802535"/>
                    </a:ext>
                  </a:extLst>
                </a:gridCol>
                <a:gridCol w="720963">
                  <a:extLst>
                    <a:ext uri="{9D8B030D-6E8A-4147-A177-3AD203B41FA5}">
                      <a16:colId xmlns:a16="http://schemas.microsoft.com/office/drawing/2014/main" val="488694229"/>
                    </a:ext>
                  </a:extLst>
                </a:gridCol>
                <a:gridCol w="798208">
                  <a:extLst>
                    <a:ext uri="{9D8B030D-6E8A-4147-A177-3AD203B41FA5}">
                      <a16:colId xmlns:a16="http://schemas.microsoft.com/office/drawing/2014/main" val="1965782564"/>
                    </a:ext>
                  </a:extLst>
                </a:gridCol>
                <a:gridCol w="901203">
                  <a:extLst>
                    <a:ext uri="{9D8B030D-6E8A-4147-A177-3AD203B41FA5}">
                      <a16:colId xmlns:a16="http://schemas.microsoft.com/office/drawing/2014/main" val="3764983250"/>
                    </a:ext>
                  </a:extLst>
                </a:gridCol>
                <a:gridCol w="630843">
                  <a:extLst>
                    <a:ext uri="{9D8B030D-6E8A-4147-A177-3AD203B41FA5}">
                      <a16:colId xmlns:a16="http://schemas.microsoft.com/office/drawing/2014/main" val="1959856735"/>
                    </a:ext>
                  </a:extLst>
                </a:gridCol>
              </a:tblGrid>
              <a:tr h="190414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255484"/>
                  </a:ext>
                </a:extLst>
              </a:tr>
              <a:tr h="433038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1000" u="none" strike="noStrike">
                          <a:effectLst/>
                        </a:rPr>
                        <a:t>CASH FLOW FORECAST</a:t>
                      </a:r>
                      <a:endParaRPr lang="en-GB" sz="10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897" marR="3897" marT="389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66188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Jan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Feb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Mar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April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May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Jul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Aug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Sept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Oct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Nov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Dec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15674495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Totals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extLst>
                  <a:ext uri="{0D108BD9-81ED-4DB2-BD59-A6C34878D82A}">
                    <a16:rowId xmlns:a16="http://schemas.microsoft.com/office/drawing/2014/main" val="405517846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7757297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1244278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Sales Income 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 dirty="0">
                          <a:effectLst/>
                        </a:rPr>
                        <a:t>£10,000.00</a:t>
                      </a:r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£147,000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517016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Grants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1867197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Loan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49004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Investment by Owner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524580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Any Other Income</a:t>
                      </a:r>
                      <a:endParaRPr lang="en-GB" sz="7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81182919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04503475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Incoming</a:t>
                      </a:r>
                      <a:endParaRPr lang="en-GB" sz="7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£31,000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£173,000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1657998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6030282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Stock/ Materials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£63,000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0325400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Rent &amp; Rates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68624809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Wages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£1,500.00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£10,900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28712260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Drawings and N.I.C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34670102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Utilities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587330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Insurances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£1,800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93896390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Repairs and Renewals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04211222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Motor Expenses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96095451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Phone/Internet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7823922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Advertising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£2,400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83272543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Print/Stationery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421806539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Miscellaneous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930896243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Loan Repayments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£4,992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759450985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Bank Charges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355129311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Accountancy Fees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£1,440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63204465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50504622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30051915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Total Outgoing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£7,336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£11,236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£10,036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£9,436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£8,936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£12,536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£104,332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33640256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465546324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Incoming less outgoing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£5,764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£4,564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£4,064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£7,464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55869711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Opening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1688001739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Closing Bank Balance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£25,964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£26,028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£26,592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£29,256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£32,820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£36,884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£41,848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£47,612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£52,576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£57,140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£61,204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£68,668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2284214017"/>
                  </a:ext>
                </a:extLst>
              </a:tr>
              <a:tr h="178130"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897" marR="3897" marT="3897" marB="0" anchor="b"/>
                </a:tc>
                <a:extLst>
                  <a:ext uri="{0D108BD9-81ED-4DB2-BD59-A6C34878D82A}">
                    <a16:rowId xmlns:a16="http://schemas.microsoft.com/office/drawing/2014/main" val="3212570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1626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2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09F7D-B51B-4475-A3AD-3DAB5F2EA384}"/>
              </a:ext>
            </a:extLst>
          </p:cNvPr>
          <p:cNvSpPr txBox="1"/>
          <p:nvPr/>
        </p:nvSpPr>
        <p:spPr>
          <a:xfrm>
            <a:off x="9267909" y="2023110"/>
            <a:ext cx="2469624" cy="28460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Profit  Loss Forecast</a:t>
            </a:r>
          </a:p>
        </p:txBody>
      </p:sp>
      <p:sp>
        <p:nvSpPr>
          <p:cNvPr id="60" name="Rectangle 54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art&#10;&#10;Description automatically generated with low confidence">
            <a:extLst>
              <a:ext uri="{FF2B5EF4-FFF2-40B4-BE49-F238E27FC236}">
                <a16:creationId xmlns:a16="http://schemas.microsoft.com/office/drawing/2014/main" id="{2ACA49A5-8562-411D-A01B-2E1D02645D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6" t="1334" r="54907" b="8166"/>
          <a:stretch/>
        </p:blipFill>
        <p:spPr>
          <a:xfrm>
            <a:off x="1873849" y="470091"/>
            <a:ext cx="4662134" cy="5727531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686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9" name="Rectangle 145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nd Bulgarian Food - Discover the wonders of Bulgarian cuisine">
            <a:extLst>
              <a:ext uri="{FF2B5EF4-FFF2-40B4-BE49-F238E27FC236}">
                <a16:creationId xmlns:a16="http://schemas.microsoft.com/office/drawing/2014/main" id="{EFCBACCE-A361-46D7-B0C9-EF239B15A3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9" t="23103" r="5782"/>
          <a:stretch/>
        </p:blipFill>
        <p:spPr bwMode="auto">
          <a:xfrm>
            <a:off x="20" y="10"/>
            <a:ext cx="1219198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0" name="Rectangle 147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1F8BFB-9D4C-4366-9F02-C32069042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dirty="0"/>
              <a:t>THANK YOU!</a:t>
            </a:r>
          </a:p>
        </p:txBody>
      </p:sp>
      <p:sp>
        <p:nvSpPr>
          <p:cNvPr id="150" name="Rectangle: Rounded Corners 149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552FE7-4603-4A22-B960-316DD0D23756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100802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13218</TotalTime>
  <Words>1147</Words>
  <Application>Microsoft Macintosh PowerPoint</Application>
  <PresentationFormat>Widescreen</PresentationFormat>
  <Paragraphs>522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arial</vt:lpstr>
      <vt:lpstr>Arial Nova</vt:lpstr>
      <vt:lpstr>Calibri</vt:lpstr>
      <vt:lpstr>Calibri Light</vt:lpstr>
      <vt:lpstr>Cambria Math</vt:lpstr>
      <vt:lpstr>Georgia Pro Black</vt:lpstr>
      <vt:lpstr>Wingdings</vt:lpstr>
      <vt:lpstr>Office Theme</vt:lpstr>
      <vt:lpstr>BUSINESS PLAN</vt:lpstr>
      <vt:lpstr>Executive Summary</vt:lpstr>
      <vt:lpstr>Business Overview</vt:lpstr>
      <vt:lpstr>Products and Services</vt:lpstr>
      <vt:lpstr>Competitor’s Analysis</vt:lpstr>
      <vt:lpstr>SWOT ANALYSIS</vt:lpstr>
      <vt:lpstr>PESTLE ANALYSIS</vt:lpstr>
      <vt:lpstr>TARGET MARKET </vt:lpstr>
      <vt:lpstr>Marketing and Sales Plan</vt:lpstr>
      <vt:lpstr>Management Team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Gabriela</dc:creator>
  <cp:lastModifiedBy>Gurpreet Cheema (2026299)</cp:lastModifiedBy>
  <cp:revision>2</cp:revision>
  <dcterms:created xsi:type="dcterms:W3CDTF">2022-03-08T23:19:36Z</dcterms:created>
  <dcterms:modified xsi:type="dcterms:W3CDTF">2022-03-24T10:21:26Z</dcterms:modified>
</cp:coreProperties>
</file>