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257" r:id="rId3"/>
    <p:sldId id="263" r:id="rId4"/>
    <p:sldId id="264" r:id="rId5"/>
    <p:sldId id="265" r:id="rId6"/>
    <p:sldId id="258" r:id="rId7"/>
    <p:sldId id="259" r:id="rId8"/>
    <p:sldId id="266" r:id="rId9"/>
    <p:sldId id="267" r:id="rId10"/>
    <p:sldId id="260" r:id="rId11"/>
    <p:sldId id="291" r:id="rId12"/>
    <p:sldId id="293" r:id="rId13"/>
    <p:sldId id="294" r:id="rId14"/>
    <p:sldId id="295" r:id="rId15"/>
    <p:sldId id="296" r:id="rId16"/>
    <p:sldId id="297" r:id="rId17"/>
    <p:sldId id="320" r:id="rId18"/>
    <p:sldId id="324" r:id="rId19"/>
    <p:sldId id="325" r:id="rId20"/>
    <p:sldId id="321" r:id="rId21"/>
    <p:sldId id="318" r:id="rId22"/>
    <p:sldId id="319" r:id="rId23"/>
    <p:sldId id="326" r:id="rId24"/>
    <p:sldId id="273" r:id="rId25"/>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353" r:id="rId41"/>
    <p:sldId id="288" r:id="rId42"/>
    <p:sldId id="289" r:id="rId43"/>
    <p:sldId id="290" r:id="rId44"/>
    <p:sldId id="350" r:id="rId45"/>
    <p:sldId id="351" r:id="rId46"/>
    <p:sldId id="352" r:id="rId47"/>
    <p:sldId id="356" r:id="rId48"/>
    <p:sldId id="355" r:id="rId49"/>
    <p:sldId id="354" r:id="rId50"/>
    <p:sldId id="358" r:id="rId51"/>
    <p:sldId id="357" r:id="rId52"/>
    <p:sldId id="360" r:id="rId53"/>
    <p:sldId id="361" r:id="rId54"/>
    <p:sldId id="362" r:id="rId55"/>
    <p:sldId id="364" r:id="rId56"/>
    <p:sldId id="365" r:id="rId57"/>
    <p:sldId id="366" r:id="rId58"/>
    <p:sldId id="367" r:id="rId59"/>
    <p:sldId id="363" r:id="rId60"/>
    <p:sldId id="368" r:id="rId61"/>
    <p:sldId id="262"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n80"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6" Type="http://schemas.openxmlformats.org/officeDocument/2006/relationships/commentAuthors" Target="commentAuthors.xml"/><Relationship Id="rId65" Type="http://schemas.openxmlformats.org/officeDocument/2006/relationships/tableStyles" Target="tableStyles.xml"/><Relationship Id="rId64" Type="http://schemas.openxmlformats.org/officeDocument/2006/relationships/viewProps" Target="viewProps.xml"/><Relationship Id="rId63" Type="http://schemas.openxmlformats.org/officeDocument/2006/relationships/presProps" Target="presProps.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4.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notesMaster" Target="notesMasters/notesMaster1.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An overview of the model </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 also think about Coca Cola here as entering the Fizzy drink market is very hard. </a:t>
            </a:r>
            <a:endParaRPr lang="en-GB" b="0" dirty="0"/>
          </a:p>
          <a:p>
            <a:endParaRPr lang="en-GB" b="0" dirty="0"/>
          </a:p>
          <a:p>
            <a:r>
              <a:rPr lang="en-GB" b="0" dirty="0"/>
              <a:t>How would compete with such a dominate business?</a:t>
            </a:r>
            <a:endParaRPr lang="en-GB" b="0" dirty="0"/>
          </a:p>
          <a:p>
            <a:endParaRPr lang="en-GB" b="0" dirty="0"/>
          </a:p>
          <a:p>
            <a:r>
              <a:rPr lang="en-GB" b="0" dirty="0"/>
              <a:t>How much can you truly differentiate your drink? There are some many fizzy orange drinks , it would be hard to enter with something truly different </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2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25.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7.pn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8.png"/></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9.png"/></Relationships>
</file>

<file path=ppt/slides/_rels/slide29.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30.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0.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8.xml"/><Relationship Id="rId2" Type="http://schemas.openxmlformats.org/officeDocument/2006/relationships/image" Target="../media/image16.png"/><Relationship Id="rId1" Type="http://schemas.openxmlformats.org/officeDocument/2006/relationships/image" Target="../media/image15.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1.png"/></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1.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62400"/>
            <a:ext cx="11293200" cy="1000800"/>
          </a:xfrm>
        </p:spPr>
        <p:txBody>
          <a:bodyPr anchor="ctr">
            <a:normAutofit/>
          </a:bodyPr>
          <a:lstStyle/>
          <a:p>
            <a:r>
              <a:rPr lang="en-GB" sz="5900"/>
              <a:t>Developing Strategic Capability</a:t>
            </a:r>
            <a:endParaRPr lang="en-GB" sz="5900"/>
          </a:p>
        </p:txBody>
      </p:sp>
      <p:sp>
        <p:nvSpPr>
          <p:cNvPr id="3" name="Subtitle 2"/>
          <p:cNvSpPr>
            <a:spLocks noGrp="1"/>
          </p:cNvSpPr>
          <p:nvPr>
            <p:ph type="subTitle" idx="1"/>
          </p:nvPr>
        </p:nvSpPr>
        <p:spPr>
          <a:xfrm>
            <a:off x="448055" y="1652400"/>
            <a:ext cx="11293200" cy="984885"/>
          </a:xfrm>
        </p:spPr>
        <p:txBody>
          <a:bodyPr anchor="ctr">
            <a:normAutofit lnSpcReduction="20000"/>
          </a:bodyPr>
          <a:lstStyle/>
          <a:p>
            <a:pPr>
              <a:lnSpc>
                <a:spcPct val="110000"/>
              </a:lnSpc>
            </a:pPr>
            <a:r>
              <a:rPr lang="en-GB" sz="5900"/>
              <a:t>Week </a:t>
            </a:r>
            <a:r>
              <a:rPr lang="en-US" altLang="en-GB" sz="5900"/>
              <a:t>6</a:t>
            </a:r>
            <a:endParaRPr lang="en-US" altLang="en-GB" sz="5900"/>
          </a:p>
        </p:txBody>
      </p:sp>
      <p:cxnSp>
        <p:nvCxnSpPr>
          <p:cNvPr id="11" name="Straight Connector 10"/>
          <p:cNvCxnSpPr>
            <a:cxnSpLocks noGrp="1" noRot="1" noChangeAspect="1" noMove="1" noResize="1" noEditPoints="1" noAdjustHandles="1" noChangeArrowheads="1" noChangeShapeType="1"/>
          </p:cNvCxnSpPr>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Person holding chess piece"/>
          <p:cNvPicPr>
            <a:picLocks noChangeAspect="1"/>
          </p:cNvPicPr>
          <p:nvPr/>
        </p:nvPicPr>
        <p:blipFill>
          <a:blip r:embed="rId1"/>
          <a:srcRect t="47600" b="10185"/>
          <a:stretch>
            <a:fillRect/>
          </a:stretch>
        </p:blipFill>
        <p:spPr>
          <a:xfrm>
            <a:off x="20" y="2959198"/>
            <a:ext cx="12191980" cy="38988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Recap </a:t>
            </a:r>
            <a:endParaRPr lang="en-US" altLang="en-US"/>
          </a:p>
        </p:txBody>
      </p:sp>
      <p:sp>
        <p:nvSpPr>
          <p:cNvPr id="3" name="Content Placeholder 2"/>
          <p:cNvSpPr>
            <a:spLocks noGrp="1"/>
          </p:cNvSpPr>
          <p:nvPr>
            <p:ph idx="1"/>
          </p:nvPr>
        </p:nvSpPr>
        <p:spPr>
          <a:xfrm>
            <a:off x="609600" y="1600200"/>
            <a:ext cx="11149330" cy="5025390"/>
          </a:xfrm>
        </p:spPr>
        <p:txBody>
          <a:bodyPr/>
          <a:p>
            <a:pPr marL="0" indent="0">
              <a:buNone/>
            </a:pPr>
            <a:r>
              <a:rPr lang="en-US" altLang="en-US"/>
              <a:t>The definition of Strategy: which one is your favoriate? </a:t>
            </a:r>
            <a:endParaRPr lang="en-US" altLang="en-US"/>
          </a:p>
          <a:p>
            <a:pPr marL="0" indent="0">
              <a:buNone/>
            </a:pPr>
            <a:endParaRPr lang="en-US" altLang="en-US"/>
          </a:p>
        </p:txBody>
      </p:sp>
      <p:pic>
        <p:nvPicPr>
          <p:cNvPr id="5" name="Picture 4"/>
          <p:cNvPicPr>
            <a:picLocks noChangeAspect="1"/>
          </p:cNvPicPr>
          <p:nvPr/>
        </p:nvPicPr>
        <p:blipFill>
          <a:blip r:embed="rId1"/>
          <a:stretch>
            <a:fillRect/>
          </a:stretch>
        </p:blipFill>
        <p:spPr>
          <a:xfrm>
            <a:off x="1245235" y="2143125"/>
            <a:ext cx="9768205" cy="44132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Recap </a:t>
            </a:r>
            <a:endParaRPr lang="en-US" altLang="en-US"/>
          </a:p>
        </p:txBody>
      </p:sp>
      <p:sp>
        <p:nvSpPr>
          <p:cNvPr id="3" name="Content Placeholder 2"/>
          <p:cNvSpPr>
            <a:spLocks noGrp="1"/>
          </p:cNvSpPr>
          <p:nvPr>
            <p:ph idx="1"/>
          </p:nvPr>
        </p:nvSpPr>
        <p:spPr/>
        <p:txBody>
          <a:bodyPr/>
          <a:p>
            <a:r>
              <a:rPr lang="en-US" altLang="en-US"/>
              <a:t>Mintzebergs 10 Schools of Thought</a:t>
            </a:r>
            <a:endParaRPr lang="en-US" altLang="en-US"/>
          </a:p>
          <a:p>
            <a:pPr marL="0" indent="0">
              <a:buNone/>
            </a:pPr>
            <a:endParaRPr lang="en-US" altLang="en-US"/>
          </a:p>
        </p:txBody>
      </p:sp>
      <p:pic>
        <p:nvPicPr>
          <p:cNvPr id="4" name="Picture 3"/>
          <p:cNvPicPr>
            <a:picLocks noChangeAspect="1"/>
          </p:cNvPicPr>
          <p:nvPr/>
        </p:nvPicPr>
        <p:blipFill>
          <a:blip r:embed="rId1"/>
          <a:stretch>
            <a:fillRect/>
          </a:stretch>
        </p:blipFill>
        <p:spPr>
          <a:xfrm>
            <a:off x="1064895" y="2476500"/>
            <a:ext cx="4019550" cy="37623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The Strategic Position </a:t>
            </a:r>
            <a:endParaRPr lang="en-US"/>
          </a:p>
        </p:txBody>
      </p:sp>
      <p:pic>
        <p:nvPicPr>
          <p:cNvPr id="4" name="Content Placeholder 3"/>
          <p:cNvPicPr>
            <a:picLocks noChangeAspect="1"/>
          </p:cNvPicPr>
          <p:nvPr>
            <p:ph idx="1"/>
          </p:nvPr>
        </p:nvPicPr>
        <p:blipFill>
          <a:blip r:embed="rId1"/>
          <a:stretch>
            <a:fillRect/>
          </a:stretch>
        </p:blipFill>
        <p:spPr>
          <a:xfrm>
            <a:off x="2643505" y="1361440"/>
            <a:ext cx="6216650" cy="48215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10000"/>
          </a:bodyPr>
          <a:p>
            <a:r>
              <a:rPr lang="en-US" altLang="en-US">
                <a:latin typeface="Calibri" panose="020F0502020204030204" charset="0"/>
                <a:cs typeface="Calibri" panose="020F0502020204030204" charset="0"/>
                <a:sym typeface="+mn-ea"/>
              </a:rPr>
              <a:t>1. The macro-environment</a:t>
            </a:r>
            <a:endParaRPr lang="en-US" altLang="en-US">
              <a:latin typeface="Calibri" panose="020F0502020204030204" charset="0"/>
              <a:cs typeface="Calibri" panose="020F0502020204030204" charset="0"/>
              <a:sym typeface="+mn-ea"/>
            </a:endParaRPr>
          </a:p>
          <a:p>
            <a:r>
              <a:rPr lang="en-US" altLang="en-US" b="1">
                <a:latin typeface="Calibri" panose="020F0502020204030204" charset="0"/>
                <a:cs typeface="Calibri" panose="020F0502020204030204" charset="0"/>
                <a:sym typeface="+mn-ea"/>
              </a:rPr>
              <a:t>PESTEL Analysis</a:t>
            </a:r>
            <a:r>
              <a:rPr lang="en-US" altLang="en-US">
                <a:latin typeface="Calibri" panose="020F0502020204030204" charset="0"/>
                <a:cs typeface="Calibri" panose="020F0502020204030204" charset="0"/>
                <a:sym typeface="+mn-ea"/>
              </a:rPr>
              <a:t>: Examines Political, Economic, Social, Technological, Environmental, and Legal factors that impact the organization.</a:t>
            </a:r>
            <a:endParaRPr lang="en-US" altLang="en-US">
              <a:latin typeface="Calibri" panose="020F0502020204030204" charset="0"/>
              <a:cs typeface="Calibri" panose="020F0502020204030204" charset="0"/>
              <a:sym typeface="+mn-ea"/>
            </a:endParaRPr>
          </a:p>
          <a:p>
            <a:r>
              <a:rPr lang="en-US" altLang="en-US">
                <a:latin typeface="Calibri" panose="020F0502020204030204" charset="0"/>
                <a:cs typeface="Calibri" panose="020F0502020204030204" charset="0"/>
                <a:sym typeface="+mn-ea"/>
              </a:rPr>
              <a:t>2. Industry and sector</a:t>
            </a:r>
            <a:endParaRPr lang="en-US" altLang="en-US">
              <a:latin typeface="Calibri" panose="020F0502020204030204" charset="0"/>
              <a:cs typeface="Calibri" panose="020F0502020204030204" charset="0"/>
              <a:sym typeface="+mn-ea"/>
            </a:endParaRPr>
          </a:p>
          <a:p>
            <a:pPr marL="0" indent="0">
              <a:buNone/>
            </a:pPr>
            <a:r>
              <a:rPr lang="en-US" altLang="en-US" b="1">
                <a:latin typeface="Calibri" panose="020F0502020204030204" charset="0"/>
                <a:cs typeface="Calibri" panose="020F0502020204030204" charset="0"/>
                <a:sym typeface="+mn-ea"/>
              </a:rPr>
              <a:t>Porter’s Five Forces:</a:t>
            </a:r>
            <a:r>
              <a:rPr lang="en-US" altLang="en-US">
                <a:latin typeface="Calibri" panose="020F0502020204030204" charset="0"/>
                <a:cs typeface="Calibri" panose="020F0502020204030204" charset="0"/>
                <a:sym typeface="+mn-ea"/>
              </a:rPr>
              <a:t> Assesses competitive pressures within an industry, including supplier power, buyer power, threats of new entrants, substitute products, and industry rivalry.</a:t>
            </a:r>
            <a:endParaRPr lang="en-US" altLang="en-US">
              <a:latin typeface="Calibri" panose="020F0502020204030204" charset="0"/>
              <a:cs typeface="Calibri" panose="020F0502020204030204" charset="0"/>
              <a:sym typeface="+mn-ea"/>
            </a:endParaRPr>
          </a:p>
          <a:p>
            <a:pPr marL="0" indent="0">
              <a:buNone/>
            </a:pPr>
            <a:r>
              <a:rPr lang="en-US" altLang="en-US" b="1">
                <a:latin typeface="Calibri" panose="020F0502020204030204" charset="0"/>
                <a:cs typeface="Calibri" panose="020F0502020204030204" charset="0"/>
                <a:sym typeface="+mn-ea"/>
              </a:rPr>
              <a:t>Industry Life Cycle Analysis: </a:t>
            </a:r>
            <a:r>
              <a:rPr lang="en-US" altLang="en-US">
                <a:latin typeface="Calibri" panose="020F0502020204030204" charset="0"/>
                <a:cs typeface="Calibri" panose="020F0502020204030204" charset="0"/>
                <a:sym typeface="+mn-ea"/>
              </a:rPr>
              <a:t>Tracks the life cycle stages (introduction, growth, maturity, decline) of an industry.</a:t>
            </a:r>
            <a:endParaRPr lang="en-US" altLang="en-US">
              <a:latin typeface="Calibri" panose="020F0502020204030204" charset="0"/>
              <a:cs typeface="Calibri" panose="020F0502020204030204" charset="0"/>
              <a:sym typeface="+mn-ea"/>
            </a:endParaRPr>
          </a:p>
          <a:p>
            <a:endParaRPr lang="en-US" altLang="en-US">
              <a:latin typeface="Calibri" panose="020F0502020204030204" charset="0"/>
              <a:cs typeface="Calibri" panose="020F0502020204030204" charset="0"/>
              <a:sym typeface="+mn-ea"/>
            </a:endParaRPr>
          </a:p>
          <a:p>
            <a:endParaRPr lang="en-US" altLang="en-US">
              <a:latin typeface="Calibri" panose="020F0502020204030204" charset="0"/>
              <a:cs typeface="Calibri" panose="020F0502020204030204" charset="0"/>
              <a:sym typeface="+mn-ea"/>
            </a:endParaRPr>
          </a:p>
          <a:p>
            <a:pPr marL="0" indent="0">
              <a:buNone/>
            </a:pPr>
            <a:endParaRPr lang="en-US" altLang="en-US">
              <a:latin typeface="Calibri" panose="020F0502020204030204" charset="0"/>
              <a:cs typeface="Calibri" panose="020F0502020204030204" charset="0"/>
            </a:endParaRPr>
          </a:p>
          <a:p>
            <a:pPr marL="0" indent="0">
              <a:buNone/>
            </a:pPr>
            <a:endParaRPr lang="en-US" altLang="en-US">
              <a:latin typeface="Calibri" panose="020F0502020204030204" charset="0"/>
              <a:cs typeface="Calibri" panose="020F0502020204030204" charset="0"/>
            </a:endParaRPr>
          </a:p>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3" name="Content Placeholder 2"/>
          <p:cNvSpPr>
            <a:spLocks noGrp="1"/>
          </p:cNvSpPr>
          <p:nvPr>
            <p:ph sz="half" idx="1"/>
          </p:nvPr>
        </p:nvSpPr>
        <p:spPr/>
        <p:txBody>
          <a:bodyPr/>
          <a:p>
            <a:r>
              <a:rPr lang="en-US" altLang="en-US">
                <a:sym typeface="+mn-ea"/>
              </a:rPr>
              <a:t>3. Stakeholders and Governance</a:t>
            </a:r>
            <a:br>
              <a:rPr lang="en-US" altLang="en-US">
                <a:sym typeface="+mn-ea"/>
              </a:rPr>
            </a:br>
            <a:endParaRPr lang="en-US" altLang="en-US">
              <a:sym typeface="+mn-ea"/>
            </a:endParaRPr>
          </a:p>
          <a:p>
            <a:pPr marL="0" indent="0">
              <a:buNone/>
            </a:pPr>
            <a:r>
              <a:rPr lang="en-US" altLang="en-US"/>
              <a:t>Stakeholder Mapping: Uses the Power/Attention Matrix to identify and prioritize key stakeholders.</a:t>
            </a:r>
            <a:endParaRPr lang="en-US" altLang="en-US"/>
          </a:p>
          <a:p>
            <a:pPr marL="0" indent="0">
              <a:buNone/>
            </a:pPr>
            <a:endParaRPr lang="en-US" altLang="en-US"/>
          </a:p>
        </p:txBody>
      </p:sp>
      <p:pic>
        <p:nvPicPr>
          <p:cNvPr id="4" name="Content Placeholder 3"/>
          <p:cNvPicPr>
            <a:picLocks noChangeAspect="1"/>
          </p:cNvPicPr>
          <p:nvPr>
            <p:ph sz="half" idx="2"/>
          </p:nvPr>
        </p:nvPicPr>
        <p:blipFill>
          <a:blip r:embed="rId1"/>
          <a:stretch>
            <a:fillRect/>
          </a:stretch>
        </p:blipFill>
        <p:spPr>
          <a:xfrm>
            <a:off x="6172200" y="2162175"/>
            <a:ext cx="5181600" cy="36779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4. Resources</a:t>
            </a:r>
            <a:endParaRPr lang="en-US"/>
          </a:p>
        </p:txBody>
      </p:sp>
      <p:sp>
        <p:nvSpPr>
          <p:cNvPr id="3" name="Content Placeholder 2"/>
          <p:cNvSpPr>
            <a:spLocks noGrp="1"/>
          </p:cNvSpPr>
          <p:nvPr>
            <p:ph sz="half" idx="1"/>
          </p:nvPr>
        </p:nvSpPr>
        <p:spPr/>
        <p:txBody>
          <a:bodyPr/>
          <a:p>
            <a:r>
              <a:rPr lang="en-US" altLang="en-US" b="1">
                <a:latin typeface="Calibri" panose="020F0502020204030204" charset="0"/>
                <a:cs typeface="Calibri" panose="020F0502020204030204" charset="0"/>
                <a:sym typeface="+mn-ea"/>
              </a:rPr>
              <a:t>VRIO Framework</a:t>
            </a:r>
            <a:r>
              <a:rPr lang="en-US" altLang="en-US">
                <a:latin typeface="Calibri" panose="020F0502020204030204" charset="0"/>
                <a:cs typeface="Calibri" panose="020F0502020204030204" charset="0"/>
                <a:sym typeface="+mn-ea"/>
              </a:rPr>
              <a:t>: Evaluates resources based on their Value, Rarity, Inimitability, and Organization.</a:t>
            </a:r>
            <a:endParaRPr lang="en-US" altLang="en-US">
              <a:latin typeface="Calibri" panose="020F0502020204030204" charset="0"/>
              <a:cs typeface="Calibri" panose="020F0502020204030204" charset="0"/>
            </a:endParaRPr>
          </a:p>
          <a:p>
            <a:endParaRPr lang="en-US"/>
          </a:p>
        </p:txBody>
      </p:sp>
      <p:pic>
        <p:nvPicPr>
          <p:cNvPr id="5" name="Content Placeholder 4"/>
          <p:cNvPicPr>
            <a:picLocks noChangeAspect="1"/>
          </p:cNvPicPr>
          <p:nvPr>
            <p:ph sz="half" idx="2"/>
          </p:nvPr>
        </p:nvPicPr>
        <p:blipFill>
          <a:blip r:embed="rId1"/>
          <a:stretch>
            <a:fillRect/>
          </a:stretch>
        </p:blipFill>
        <p:spPr>
          <a:xfrm>
            <a:off x="5940425" y="2169160"/>
            <a:ext cx="5181600" cy="291338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a:cxnSpLocks noGrp="1" noRot="1" noChangeAspect="1" noMove="1" noResize="1" noEditPoints="1" noAdjustHandles="1" noChangeArrowheads="1" noChangeShapeType="1"/>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p:cNvPicPr>
            <a:picLocks noChangeAspect="1"/>
          </p:cNvPicPr>
          <p:nvPr/>
        </p:nvPicPr>
        <p:blipFill>
          <a:blip r:embed="rId1"/>
          <a:srcRect b="6250"/>
          <a:stretch>
            <a:fillRect/>
          </a:stretch>
        </p:blipFill>
        <p:spPr>
          <a:xfrm>
            <a:off x="20" y="10"/>
            <a:ext cx="12191980" cy="6857990"/>
          </a:xfrm>
          <a:prstGeom prst="rect">
            <a:avLst/>
          </a:prstGeom>
        </p:spPr>
      </p:pic>
      <p:sp>
        <p:nvSpPr>
          <p:cNvPr id="13" name="Rectangle 12"/>
          <p:cNvSpPr>
            <a:spLocks noGrp="1" noRot="1" noChangeAspect="1" noMove="1" noResize="1" noEditPoints="1" noAdjustHandles="1" noChangeArrowheads="1" noChangeShapeType="1" noTextEdit="1"/>
          </p:cNvSpPr>
          <p:nvPr/>
        </p:nvSpPr>
        <p:spPr>
          <a:xfrm>
            <a:off x="-1" y="450000"/>
            <a:ext cx="6311901"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0000" y="894969"/>
            <a:ext cx="5430100" cy="2954655"/>
          </a:xfrm>
        </p:spPr>
        <p:txBody>
          <a:bodyPr vert="horz" lIns="0" tIns="0" rIns="0" bIns="0" rtlCol="0" anchor="b">
            <a:normAutofit/>
          </a:bodyPr>
          <a:lstStyle/>
          <a:p>
            <a:pPr>
              <a:lnSpc>
                <a:spcPct val="100000"/>
              </a:lnSpc>
            </a:pPr>
            <a:r>
              <a:rPr lang="en-US" sz="6400" i="0" dirty="0"/>
              <a:t>Any Questions so far?</a:t>
            </a:r>
            <a:endParaRPr lang="en-US" sz="6400" i="0" dirty="0"/>
          </a:p>
        </p:txBody>
      </p:sp>
      <p:cxnSp>
        <p:nvCxnSpPr>
          <p:cNvPr id="15" name="Straight Connector 14"/>
          <p:cNvCxnSpPr>
            <a:cxnSpLocks noGrp="1" noRot="1" noChangeAspect="1" noMove="1" noResize="1" noEditPoints="1" noAdjustHandles="1" noChangeArrowheads="1" noChangeShapeType="1"/>
          </p:cNvCxnSpPr>
          <p:nvPr/>
        </p:nvCxnSpPr>
        <p:spPr>
          <a:xfrm>
            <a:off x="450000" y="4122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Let’s start!- How to apply these frameworks into analysis</a:t>
            </a:r>
            <a:endParaRPr lang="en-US"/>
          </a:p>
        </p:txBody>
      </p:sp>
      <p:sp>
        <p:nvSpPr>
          <p:cNvPr id="3" name="Content Placeholder 2"/>
          <p:cNvSpPr>
            <a:spLocks noGrp="1"/>
          </p:cNvSpPr>
          <p:nvPr>
            <p:ph sz="half" idx="1"/>
          </p:nvPr>
        </p:nvSpPr>
        <p:spPr/>
        <p:txBody>
          <a:bodyPr>
            <a:normAutofit fontScale="60000"/>
          </a:bodyPr>
          <a:p>
            <a:r>
              <a:rPr lang="en-US"/>
              <a:t>1. Macro-environment - PESTLE analysis</a:t>
            </a:r>
            <a:endParaRPr lang="en-US"/>
          </a:p>
          <a:p>
            <a:endParaRPr lang="en-US"/>
          </a:p>
          <a:p>
            <a:r>
              <a:rPr lang="en-US" altLang="en-US"/>
              <a:t>A PESTLE (or PESTEL) analysis gives a macro picture of the industry, covering </a:t>
            </a:r>
            <a:r>
              <a:rPr lang="en-US" altLang="en-US" b="1"/>
              <a:t>political, economic, social, technological, legal, and environmental factors </a:t>
            </a:r>
            <a:r>
              <a:rPr lang="en-US" altLang="en-US"/>
              <a:t>which can affect an industry and a business. </a:t>
            </a:r>
            <a:endParaRPr lang="en-US" altLang="en-US"/>
          </a:p>
          <a:p>
            <a:r>
              <a:rPr lang="en-US" altLang="en-US"/>
              <a:t>A strong PESTLE analysis will help you to understand </a:t>
            </a:r>
            <a:r>
              <a:rPr lang="en-US" altLang="en-US">
                <a:solidFill>
                  <a:srgbClr val="FF0000"/>
                </a:solidFill>
              </a:rPr>
              <a:t>long term trends</a:t>
            </a:r>
            <a:r>
              <a:rPr lang="en-US" altLang="en-US"/>
              <a:t> as well as support a range of business planning situations. You can </a:t>
            </a:r>
            <a:r>
              <a:rPr lang="en-US" altLang="en-US">
                <a:solidFill>
                  <a:srgbClr val="FF0000"/>
                </a:solidFill>
              </a:rPr>
              <a:t>use a PESTLE for planning a range of business objectives such as strategy, </a:t>
            </a:r>
            <a:r>
              <a:rPr lang="en-US" altLang="en-US"/>
              <a:t>marketing, product development, organisational change, as well as workforce and people planning.</a:t>
            </a:r>
            <a:endParaRPr lang="en-US" altLang="en-US"/>
          </a:p>
          <a:p>
            <a:endParaRPr lang="en-US"/>
          </a:p>
        </p:txBody>
      </p:sp>
      <p:pic>
        <p:nvPicPr>
          <p:cNvPr id="4" name="Content Placeholder 3"/>
          <p:cNvPicPr>
            <a:picLocks noChangeAspect="1"/>
          </p:cNvPicPr>
          <p:nvPr>
            <p:ph sz="half" idx="2"/>
          </p:nvPr>
        </p:nvPicPr>
        <p:blipFill>
          <a:blip r:embed="rId1"/>
          <a:stretch>
            <a:fillRect/>
          </a:stretch>
        </p:blipFill>
        <p:spPr>
          <a:xfrm>
            <a:off x="5961380" y="1686560"/>
            <a:ext cx="6008370" cy="432689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50000"/>
          </a:bodyPr>
          <a:p>
            <a:r>
              <a:rPr lang="en-US" altLang="en-US"/>
              <a:t>The political aspect of PESTLE is mainly concerned with </a:t>
            </a:r>
            <a:r>
              <a:rPr lang="en-US" altLang="en-US" b="1"/>
              <a:t>governments;</a:t>
            </a:r>
            <a:r>
              <a:rPr lang="en-US" altLang="en-US"/>
              <a:t> however, you also need to consider </a:t>
            </a:r>
            <a:r>
              <a:rPr lang="en-US" altLang="en-US" b="1"/>
              <a:t>trade unions </a:t>
            </a:r>
            <a:r>
              <a:rPr lang="en-US" altLang="en-US"/>
              <a:t>and </a:t>
            </a:r>
            <a:r>
              <a:rPr lang="en-US" altLang="en-US" b="1"/>
              <a:t>their collective bargaining power</a:t>
            </a:r>
            <a:r>
              <a:rPr lang="en-US" altLang="en-US"/>
              <a:t> which could impact your business (</a:t>
            </a:r>
            <a:r>
              <a:rPr lang="en-US" altLang="en-US">
                <a:solidFill>
                  <a:srgbClr val="FF0000"/>
                </a:solidFill>
              </a:rPr>
              <a:t>for example, strikes and wage negotiations</a:t>
            </a:r>
            <a:r>
              <a:rPr lang="en-US" altLang="en-US"/>
              <a:t>).</a:t>
            </a:r>
            <a:endParaRPr lang="en-US" altLang="en-US"/>
          </a:p>
          <a:p>
            <a:pPr marL="0" indent="0">
              <a:buNone/>
            </a:pPr>
            <a:endParaRPr lang="en-US" altLang="en-US"/>
          </a:p>
          <a:p>
            <a:r>
              <a:rPr lang="en-US" altLang="en-US" b="1"/>
              <a:t>Wars</a:t>
            </a:r>
            <a:r>
              <a:rPr lang="en-US" altLang="en-US"/>
              <a:t> are another example where a government may reduce business spending, and consumers can see cost rises in raw materials (oil and gas for example). </a:t>
            </a:r>
            <a:r>
              <a:rPr lang="en-US" altLang="en-US" b="1"/>
              <a:t>Political stability and instability or elections</a:t>
            </a:r>
            <a:r>
              <a:rPr lang="en-US" altLang="en-US"/>
              <a:t> should also be factored in as new governments can change/reverse current legislation.</a:t>
            </a:r>
            <a:endParaRPr lang="en-US" altLang="en-US"/>
          </a:p>
          <a:p>
            <a:endParaRPr lang="en-US" altLang="en-US"/>
          </a:p>
          <a:p>
            <a:r>
              <a:rPr lang="en-US" altLang="en-US"/>
              <a:t>The next aspect to consider is </a:t>
            </a:r>
            <a:r>
              <a:rPr lang="en-US" altLang="en-US" b="1"/>
              <a:t>taxation.</a:t>
            </a:r>
            <a:r>
              <a:rPr lang="en-US" altLang="en-US"/>
              <a:t> There are many types of taxes that businesses need to be aware of. Some businesses must charge more tax for certain items (e.g., sugar tax). As a business, you need to ensure you stay up to date with</a:t>
            </a:r>
            <a:r>
              <a:rPr lang="en-US" altLang="en-US">
                <a:solidFill>
                  <a:srgbClr val="FF0000"/>
                </a:solidFill>
              </a:rPr>
              <a:t> any tax changes and assess how they will impact your business.</a:t>
            </a:r>
            <a:endParaRPr lang="en-US" altLang="en-US">
              <a:solidFill>
                <a:srgbClr val="FF0000"/>
              </a:solidFill>
            </a:endParaRPr>
          </a:p>
        </p:txBody>
      </p:sp>
      <p:pic>
        <p:nvPicPr>
          <p:cNvPr id="5" name="Content Placeholder 4"/>
          <p:cNvPicPr>
            <a:picLocks noChangeAspect="1"/>
          </p:cNvPicPr>
          <p:nvPr>
            <p:ph sz="half" idx="2"/>
          </p:nvPr>
        </p:nvPicPr>
        <p:blipFill>
          <a:blip r:embed="rId1"/>
          <a:stretch>
            <a:fillRect/>
          </a:stretch>
        </p:blipFill>
        <p:spPr>
          <a:xfrm>
            <a:off x="7498080" y="410210"/>
            <a:ext cx="2057400" cy="576707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110615" y="473710"/>
            <a:ext cx="2136775" cy="5970270"/>
          </a:xfrm>
          <a:prstGeom prst="rect">
            <a:avLst/>
          </a:prstGeom>
        </p:spPr>
      </p:pic>
      <p:sp>
        <p:nvSpPr>
          <p:cNvPr id="4" name="Content Placeholder 3"/>
          <p:cNvSpPr>
            <a:spLocks noGrp="1"/>
          </p:cNvSpPr>
          <p:nvPr>
            <p:ph sz="half" idx="2"/>
          </p:nvPr>
        </p:nvSpPr>
        <p:spPr/>
        <p:txBody>
          <a:bodyPr>
            <a:normAutofit fontScale="60000"/>
          </a:bodyPr>
          <a:p>
            <a:r>
              <a:rPr lang="en-US" altLang="en-US"/>
              <a:t>Economies are fragile and by understanding the economic factors that can affect a business, you can begin to mitigate risks. Economic changes can be felt </a:t>
            </a:r>
            <a:r>
              <a:rPr lang="en-US" altLang="en-US">
                <a:solidFill>
                  <a:srgbClr val="FF0000"/>
                </a:solidFill>
              </a:rPr>
              <a:t>locally, on a countrywide basis, or even globally. </a:t>
            </a:r>
            <a:r>
              <a:rPr lang="en-US" altLang="en-US"/>
              <a:t>Economic factors are those which have the potential to affect goods, services, and finances. Things to consider here are interest rates, recessions, inflation, exchange rates as well as supply and demand.</a:t>
            </a:r>
            <a:endParaRPr lang="en-US" altLang="en-US"/>
          </a:p>
          <a:p>
            <a:endParaRPr lang="en-US" altLang="en-US"/>
          </a:p>
          <a:p>
            <a:r>
              <a:rPr lang="en-US" altLang="en-US"/>
              <a:t>A government may reduce or increase spending, which can affect businesses, and they can also influence working hours, working conditions and wages. Along with working conditions and hours, unemployment rates can also be a factor that affects businesses. Other things to consider here are national debt, cost of living and credit availability.</a:t>
            </a: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181735" y="685165"/>
            <a:ext cx="1774825" cy="5434330"/>
          </a:xfrm>
          <a:prstGeom prst="rect">
            <a:avLst/>
          </a:prstGeom>
        </p:spPr>
      </p:pic>
      <p:sp>
        <p:nvSpPr>
          <p:cNvPr id="4" name="Content Placeholder 3"/>
          <p:cNvSpPr>
            <a:spLocks noGrp="1"/>
          </p:cNvSpPr>
          <p:nvPr>
            <p:ph sz="half" idx="2"/>
          </p:nvPr>
        </p:nvSpPr>
        <p:spPr/>
        <p:txBody>
          <a:bodyPr/>
          <a:p>
            <a:r>
              <a:rPr lang="en-US" altLang="en-US"/>
              <a:t>Social factors include cultural trends, demographic shifts, lifestyle changes, and consumer attitudes that shape market demand.</a:t>
            </a:r>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082675" y="603885"/>
            <a:ext cx="1950720" cy="5650230"/>
          </a:xfrm>
          <a:prstGeom prst="rect">
            <a:avLst/>
          </a:prstGeom>
        </p:spPr>
      </p:pic>
      <p:sp>
        <p:nvSpPr>
          <p:cNvPr id="4" name="Content Placeholder 3"/>
          <p:cNvSpPr>
            <a:spLocks noGrp="1"/>
          </p:cNvSpPr>
          <p:nvPr>
            <p:ph sz="half" idx="2"/>
          </p:nvPr>
        </p:nvSpPr>
        <p:spPr/>
        <p:txBody>
          <a:bodyPr/>
          <a:p>
            <a:r>
              <a:rPr lang="en-US" altLang="en-US"/>
              <a:t>Technological factors involve advancements in technology, innovation, R&amp;D activity, and the rate of technological change that influence industry dynamics.</a:t>
            </a:r>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108075" y="833120"/>
            <a:ext cx="1658620" cy="5344160"/>
          </a:xfrm>
          <a:prstGeom prst="rect">
            <a:avLst/>
          </a:prstGeom>
        </p:spPr>
      </p:pic>
      <p:sp>
        <p:nvSpPr>
          <p:cNvPr id="4" name="Content Placeholder 3"/>
          <p:cNvSpPr>
            <a:spLocks noGrp="1"/>
          </p:cNvSpPr>
          <p:nvPr>
            <p:ph sz="half" idx="2"/>
          </p:nvPr>
        </p:nvSpPr>
        <p:spPr/>
        <p:txBody>
          <a:bodyPr/>
          <a:p>
            <a:r>
              <a:rPr lang="en-US" altLang="en-US"/>
              <a:t>Legal factors refer to</a:t>
            </a:r>
            <a:r>
              <a:rPr lang="en-US" altLang="en-US">
                <a:solidFill>
                  <a:srgbClr val="FF0000"/>
                </a:solidFill>
              </a:rPr>
              <a:t> laws, regulations, and legal frameworks</a:t>
            </a:r>
            <a:r>
              <a:rPr lang="en-US" altLang="en-US"/>
              <a:t> that shape business operations and compliance requirements.</a:t>
            </a:r>
            <a:endParaRPr lang="en-US" altLang="en-US"/>
          </a:p>
          <a:p>
            <a:r>
              <a:rPr lang="en-US" altLang="zh-CN"/>
              <a:t>eg: </a:t>
            </a:r>
            <a:r>
              <a:rPr lang="en-US" altLang="en-US"/>
              <a:t>E-commerce tax laws in India impacting online retailers’ pricing strategies.</a:t>
            </a: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254125" y="789940"/>
            <a:ext cx="2313305" cy="5990590"/>
          </a:xfrm>
          <a:prstGeom prst="rect">
            <a:avLst/>
          </a:prstGeom>
        </p:spPr>
      </p:pic>
      <p:sp>
        <p:nvSpPr>
          <p:cNvPr id="4" name="Content Placeholder 3"/>
          <p:cNvSpPr>
            <a:spLocks noGrp="1"/>
          </p:cNvSpPr>
          <p:nvPr>
            <p:ph sz="half" idx="2"/>
          </p:nvPr>
        </p:nvSpPr>
        <p:spPr/>
        <p:txBody>
          <a:bodyPr>
            <a:normAutofit lnSpcReduction="10000"/>
          </a:bodyPr>
          <a:p>
            <a:r>
              <a:rPr lang="en-US" altLang="en-US"/>
              <a:t>Environmental factors include ecological and environmental aspects, such as climate change, sustainability pressures, and environmental regulations</a:t>
            </a:r>
            <a:endParaRPr lang="en-US" altLang="en-US"/>
          </a:p>
          <a:p>
            <a:r>
              <a:rPr lang="en-US" altLang="en-US"/>
              <a:t>eg: Increasing consumer demand for eco-friendly packaging materials.</a:t>
            </a:r>
            <a:endParaRPr lang="en-US" altLang="en-US"/>
          </a:p>
          <a:p>
            <a:r>
              <a:rPr lang="en-US" altLang="en-US"/>
              <a:t>Stricter emissions regulations influencing automotive manufacturers.</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TEST</a:t>
            </a:r>
            <a:endParaRPr lang="en-US"/>
          </a:p>
        </p:txBody>
      </p:sp>
      <p:sp>
        <p:nvSpPr>
          <p:cNvPr id="3" name="Content Placeholder 2"/>
          <p:cNvSpPr>
            <a:spLocks noGrp="1"/>
          </p:cNvSpPr>
          <p:nvPr>
            <p:ph sz="half" idx="1"/>
          </p:nvPr>
        </p:nvSpPr>
        <p:spPr>
          <a:xfrm>
            <a:off x="838200" y="1825625"/>
            <a:ext cx="10284460" cy="4351655"/>
          </a:xfrm>
        </p:spPr>
        <p:txBody>
          <a:bodyPr>
            <a:normAutofit lnSpcReduction="20000"/>
          </a:bodyPr>
          <a:p>
            <a:pPr marL="0" indent="0">
              <a:buNone/>
            </a:pPr>
            <a:r>
              <a:rPr lang="en-US" altLang="en-US"/>
              <a:t>1. Which of the following best describes the “Political” factor in a PESTLE analysis?</a:t>
            </a:r>
            <a:endParaRPr lang="en-US" altLang="en-US"/>
          </a:p>
          <a:p>
            <a:r>
              <a:rPr lang="en-US" altLang="en-US"/>
              <a:t>A. Demographic changes and cultural attitudes</a:t>
            </a:r>
            <a:endParaRPr lang="en-US" altLang="en-US"/>
          </a:p>
          <a:p>
            <a:r>
              <a:rPr lang="en-US" altLang="en-US"/>
              <a:t>B. Government policies, trade restrictions, and tax laws</a:t>
            </a:r>
            <a:endParaRPr lang="en-US" altLang="en-US"/>
          </a:p>
          <a:p>
            <a:r>
              <a:rPr lang="en-US" altLang="en-US"/>
              <a:t>C. Technological advancements and infrastructure development</a:t>
            </a:r>
            <a:endParaRPr lang="en-US" altLang="en-US"/>
          </a:p>
          <a:p>
            <a:r>
              <a:rPr lang="en-US" altLang="en-US"/>
              <a:t>D. Ethical standards and company governance</a:t>
            </a: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lnSpcReduction="10000"/>
          </a:bodyPr>
          <a:p>
            <a:pPr marL="0" indent="0">
              <a:buNone/>
            </a:pPr>
            <a:r>
              <a:rPr lang="en-US" altLang="en-US"/>
              <a:t>2. What does the “Economic” factor in PESTLE mainly address?</a:t>
            </a:r>
            <a:endParaRPr lang="en-US" altLang="en-US"/>
          </a:p>
          <a:p>
            <a:r>
              <a:rPr lang="en-US" altLang="en-US"/>
              <a:t>A. Climate change and sustainability</a:t>
            </a:r>
            <a:endParaRPr lang="en-US" altLang="en-US"/>
          </a:p>
          <a:p>
            <a:r>
              <a:rPr lang="en-US" altLang="en-US"/>
              <a:t>B. Consumer spending patterns and inflation rates</a:t>
            </a:r>
            <a:endParaRPr lang="en-US" altLang="en-US"/>
          </a:p>
          <a:p>
            <a:r>
              <a:rPr lang="en-US" altLang="en-US"/>
              <a:t>C. Legal regulations and industry compliance requirements</a:t>
            </a:r>
            <a:endParaRPr lang="en-US" altLang="en-US"/>
          </a:p>
          <a:p>
            <a:r>
              <a:rPr lang="en-US" altLang="en-US"/>
              <a:t>D. Cultural values and customer preferences</a:t>
            </a:r>
            <a:endParaRPr lang="en-US" altLang="en-US"/>
          </a:p>
        </p:txBody>
      </p:sp>
      <p:sp>
        <p:nvSpPr>
          <p:cNvPr id="4" name="Content Placeholder 3"/>
          <p:cNvSpPr>
            <a:spLocks noGrp="1"/>
          </p:cNvSpPr>
          <p:nvPr>
            <p:ph sz="half" idx="2"/>
          </p:nvPr>
        </p:nvSpPr>
        <p:spPr/>
        <p:txBody>
          <a:bodyPr/>
          <a:p>
            <a:pPr marL="0" indent="0">
              <a:buNone/>
            </a:pPr>
            <a:r>
              <a:rPr lang="en-US" altLang="en-US"/>
              <a:t>3. Which PESTLE factor considers the impact of societal attitudes, lifestyles, and demographic trends?</a:t>
            </a:r>
            <a:endParaRPr lang="en-US" altLang="en-US"/>
          </a:p>
          <a:p>
            <a:r>
              <a:rPr lang="en-US" altLang="en-US"/>
              <a:t>A. Social</a:t>
            </a:r>
            <a:endParaRPr lang="en-US" altLang="en-US"/>
          </a:p>
          <a:p>
            <a:r>
              <a:rPr lang="en-US" altLang="en-US"/>
              <a:t>B. Technological</a:t>
            </a:r>
            <a:endParaRPr lang="en-US" altLang="en-US"/>
          </a:p>
          <a:p>
            <a:r>
              <a:rPr lang="en-US" altLang="en-US"/>
              <a:t>C. Political</a:t>
            </a:r>
            <a:endParaRPr lang="en-US" altLang="en-US"/>
          </a:p>
          <a:p>
            <a:r>
              <a:rPr lang="en-US" altLang="en-US"/>
              <a:t>D. Environmental</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a:bodyPr>
          <a:p>
            <a:pPr marL="0" indent="0">
              <a:buNone/>
            </a:pPr>
            <a:r>
              <a:rPr lang="en-US" altLang="en-US"/>
              <a:t>4. In PESTLE, which factor would you examine to understand the adoption rate of new digital tools or platforms in an industry?</a:t>
            </a:r>
            <a:endParaRPr lang="en-US" altLang="en-US"/>
          </a:p>
          <a:p>
            <a:r>
              <a:rPr lang="en-US" altLang="en-US"/>
              <a:t>A. Political</a:t>
            </a:r>
            <a:endParaRPr lang="en-US" altLang="en-US"/>
          </a:p>
          <a:p>
            <a:r>
              <a:rPr lang="en-US" altLang="en-US"/>
              <a:t>B. Technological</a:t>
            </a:r>
            <a:endParaRPr lang="en-US" altLang="en-US"/>
          </a:p>
          <a:p>
            <a:r>
              <a:rPr lang="en-US" altLang="en-US"/>
              <a:t>C. Social</a:t>
            </a:r>
            <a:endParaRPr lang="en-US" altLang="en-US"/>
          </a:p>
          <a:p>
            <a:r>
              <a:rPr lang="en-US" altLang="en-US"/>
              <a:t>D. Economic</a:t>
            </a:r>
            <a:endParaRPr lang="en-US" altLang="en-US"/>
          </a:p>
          <a:p>
            <a:pPr marL="0" indent="0">
              <a:buNone/>
            </a:pPr>
            <a:endParaRPr lang="en-US" altLang="en-US"/>
          </a:p>
          <a:p>
            <a:endParaRPr lang="en-US" altLang="en-US"/>
          </a:p>
          <a:p>
            <a:endParaRPr lang="en-US" altLang="en-US"/>
          </a:p>
          <a:p>
            <a:endParaRPr lang="en-US" altLang="en-US"/>
          </a:p>
        </p:txBody>
      </p:sp>
      <p:sp>
        <p:nvSpPr>
          <p:cNvPr id="4" name="Content Placeholder 3"/>
          <p:cNvSpPr>
            <a:spLocks noGrp="1"/>
          </p:cNvSpPr>
          <p:nvPr>
            <p:ph sz="half" idx="2"/>
          </p:nvPr>
        </p:nvSpPr>
        <p:spPr/>
        <p:txBody>
          <a:bodyPr/>
          <a:p>
            <a:pPr marL="0" indent="0">
              <a:buNone/>
            </a:pPr>
            <a:r>
              <a:rPr lang="en-US" altLang="en-US"/>
              <a:t>5. Which PESTLE factor focuses on regulations, intellectual property rights, and compliance standards?</a:t>
            </a:r>
            <a:endParaRPr lang="en-US" altLang="en-US"/>
          </a:p>
          <a:p>
            <a:r>
              <a:rPr lang="en-US" altLang="en-US"/>
              <a:t>A. Legal</a:t>
            </a:r>
            <a:endParaRPr lang="en-US" altLang="en-US"/>
          </a:p>
          <a:p>
            <a:r>
              <a:rPr lang="en-US" altLang="en-US"/>
              <a:t>B. Environmental</a:t>
            </a:r>
            <a:endParaRPr lang="en-US" altLang="en-US"/>
          </a:p>
          <a:p>
            <a:r>
              <a:rPr lang="en-US" altLang="en-US"/>
              <a:t>C. Economic</a:t>
            </a:r>
            <a:endParaRPr lang="en-US" altLang="en-US"/>
          </a:p>
          <a:p>
            <a:r>
              <a:rPr lang="en-US" altLang="en-US"/>
              <a:t>D. Political</a:t>
            </a:r>
            <a:endParaRPr lang="en-US" altLang="en-US"/>
          </a:p>
          <a:p>
            <a:r>
              <a:rPr lang="en-US" altLang="en-US"/>
              <a:t>Correct Answer: A</a:t>
            </a:r>
            <a:endParaRPr lang="en-US" altLang="en-US"/>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704705" cy="4351655"/>
          </a:xfrm>
        </p:spPr>
        <p:txBody>
          <a:bodyPr/>
          <a:p>
            <a:pPr marL="0" indent="0">
              <a:buNone/>
            </a:pPr>
            <a:r>
              <a:rPr lang="en-US" altLang="en-US"/>
              <a:t>6. When considering factors like renewable energy policies, carbon emissions, and waste management, which PESTLE category are you analyzing?</a:t>
            </a:r>
            <a:endParaRPr lang="en-US" altLang="en-US"/>
          </a:p>
          <a:p>
            <a:r>
              <a:rPr lang="en-US" altLang="en-US"/>
              <a:t>A. Economic</a:t>
            </a:r>
            <a:endParaRPr lang="en-US" altLang="en-US"/>
          </a:p>
          <a:p>
            <a:r>
              <a:rPr lang="en-US" altLang="en-US"/>
              <a:t>B. Environmental</a:t>
            </a:r>
            <a:endParaRPr lang="en-US" altLang="en-US"/>
          </a:p>
          <a:p>
            <a:r>
              <a:rPr lang="en-US" altLang="en-US"/>
              <a:t>C. Social</a:t>
            </a:r>
            <a:endParaRPr lang="en-US" altLang="en-US"/>
          </a:p>
          <a:p>
            <a:r>
              <a:rPr lang="en-US" altLang="en-US"/>
              <a:t>D. Political</a:t>
            </a:r>
            <a:endParaRPr lang="en-US" altLang="en-US"/>
          </a:p>
          <a:p>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t>Tips for conducting a PESTLE analysis for organisational strategy</a:t>
            </a:r>
            <a:endParaRPr lang="en-US" altLang="en-US" b="1"/>
          </a:p>
        </p:txBody>
      </p:sp>
      <p:sp>
        <p:nvSpPr>
          <p:cNvPr id="3" name="Content Placeholder 2"/>
          <p:cNvSpPr>
            <a:spLocks noGrp="1"/>
          </p:cNvSpPr>
          <p:nvPr>
            <p:ph sz="half" idx="1"/>
          </p:nvPr>
        </p:nvSpPr>
        <p:spPr>
          <a:xfrm>
            <a:off x="838200" y="1825625"/>
            <a:ext cx="9966325" cy="4351655"/>
          </a:xfrm>
        </p:spPr>
        <p:txBody>
          <a:bodyPr>
            <a:normAutofit lnSpcReduction="10000"/>
          </a:bodyPr>
          <a:p>
            <a:pPr marL="0" indent="0">
              <a:buNone/>
            </a:pPr>
            <a:r>
              <a:rPr lang="en-US" altLang="en-US"/>
              <a:t>1. Use reliable sources of information</a:t>
            </a:r>
            <a:endParaRPr lang="en-US" altLang="en-US"/>
          </a:p>
          <a:p>
            <a:r>
              <a:rPr lang="en-US" altLang="en-US" sz="2000" i="1">
                <a:latin typeface="Calibri" panose="020F0502020204030204" charset="0"/>
                <a:cs typeface="Calibri" panose="020F0502020204030204" charset="0"/>
              </a:rPr>
              <a:t>Make sure the data you rely on comes from credible sources, such as </a:t>
            </a:r>
            <a:r>
              <a:rPr lang="en-US" altLang="en-US" sz="2000" i="1">
                <a:solidFill>
                  <a:srgbClr val="FF0000"/>
                </a:solidFill>
                <a:latin typeface="Calibri" panose="020F0502020204030204" charset="0"/>
                <a:cs typeface="Calibri" panose="020F0502020204030204" charset="0"/>
              </a:rPr>
              <a:t>industry reports, government statistics, reputable market research firms, and reliable news outlets.</a:t>
            </a:r>
            <a:r>
              <a:rPr lang="en-US" altLang="en-US" sz="2000" i="1">
                <a:latin typeface="Calibri" panose="020F0502020204030204" charset="0"/>
                <a:cs typeface="Calibri" panose="020F0502020204030204" charset="0"/>
              </a:rPr>
              <a:t> The validity of your conclusions depends heavily on the quality of your data.</a:t>
            </a:r>
            <a:endParaRPr lang="en-US" altLang="en-US" sz="2000" i="1">
              <a:latin typeface="Calibri" panose="020F0502020204030204" charset="0"/>
              <a:cs typeface="Calibri" panose="020F0502020204030204" charset="0"/>
            </a:endParaRPr>
          </a:p>
          <a:p>
            <a:pPr marL="0" indent="0">
              <a:buNone/>
            </a:pPr>
            <a:r>
              <a:rPr lang="en-US" altLang="en-US">
                <a:latin typeface="Calibri" panose="020F0502020204030204" charset="0"/>
                <a:cs typeface="Calibri" panose="020F0502020204030204" charset="0"/>
              </a:rPr>
              <a:t>2. Link insights to internal capabilities</a:t>
            </a:r>
            <a:endParaRPr lang="en-US" altLang="en-US">
              <a:latin typeface="Calibri" panose="020F0502020204030204" charset="0"/>
              <a:cs typeface="Calibri" panose="020F0502020204030204" charset="0"/>
            </a:endParaRPr>
          </a:p>
          <a:p>
            <a:r>
              <a:rPr lang="en-US" altLang="en-US" sz="2000" i="1">
                <a:latin typeface="Calibri" panose="020F0502020204030204" charset="0"/>
                <a:cs typeface="Calibri" panose="020F0502020204030204" charset="0"/>
              </a:rPr>
              <a:t>The findings from PESTLE should be evaluated in the context of your organisation’s internal resources and capabilities. Consider </a:t>
            </a:r>
            <a:r>
              <a:rPr lang="en-US" altLang="en-US" sz="2000" i="1">
                <a:solidFill>
                  <a:schemeClr val="tx1"/>
                </a:solidFill>
                <a:latin typeface="Calibri" panose="020F0502020204030204" charset="0"/>
                <a:cs typeface="Calibri" panose="020F0502020204030204" charset="0"/>
              </a:rPr>
              <a:t>how external changes can be leveraged or managed given your current strengths and limitations, ensuring the analysis leads to</a:t>
            </a:r>
            <a:r>
              <a:rPr lang="en-US" altLang="en-US" sz="2000" i="1">
                <a:solidFill>
                  <a:srgbClr val="FF0000"/>
                </a:solidFill>
                <a:latin typeface="Calibri" panose="020F0502020204030204" charset="0"/>
                <a:cs typeface="Calibri" panose="020F0502020204030204" charset="0"/>
              </a:rPr>
              <a:t> actionable strategies.</a:t>
            </a:r>
            <a:endParaRPr lang="en-US" altLang="en-US" sz="2000" i="1">
              <a:solidFill>
                <a:srgbClr val="FF0000"/>
              </a:solidFill>
              <a:latin typeface="Calibri" panose="020F0502020204030204" charset="0"/>
              <a:cs typeface="Calibri" panose="020F0502020204030204" charset="0"/>
            </a:endParaRPr>
          </a:p>
          <a:p>
            <a:pPr marL="0" indent="0">
              <a:buNone/>
            </a:pPr>
            <a:r>
              <a:rPr lang="en-US" altLang="en-US" sz="2800">
                <a:solidFill>
                  <a:schemeClr val="tx1"/>
                </a:solidFill>
                <a:latin typeface="Calibri" panose="020F0502020204030204" charset="0"/>
                <a:cs typeface="Calibri" panose="020F0502020204030204" charset="0"/>
              </a:rPr>
              <a:t>3. Combine qualitative and quantitative data</a:t>
            </a:r>
            <a:endParaRPr lang="en-US" altLang="en-US" sz="2800">
              <a:solidFill>
                <a:schemeClr val="tx1"/>
              </a:solidFill>
              <a:latin typeface="Calibri" panose="020F0502020204030204" charset="0"/>
              <a:cs typeface="Calibri" panose="020F0502020204030204" charset="0"/>
            </a:endParaRPr>
          </a:p>
          <a:p>
            <a:pPr marL="0" indent="0">
              <a:buNone/>
            </a:pPr>
            <a:r>
              <a:rPr lang="en-US" altLang="en-US" sz="2000" i="1">
                <a:solidFill>
                  <a:schemeClr val="tx1"/>
                </a:solidFill>
                <a:latin typeface="Calibri" panose="020F0502020204030204" charset="0"/>
                <a:cs typeface="Calibri" panose="020F0502020204030204" charset="0"/>
              </a:rPr>
              <a:t>While PESTLE is generally </a:t>
            </a:r>
            <a:r>
              <a:rPr lang="en-US" altLang="en-US" sz="2000" i="1">
                <a:solidFill>
                  <a:srgbClr val="FF0000"/>
                </a:solidFill>
                <a:latin typeface="Calibri" panose="020F0502020204030204" charset="0"/>
                <a:cs typeface="Calibri" panose="020F0502020204030204" charset="0"/>
              </a:rPr>
              <a:t>qualitative</a:t>
            </a:r>
            <a:r>
              <a:rPr lang="en-US" altLang="en-US" sz="2000" i="1">
                <a:solidFill>
                  <a:schemeClr val="tx1"/>
                </a:solidFill>
                <a:latin typeface="Calibri" panose="020F0502020204030204" charset="0"/>
                <a:cs typeface="Calibri" panose="020F0502020204030204" charset="0"/>
              </a:rPr>
              <a:t>, support your conclusions</a:t>
            </a:r>
            <a:r>
              <a:rPr lang="en-US" altLang="en-US" sz="2000" i="1">
                <a:solidFill>
                  <a:srgbClr val="FF0000"/>
                </a:solidFill>
                <a:latin typeface="Calibri" panose="020F0502020204030204" charset="0"/>
                <a:cs typeface="Calibri" panose="020F0502020204030204" charset="0"/>
              </a:rPr>
              <a:t> with quantitative data </a:t>
            </a:r>
            <a:r>
              <a:rPr lang="en-US" altLang="en-US" sz="2000" i="1">
                <a:solidFill>
                  <a:schemeClr val="tx1"/>
                </a:solidFill>
                <a:latin typeface="Calibri" panose="020F0502020204030204" charset="0"/>
                <a:cs typeface="Calibri" panose="020F0502020204030204" charset="0"/>
              </a:rPr>
              <a:t>wherever possible. Metrics like</a:t>
            </a:r>
            <a:r>
              <a:rPr lang="en-US" altLang="en-US" sz="2000" i="1">
                <a:solidFill>
                  <a:srgbClr val="FF0000"/>
                </a:solidFill>
                <a:latin typeface="Calibri" panose="020F0502020204030204" charset="0"/>
                <a:cs typeface="Calibri" panose="020F0502020204030204" charset="0"/>
              </a:rPr>
              <a:t> GDP growth rates, R&amp;D investment percentages, or population demographics </a:t>
            </a:r>
            <a:r>
              <a:rPr lang="en-US" altLang="en-US" sz="2000" i="1">
                <a:solidFill>
                  <a:schemeClr val="tx1"/>
                </a:solidFill>
                <a:latin typeface="Calibri" panose="020F0502020204030204" charset="0"/>
                <a:cs typeface="Calibri" panose="020F0502020204030204" charset="0"/>
              </a:rPr>
              <a:t>can lend credibility and specificity to your analysis.</a:t>
            </a:r>
            <a:endParaRPr lang="en-US" altLang="en-US" sz="2000" i="1">
              <a:solidFill>
                <a:schemeClr val="tx1"/>
              </a:solidFill>
              <a:latin typeface="Calibri" panose="020F0502020204030204" charset="0"/>
              <a:cs typeface="Calibri" panose="020F050202020403020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Activity1: Please develop a </a:t>
            </a:r>
            <a:r>
              <a:rPr lang="en-US" altLang="en-US"/>
              <a:t>PESTLE Analysis for Tesla’s Market Strategy (one classmate is responsible for one dimension)</a:t>
            </a:r>
            <a:endParaRPr lang="en-US" altLang="en-US"/>
          </a:p>
        </p:txBody>
      </p:sp>
      <p:sp>
        <p:nvSpPr>
          <p:cNvPr id="3" name="Content Placeholder 2"/>
          <p:cNvSpPr>
            <a:spLocks noGrp="1"/>
          </p:cNvSpPr>
          <p:nvPr>
            <p:ph sz="half" idx="1"/>
          </p:nvPr>
        </p:nvSpPr>
        <p:spPr/>
        <p:txBody>
          <a:bodyPr>
            <a:normAutofit lnSpcReduction="10000"/>
          </a:bodyPr>
          <a:p>
            <a:pPr marL="0" indent="0">
              <a:buNone/>
            </a:pPr>
            <a:r>
              <a:rPr lang="en-US"/>
              <a:t>1. </a:t>
            </a:r>
            <a:r>
              <a:rPr lang="en-US" altLang="en-US"/>
              <a:t> Political Factors</a:t>
            </a:r>
            <a:endParaRPr lang="en-US" altLang="en-US"/>
          </a:p>
          <a:p>
            <a:r>
              <a:rPr lang="en-US" altLang="en-US"/>
              <a:t>EV policies, subsidies, and incentives.</a:t>
            </a:r>
            <a:endParaRPr lang="en-US" altLang="en-US"/>
          </a:p>
          <a:p>
            <a:r>
              <a:rPr lang="en-US" altLang="en-US"/>
              <a:t>Trade agreements, tariffs, and sanctions.</a:t>
            </a:r>
            <a:endParaRPr lang="en-US" altLang="en-US"/>
          </a:p>
          <a:p>
            <a:r>
              <a:rPr lang="en-US" altLang="en-US"/>
              <a:t>Government support for green energy infrastructure.</a:t>
            </a:r>
            <a:endParaRPr lang="en-US" altLang="en-US"/>
          </a:p>
          <a:p>
            <a:r>
              <a:rPr lang="en-US" altLang="en-US"/>
              <a:t>(Example: U.S. federal tax credit of up to $7,500 for EV buyers)</a:t>
            </a:r>
            <a:endParaRPr lang="en-US" altLang="en-US"/>
          </a:p>
        </p:txBody>
      </p:sp>
      <p:sp>
        <p:nvSpPr>
          <p:cNvPr id="4" name="Content Placeholder 3"/>
          <p:cNvSpPr>
            <a:spLocks noGrp="1"/>
          </p:cNvSpPr>
          <p:nvPr>
            <p:ph sz="half" idx="2"/>
          </p:nvPr>
        </p:nvSpPr>
        <p:spPr/>
        <p:txBody>
          <a:bodyPr>
            <a:normAutofit lnSpcReduction="10000"/>
          </a:bodyPr>
          <a:p>
            <a:pPr marL="0" indent="0">
              <a:buNone/>
            </a:pPr>
            <a:r>
              <a:rPr lang="en-US"/>
              <a:t>2. </a:t>
            </a:r>
            <a:r>
              <a:rPr lang="en-US" altLang="en-US"/>
              <a:t>Economic Factors</a:t>
            </a:r>
            <a:endParaRPr lang="en-US" altLang="en-US"/>
          </a:p>
          <a:p>
            <a:pPr marL="0" indent="0">
              <a:buNone/>
            </a:pPr>
            <a:r>
              <a:rPr lang="en-US" altLang="en-US"/>
              <a:t>Consumer purchasing power and GDP growth in target markets.</a:t>
            </a:r>
            <a:endParaRPr lang="en-US" altLang="en-US"/>
          </a:p>
          <a:p>
            <a:pPr marL="0" indent="0">
              <a:buNone/>
            </a:pPr>
            <a:r>
              <a:rPr lang="en-US" altLang="en-US"/>
              <a:t>Cost and supply of critical materials (e.g., lithium, cobalt).</a:t>
            </a:r>
            <a:endParaRPr lang="en-US" altLang="en-US"/>
          </a:p>
          <a:p>
            <a:pPr marL="0" indent="0">
              <a:buNone/>
            </a:pPr>
            <a:r>
              <a:rPr lang="en-US" altLang="en-US"/>
              <a:t>Currency exchange rates and their impact on pricing.</a:t>
            </a:r>
            <a:endParaRPr lang="en-US" altLang="en-US"/>
          </a:p>
          <a:p>
            <a:pPr marL="0" indent="0">
              <a:buNone/>
            </a:pPr>
            <a:r>
              <a:rPr lang="en-US" altLang="en-US"/>
              <a:t>(Example: Rising cobalt prices influencing battery costs)</a:t>
            </a:r>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lnSpcReduction="20000"/>
          </a:bodyPr>
          <a:p>
            <a:pPr marL="0" indent="0">
              <a:buNone/>
            </a:pPr>
            <a:r>
              <a:rPr lang="en-US" altLang="en-US"/>
              <a:t>3. Social Factors</a:t>
            </a:r>
            <a:endParaRPr lang="en-US" altLang="en-US"/>
          </a:p>
          <a:p>
            <a:r>
              <a:rPr lang="en-US" altLang="en-US"/>
              <a:t>Increasing consumer preference for sustainable products.</a:t>
            </a:r>
            <a:endParaRPr lang="en-US" altLang="en-US"/>
          </a:p>
          <a:p>
            <a:r>
              <a:rPr lang="en-US" altLang="en-US"/>
              <a:t>Urbanisation trends and tech-savvy demographic segments.</a:t>
            </a:r>
            <a:endParaRPr lang="en-US" altLang="en-US"/>
          </a:p>
          <a:p>
            <a:r>
              <a:rPr lang="en-US" altLang="en-US"/>
              <a:t>Social movements driving environmental awareness.</a:t>
            </a:r>
            <a:endParaRPr lang="en-US" altLang="en-US"/>
          </a:p>
          <a:p>
            <a:r>
              <a:rPr lang="en-US" altLang="en-US"/>
              <a:t>(Example: Growing demand for EVs among millennials in urban areas)</a:t>
            </a:r>
            <a:endParaRPr lang="en-US" altLang="en-US"/>
          </a:p>
        </p:txBody>
      </p:sp>
      <p:sp>
        <p:nvSpPr>
          <p:cNvPr id="4" name="Content Placeholder 3"/>
          <p:cNvSpPr>
            <a:spLocks noGrp="1"/>
          </p:cNvSpPr>
          <p:nvPr>
            <p:ph sz="half" idx="2"/>
          </p:nvPr>
        </p:nvSpPr>
        <p:spPr/>
        <p:txBody>
          <a:bodyPr>
            <a:normAutofit lnSpcReduction="10000"/>
          </a:bodyPr>
          <a:p>
            <a:pPr marL="0" indent="0">
              <a:buNone/>
            </a:pPr>
            <a:r>
              <a:rPr lang="en-US" altLang="en-US"/>
              <a:t>4. Technological Factors</a:t>
            </a:r>
            <a:endParaRPr lang="en-US" altLang="en-US"/>
          </a:p>
          <a:p>
            <a:pPr marL="0" indent="0">
              <a:buNone/>
            </a:pPr>
            <a:r>
              <a:rPr lang="en-US" altLang="en-US"/>
              <a:t>Battery technology advancements.</a:t>
            </a:r>
            <a:endParaRPr lang="en-US" altLang="en-US"/>
          </a:p>
          <a:p>
            <a:pPr marL="0" indent="0">
              <a:buNone/>
            </a:pPr>
            <a:r>
              <a:rPr lang="en-US" altLang="en-US"/>
              <a:t>Development of autonomous driving and AI systems.</a:t>
            </a:r>
            <a:endParaRPr lang="en-US" altLang="en-US"/>
          </a:p>
          <a:p>
            <a:pPr marL="0" indent="0">
              <a:buNone/>
            </a:pPr>
            <a:r>
              <a:rPr lang="en-US" altLang="en-US"/>
              <a:t>Expansion of Tesla’s Supercharger network.</a:t>
            </a:r>
            <a:endParaRPr lang="en-US" altLang="en-US"/>
          </a:p>
          <a:p>
            <a:pPr marL="0" indent="0">
              <a:buNone/>
            </a:pPr>
            <a:r>
              <a:rPr lang="en-US" altLang="en-US"/>
              <a:t>(Example: Tesla’s introduction of 4680 battery cells to improve range and reduce costs)</a:t>
            </a:r>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Porter’s Five Forces </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2850515" y="774065"/>
            <a:ext cx="6504940" cy="3656330"/>
          </a:xfrm>
          <a:prstGeom prst="rect">
            <a:avLst/>
          </a:prstGeom>
        </p:spPr>
      </p:pic>
      <p:sp>
        <p:nvSpPr>
          <p:cNvPr id="5" name="TextBox 4"/>
          <p:cNvSpPr txBox="1"/>
          <p:nvPr/>
        </p:nvSpPr>
        <p:spPr>
          <a:xfrm>
            <a:off x="2510282" y="4597557"/>
            <a:ext cx="7172325" cy="398780"/>
          </a:xfrm>
          <a:prstGeom prst="rect">
            <a:avLst/>
          </a:prstGeom>
          <a:noFill/>
        </p:spPr>
        <p:txBody>
          <a:bodyPr wrap="square" rtlCol="0">
            <a:spAutoFit/>
          </a:bodyPr>
          <a:lstStyle/>
          <a:p>
            <a:pPr algn="ctr"/>
            <a:r>
              <a:rPr lang="en-GB" sz="2000" dirty="0"/>
              <a:t>A tool used to analyse</a:t>
            </a:r>
            <a:r>
              <a:rPr lang="en-US" altLang="en-GB" sz="2000" dirty="0"/>
              <a:t> Industry Structure and Competitive Intensity </a:t>
            </a:r>
            <a:endParaRPr lang="en-US" alt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GB" altLang="en-US" sz="4000" dirty="0"/>
              <a:t>Force 1: </a:t>
            </a:r>
            <a:r>
              <a:rPr lang="en-US" sz="4000" dirty="0"/>
              <a:t>Threat of new entrants</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5775960" y="213360"/>
            <a:ext cx="6194425" cy="3850640"/>
          </a:xfrm>
          <a:prstGeom prst="rect">
            <a:avLst/>
          </a:prstGeom>
        </p:spPr>
      </p:pic>
      <p:sp>
        <p:nvSpPr>
          <p:cNvPr id="4" name="TextBox 3"/>
          <p:cNvSpPr txBox="1"/>
          <p:nvPr/>
        </p:nvSpPr>
        <p:spPr>
          <a:xfrm>
            <a:off x="365760" y="1536761"/>
            <a:ext cx="8321040" cy="3107690"/>
          </a:xfrm>
          <a:prstGeom prst="rect">
            <a:avLst/>
          </a:prstGeom>
          <a:noFill/>
        </p:spPr>
        <p:txBody>
          <a:bodyPr wrap="square" rtlCol="0">
            <a:spAutoFit/>
          </a:bodyPr>
          <a:lstStyle/>
          <a:p>
            <a:pPr marL="285750" indent="-285750">
              <a:buFont typeface="Arial" panose="020B0604020202020204" pitchFamily="34" charset="0"/>
              <a:buChar char="•"/>
            </a:pPr>
            <a:r>
              <a:rPr lang="en-GB" sz="2000" dirty="0"/>
              <a:t>This looks at the threat of new competitors entering the market </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New competitors will enviably gain some market share </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Rivalry will intensify </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This is less likely to occur if an industry has </a:t>
            </a:r>
            <a:r>
              <a:rPr lang="en-GB" sz="2000" b="1" dirty="0"/>
              <a:t>‘high barriers of entry’ </a:t>
            </a:r>
            <a:r>
              <a:rPr lang="en-GB" sz="2000" dirty="0"/>
              <a:t>(</a:t>
            </a:r>
            <a:r>
              <a:rPr lang="en-GB" sz="2000" i="1" dirty="0"/>
              <a:t>e.g. it is hard to set up a business in that market)</a:t>
            </a:r>
            <a:endParaRPr lang="en-GB" sz="2000" i="1" dirty="0"/>
          </a:p>
          <a:p>
            <a:pPr marL="285750" indent="-285750">
              <a:buFont typeface="Arial" panose="020B0604020202020204" pitchFamily="34" charset="0"/>
              <a:buChar char="•"/>
            </a:pPr>
            <a:endParaRPr lang="en-GB" i="1"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Barriers to Entry</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2004695" y="1671320"/>
            <a:ext cx="6847840" cy="3780790"/>
          </a:xfrm>
          <a:prstGeom prst="rect">
            <a:avLst/>
          </a:prstGeom>
        </p:spPr>
      </p:pic>
      <p:sp>
        <p:nvSpPr>
          <p:cNvPr id="5" name="TextBox 4"/>
          <p:cNvSpPr txBox="1"/>
          <p:nvPr/>
        </p:nvSpPr>
        <p:spPr>
          <a:xfrm>
            <a:off x="277368" y="1105846"/>
            <a:ext cx="10126720" cy="1876425"/>
          </a:xfrm>
          <a:prstGeom prst="rect">
            <a:avLst/>
          </a:prstGeom>
          <a:noFill/>
        </p:spPr>
        <p:txBody>
          <a:bodyPr wrap="square" rtlCol="0">
            <a:spAutoFit/>
          </a:bodyPr>
          <a:lstStyle/>
          <a:p>
            <a:r>
              <a:rPr lang="en-GB" sz="2400" b="1" dirty="0"/>
              <a:t>How easy or difficult is it to set up a new business in that industry. This can be determined by</a:t>
            </a:r>
            <a:r>
              <a:rPr lang="en-GB" sz="2400" dirty="0"/>
              <a:t>:</a:t>
            </a:r>
            <a:endParaRPr lang="en-GB" sz="2400" dirty="0"/>
          </a:p>
          <a:p>
            <a:pPr marL="342900" indent="-342900">
              <a:buFont typeface="Arial" panose="020B0604020202020204" pitchFamily="34" charset="0"/>
              <a:buChar char="•"/>
            </a:pPr>
            <a:endParaRPr lang="en-GB" sz="2400" dirty="0"/>
          </a:p>
          <a:p>
            <a:pPr indent="0">
              <a:buFont typeface="Arial" panose="020B0604020202020204" pitchFamily="34" charset="0"/>
              <a:buNone/>
            </a:pPr>
            <a:endParaRPr lang="en-GB" sz="2400" dirty="0"/>
          </a:p>
          <a:p>
            <a:endParaRPr lang="en-GB"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Investment costs or capital required</a:t>
            </a:r>
            <a:endParaRPr lang="en-US"/>
          </a:p>
        </p:txBody>
      </p:sp>
      <p:sp>
        <p:nvSpPr>
          <p:cNvPr id="3" name="Content Placeholder 2"/>
          <p:cNvSpPr>
            <a:spLocks noGrp="1"/>
          </p:cNvSpPr>
          <p:nvPr>
            <p:ph sz="half" idx="1"/>
          </p:nvPr>
        </p:nvSpPr>
        <p:spPr/>
        <p:txBody>
          <a:bodyPr>
            <a:normAutofit lnSpcReduction="20000"/>
          </a:bodyPr>
          <a:p>
            <a:endParaRPr lang="en-US"/>
          </a:p>
          <a:p>
            <a:r>
              <a:rPr lang="en-US"/>
              <a:t>The pharmaceutical industry requires substantial investment in research and development, clinical trials, and regulatory compliance before a new drug can be brought to market. This high capital requirement limits entry to firms that can secure the necessary funding.</a:t>
            </a:r>
            <a:endParaRPr lang="en-US"/>
          </a:p>
        </p:txBody>
      </p:sp>
      <p:pic>
        <p:nvPicPr>
          <p:cNvPr id="5" name="Content Placeholder 4"/>
          <p:cNvPicPr>
            <a:picLocks noChangeAspect="1"/>
          </p:cNvPicPr>
          <p:nvPr>
            <p:ph sz="half" idx="2"/>
          </p:nvPr>
        </p:nvPicPr>
        <p:blipFill>
          <a:blip r:embed="rId1"/>
          <a:stretch>
            <a:fillRect/>
          </a:stretch>
        </p:blipFill>
        <p:spPr>
          <a:xfrm>
            <a:off x="6608445" y="1825625"/>
            <a:ext cx="3709670" cy="32708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Government Policies</a:t>
            </a:r>
            <a:endParaRPr lang="en-US"/>
          </a:p>
        </p:txBody>
      </p:sp>
      <p:sp>
        <p:nvSpPr>
          <p:cNvPr id="3" name="Content Placeholder 2"/>
          <p:cNvSpPr>
            <a:spLocks noGrp="1"/>
          </p:cNvSpPr>
          <p:nvPr>
            <p:ph sz="half" idx="1"/>
          </p:nvPr>
        </p:nvSpPr>
        <p:spPr/>
        <p:txBody>
          <a:bodyPr>
            <a:normAutofit fontScale="90000"/>
          </a:bodyPr>
          <a:p>
            <a:r>
              <a:rPr lang="en-US"/>
              <a:t>Description: Regulations and licensing requirements that restrict entry into certain industries.</a:t>
            </a:r>
            <a:endParaRPr lang="en-US"/>
          </a:p>
          <a:p>
            <a:r>
              <a:rPr lang="en-US"/>
              <a:t>Example: In telecommunications, government regulations may limit the number of licenses issued for broadcast frequencies. This can prevent new entrants from competing in the market unless they can acquire a license from an existing holder.</a:t>
            </a:r>
            <a:endParaRPr lang="en-US"/>
          </a:p>
        </p:txBody>
      </p:sp>
      <p:pic>
        <p:nvPicPr>
          <p:cNvPr id="5" name="Content Placeholder 4"/>
          <p:cNvPicPr>
            <a:picLocks noChangeAspect="1"/>
          </p:cNvPicPr>
          <p:nvPr>
            <p:ph sz="half" idx="2"/>
          </p:nvPr>
        </p:nvPicPr>
        <p:blipFill>
          <a:blip r:embed="rId1"/>
          <a:stretch>
            <a:fillRect/>
          </a:stretch>
        </p:blipFill>
        <p:spPr>
          <a:xfrm>
            <a:off x="6559550" y="2205355"/>
            <a:ext cx="3707765" cy="259207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Brand Loyalty</a:t>
            </a:r>
            <a:endParaRPr lang="en-US"/>
          </a:p>
        </p:txBody>
      </p:sp>
      <p:sp>
        <p:nvSpPr>
          <p:cNvPr id="3" name="Content Placeholder 2"/>
          <p:cNvSpPr>
            <a:spLocks noGrp="1"/>
          </p:cNvSpPr>
          <p:nvPr>
            <p:ph sz="half" idx="1"/>
          </p:nvPr>
        </p:nvSpPr>
        <p:spPr/>
        <p:txBody>
          <a:bodyPr>
            <a:normAutofit fontScale="90000" lnSpcReduction="10000"/>
          </a:bodyPr>
          <a:p>
            <a:r>
              <a:rPr lang="en-US"/>
              <a:t>Description: Established firms often have strong brand recognition and customer loyalty, making it difficult for new entrants to attract customers.</a:t>
            </a:r>
            <a:endParaRPr lang="en-US"/>
          </a:p>
          <a:p>
            <a:r>
              <a:rPr lang="en-US"/>
              <a:t>Example: In the soft drink industry, brands like Coca-Cola and Pepsi have a loyal customer base built over decades. New entrants struggle to compete against these well-established brands without significant marketing investment and unique product offerings.</a:t>
            </a:r>
            <a:endParaRPr lang="en-US"/>
          </a:p>
        </p:txBody>
      </p:sp>
      <p:pic>
        <p:nvPicPr>
          <p:cNvPr id="5" name="Content Placeholder 4"/>
          <p:cNvPicPr>
            <a:picLocks noChangeAspect="1"/>
          </p:cNvPicPr>
          <p:nvPr>
            <p:ph sz="half" idx="2"/>
          </p:nvPr>
        </p:nvPicPr>
        <p:blipFill>
          <a:blip r:embed="rId1"/>
          <a:stretch>
            <a:fillRect/>
          </a:stretch>
        </p:blipFill>
        <p:spPr>
          <a:xfrm>
            <a:off x="6351270" y="2458720"/>
            <a:ext cx="4341495" cy="27774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Bargaining power of suppliers </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7479665" y="103505"/>
            <a:ext cx="4582160" cy="2824480"/>
          </a:xfrm>
          <a:prstGeom prst="rect">
            <a:avLst/>
          </a:prstGeom>
        </p:spPr>
      </p:pic>
      <p:sp>
        <p:nvSpPr>
          <p:cNvPr id="6" name="TextBox 5"/>
          <p:cNvSpPr txBox="1"/>
          <p:nvPr/>
        </p:nvSpPr>
        <p:spPr>
          <a:xfrm>
            <a:off x="277368" y="1072897"/>
            <a:ext cx="9163251" cy="2031325"/>
          </a:xfrm>
          <a:prstGeom prst="rect">
            <a:avLst/>
          </a:prstGeom>
          <a:noFill/>
        </p:spPr>
        <p:txBody>
          <a:bodyPr wrap="square" rtlCol="0">
            <a:spAutoFit/>
          </a:bodyPr>
          <a:lstStyle/>
          <a:p>
            <a:r>
              <a:rPr lang="en-GB" dirty="0"/>
              <a:t>This is looking at the level of ‘power’ the supplier has over the business</a:t>
            </a:r>
            <a:endParaRPr lang="en-GB" dirty="0"/>
          </a:p>
          <a:p>
            <a:endParaRPr lang="en-GB" dirty="0"/>
          </a:p>
          <a:p>
            <a:r>
              <a:rPr lang="en-GB" dirty="0"/>
              <a:t>- A high level of power would lead to</a:t>
            </a:r>
            <a:r>
              <a:rPr lang="en-GB" dirty="0">
                <a:solidFill>
                  <a:srgbClr val="FF0000"/>
                </a:solidFill>
              </a:rPr>
              <a:t> suppliers increasing their prices </a:t>
            </a:r>
            <a:r>
              <a:rPr lang="en-GB" dirty="0"/>
              <a:t>as they know the business will make it </a:t>
            </a:r>
            <a:endParaRPr lang="en-GB" dirty="0"/>
          </a:p>
          <a:p>
            <a:endParaRPr lang="en-GB" dirty="0"/>
          </a:p>
          <a:p>
            <a:r>
              <a:rPr lang="en-GB" dirty="0"/>
              <a:t>- Higher power often come from there being v</a:t>
            </a:r>
            <a:r>
              <a:rPr lang="en-GB" dirty="0">
                <a:solidFill>
                  <a:srgbClr val="FF0000"/>
                </a:solidFill>
              </a:rPr>
              <a:t>ery little alternatives for the business</a:t>
            </a:r>
            <a:r>
              <a:rPr lang="en-GB" dirty="0"/>
              <a:t> to choose from so they are reliant on that supplier </a:t>
            </a:r>
            <a:endParaRPr lang="en-GB" dirty="0"/>
          </a:p>
        </p:txBody>
      </p:sp>
      <p:sp>
        <p:nvSpPr>
          <p:cNvPr id="7" name="Title 1"/>
          <p:cNvSpPr txBox="1"/>
          <p:nvPr/>
        </p:nvSpPr>
        <p:spPr>
          <a:xfrm>
            <a:off x="4953694" y="3045530"/>
            <a:ext cx="10515600" cy="85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4000" dirty="0"/>
              <a:t>Bargaining power of Buyers</a:t>
            </a:r>
            <a:endParaRPr lang="en-US" sz="4000" dirty="0"/>
          </a:p>
        </p:txBody>
      </p:sp>
      <p:sp>
        <p:nvSpPr>
          <p:cNvPr id="8" name="TextBox 7"/>
          <p:cNvSpPr txBox="1"/>
          <p:nvPr/>
        </p:nvSpPr>
        <p:spPr>
          <a:xfrm>
            <a:off x="2123768" y="4170815"/>
            <a:ext cx="8239432" cy="1200329"/>
          </a:xfrm>
          <a:prstGeom prst="rect">
            <a:avLst/>
          </a:prstGeom>
          <a:noFill/>
        </p:spPr>
        <p:txBody>
          <a:bodyPr wrap="square" rtlCol="0">
            <a:spAutoFit/>
          </a:bodyPr>
          <a:lstStyle/>
          <a:p>
            <a:r>
              <a:rPr lang="en-GB" dirty="0"/>
              <a:t>If the buyer has more power over the suppliers, it will often result in th</a:t>
            </a:r>
            <a:r>
              <a:rPr lang="en-GB" dirty="0">
                <a:solidFill>
                  <a:srgbClr val="FF0000"/>
                </a:solidFill>
              </a:rPr>
              <a:t>e supplier lowering the price </a:t>
            </a:r>
            <a:endParaRPr lang="en-GB" dirty="0">
              <a:solidFill>
                <a:srgbClr val="FF0000"/>
              </a:solidFill>
            </a:endParaRPr>
          </a:p>
          <a:p>
            <a:endParaRPr lang="en-GB" dirty="0"/>
          </a:p>
          <a:p>
            <a:r>
              <a:rPr lang="en-GB" dirty="0"/>
              <a:t>e.g. Large supermarkets will have big buying power of their suppliers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Threat of substitute products </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7479665" y="103505"/>
            <a:ext cx="4582160" cy="2961005"/>
          </a:xfrm>
          <a:prstGeom prst="rect">
            <a:avLst/>
          </a:prstGeom>
        </p:spPr>
      </p:pic>
      <p:sp>
        <p:nvSpPr>
          <p:cNvPr id="4" name="TextBox 3"/>
          <p:cNvSpPr txBox="1"/>
          <p:nvPr/>
        </p:nvSpPr>
        <p:spPr>
          <a:xfrm>
            <a:off x="277368" y="1397084"/>
            <a:ext cx="9650896" cy="3416320"/>
          </a:xfrm>
          <a:prstGeom prst="rect">
            <a:avLst/>
          </a:prstGeom>
          <a:noFill/>
        </p:spPr>
        <p:txBody>
          <a:bodyPr wrap="square" rtlCol="0">
            <a:spAutoFit/>
          </a:bodyPr>
          <a:lstStyle/>
          <a:p>
            <a:r>
              <a:rPr lang="en-GB" dirty="0"/>
              <a:t>This refers to </a:t>
            </a:r>
            <a:r>
              <a:rPr lang="en-GB" dirty="0">
                <a:solidFill>
                  <a:srgbClr val="FF0000"/>
                </a:solidFill>
              </a:rPr>
              <a:t>how many other products are there in the market that meet the same need</a:t>
            </a:r>
            <a:endParaRPr lang="en-GB" dirty="0"/>
          </a:p>
          <a:p>
            <a:endParaRPr lang="en-GB" dirty="0"/>
          </a:p>
          <a:p>
            <a:endParaRPr lang="en-GB" dirty="0"/>
          </a:p>
          <a:p>
            <a:r>
              <a:rPr lang="en-GB" dirty="0"/>
              <a:t>Substitute products can be produced in different industries but still satisfy customer needs</a:t>
            </a:r>
            <a:endParaRPr lang="en-GB" dirty="0"/>
          </a:p>
          <a:p>
            <a:r>
              <a:rPr lang="en-GB" i="1" dirty="0"/>
              <a:t>e.g. If an airline is too expensive , a customer might get the train which will still get them to the destination and cause the airline to lose a customer </a:t>
            </a:r>
            <a:endParaRPr lang="en-GB" i="1" dirty="0"/>
          </a:p>
          <a:p>
            <a:endParaRPr lang="en-GB" i="1" dirty="0"/>
          </a:p>
          <a:p>
            <a:r>
              <a:rPr lang="en-GB" dirty="0"/>
              <a:t>The threat of substitutes can </a:t>
            </a:r>
            <a:r>
              <a:rPr lang="en-GB" dirty="0">
                <a:solidFill>
                  <a:srgbClr val="FF0000"/>
                </a:solidFill>
              </a:rPr>
              <a:t>limit the prices </a:t>
            </a:r>
            <a:r>
              <a:rPr lang="en-GB" dirty="0"/>
              <a:t>charged by a firm because they need to remain as competitive as possible </a:t>
            </a:r>
            <a:endParaRPr lang="en-GB" dirty="0"/>
          </a:p>
          <a:p>
            <a:endParaRPr lang="en-GB" dirty="0"/>
          </a:p>
          <a:p>
            <a:r>
              <a:rPr lang="en-GB" dirty="0"/>
              <a:t>Businesses can rely on customer loyalty here to ensure customers ‘do not switch’</a:t>
            </a:r>
            <a:endParaRPr lang="en-GB" dirty="0"/>
          </a:p>
          <a:p>
            <a:r>
              <a:rPr lang="en-GB" dirty="0"/>
              <a:t>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740410" y="1266825"/>
            <a:ext cx="10615295" cy="4594225"/>
          </a:xfrm>
        </p:spPr>
        <p:txBody>
          <a:bodyPr/>
          <a:p>
            <a:pPr marL="0" indent="0">
              <a:buNone/>
            </a:pPr>
            <a:r>
              <a:rPr lang="en-US"/>
              <a:t> Rivalry Among Existing Competitors</a:t>
            </a:r>
            <a:endParaRPr lang="en-US"/>
          </a:p>
          <a:p>
            <a:pPr marL="0" indent="0">
              <a:buNone/>
            </a:pPr>
            <a:endParaRPr lang="en-US"/>
          </a:p>
          <a:p>
            <a:r>
              <a:rPr lang="en-GB" sz="1800" dirty="0"/>
              <a:t> price competition, advertising battles, product launches</a:t>
            </a:r>
            <a:r>
              <a:rPr lang="en-US" altLang="en-GB" sz="1800" dirty="0"/>
              <a:t> </a:t>
            </a:r>
            <a:endParaRPr lang="en-US" altLang="en-GB" sz="1800" dirty="0"/>
          </a:p>
          <a:p>
            <a:endParaRPr lang="en-US" altLang="en-GB" sz="1800" dirty="0"/>
          </a:p>
          <a:p>
            <a:pPr marL="0" indent="0">
              <a:buNone/>
            </a:pPr>
            <a:r>
              <a:rPr lang="en-US" altLang="en-GB" sz="1800" dirty="0"/>
              <a:t> </a:t>
            </a:r>
            <a:endParaRPr lang="en-GB" sz="1800" dirty="0"/>
          </a:p>
          <a:p>
            <a:r>
              <a:rPr lang="en-GB" sz="1800" dirty="0"/>
              <a:t>Factors influencing rivalry: </a:t>
            </a:r>
            <a:r>
              <a:rPr lang="en-GB" sz="1800" dirty="0">
                <a:solidFill>
                  <a:srgbClr val="FF0000"/>
                </a:solidFill>
              </a:rPr>
              <a:t>number of competitors, market growth, product differentiation.</a:t>
            </a:r>
            <a:endParaRPr lang="en-GB" sz="1800" dirty="0">
              <a:solidFill>
                <a:srgbClr val="FF0000"/>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Example:   Apply Porter's Five Forces model to analyze the competitive landscape of the global </a:t>
            </a:r>
            <a:r>
              <a:rPr lang="en-US" b="1"/>
              <a:t>smartphone industry</a:t>
            </a:r>
            <a:endParaRPr lang="en-US" b="1"/>
          </a:p>
        </p:txBody>
      </p:sp>
      <p:pic>
        <p:nvPicPr>
          <p:cNvPr id="5" name="Content Placeholder 4"/>
          <p:cNvPicPr>
            <a:picLocks noChangeAspect="1"/>
          </p:cNvPicPr>
          <p:nvPr>
            <p:ph idx="1"/>
          </p:nvPr>
        </p:nvPicPr>
        <p:blipFill>
          <a:blip r:embed="rId1"/>
          <a:stretch>
            <a:fillRect/>
          </a:stretch>
        </p:blipFill>
        <p:spPr>
          <a:xfrm>
            <a:off x="1423035" y="2215515"/>
            <a:ext cx="2871470" cy="3234055"/>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r>
              <a:rPr lang="en-US"/>
              <a:t>SMARTPHONE INDUSTRY </a:t>
            </a:r>
            <a:endParaRPr lang="en-US"/>
          </a:p>
        </p:txBody>
      </p:sp>
      <p:sp>
        <p:nvSpPr>
          <p:cNvPr id="3" name="Content Placeholder 2"/>
          <p:cNvSpPr>
            <a:spLocks noGrp="1"/>
          </p:cNvSpPr>
          <p:nvPr>
            <p:ph sz="half" idx="1"/>
          </p:nvPr>
        </p:nvSpPr>
        <p:spPr/>
        <p:txBody>
          <a:bodyPr/>
          <a:p>
            <a:r>
              <a:rPr lang="en-US"/>
              <a:t>Force 1</a:t>
            </a:r>
            <a:endParaRPr lang="en-US"/>
          </a:p>
          <a:p>
            <a:r>
              <a:rPr lang="en-US"/>
              <a:t>Force 2</a:t>
            </a:r>
            <a:endParaRPr lang="en-US"/>
          </a:p>
          <a:p>
            <a:r>
              <a:rPr lang="en-US"/>
              <a:t>Force 3</a:t>
            </a:r>
            <a:endParaRPr lang="en-US"/>
          </a:p>
          <a:p>
            <a:r>
              <a:rPr lang="en-US"/>
              <a:t>Force 4</a:t>
            </a:r>
            <a:endParaRPr lang="en-US"/>
          </a:p>
          <a:p>
            <a:r>
              <a:rPr lang="en-US"/>
              <a:t>Force 5</a:t>
            </a:r>
            <a:endParaRPr lang="en-US"/>
          </a:p>
          <a:p>
            <a:endParaRPr lang="en-US"/>
          </a:p>
          <a:p>
            <a:r>
              <a:rPr lang="en-US"/>
              <a:t>LOW  MODERATE  HIGH </a:t>
            </a:r>
            <a:endParaRPr lang="en-US"/>
          </a:p>
        </p:txBody>
      </p:sp>
      <p:pic>
        <p:nvPicPr>
          <p:cNvPr id="4" name="Content Placeholder 3"/>
          <p:cNvPicPr>
            <a:picLocks noChangeAspect="1"/>
          </p:cNvPicPr>
          <p:nvPr>
            <p:ph sz="half" idx="2"/>
          </p:nvPr>
        </p:nvPicPr>
        <p:blipFill>
          <a:blip r:embed="rId1"/>
          <a:stretch>
            <a:fillRect/>
          </a:stretch>
        </p:blipFill>
        <p:spPr>
          <a:xfrm>
            <a:off x="4716780" y="1527810"/>
            <a:ext cx="6386195" cy="4064635"/>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a:bodyPr>
          <a:p>
            <a:r>
              <a:rPr lang="en-US"/>
              <a:t>1. Threat of New Entrants</a:t>
            </a:r>
            <a:endParaRPr lang="en-US"/>
          </a:p>
          <a:p>
            <a:r>
              <a:rPr lang="en-US" b="1"/>
              <a:t>Low to Moderate</a:t>
            </a:r>
            <a:r>
              <a:rPr lang="en-US"/>
              <a:t>: </a:t>
            </a:r>
            <a:endParaRPr lang="en-US"/>
          </a:p>
          <a:p>
            <a:r>
              <a:rPr lang="en-US"/>
              <a:t>The smartphone industry requires significant capital investment in R&amp;D, manufacturing, and marketing to compete effectively.  The market is dominated by established players like Apple, Samsung, and Huawei.</a:t>
            </a:r>
            <a:endParaRPr lang="en-US"/>
          </a:p>
          <a:p>
            <a:r>
              <a:rPr lang="en-US"/>
              <a:t>the</a:t>
            </a:r>
            <a:r>
              <a:rPr lang="en-US">
                <a:solidFill>
                  <a:srgbClr val="FF0000"/>
                </a:solidFill>
              </a:rPr>
              <a:t> high costs and brand loyalty</a:t>
            </a:r>
            <a:r>
              <a:rPr lang="en-US"/>
              <a:t> enjoyed by leading companies act as substantial barriers to new entrants.</a:t>
            </a:r>
            <a:endParaRPr lang="en-US"/>
          </a:p>
        </p:txBody>
      </p:sp>
      <p:sp>
        <p:nvSpPr>
          <p:cNvPr id="4" name="Content Placeholder 3"/>
          <p:cNvSpPr>
            <a:spLocks noGrp="1"/>
          </p:cNvSpPr>
          <p:nvPr>
            <p:ph sz="half" idx="2"/>
          </p:nvPr>
        </p:nvSpPr>
        <p:spPr/>
        <p:txBody>
          <a:bodyPr>
            <a:normAutofit fontScale="90000"/>
          </a:bodyPr>
          <a:p>
            <a:r>
              <a:rPr lang="en-US"/>
              <a:t>2. Bargaining Power of Suppliers</a:t>
            </a:r>
            <a:endParaRPr lang="en-US"/>
          </a:p>
          <a:p>
            <a:r>
              <a:rPr lang="en-US" b="1"/>
              <a:t>Moderate to High</a:t>
            </a:r>
            <a:r>
              <a:rPr lang="en-US"/>
              <a:t>: </a:t>
            </a:r>
            <a:endParaRPr lang="en-US"/>
          </a:p>
          <a:p>
            <a:r>
              <a:rPr lang="en-US"/>
              <a:t>The smartphone industry depends on various suppliers for components such as semiconductors, display panels, and camera modules. Key suppliers like Qualcomm for processors and Corning for Gorilla Glass have significant bargaining power due to the specialized technology they provide. </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linds(horizontal)">
                                      <p:cBhvr>
                                        <p:cTn id="10" dur="5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linds(horizontal)">
                                      <p:cBhvr>
                                        <p:cTn id="1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a:bodyPr>
          <a:p>
            <a:r>
              <a:rPr lang="en-US"/>
              <a:t>3. Bargaining Power of Buyers</a:t>
            </a:r>
            <a:endParaRPr lang="en-US"/>
          </a:p>
          <a:p>
            <a:r>
              <a:rPr lang="en-US"/>
              <a:t>High: </a:t>
            </a:r>
            <a:endParaRPr lang="en-US"/>
          </a:p>
          <a:p>
            <a:r>
              <a:rPr lang="en-US"/>
              <a:t>Consumers have a wide choice of smartphones across different price points, giving them significant bargaining power.  overall, the industry sees intense competition, with companies continually innovating and adjusting pricing to attract buyers.</a:t>
            </a:r>
            <a:endParaRPr lang="en-US"/>
          </a:p>
        </p:txBody>
      </p:sp>
      <p:sp>
        <p:nvSpPr>
          <p:cNvPr id="4" name="Content Placeholder 3"/>
          <p:cNvSpPr>
            <a:spLocks noGrp="1"/>
          </p:cNvSpPr>
          <p:nvPr>
            <p:ph sz="half" idx="2"/>
          </p:nvPr>
        </p:nvSpPr>
        <p:spPr/>
        <p:txBody>
          <a:bodyPr>
            <a:normAutofit fontScale="90000"/>
          </a:bodyPr>
          <a:p>
            <a:r>
              <a:rPr lang="en-US"/>
              <a:t>4. Threat of Substitute Products or Services</a:t>
            </a:r>
            <a:endParaRPr lang="en-US"/>
          </a:p>
          <a:p>
            <a:r>
              <a:rPr lang="en-US"/>
              <a:t>Low to Moderate: </a:t>
            </a:r>
            <a:endParaRPr lang="en-US"/>
          </a:p>
          <a:p>
            <a:r>
              <a:rPr lang="en-US"/>
              <a:t>The smartphone's versatility and central role in digital life make direct substitutes limited. Emerging technologies like augmented reality (AR) glasses or smartwatches present a long-term substitute threat but currently serve more as complements.</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p:txBody>
          <a:bodyPr>
            <a:normAutofit fontScale="90000" lnSpcReduction="20000"/>
          </a:bodyPr>
          <a:p>
            <a:r>
              <a:rPr lang="en-US"/>
              <a:t>5. Rivalry Among Existing Competitors</a:t>
            </a:r>
            <a:endParaRPr lang="en-US"/>
          </a:p>
          <a:p>
            <a:r>
              <a:rPr lang="en-US"/>
              <a:t>High: </a:t>
            </a:r>
            <a:endParaRPr lang="en-US"/>
          </a:p>
          <a:p>
            <a:r>
              <a:rPr lang="en-US"/>
              <a:t>The rivalry in the smartphone industry is intense, with major players competing on innovation, brand value, price, and marketing; </a:t>
            </a:r>
            <a:endParaRPr lang="en-US"/>
          </a:p>
          <a:p>
            <a:r>
              <a:rPr lang="en-US"/>
              <a:t>The market sees frequent product launches, high advertising spending, and aggressive pricing strategies to capture market share. The competition is not just on hardware but increasingly on software, ecosystem, and services.</a:t>
            </a:r>
            <a:endParaRPr 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68" y="213321"/>
            <a:ext cx="10515600" cy="859576"/>
          </a:xfrm>
        </p:spPr>
        <p:txBody>
          <a:bodyPr vert="horz" lIns="91440" tIns="45720" rIns="91440" bIns="45720" rtlCol="0" anchor="ctr">
            <a:normAutofit/>
          </a:bodyPr>
          <a:lstStyle/>
          <a:p>
            <a:r>
              <a:rPr lang="en-US" sz="4000" dirty="0"/>
              <a:t>Why is this important for strategy?</a:t>
            </a:r>
            <a:endParaRPr lang="en-US" sz="4000" dirty="0"/>
          </a:p>
        </p:txBody>
      </p:sp>
      <p:pic>
        <p:nvPicPr>
          <p:cNvPr id="10" name="Picture 9"/>
          <p:cNvPicPr>
            <a:picLocks noChangeAspect="1"/>
          </p:cNvPicPr>
          <p:nvPr/>
        </p:nvPicPr>
        <p:blipFill>
          <a:blip r:embed="rId1"/>
          <a:stretch>
            <a:fillRect/>
          </a:stretch>
        </p:blipFill>
        <p:spPr>
          <a:xfrm>
            <a:off x="-46" y="5848346"/>
            <a:ext cx="12192046" cy="1009654"/>
          </a:xfrm>
          <a:prstGeom prst="rect">
            <a:avLst/>
          </a:prstGeom>
        </p:spPr>
      </p:pic>
      <p:pic>
        <p:nvPicPr>
          <p:cNvPr id="3" name="Picture 2"/>
          <p:cNvPicPr>
            <a:picLocks noChangeAspect="1"/>
          </p:cNvPicPr>
          <p:nvPr/>
        </p:nvPicPr>
        <p:blipFill>
          <a:blip r:embed="rId2"/>
          <a:stretch>
            <a:fillRect/>
          </a:stretch>
        </p:blipFill>
        <p:spPr>
          <a:xfrm>
            <a:off x="8521065" y="213360"/>
            <a:ext cx="3164840" cy="1981200"/>
          </a:xfrm>
          <a:prstGeom prst="rect">
            <a:avLst/>
          </a:prstGeom>
        </p:spPr>
      </p:pic>
      <p:sp>
        <p:nvSpPr>
          <p:cNvPr id="5" name="TextBox 4"/>
          <p:cNvSpPr txBox="1"/>
          <p:nvPr/>
        </p:nvSpPr>
        <p:spPr>
          <a:xfrm>
            <a:off x="526774" y="1775941"/>
            <a:ext cx="10923104"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It can help a firm identify the attractiveness of a certain industry</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Evaluate investment options</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solidFill>
                  <a:srgbClr val="C00000"/>
                </a:solidFill>
              </a:rPr>
              <a:t>Assess the level of competitive within the market </a:t>
            </a:r>
            <a:endParaRPr lang="en-GB" sz="2000" dirty="0">
              <a:solidFill>
                <a:srgbClr val="C00000"/>
              </a:solidFill>
            </a:endParaRP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Make the decision on</a:t>
            </a:r>
            <a:r>
              <a:rPr lang="en-GB" sz="2000" dirty="0">
                <a:solidFill>
                  <a:srgbClr val="C00000"/>
                </a:solidFill>
              </a:rPr>
              <a:t> ‘where to next’ </a:t>
            </a:r>
            <a:endParaRPr lang="en-GB" sz="2000" dirty="0">
              <a:solidFill>
                <a:srgbClr val="C00000"/>
              </a:solidFill>
            </a:endParaRP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Lead to changes to be made on certain products or services </a:t>
            </a:r>
            <a:endParaRPr lang="en-GB" sz="2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TEST </a:t>
            </a:r>
            <a:endParaRPr lang="en-US"/>
          </a:p>
        </p:txBody>
      </p:sp>
      <p:sp>
        <p:nvSpPr>
          <p:cNvPr id="3" name="Content Placeholder 2"/>
          <p:cNvSpPr>
            <a:spLocks noGrp="1"/>
          </p:cNvSpPr>
          <p:nvPr>
            <p:ph idx="1"/>
          </p:nvPr>
        </p:nvSpPr>
        <p:spPr/>
        <p:txBody>
          <a:bodyPr>
            <a:normAutofit lnSpcReduction="10000"/>
          </a:bodyPr>
          <a:p>
            <a:pPr marL="0" indent="0">
              <a:buNone/>
            </a:pPr>
            <a:r>
              <a:rPr lang="en-US" altLang="en-US"/>
              <a:t>1. What is the primary purpose of Porter’s Five Forces framework?</a:t>
            </a:r>
            <a:endParaRPr lang="en-US" altLang="en-US"/>
          </a:p>
          <a:p>
            <a:r>
              <a:rPr lang="en-US" altLang="en-US"/>
              <a:t>A) To analyze internal strengths and weaknesses of a company</a:t>
            </a:r>
            <a:endParaRPr lang="en-US" altLang="en-US"/>
          </a:p>
          <a:p>
            <a:r>
              <a:rPr lang="en-US" altLang="en-US"/>
              <a:t>B) To assess the competitive forces shaping an industry</a:t>
            </a:r>
            <a:endParaRPr lang="en-US" altLang="en-US"/>
          </a:p>
          <a:p>
            <a:r>
              <a:rPr lang="en-US" altLang="en-US"/>
              <a:t>C) To determine financial viability of a business model</a:t>
            </a:r>
            <a:endParaRPr lang="en-US" altLang="en-US"/>
          </a:p>
          <a:p>
            <a:r>
              <a:rPr lang="en-US" altLang="en-US"/>
              <a:t>D) To create an organizational structure for a compan</a:t>
            </a:r>
            <a:endParaRPr lang="en-US" altLang="en-US"/>
          </a:p>
        </p:txBody>
      </p:sp>
      <p:sp>
        <p:nvSpPr>
          <p:cNvPr id="4" name="Text Placeholder 3"/>
          <p:cNvSpPr>
            <a:spLocks noGrp="1"/>
          </p:cNvSpPr>
          <p:nvPr>
            <p:ph type="body" sz="half" idx="2"/>
          </p:nvPr>
        </p:nvSpPr>
        <p:spPr/>
        <p:txBody>
          <a:bodyPr/>
          <a:p>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840105" y="457200"/>
            <a:ext cx="9683750" cy="1109980"/>
          </a:xfrm>
        </p:spPr>
        <p:txBody>
          <a:bodyPr/>
          <a:p>
            <a:r>
              <a:rPr lang="en-US"/>
              <a:t>Test</a:t>
            </a:r>
            <a:endParaRPr lang="en-US"/>
          </a:p>
        </p:txBody>
      </p:sp>
      <p:sp>
        <p:nvSpPr>
          <p:cNvPr id="4" name="Text Placeholder 3"/>
          <p:cNvSpPr>
            <a:spLocks noGrp="1"/>
          </p:cNvSpPr>
          <p:nvPr>
            <p:ph type="body" sz="half" idx="2"/>
          </p:nvPr>
        </p:nvSpPr>
        <p:spPr>
          <a:xfrm>
            <a:off x="840105" y="2057400"/>
            <a:ext cx="8634730" cy="3811905"/>
          </a:xfrm>
        </p:spPr>
        <p:txBody>
          <a:bodyPr/>
          <a:p>
            <a:r>
              <a:rPr lang="en-US"/>
              <a:t>2. Which of the following factors would decrease the </a:t>
            </a:r>
            <a:r>
              <a:rPr lang="en-US" b="1"/>
              <a:t>threat of new entrants </a:t>
            </a:r>
            <a:r>
              <a:rPr lang="en-US"/>
              <a:t>in an industry?</a:t>
            </a:r>
            <a:endParaRPr lang="en-US"/>
          </a:p>
          <a:p>
            <a:r>
              <a:rPr lang="en-US"/>
              <a:t>a) Decreased regulation</a:t>
            </a:r>
            <a:endParaRPr lang="en-US"/>
          </a:p>
          <a:p>
            <a:r>
              <a:rPr lang="en-US"/>
              <a:t>b) High capital requirements</a:t>
            </a:r>
            <a:endParaRPr lang="en-US"/>
          </a:p>
          <a:p>
            <a:r>
              <a:rPr lang="en-US"/>
              <a:t>c) Increased access to distribution channels</a:t>
            </a:r>
            <a:endParaRPr lang="en-US"/>
          </a:p>
          <a:p>
            <a:r>
              <a:rPr lang="en-US"/>
              <a:t>d) A decrease in patent protections</a:t>
            </a:r>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840105" y="457200"/>
            <a:ext cx="5471160" cy="1600200"/>
          </a:xfrm>
        </p:spPr>
        <p:txBody>
          <a:bodyPr/>
          <a:p>
            <a:endParaRPr lang="en-US"/>
          </a:p>
        </p:txBody>
      </p:sp>
      <p:sp>
        <p:nvSpPr>
          <p:cNvPr id="4" name="Text Placeholder 3"/>
          <p:cNvSpPr>
            <a:spLocks noGrp="1"/>
          </p:cNvSpPr>
          <p:nvPr>
            <p:ph type="body" sz="half" idx="2"/>
          </p:nvPr>
        </p:nvSpPr>
        <p:spPr>
          <a:xfrm>
            <a:off x="840105" y="2057400"/>
            <a:ext cx="8423910" cy="3811905"/>
          </a:xfrm>
        </p:spPr>
        <p:txBody>
          <a:bodyPr/>
          <a:p>
            <a:r>
              <a:rPr lang="en-US"/>
              <a:t>3. The threat of substitute products or services increases when:</a:t>
            </a:r>
            <a:endParaRPr lang="en-US"/>
          </a:p>
          <a:p>
            <a:r>
              <a:rPr lang="en-US"/>
              <a:t>a) The price of substitutes is higher than the industry's product.</a:t>
            </a:r>
            <a:endParaRPr lang="en-US"/>
          </a:p>
          <a:p>
            <a:r>
              <a:rPr lang="en-US"/>
              <a:t>b) Substitutes are readily available and affordable.</a:t>
            </a:r>
            <a:endParaRPr lang="en-US"/>
          </a:p>
          <a:p>
            <a:r>
              <a:rPr lang="en-US"/>
              <a:t>c) There is low awareness of substitutes among customers.</a:t>
            </a:r>
            <a:endParaRPr lang="en-US"/>
          </a:p>
          <a:p>
            <a:r>
              <a:rPr lang="en-US"/>
              <a:t>d) The cost of switching to substitutes is high.</a:t>
            </a:r>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endParaRPr lang="en-US"/>
          </a:p>
        </p:txBody>
      </p:sp>
      <p:sp>
        <p:nvSpPr>
          <p:cNvPr id="4" name="Text Placeholder 3"/>
          <p:cNvSpPr>
            <a:spLocks noGrp="1"/>
          </p:cNvSpPr>
          <p:nvPr>
            <p:ph type="body" sz="half" idx="2"/>
          </p:nvPr>
        </p:nvSpPr>
        <p:spPr>
          <a:xfrm>
            <a:off x="840105" y="2057400"/>
            <a:ext cx="9270365" cy="3811905"/>
          </a:xfrm>
        </p:spPr>
        <p:txBody>
          <a:bodyPr/>
          <a:p>
            <a:r>
              <a:rPr lang="en-US"/>
              <a:t>4. Which of the following scenarios exemplifies high bargaining power of buyers?</a:t>
            </a:r>
            <a:endParaRPr lang="en-US"/>
          </a:p>
          <a:p>
            <a:r>
              <a:rPr lang="en-US"/>
              <a:t>a) The product sold by the industry is unique.</a:t>
            </a:r>
            <a:endParaRPr lang="en-US"/>
          </a:p>
          <a:p>
            <a:r>
              <a:rPr lang="en-US"/>
              <a:t>b) Buyers purchase in small quantities.</a:t>
            </a:r>
            <a:endParaRPr lang="en-US"/>
          </a:p>
          <a:p>
            <a:r>
              <a:rPr lang="en-US"/>
              <a:t>c) The industry has many small operators.</a:t>
            </a:r>
            <a:endParaRPr lang="en-US"/>
          </a:p>
          <a:p>
            <a:r>
              <a:rPr lang="en-US"/>
              <a:t>d) Buyers can easily switch to another product.</a:t>
            </a: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endParaRPr lang="en-US"/>
          </a:p>
        </p:txBody>
      </p:sp>
      <p:sp>
        <p:nvSpPr>
          <p:cNvPr id="4" name="Text Placeholder 3"/>
          <p:cNvSpPr>
            <a:spLocks noGrp="1"/>
          </p:cNvSpPr>
          <p:nvPr>
            <p:ph type="body" sz="half" idx="2"/>
          </p:nvPr>
        </p:nvSpPr>
        <p:spPr>
          <a:xfrm>
            <a:off x="840105" y="2057400"/>
            <a:ext cx="8822690" cy="3811905"/>
          </a:xfrm>
        </p:spPr>
        <p:txBody>
          <a:bodyPr/>
          <a:p>
            <a:r>
              <a:rPr lang="en-US" altLang="en-US"/>
              <a:t>5. What is the primary purpose of Porter’s Five Forces framework?</a:t>
            </a:r>
            <a:endParaRPr lang="en-US" altLang="en-US"/>
          </a:p>
          <a:p>
            <a:r>
              <a:rPr lang="en-US" altLang="en-US"/>
              <a:t>A) To analyze internal strengths and weaknesses of a company</a:t>
            </a:r>
            <a:endParaRPr lang="en-US" altLang="en-US"/>
          </a:p>
          <a:p>
            <a:r>
              <a:rPr lang="en-US" altLang="en-US"/>
              <a:t>B) To assess the competitive forces shaping an industry</a:t>
            </a:r>
            <a:endParaRPr lang="en-US" altLang="en-US"/>
          </a:p>
          <a:p>
            <a:r>
              <a:rPr lang="en-US" altLang="en-US"/>
              <a:t>C) To determine financial viability of a business model</a:t>
            </a:r>
            <a:endParaRPr lang="en-US" altLang="en-US"/>
          </a:p>
          <a:p>
            <a:r>
              <a:rPr lang="en-US" altLang="en-US"/>
              <a:t>D) To create an organizational structure for a compan</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endParaRPr lang="en-US"/>
          </a:p>
        </p:txBody>
      </p:sp>
      <p:sp>
        <p:nvSpPr>
          <p:cNvPr id="4" name="Text Placeholder 3"/>
          <p:cNvSpPr>
            <a:spLocks noGrp="1"/>
          </p:cNvSpPr>
          <p:nvPr>
            <p:ph type="body" sz="half" idx="2"/>
          </p:nvPr>
        </p:nvSpPr>
        <p:spPr>
          <a:xfrm>
            <a:off x="840105" y="2057400"/>
            <a:ext cx="7934960" cy="3811905"/>
          </a:xfrm>
        </p:spPr>
        <p:txBody>
          <a:bodyPr/>
          <a:p>
            <a:r>
              <a:rPr lang="en-US" altLang="en-US"/>
              <a:t>6. What happens when the threat of new entrants is high in an industry?</a:t>
            </a:r>
            <a:endParaRPr lang="en-US" altLang="en-US"/>
          </a:p>
          <a:p>
            <a:r>
              <a:rPr lang="en-US" altLang="en-US"/>
              <a:t>A) Existing firms are likely to have strong market power</a:t>
            </a:r>
            <a:endParaRPr lang="en-US" altLang="en-US"/>
          </a:p>
          <a:p>
            <a:r>
              <a:rPr lang="en-US" altLang="en-US"/>
              <a:t>B) Profit margins tend to increase</a:t>
            </a:r>
            <a:endParaRPr lang="en-US" altLang="en-US"/>
          </a:p>
          <a:p>
            <a:r>
              <a:rPr lang="en-US" altLang="en-US"/>
              <a:t>C) Competition intensifies, leading to lower prices</a:t>
            </a:r>
            <a:endParaRPr lang="en-US" altLang="en-US"/>
          </a:p>
          <a:p>
            <a:r>
              <a:rPr lang="en-US" altLang="en-US"/>
              <a:t>D) Suppliers gain more bargaining power</a:t>
            </a:r>
            <a:endParaRPr lang="en-US"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endParaRPr lang="en-US"/>
          </a:p>
        </p:txBody>
      </p:sp>
      <p:sp>
        <p:nvSpPr>
          <p:cNvPr id="4" name="Text Placeholder 3"/>
          <p:cNvSpPr>
            <a:spLocks noGrp="1"/>
          </p:cNvSpPr>
          <p:nvPr>
            <p:ph type="body" sz="half" idx="2"/>
          </p:nvPr>
        </p:nvSpPr>
        <p:spPr>
          <a:xfrm>
            <a:off x="840105" y="2057400"/>
            <a:ext cx="6912610" cy="3811905"/>
          </a:xfrm>
        </p:spPr>
        <p:txBody>
          <a:bodyPr/>
          <a:p>
            <a:r>
              <a:rPr lang="en-US" altLang="en-US"/>
              <a:t> In an industry with many alternative products, which force is strongest?</a:t>
            </a:r>
            <a:endParaRPr lang="en-US" altLang="en-US"/>
          </a:p>
          <a:p>
            <a:r>
              <a:rPr lang="en-US" altLang="en-US"/>
              <a:t>A) Threat of substitutes</a:t>
            </a:r>
            <a:endParaRPr lang="en-US" altLang="en-US"/>
          </a:p>
          <a:p>
            <a:r>
              <a:rPr lang="en-US" altLang="en-US"/>
              <a:t>B) Bargaining power of suppliers</a:t>
            </a:r>
            <a:endParaRPr lang="en-US" altLang="en-US"/>
          </a:p>
          <a:p>
            <a:r>
              <a:rPr lang="en-US" altLang="en-US"/>
              <a:t>C) Competitive rivalry</a:t>
            </a:r>
            <a:endParaRPr lang="en-US" altLang="en-US"/>
          </a:p>
          <a:p>
            <a:r>
              <a:rPr lang="en-US" altLang="en-US"/>
              <a:t>D) Bargaining power of buyers</a:t>
            </a:r>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The Strategic Position </a:t>
            </a:r>
            <a:endParaRPr lang="en-US"/>
          </a:p>
        </p:txBody>
      </p:sp>
      <p:pic>
        <p:nvPicPr>
          <p:cNvPr id="4" name="Content Placeholder 3"/>
          <p:cNvPicPr>
            <a:picLocks noChangeAspect="1"/>
          </p:cNvPicPr>
          <p:nvPr>
            <p:ph idx="1"/>
          </p:nvPr>
        </p:nvPicPr>
        <p:blipFill>
          <a:blip r:embed="rId1"/>
          <a:stretch>
            <a:fillRect/>
          </a:stretch>
        </p:blipFill>
        <p:spPr>
          <a:xfrm>
            <a:off x="2643505" y="1361440"/>
            <a:ext cx="6216650" cy="4821555"/>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r>
              <a:rPr lang="en-US" altLang="en-US">
                <a:sym typeface="+mn-ea"/>
              </a:rPr>
              <a:t>3. Stakeholders and Governance</a:t>
            </a:r>
            <a:endParaRPr lang="en-US"/>
          </a:p>
        </p:txBody>
      </p:sp>
      <p:sp>
        <p:nvSpPr>
          <p:cNvPr id="3" name="Content Placeholder 2"/>
          <p:cNvSpPr>
            <a:spLocks noGrp="1"/>
          </p:cNvSpPr>
          <p:nvPr>
            <p:ph sz="half" idx="1"/>
          </p:nvPr>
        </p:nvSpPr>
        <p:spPr/>
        <p:txBody>
          <a:bodyPr/>
          <a:p>
            <a:pPr marL="0" indent="0">
              <a:buNone/>
            </a:pPr>
            <a:br>
              <a:rPr lang="en-US" altLang="en-US">
                <a:sym typeface="+mn-ea"/>
              </a:rPr>
            </a:br>
            <a:endParaRPr lang="en-US" altLang="en-US">
              <a:sym typeface="+mn-ea"/>
            </a:endParaRPr>
          </a:p>
          <a:p>
            <a:pPr marL="0" indent="0">
              <a:buNone/>
            </a:pPr>
            <a:r>
              <a:rPr lang="en-US" altLang="en-US" b="1"/>
              <a:t>Stakeholder Mapping</a:t>
            </a:r>
            <a:r>
              <a:rPr lang="en-US" altLang="en-US"/>
              <a:t>: Uses the Power/Attention Matrix to identify and prioritize key stakeholders.</a:t>
            </a:r>
            <a:endParaRPr lang="en-US" altLang="en-US"/>
          </a:p>
          <a:p>
            <a:pPr marL="0" indent="0">
              <a:buNone/>
            </a:pPr>
            <a:endParaRPr lang="en-US" altLang="en-US"/>
          </a:p>
        </p:txBody>
      </p:sp>
      <p:pic>
        <p:nvPicPr>
          <p:cNvPr id="4" name="Content Placeholder 3"/>
          <p:cNvPicPr>
            <a:picLocks noChangeAspect="1"/>
          </p:cNvPicPr>
          <p:nvPr>
            <p:ph sz="half" idx="2"/>
          </p:nvPr>
        </p:nvPicPr>
        <p:blipFill>
          <a:blip r:embed="rId1"/>
          <a:stretch>
            <a:fillRect/>
          </a:stretch>
        </p:blipFill>
        <p:spPr>
          <a:xfrm>
            <a:off x="6172200" y="2162175"/>
            <a:ext cx="5181600" cy="3677920"/>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What is Stakeholder Mapping?</a:t>
            </a:r>
            <a:br>
              <a:rPr lang="en-US" altLang="en-US"/>
            </a:br>
            <a:endParaRPr lang="en-US" altLang="en-US"/>
          </a:p>
        </p:txBody>
      </p:sp>
      <p:sp>
        <p:nvSpPr>
          <p:cNvPr id="3" name="Content Placeholder 2"/>
          <p:cNvSpPr>
            <a:spLocks noGrp="1"/>
          </p:cNvSpPr>
          <p:nvPr>
            <p:ph sz="half" idx="1"/>
          </p:nvPr>
        </p:nvSpPr>
        <p:spPr/>
        <p:txBody>
          <a:bodyPr>
            <a:normAutofit fontScale="60000"/>
          </a:bodyPr>
          <a:p>
            <a:endParaRPr lang="en-US" altLang="en-US"/>
          </a:p>
          <a:p>
            <a:r>
              <a:rPr lang="en-US" altLang="en-US" b="1"/>
              <a:t>Definition</a:t>
            </a:r>
            <a:r>
              <a:rPr lang="en-US" altLang="en-US"/>
              <a:t>: Stakeholder mapping is a process of identifying, analyzing, and prioritizing stakeholders based on their influence and interest in a project, organization, or initiative.</a:t>
            </a:r>
            <a:endParaRPr lang="en-US" altLang="en-US"/>
          </a:p>
          <a:p>
            <a:pPr marL="0" indent="0">
              <a:buNone/>
            </a:pPr>
            <a:endParaRPr lang="en-US" altLang="en-US"/>
          </a:p>
          <a:p>
            <a:r>
              <a:rPr lang="en-US" altLang="en-US"/>
              <a:t>Key Purpose:</a:t>
            </a:r>
            <a:endParaRPr lang="en-US" altLang="en-US"/>
          </a:p>
          <a:p>
            <a:pPr marL="0" indent="0">
              <a:buNone/>
            </a:pPr>
            <a:r>
              <a:rPr lang="en-US" altLang="en-US"/>
              <a:t>Helps in effective communication and engagement</a:t>
            </a:r>
            <a:endParaRPr lang="en-US" altLang="en-US"/>
          </a:p>
          <a:p>
            <a:endParaRPr lang="en-US" altLang="en-US"/>
          </a:p>
          <a:p>
            <a:pPr marL="0" indent="0">
              <a:buNone/>
            </a:pPr>
            <a:r>
              <a:rPr lang="en-US" altLang="en-US"/>
              <a:t>Identifies key players who can impact project success</a:t>
            </a:r>
            <a:endParaRPr lang="en-US" altLang="en-US"/>
          </a:p>
          <a:p>
            <a:endParaRPr lang="en-US" altLang="en-US"/>
          </a:p>
          <a:p>
            <a:pPr marL="0" indent="0">
              <a:buNone/>
            </a:pPr>
            <a:r>
              <a:rPr lang="en-US" altLang="en-US"/>
              <a:t>Aids in resource allocation and decision-making</a:t>
            </a:r>
            <a:endParaRPr lang="en-US" altLang="en-US"/>
          </a:p>
          <a:p>
            <a:endParaRPr lang="en-US" altLang="en-US"/>
          </a:p>
          <a:p>
            <a:endParaRPr lang="en-US" altLang="en-US"/>
          </a:p>
        </p:txBody>
      </p:sp>
      <p:pic>
        <p:nvPicPr>
          <p:cNvPr id="5" name="Content Placeholder 3"/>
          <p:cNvPicPr>
            <a:picLocks noChangeAspect="1"/>
          </p:cNvPicPr>
          <p:nvPr>
            <p:ph sz="half" idx="2"/>
          </p:nvPr>
        </p:nvPicPr>
        <p:blipFill>
          <a:blip r:embed="rId1"/>
          <a:stretch>
            <a:fillRect/>
          </a:stretch>
        </p:blipFill>
        <p:spPr>
          <a:xfrm>
            <a:off x="6172200" y="2162175"/>
            <a:ext cx="5181600" cy="3677920"/>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956165" cy="4351655"/>
          </a:xfrm>
        </p:spPr>
        <p:txBody>
          <a:bodyPr>
            <a:normAutofit lnSpcReduction="10000"/>
          </a:bodyPr>
          <a:p>
            <a:r>
              <a:rPr lang="en-US" altLang="en-US"/>
              <a:t>Types of Stakeholders</a:t>
            </a:r>
            <a:endParaRPr lang="en-US" altLang="en-US"/>
          </a:p>
          <a:p>
            <a:endParaRPr lang="en-US" altLang="en-US"/>
          </a:p>
          <a:p>
            <a:r>
              <a:rPr lang="en-US" altLang="en-US"/>
              <a:t>Primary Stakeholders – </a:t>
            </a:r>
            <a:r>
              <a:rPr lang="en-US" altLang="en-US">
                <a:solidFill>
                  <a:srgbClr val="FF0000"/>
                </a:solidFill>
              </a:rPr>
              <a:t>Directly impacted </a:t>
            </a:r>
            <a:r>
              <a:rPr lang="en-US" altLang="en-US"/>
              <a:t>by the project (e.g., employees, customers, investors)</a:t>
            </a:r>
            <a:endParaRPr lang="en-US" altLang="en-US"/>
          </a:p>
          <a:p>
            <a:endParaRPr lang="en-US" altLang="en-US"/>
          </a:p>
          <a:p>
            <a:r>
              <a:rPr lang="en-US" altLang="en-US"/>
              <a:t>Secondary Stakeholders – </a:t>
            </a:r>
            <a:r>
              <a:rPr lang="en-US" altLang="en-US">
                <a:solidFill>
                  <a:srgbClr val="FF0000"/>
                </a:solidFill>
              </a:rPr>
              <a:t>Indirectly impacted </a:t>
            </a:r>
            <a:r>
              <a:rPr lang="en-US" altLang="en-US"/>
              <a:t>(e.g., government agencies, local communities, media)</a:t>
            </a:r>
            <a:endParaRPr lang="en-US" altLang="en-US"/>
          </a:p>
          <a:p>
            <a:endParaRPr lang="en-US" altLang="en-US"/>
          </a:p>
          <a:p>
            <a:r>
              <a:rPr lang="en-US" altLang="en-US"/>
              <a:t>Key Stakeholders – </a:t>
            </a:r>
            <a:r>
              <a:rPr lang="en-US" altLang="en-US">
                <a:solidFill>
                  <a:srgbClr val="FF0000"/>
                </a:solidFill>
              </a:rPr>
              <a:t>Have significant influence</a:t>
            </a:r>
            <a:r>
              <a:rPr lang="en-US" altLang="en-US"/>
              <a:t> over the project (e.g., board members, regulators, major investors)</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Stakeholder Mapping Process</a:t>
            </a:r>
            <a:br>
              <a:rPr lang="en-US" altLang="en-US"/>
            </a:br>
            <a:endParaRPr lang="en-US" altLang="en-US"/>
          </a:p>
        </p:txBody>
      </p:sp>
      <p:sp>
        <p:nvSpPr>
          <p:cNvPr id="3" name="Content Placeholder 2"/>
          <p:cNvSpPr>
            <a:spLocks noGrp="1"/>
          </p:cNvSpPr>
          <p:nvPr>
            <p:ph sz="half" idx="1"/>
          </p:nvPr>
        </p:nvSpPr>
        <p:spPr/>
        <p:txBody>
          <a:bodyPr>
            <a:normAutofit fontScale="70000"/>
          </a:bodyPr>
          <a:p>
            <a:endParaRPr lang="en-US" altLang="en-US"/>
          </a:p>
          <a:p>
            <a:pPr marL="0" indent="0">
              <a:buNone/>
            </a:pPr>
            <a:r>
              <a:rPr lang="en-US" altLang="en-US"/>
              <a:t>1. Identify Stakeholders – List all potential stakeholders</a:t>
            </a:r>
            <a:endParaRPr lang="en-US" altLang="en-US"/>
          </a:p>
          <a:p>
            <a:endParaRPr lang="en-US" altLang="en-US"/>
          </a:p>
          <a:p>
            <a:pPr marL="0" indent="0">
              <a:buNone/>
            </a:pPr>
            <a:r>
              <a:rPr lang="en-US" altLang="en-US"/>
              <a:t>2. Analyze Stakeholders – Assess their influence and interest</a:t>
            </a:r>
            <a:endParaRPr lang="en-US" altLang="en-US"/>
          </a:p>
          <a:p>
            <a:endParaRPr lang="en-US" altLang="en-US"/>
          </a:p>
          <a:p>
            <a:pPr marL="0" indent="0">
              <a:buNone/>
            </a:pPr>
            <a:r>
              <a:rPr lang="en-US" altLang="en-US"/>
              <a:t>3. Prioritize Stakeholders – Use a </a:t>
            </a:r>
            <a:r>
              <a:rPr lang="en-US" altLang="en-US">
                <a:solidFill>
                  <a:srgbClr val="FF0000"/>
                </a:solidFill>
              </a:rPr>
              <a:t>stakeholder matrix</a:t>
            </a:r>
            <a:endParaRPr lang="en-US" altLang="en-US">
              <a:solidFill>
                <a:srgbClr val="FF0000"/>
              </a:solidFill>
            </a:endParaRPr>
          </a:p>
          <a:p>
            <a:endParaRPr lang="en-US" altLang="en-US"/>
          </a:p>
          <a:p>
            <a:pPr marL="0" indent="0">
              <a:buNone/>
            </a:pPr>
            <a:r>
              <a:rPr lang="en-US" altLang="en-US"/>
              <a:t>4. Engage and Manage Stakeholders – Develop a communication plan</a:t>
            </a:r>
            <a:endParaRPr lang="en-US" altLang="en-US"/>
          </a:p>
        </p:txBody>
      </p:sp>
      <p:pic>
        <p:nvPicPr>
          <p:cNvPr id="5" name="Content Placeholder 3"/>
          <p:cNvPicPr>
            <a:picLocks noChangeAspect="1"/>
          </p:cNvPicPr>
          <p:nvPr>
            <p:ph sz="half" idx="2"/>
          </p:nvPr>
        </p:nvPicPr>
        <p:blipFill>
          <a:blip r:embed="rId1"/>
          <a:stretch>
            <a:fillRect/>
          </a:stretch>
        </p:blipFill>
        <p:spPr>
          <a:xfrm>
            <a:off x="6172200" y="2162175"/>
            <a:ext cx="5181600" cy="3677920"/>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Stakeholder Matrix (Power-Interest Grid)</a:t>
            </a:r>
            <a:br>
              <a:rPr lang="en-US" altLang="en-US"/>
            </a:br>
            <a:endParaRPr lang="en-US" altLang="en-US"/>
          </a:p>
        </p:txBody>
      </p:sp>
      <p:sp>
        <p:nvSpPr>
          <p:cNvPr id="3" name="Content Placeholder 2"/>
          <p:cNvSpPr>
            <a:spLocks noGrp="1"/>
          </p:cNvSpPr>
          <p:nvPr>
            <p:ph sz="half" idx="1"/>
          </p:nvPr>
        </p:nvSpPr>
        <p:spPr/>
        <p:txBody>
          <a:bodyPr>
            <a:normAutofit fontScale="60000"/>
          </a:bodyPr>
          <a:p>
            <a:endParaRPr lang="en-US" altLang="en-US"/>
          </a:p>
          <a:p>
            <a:pPr marL="0" indent="0">
              <a:buNone/>
            </a:pPr>
            <a:endParaRPr lang="en-US" altLang="en-US"/>
          </a:p>
          <a:p>
            <a:r>
              <a:rPr lang="en-US" altLang="en-US">
                <a:solidFill>
                  <a:srgbClr val="FF0000"/>
                </a:solidFill>
              </a:rPr>
              <a:t>High Power, High Interest </a:t>
            </a:r>
            <a:r>
              <a:rPr lang="en-US" altLang="en-US"/>
              <a:t>– Key players (Manage closely)  High Interest  </a:t>
            </a:r>
            <a:r>
              <a:rPr lang="en-US" altLang="en-US" i="1"/>
              <a:t> CEO, Investors</a:t>
            </a:r>
            <a:endParaRPr lang="en-US" altLang="en-US"/>
          </a:p>
          <a:p>
            <a:endParaRPr lang="en-US" altLang="en-US"/>
          </a:p>
          <a:p>
            <a:r>
              <a:rPr lang="en-US" altLang="en-US">
                <a:solidFill>
                  <a:srgbClr val="FF0000"/>
                </a:solidFill>
              </a:rPr>
              <a:t>High Power, Low Interest</a:t>
            </a:r>
            <a:r>
              <a:rPr lang="en-US" altLang="en-US"/>
              <a:t> – Keep satisfied </a:t>
            </a:r>
            <a:r>
              <a:rPr lang="en-US" altLang="en-US">
                <a:sym typeface="+mn-ea"/>
              </a:rPr>
              <a:t> </a:t>
            </a:r>
            <a:r>
              <a:rPr lang="en-US" altLang="en-US" i="1">
                <a:sym typeface="+mn-ea"/>
              </a:rPr>
              <a:t>Government regulators</a:t>
            </a:r>
            <a:endParaRPr lang="en-US" altLang="en-US"/>
          </a:p>
          <a:p>
            <a:endParaRPr lang="en-US" altLang="en-US"/>
          </a:p>
          <a:p>
            <a:r>
              <a:rPr lang="en-US" altLang="en-US">
                <a:solidFill>
                  <a:srgbClr val="FF0000"/>
                </a:solidFill>
              </a:rPr>
              <a:t>Low Power, High Interest </a:t>
            </a:r>
            <a:r>
              <a:rPr lang="en-US" altLang="en-US"/>
              <a:t>– Keep informed </a:t>
            </a:r>
            <a:r>
              <a:rPr lang="en-US" altLang="en-US" i="1">
                <a:sym typeface="+mn-ea"/>
              </a:rPr>
              <a:t>End-users, local community</a:t>
            </a:r>
            <a:endParaRPr lang="en-US" altLang="en-US" i="1"/>
          </a:p>
          <a:p>
            <a:endParaRPr lang="en-US" altLang="en-US"/>
          </a:p>
          <a:p>
            <a:r>
              <a:rPr lang="en-US" altLang="en-US">
                <a:solidFill>
                  <a:srgbClr val="FF0000"/>
                </a:solidFill>
              </a:rPr>
              <a:t>Low Power, Low Interest </a:t>
            </a:r>
            <a:r>
              <a:rPr lang="en-US" altLang="en-US"/>
              <a:t>– Monitor with minimal effort</a:t>
            </a:r>
            <a:r>
              <a:rPr lang="en-US" altLang="en-US" i="1"/>
              <a:t> </a:t>
            </a:r>
            <a:r>
              <a:rPr lang="en-US" altLang="en-US" i="1">
                <a:sym typeface="+mn-ea"/>
              </a:rPr>
              <a:t>General public</a:t>
            </a:r>
            <a:endParaRPr lang="en-US" altLang="en-US" i="1"/>
          </a:p>
        </p:txBody>
      </p:sp>
      <p:pic>
        <p:nvPicPr>
          <p:cNvPr id="5" name="Content Placeholder 3"/>
          <p:cNvPicPr>
            <a:picLocks noChangeAspect="1"/>
          </p:cNvPicPr>
          <p:nvPr>
            <p:ph sz="half" idx="2"/>
          </p:nvPr>
        </p:nvPicPr>
        <p:blipFill>
          <a:blip r:embed="rId1"/>
          <a:stretch>
            <a:fillRect/>
          </a:stretch>
        </p:blipFill>
        <p:spPr>
          <a:xfrm>
            <a:off x="6172200" y="2162175"/>
            <a:ext cx="5181600" cy="3677920"/>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TEST</a:t>
            </a:r>
            <a:endParaRPr lang="en-US"/>
          </a:p>
        </p:txBody>
      </p:sp>
      <p:sp>
        <p:nvSpPr>
          <p:cNvPr id="3" name="Content Placeholder 2"/>
          <p:cNvSpPr>
            <a:spLocks noGrp="1"/>
          </p:cNvSpPr>
          <p:nvPr>
            <p:ph sz="half" idx="1"/>
          </p:nvPr>
        </p:nvSpPr>
        <p:spPr>
          <a:xfrm>
            <a:off x="838200" y="1825625"/>
            <a:ext cx="10061575" cy="4351655"/>
          </a:xfrm>
        </p:spPr>
        <p:txBody>
          <a:bodyPr>
            <a:normAutofit lnSpcReduction="20000"/>
          </a:bodyPr>
          <a:p>
            <a:r>
              <a:rPr lang="en-US" altLang="en-US"/>
              <a:t>1. What is the main purpose of the Power-Interest Matrix?</a:t>
            </a:r>
            <a:endParaRPr lang="en-US" altLang="en-US"/>
          </a:p>
          <a:p>
            <a:r>
              <a:rPr lang="en-US" altLang="en-US"/>
              <a:t>A) To determine the financial profitability of stakeholders</a:t>
            </a:r>
            <a:endParaRPr lang="en-US" altLang="en-US"/>
          </a:p>
          <a:p>
            <a:r>
              <a:rPr lang="en-US" altLang="en-US"/>
              <a:t>B) To classify stakeholders based on their level of influence and involvement</a:t>
            </a:r>
            <a:endParaRPr lang="en-US" altLang="en-US"/>
          </a:p>
          <a:p>
            <a:r>
              <a:rPr lang="en-US" altLang="en-US"/>
              <a:t>C) To identify which stakeholders should be removed from a project</a:t>
            </a:r>
            <a:endParaRPr lang="en-US" altLang="en-US"/>
          </a:p>
          <a:p>
            <a:r>
              <a:rPr lang="en-US" altLang="en-US"/>
              <a:t>D) To assess employees’ job satisfaction</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551035" cy="4351655"/>
          </a:xfrm>
        </p:spPr>
        <p:txBody>
          <a:bodyPr>
            <a:normAutofit lnSpcReduction="10000"/>
          </a:bodyPr>
          <a:p>
            <a:r>
              <a:rPr lang="en-US" altLang="en-US"/>
              <a:t>2. Which of the following stakeholders would typically fall into the “High Power, High Interest” category?</a:t>
            </a:r>
            <a:endParaRPr lang="en-US" altLang="en-US"/>
          </a:p>
          <a:p>
            <a:r>
              <a:rPr lang="en-US" altLang="en-US"/>
              <a:t>A) Customers of a coffee shop</a:t>
            </a:r>
            <a:endParaRPr lang="en-US" altLang="en-US"/>
          </a:p>
          <a:p>
            <a:r>
              <a:rPr lang="en-US" altLang="en-US"/>
              <a:t>B) Competitors in the market</a:t>
            </a:r>
            <a:endParaRPr lang="en-US" altLang="en-US"/>
          </a:p>
          <a:p>
            <a:r>
              <a:rPr lang="en-US" altLang="en-US"/>
              <a:t>C) Major investors in a new startup</a:t>
            </a:r>
            <a:endParaRPr lang="en-US" altLang="en-US"/>
          </a:p>
          <a:p>
            <a:r>
              <a:rPr lang="en-US" altLang="en-US"/>
              <a:t>D) Local media covering the business</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812020" cy="4351655"/>
          </a:xfrm>
        </p:spPr>
        <p:txBody>
          <a:bodyPr/>
          <a:p>
            <a:r>
              <a:rPr lang="en-US" altLang="en-US"/>
              <a:t>3. If a stakeholder has high power but low interest, how should they be managed?</a:t>
            </a:r>
            <a:endParaRPr lang="en-US" altLang="en-US"/>
          </a:p>
          <a:p>
            <a:r>
              <a:rPr lang="en-US" altLang="en-US"/>
              <a:t>A) Keep them satisfied</a:t>
            </a:r>
            <a:endParaRPr lang="en-US" altLang="en-US"/>
          </a:p>
          <a:p>
            <a:r>
              <a:rPr lang="en-US" altLang="en-US"/>
              <a:t>B) Keep them informed</a:t>
            </a:r>
            <a:endParaRPr lang="en-US" altLang="en-US"/>
          </a:p>
          <a:p>
            <a:r>
              <a:rPr lang="en-US" altLang="en-US"/>
              <a:t>C) Monitor them with minimal effort</a:t>
            </a:r>
            <a:endParaRPr lang="en-US" altLang="en-US"/>
          </a:p>
          <a:p>
            <a:r>
              <a:rPr lang="en-US" altLang="en-US"/>
              <a:t>D) Manage them closely</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10177780" cy="4351655"/>
          </a:xfrm>
        </p:spPr>
        <p:txBody>
          <a:bodyPr>
            <a:normAutofit lnSpcReduction="20000"/>
          </a:bodyPr>
          <a:p>
            <a:r>
              <a:rPr lang="en-US" altLang="en-US"/>
              <a:t>4. In a new real estate development project, which stakeholder is most likely to be in the “Low Power, High Interest” category?</a:t>
            </a:r>
            <a:endParaRPr lang="en-US" altLang="en-US"/>
          </a:p>
          <a:p>
            <a:r>
              <a:rPr lang="en-US" altLang="en-US"/>
              <a:t>A) Local residents affected by construction</a:t>
            </a:r>
            <a:endParaRPr lang="en-US" altLang="en-US"/>
          </a:p>
          <a:p>
            <a:r>
              <a:rPr lang="en-US" altLang="en-US"/>
              <a:t>B) The CEO of the development company</a:t>
            </a:r>
            <a:endParaRPr lang="en-US" altLang="en-US"/>
          </a:p>
          <a:p>
            <a:r>
              <a:rPr lang="en-US" altLang="en-US"/>
              <a:t>C) Government regulators</a:t>
            </a:r>
            <a:endParaRPr lang="en-US" altLang="en-US"/>
          </a:p>
          <a:p>
            <a:r>
              <a:rPr lang="en-US" altLang="en-US"/>
              <a:t>D) Real estate investors</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830435" cy="4351655"/>
          </a:xfrm>
        </p:spPr>
        <p:txBody>
          <a:bodyPr>
            <a:normAutofit lnSpcReduction="20000"/>
          </a:bodyPr>
          <a:p>
            <a:r>
              <a:rPr lang="en-US" altLang="en-US"/>
              <a:t>5. What is the best way to manage stakeholders who have low power and low interest?</a:t>
            </a:r>
            <a:endParaRPr lang="en-US" altLang="en-US"/>
          </a:p>
          <a:p>
            <a:r>
              <a:rPr lang="en-US" altLang="en-US"/>
              <a:t>A) Engage them in every major decision</a:t>
            </a:r>
            <a:endParaRPr lang="en-US" altLang="en-US"/>
          </a:p>
          <a:p>
            <a:r>
              <a:rPr lang="en-US" altLang="en-US"/>
              <a:t>B) Keep them satisfied with regular updates</a:t>
            </a:r>
            <a:endParaRPr lang="en-US" altLang="en-US"/>
          </a:p>
          <a:p>
            <a:r>
              <a:rPr lang="en-US" altLang="en-US"/>
              <a:t>C) Monitor them with minimal effort</a:t>
            </a:r>
            <a:endParaRPr lang="en-US" altLang="en-US"/>
          </a:p>
          <a:p>
            <a:r>
              <a:rPr lang="en-US" altLang="en-US"/>
              <a:t>D) Give them decision-making power</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838200" y="1825625"/>
            <a:ext cx="9704705" cy="4351655"/>
          </a:xfrm>
        </p:spPr>
        <p:txBody>
          <a:bodyPr>
            <a:normAutofit lnSpcReduction="20000"/>
          </a:bodyPr>
          <a:p>
            <a:r>
              <a:rPr lang="en-US" altLang="en-US"/>
              <a:t> In a stakeholder matrix for an airport expansion project, which of the following would most likely be classified as High Power, High Interest?</a:t>
            </a:r>
            <a:endParaRPr lang="en-US" altLang="en-US"/>
          </a:p>
          <a:p>
            <a:r>
              <a:rPr lang="en-US" altLang="en-US"/>
              <a:t>A) Airline passengers</a:t>
            </a:r>
            <a:endParaRPr lang="en-US" altLang="en-US"/>
          </a:p>
          <a:p>
            <a:r>
              <a:rPr lang="en-US" altLang="en-US"/>
              <a:t>B) Airline companies operating in the airport</a:t>
            </a:r>
            <a:endParaRPr lang="en-US" altLang="en-US"/>
          </a:p>
          <a:p>
            <a:r>
              <a:rPr lang="en-US" altLang="en-US"/>
              <a:t>C) Tourists visiting the city</a:t>
            </a:r>
            <a:endParaRPr lang="en-US" altLang="en-US"/>
          </a:p>
          <a:p>
            <a:r>
              <a:rPr lang="en-US" altLang="en-US"/>
              <a:t>D) Travel bloggers writing about the airport</a:t>
            </a:r>
            <a:endParaRPr lang="en-US" altLang="en-US"/>
          </a:p>
        </p:txBody>
      </p:sp>
      <p:sp>
        <p:nvSpPr>
          <p:cNvPr id="4" name="Content Placeholder 3"/>
          <p:cNvSpPr>
            <a:spLocks noGrp="1"/>
          </p:cNvSpPr>
          <p:nvPr>
            <p:ph sz="half" idx="2"/>
          </p:nvPr>
        </p:nvSpPr>
        <p:spPr/>
        <p:txBody>
          <a:bodyPr/>
          <a:p>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Activity 2: Understanding the Power-Interest Matrix with a Business Example</a:t>
            </a:r>
            <a:br>
              <a:rPr lang="en-US" altLang="en-US"/>
            </a:br>
            <a:endParaRPr lang="en-US" altLang="en-US"/>
          </a:p>
        </p:txBody>
      </p:sp>
      <p:sp>
        <p:nvSpPr>
          <p:cNvPr id="3" name="Content Placeholder 2"/>
          <p:cNvSpPr>
            <a:spLocks noGrp="1"/>
          </p:cNvSpPr>
          <p:nvPr>
            <p:ph sz="half" idx="1"/>
          </p:nvPr>
        </p:nvSpPr>
        <p:spPr/>
        <p:txBody>
          <a:bodyPr/>
          <a:p>
            <a:r>
              <a:rPr lang="en-US" altLang="en-US"/>
              <a:t>Scenario: </a:t>
            </a:r>
            <a:r>
              <a:rPr lang="en-US" altLang="en-US">
                <a:solidFill>
                  <a:srgbClr val="FF0000"/>
                </a:solidFill>
              </a:rPr>
              <a:t>Launching a New Coffee Shop in Town</a:t>
            </a:r>
            <a:endParaRPr lang="en-US" altLang="en-US">
              <a:solidFill>
                <a:srgbClr val="FF0000"/>
              </a:solidFill>
            </a:endParaRPr>
          </a:p>
          <a:p>
            <a:r>
              <a:rPr lang="en-US" altLang="en-US"/>
              <a:t>opening a new coffee shop in your local area. You need to identify the key stakeholders and map them on a Power-Interest Matrix to develop an engagement strategy.</a:t>
            </a:r>
            <a:endParaRPr lang="en-US" altLang="en-US"/>
          </a:p>
        </p:txBody>
      </p:sp>
      <p:pic>
        <p:nvPicPr>
          <p:cNvPr id="5" name="Content Placeholder 4"/>
          <p:cNvPicPr>
            <a:picLocks noChangeAspect="1"/>
          </p:cNvPicPr>
          <p:nvPr>
            <p:ph sz="half" idx="2"/>
          </p:nvPr>
        </p:nvPicPr>
        <p:blipFill>
          <a:blip r:embed="rId1"/>
          <a:stretch>
            <a:fillRect/>
          </a:stretch>
        </p:blipFill>
        <p:spPr>
          <a:xfrm>
            <a:off x="6172200" y="2208530"/>
            <a:ext cx="5709285" cy="3323590"/>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838200" y="2777490"/>
            <a:ext cx="5181600" cy="2447290"/>
          </a:xfrm>
          <a:prstGeom prst="rect">
            <a:avLst/>
          </a:prstGeom>
        </p:spPr>
      </p:pic>
      <p:sp>
        <p:nvSpPr>
          <p:cNvPr id="4" name="Content Placeholder 3"/>
          <p:cNvSpPr>
            <a:spLocks noGrp="1"/>
          </p:cNvSpPr>
          <p:nvPr>
            <p:ph sz="half" idx="2"/>
          </p:nvPr>
        </p:nvSpPr>
        <p:spPr/>
        <p:txBody>
          <a:bodyPr>
            <a:normAutofit fontScale="90000" lnSpcReduction="20000"/>
          </a:bodyPr>
          <a:p>
            <a:r>
              <a:rPr lang="en-US" altLang="en-US">
                <a:sym typeface="+mn-ea"/>
              </a:rPr>
              <a:t>Step 1: Identify Stakeholders</a:t>
            </a:r>
            <a:endParaRPr lang="en-US" altLang="en-US"/>
          </a:p>
          <a:p>
            <a:r>
              <a:rPr lang="en-US" altLang="en-US">
                <a:sym typeface="+mn-ea"/>
              </a:rPr>
              <a:t>Step 2: Place Them in the Power-Interest Grid</a:t>
            </a:r>
            <a:endParaRPr lang="en-US" altLang="en-US"/>
          </a:p>
          <a:p>
            <a:r>
              <a:rPr lang="en-US" altLang="en-US">
                <a:sym typeface="+mn-ea"/>
              </a:rPr>
              <a:t>Step 3: Presentation - Each group should answer:</a:t>
            </a:r>
            <a:endParaRPr lang="en-US" altLang="en-US"/>
          </a:p>
          <a:p>
            <a:r>
              <a:rPr lang="en-US" altLang="en-US" i="1">
                <a:sym typeface="+mn-ea"/>
              </a:rPr>
              <a:t>Why is their stakeholder important to the coffee shop’s success?</a:t>
            </a:r>
            <a:endParaRPr lang="en-US" altLang="en-US" i="1"/>
          </a:p>
          <a:p>
            <a:r>
              <a:rPr lang="en-US" altLang="en-US" i="1">
                <a:sym typeface="+mn-ea"/>
              </a:rPr>
              <a:t>How should the coffee shop engage with them? (e.g., marketing, meetings, contracts, social media)</a:t>
            </a:r>
            <a:endParaRPr lang="en-US" altLang="en-US" i="1"/>
          </a:p>
          <a:p>
            <a:r>
              <a:rPr lang="en-US" altLang="en-US" i="1">
                <a:sym typeface="+mn-ea"/>
              </a:rPr>
              <a:t>What could happen if the business ignores this stakeholder?</a:t>
            </a:r>
            <a:endParaRPr lang="en-US" altLang="en-US" i="1"/>
          </a:p>
          <a:p>
            <a:endParaRPr 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    </a:t>
            </a:r>
            <a:endParaRPr lang="en-US"/>
          </a:p>
        </p:txBody>
      </p:sp>
      <p:sp>
        <p:nvSpPr>
          <p:cNvPr id="3" name="Content Placeholder 2"/>
          <p:cNvSpPr>
            <a:spLocks noGrp="1"/>
          </p:cNvSpPr>
          <p:nvPr>
            <p:ph idx="1"/>
          </p:nvPr>
        </p:nvSpPr>
        <p:spPr/>
        <p:txBody>
          <a:bodyPr/>
          <a:p>
            <a:pPr marL="0" indent="0" algn="ctr">
              <a:buNone/>
            </a:pPr>
            <a:r>
              <a:rPr lang="en-US" sz="4800"/>
              <a:t>Many Thanks </a:t>
            </a:r>
            <a:endParaRPr lang="en-US" sz="4800"/>
          </a:p>
          <a:p>
            <a:pPr marL="0" indent="0" algn="ctr">
              <a:buNone/>
            </a:pPr>
            <a:endParaRPr lang="en-US" sz="4800"/>
          </a:p>
          <a:p>
            <a:pPr marL="0" indent="0" algn="ctr">
              <a:buNone/>
            </a:pPr>
            <a:r>
              <a:rPr lang="en-US" sz="4800"/>
              <a:t>l.zhang</a:t>
            </a:r>
            <a:r>
              <a:rPr lang="en-GB" sz="4800"/>
              <a:t>@uwtsd.ac.uk</a:t>
            </a:r>
            <a:endParaRPr lang="en-GB" sz="48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17453</Words>
  <Application>WPS Presentation</Application>
  <PresentationFormat>Widescreen</PresentationFormat>
  <Paragraphs>417</Paragraphs>
  <Slides>59</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59</vt:i4>
      </vt:variant>
    </vt:vector>
  </HeadingPairs>
  <TitlesOfParts>
    <vt:vector size="68" baseType="lpstr">
      <vt:lpstr>Arial</vt:lpstr>
      <vt:lpstr>SimSun</vt:lpstr>
      <vt:lpstr>Wingdings</vt:lpstr>
      <vt:lpstr>Calibri</vt:lpstr>
      <vt:lpstr>Calibri Light</vt:lpstr>
      <vt:lpstr>Microsoft YaHei</vt:lpstr>
      <vt:lpstr>Arial Unicode MS</vt:lpstr>
      <vt:lpstr>Calibri</vt:lpstr>
      <vt:lpstr>Office Theme</vt:lpstr>
      <vt:lpstr>Developing Strategic Capability</vt:lpstr>
      <vt:lpstr>Recap </vt:lpstr>
      <vt:lpstr>Recap </vt:lpstr>
      <vt:lpstr>The Strategic Position </vt:lpstr>
      <vt:lpstr>PowerPoint 演示文稿</vt:lpstr>
      <vt:lpstr>PowerPoint 演示文稿</vt:lpstr>
      <vt:lpstr>4. Resources</vt:lpstr>
      <vt:lpstr>Any Questions so far?</vt:lpstr>
      <vt:lpstr>Let’s start!- How to apply these frameworks into analysis</vt:lpstr>
      <vt:lpstr>PowerPoint 演示文稿</vt:lpstr>
      <vt:lpstr>PowerPoint 演示文稿</vt:lpstr>
      <vt:lpstr>PowerPoint 演示文稿</vt:lpstr>
      <vt:lpstr>PowerPoint 演示文稿</vt:lpstr>
      <vt:lpstr>PowerPoint 演示文稿</vt:lpstr>
      <vt:lpstr>PowerPoint 演示文稿</vt:lpstr>
      <vt:lpstr>TEST</vt:lpstr>
      <vt:lpstr>PowerPoint 演示文稿</vt:lpstr>
      <vt:lpstr>PowerPoint 演示文稿</vt:lpstr>
      <vt:lpstr>PowerPoint 演示文稿</vt:lpstr>
      <vt:lpstr>Tips for conducting a PESTLE analysis for organisational strategy</vt:lpstr>
      <vt:lpstr>Activity1: Please develop a PESTLE Analysis for Tesla’s Market Strategy (one classmate is responsible for one dimension)</vt:lpstr>
      <vt:lpstr>PowerPoint 演示文稿</vt:lpstr>
      <vt:lpstr>Porter’s Five Forces </vt:lpstr>
      <vt:lpstr>Force 1: Threat of new entrants</vt:lpstr>
      <vt:lpstr>Barriers to Entry</vt:lpstr>
      <vt:lpstr>Investment costs or capital required</vt:lpstr>
      <vt:lpstr>Government Policies</vt:lpstr>
      <vt:lpstr>Brand Loyalty</vt:lpstr>
      <vt:lpstr>Bargaining power of suppliers </vt:lpstr>
      <vt:lpstr>Threat of substitute products </vt:lpstr>
      <vt:lpstr>PowerPoint 演示文稿</vt:lpstr>
      <vt:lpstr>Example:   Apply Porter's Five Forces model to analyze the competitive landscape of the global smartphone industry</vt:lpstr>
      <vt:lpstr>SMARTPHONE INDUSTRY </vt:lpstr>
      <vt:lpstr>PowerPoint 演示文稿</vt:lpstr>
      <vt:lpstr>PowerPoint 演示文稿</vt:lpstr>
      <vt:lpstr>PowerPoint 演示文稿</vt:lpstr>
      <vt:lpstr>Why is this important for strategy?</vt:lpstr>
      <vt:lpstr>TEST </vt:lpstr>
      <vt:lpstr>Test</vt:lpstr>
      <vt:lpstr>PowerPoint 演示文稿</vt:lpstr>
      <vt:lpstr>PowerPoint 演示文稿</vt:lpstr>
      <vt:lpstr>PowerPoint 演示文稿</vt:lpstr>
      <vt:lpstr>PowerPoint 演示文稿</vt:lpstr>
      <vt:lpstr>PowerPoint 演示文稿</vt:lpstr>
      <vt:lpstr>The Strategic Position </vt:lpstr>
      <vt:lpstr>3. Stakeholders and Governance</vt:lpstr>
      <vt:lpstr>What is Stakeholder Mapping? </vt:lpstr>
      <vt:lpstr>PowerPoint 演示文稿</vt:lpstr>
      <vt:lpstr>Stakeholder Mapping Process </vt:lpstr>
      <vt:lpstr>Stakeholder Matrix (Power-Interest Grid) </vt:lpstr>
      <vt:lpstr>TEST</vt:lpstr>
      <vt:lpstr>PowerPoint 演示文稿</vt:lpstr>
      <vt:lpstr>PowerPoint 演示文稿</vt:lpstr>
      <vt:lpstr>PowerPoint 演示文稿</vt:lpstr>
      <vt:lpstr>PowerPoint 演示文稿</vt:lpstr>
      <vt:lpstr>PowerPoint 演示文稿</vt:lpstr>
      <vt:lpstr>Activity 2: Understanding the Power-Interest Matrix with a Business Example </vt:lpstr>
      <vt:lpstr>PowerPoint 演示文稿</vt:lpstr>
      <vt:lpst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Strategic Capability</dc:title>
  <dc:creator/>
  <cp:lastModifiedBy>Maggie</cp:lastModifiedBy>
  <cp:revision>36</cp:revision>
  <dcterms:created xsi:type="dcterms:W3CDTF">2025-01-30T17:15:00Z</dcterms:created>
  <dcterms:modified xsi:type="dcterms:W3CDTF">2025-02-17T13:06:45Z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814832235D5042FAA955E6BF84850718_12</vt:lpwstr>
  </property>
  <property fmtid="{D5CDD505-2E9C-101B-9397-08002B2CF9AE}" pid="3" name="KSOProductBuildVer">
    <vt:lpwstr>1033-12.2.0.19805</vt:lpwstr>
  </property>
</Properties>
</file>