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38" r:id="rId2"/>
    <p:sldId id="340" r:id="rId3"/>
    <p:sldId id="335" r:id="rId4"/>
    <p:sldId id="286" r:id="rId5"/>
    <p:sldId id="287" r:id="rId6"/>
    <p:sldId id="288" r:id="rId7"/>
    <p:sldId id="289" r:id="rId8"/>
    <p:sldId id="290" r:id="rId9"/>
    <p:sldId id="341" r:id="rId10"/>
    <p:sldId id="337" r:id="rId11"/>
    <p:sldId id="339" r:id="rId12"/>
    <p:sldId id="291" r:id="rId13"/>
    <p:sldId id="292" r:id="rId14"/>
    <p:sldId id="293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CBA5-7FF5-4236-8954-6075D7CC40C9}" v="13" dt="2023-06-18T10:44:08.8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 varScale="1">
        <p:scale>
          <a:sx n="127" d="100"/>
          <a:sy n="127" d="100"/>
        </p:scale>
        <p:origin x="120" y="1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D80309-E61B-4D3F-81F0-5CA1624D363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24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07368" y="1319934"/>
            <a:ext cx="11089232" cy="269354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2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599" y="4437113"/>
            <a:ext cx="6400800" cy="1100953"/>
          </a:xfrm>
        </p:spPr>
        <p:txBody>
          <a:bodyPr/>
          <a:lstStyle/>
          <a:p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 </a:t>
            </a: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Double entry bookkeeping and trial balance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altLang="en-US" b="1" dirty="0"/>
              <a:t>Financial Accounting Process</a:t>
            </a:r>
            <a:endParaRPr lang="en-US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32FC732-51F2-E843-F4CE-DE01432656F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207568" y="1412776"/>
            <a:ext cx="7848871" cy="4153376"/>
          </a:xfrm>
        </p:spPr>
      </p:pic>
    </p:spTree>
    <p:extLst>
      <p:ext uri="{BB962C8B-B14F-4D97-AF65-F5344CB8AC3E}">
        <p14:creationId xmlns:p14="http://schemas.microsoft.com/office/powerpoint/2010/main" val="177337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Lecture structure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2207568" y="1484784"/>
            <a:ext cx="8123768" cy="3744416"/>
          </a:xfrm>
        </p:spPr>
        <p:txBody>
          <a:bodyPr anchor="ctr"/>
          <a:lstStyle/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double entry system </a:t>
            </a:r>
            <a:r>
              <a:rPr lang="en-GB" dirty="0"/>
              <a:t>for assets, liabilities and capital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Balancing-off accounts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trial balance</a:t>
            </a:r>
          </a:p>
        </p:txBody>
      </p:sp>
    </p:spTree>
    <p:extLst>
      <p:ext uri="{BB962C8B-B14F-4D97-AF65-F5344CB8AC3E}">
        <p14:creationId xmlns:p14="http://schemas.microsoft.com/office/powerpoint/2010/main" val="4055401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551384" y="2183378"/>
            <a:ext cx="10945216" cy="1446550"/>
          </a:xfrm>
        </p:spPr>
        <p:txBody>
          <a:bodyPr wrap="square" anchorCtr="0">
            <a:spAutoFit/>
          </a:bodyPr>
          <a:lstStyle/>
          <a:p>
            <a:r>
              <a:rPr lang="en-GB" b="1" dirty="0"/>
              <a:t>1. The double entry system for assets, liabilities and capital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88285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2010206" y="1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479376" y="1196753"/>
            <a:ext cx="11305255" cy="4809455"/>
          </a:xfrm>
        </p:spPr>
        <p:txBody>
          <a:bodyPr/>
          <a:lstStyle/>
          <a:p>
            <a:pPr>
              <a:spcBef>
                <a:spcPts val="1200"/>
              </a:spcBef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‘</a:t>
            </a:r>
            <a:r>
              <a:rPr lang="en-GB" sz="3200" b="1" dirty="0"/>
              <a:t>double entry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how the double entry system follows the rules of the accounting equation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why each transaction is recorded into individual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Describe the layout of a ‘T-account’</a:t>
            </a:r>
          </a:p>
        </p:txBody>
      </p:sp>
    </p:spTree>
    <p:extLst>
      <p:ext uri="{BB962C8B-B14F-4D97-AF65-F5344CB8AC3E}">
        <p14:creationId xmlns:p14="http://schemas.microsoft.com/office/powerpoint/2010/main" val="775696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2107468" y="116633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 </a:t>
            </a:r>
            <a:r>
              <a:rPr lang="en-GB" sz="1400" b="1" dirty="0"/>
              <a:t>(Continued)</a:t>
            </a:r>
            <a:endParaRPr lang="en-US" b="1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335360" y="1124745"/>
            <a:ext cx="11233248" cy="4176463"/>
          </a:xfrm>
        </p:spPr>
        <p:txBody>
          <a:bodyPr/>
          <a:lstStyle/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the </a:t>
            </a:r>
            <a:r>
              <a:rPr lang="en-GB" sz="3200" b="1" dirty="0"/>
              <a:t>terms</a:t>
            </a:r>
            <a:r>
              <a:rPr lang="en-GB" sz="3200" dirty="0"/>
              <a:t> </a:t>
            </a:r>
            <a:r>
              <a:rPr lang="en-GB" sz="3200" b="1" dirty="0"/>
              <a:t>debit</a:t>
            </a:r>
            <a:r>
              <a:rPr lang="en-GB" sz="3200" dirty="0"/>
              <a:t> and </a:t>
            </a:r>
            <a:r>
              <a:rPr lang="en-GB" sz="3200" b="1" dirty="0"/>
              <a:t>credit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the phrase ‘</a:t>
            </a:r>
            <a:r>
              <a:rPr lang="en-GB" sz="3200" b="1" dirty="0"/>
              <a:t>debit the receiver and credit the giver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Prepare a table showing how to record increases and decreases of assets, liabilities and capital in the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Enter a series of transactions into</a:t>
            </a:r>
            <a:r>
              <a:rPr lang="hr-HR" sz="3200" dirty="0"/>
              <a:t> </a:t>
            </a:r>
            <a:r>
              <a:rPr lang="en-GB" sz="3200" dirty="0"/>
              <a:t>T-accounts</a:t>
            </a:r>
          </a:p>
        </p:txBody>
      </p:sp>
    </p:spTree>
    <p:extLst>
      <p:ext uri="{BB962C8B-B14F-4D97-AF65-F5344CB8AC3E}">
        <p14:creationId xmlns:p14="http://schemas.microsoft.com/office/powerpoint/2010/main" val="167710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/>
              <a:t> THE DOUBLE ENTRY SYSTEM</a:t>
            </a:r>
            <a:endParaRPr lang="en-US" b="1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623392" y="1409129"/>
            <a:ext cx="10801200" cy="35842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 </a:t>
            </a:r>
            <a:r>
              <a:rPr lang="en-GB" b="1" dirty="0"/>
              <a:t>transaction affects two items.</a:t>
            </a:r>
          </a:p>
          <a:p>
            <a:pPr>
              <a:lnSpc>
                <a:spcPct val="150000"/>
              </a:lnSpc>
            </a:pPr>
            <a:r>
              <a:rPr lang="en-GB" dirty="0"/>
              <a:t>These effects need to be shown in the accounting books.</a:t>
            </a:r>
          </a:p>
          <a:p>
            <a:pPr>
              <a:lnSpc>
                <a:spcPct val="150000"/>
              </a:lnSpc>
            </a:pPr>
            <a:r>
              <a:rPr lang="en-GB" dirty="0"/>
              <a:t>This is </a:t>
            </a:r>
            <a:r>
              <a:rPr lang="en-GB" b="1" dirty="0"/>
              <a:t>double entry bookkeeping.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5981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 DOUBLE ENTRY ACCOUNT</a:t>
            </a:r>
            <a:endParaRPr lang="en-US" b="1" dirty="0"/>
          </a:p>
        </p:txBody>
      </p:sp>
      <p:pic>
        <p:nvPicPr>
          <p:cNvPr id="1026" name="Picture 2" descr="Y:\Graphics\Powerpoint\PE_UK\PE312-WOOD_12e\Final files\GIF\ch02\page2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47849" y="1670032"/>
            <a:ext cx="8496302" cy="1758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12869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01592-B29D-4291-7E81-169C4CD67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49720-756D-D31F-0D59-21EC09173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061047"/>
          </a:xfrm>
        </p:spPr>
        <p:txBody>
          <a:bodyPr/>
          <a:lstStyle/>
          <a:p>
            <a:r>
              <a:rPr lang="en-GB" sz="2800" b="1" dirty="0"/>
              <a:t>Assets</a:t>
            </a:r>
            <a:r>
              <a:rPr lang="en-GB" sz="2800" dirty="0"/>
              <a:t>: An asset is essentially a resource held by a business.</a:t>
            </a:r>
          </a:p>
          <a:p>
            <a:pPr marL="0" indent="0">
              <a:buNone/>
            </a:pPr>
            <a:r>
              <a:rPr lang="en-GB" sz="2800" dirty="0"/>
              <a:t>Examples include Property plant and equipment, fixtures and fittings, patents and trademarks, trade receivables (debtors).</a:t>
            </a:r>
          </a:p>
          <a:p>
            <a:r>
              <a:rPr lang="en-GB" sz="2800" b="1" dirty="0"/>
              <a:t>Liabilities</a:t>
            </a:r>
            <a:r>
              <a:rPr lang="en-GB" sz="2800" dirty="0"/>
              <a:t>: represent the claims of other parties, apart from the owner(s). Examples are short-term debt, long-term debt, and Trade payables.</a:t>
            </a:r>
          </a:p>
          <a:p>
            <a:r>
              <a:rPr lang="en-GB" sz="2800" b="1" dirty="0"/>
              <a:t>Equity/Capital:  </a:t>
            </a:r>
            <a:r>
              <a:rPr lang="en-GB" sz="2800" dirty="0"/>
              <a:t>This represents the claim of the owner(s) against the business. This claim is sometimes referred to as the owner’s capital. Examples include retained earning and share capital.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95050-984A-9A18-2611-1A9EDC2B0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9D56AA-38C5-B098-EAC4-C1EEB9476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3370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265115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1577751" y="4337837"/>
            <a:ext cx="9036496" cy="1261092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But if someone else has provided some of the assets?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7D5DAF72-57B5-81A8-D52D-94D72227A2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190624"/>
              </p:ext>
            </p:extLst>
          </p:nvPr>
        </p:nvGraphicFramePr>
        <p:xfrm>
          <a:off x="2063807" y="1628801"/>
          <a:ext cx="8064387" cy="24754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88129">
                  <a:extLst>
                    <a:ext uri="{9D8B030D-6E8A-4147-A177-3AD203B41FA5}">
                      <a16:colId xmlns:a16="http://schemas.microsoft.com/office/drawing/2014/main" val="1802399339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923126184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156454150"/>
                    </a:ext>
                  </a:extLst>
                </a:gridCol>
              </a:tblGrid>
              <a:tr h="1098164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50"/>
                          </a:solidFill>
                        </a:rPr>
                        <a:t>Resources supplied by the owner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F0"/>
                          </a:solidFill>
                        </a:rPr>
                        <a:t>Resources in the business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77417659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711497895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50"/>
                          </a:solidFill>
                        </a:rPr>
                        <a:t>CAPITAL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F0"/>
                          </a:solidFill>
                        </a:rPr>
                        <a:t>ASSETS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31685740"/>
                  </a:ext>
                </a:extLst>
              </a:tr>
              <a:tr h="371139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4698215"/>
                  </a:ext>
                </a:extLst>
              </a:tr>
            </a:tbl>
          </a:graphicData>
        </a:graphic>
      </p:graphicFrame>
      <p:sp>
        <p:nvSpPr>
          <p:cNvPr id="4" name="Arrow: Down 3">
            <a:extLst>
              <a:ext uri="{FF2B5EF4-FFF2-40B4-BE49-F238E27FC236}">
                <a16:creationId xmlns:a16="http://schemas.microsoft.com/office/drawing/2014/main" id="{CC949020-5D0F-B794-C934-AEDC831D1631}"/>
              </a:ext>
            </a:extLst>
          </p:cNvPr>
          <p:cNvSpPr/>
          <p:nvPr/>
        </p:nvSpPr>
        <p:spPr>
          <a:xfrm>
            <a:off x="3143672" y="2492897"/>
            <a:ext cx="432048" cy="600471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1030F1E8-8F18-E91F-06B3-3B2D0C4DAB17}"/>
              </a:ext>
            </a:extLst>
          </p:cNvPr>
          <p:cNvSpPr/>
          <p:nvPr/>
        </p:nvSpPr>
        <p:spPr>
          <a:xfrm>
            <a:off x="8611208" y="2396482"/>
            <a:ext cx="432048" cy="600471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53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265115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479376" y="1196752"/>
            <a:ext cx="11305256" cy="4464496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If someone else has provided some of the assets:</a:t>
            </a:r>
          </a:p>
          <a:p>
            <a:pPr algn="ctr">
              <a:buFont typeface="Wingdings" pitchFamily="2" charset="2"/>
              <a:buNone/>
            </a:pPr>
            <a:r>
              <a:rPr lang="en-GB" sz="2800" dirty="0">
                <a:solidFill>
                  <a:srgbClr val="00B050"/>
                </a:solidFill>
              </a:rPr>
              <a:t>Capital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FF0000"/>
                </a:solidFill>
              </a:rPr>
              <a:t>Liabilities</a:t>
            </a:r>
            <a:r>
              <a:rPr lang="en-GB" sz="2800" dirty="0"/>
              <a:t> = </a:t>
            </a:r>
            <a:r>
              <a:rPr lang="en-GB" sz="2800" dirty="0">
                <a:solidFill>
                  <a:srgbClr val="00B0F0"/>
                </a:solidFill>
              </a:rPr>
              <a:t>Assets </a:t>
            </a:r>
            <a:br>
              <a:rPr lang="en-GB" sz="2800" dirty="0">
                <a:solidFill>
                  <a:srgbClr val="00B0F0"/>
                </a:solidFill>
              </a:rPr>
            </a:br>
            <a:r>
              <a:rPr lang="en-GB" sz="2800" dirty="0"/>
              <a:t>or </a:t>
            </a:r>
            <a:r>
              <a:rPr lang="en-GB" sz="2800" dirty="0">
                <a:solidFill>
                  <a:srgbClr val="00B050"/>
                </a:solidFill>
              </a:rPr>
              <a:t>C</a:t>
            </a:r>
            <a:r>
              <a:rPr lang="en-GB" sz="2800" dirty="0"/>
              <a:t>+</a:t>
            </a:r>
            <a:r>
              <a:rPr lang="en-GB" sz="2800" dirty="0">
                <a:solidFill>
                  <a:srgbClr val="FF0000"/>
                </a:solidFill>
              </a:rPr>
              <a:t>L</a:t>
            </a:r>
            <a:r>
              <a:rPr lang="en-GB" sz="2800" dirty="0"/>
              <a:t>=</a:t>
            </a:r>
            <a:r>
              <a:rPr lang="en-GB" sz="2800" dirty="0">
                <a:solidFill>
                  <a:srgbClr val="00B0F0"/>
                </a:solidFill>
              </a:rPr>
              <a:t>A</a:t>
            </a:r>
          </a:p>
          <a:p>
            <a:r>
              <a:rPr lang="en-GB" sz="2800" dirty="0"/>
              <a:t>Three permutations of the equation</a:t>
            </a:r>
          </a:p>
          <a:p>
            <a:pPr marL="0" indent="0">
              <a:buNone/>
            </a:pPr>
            <a:r>
              <a:rPr lang="en-GB" sz="2800" dirty="0"/>
              <a:t>		C = A – L</a:t>
            </a:r>
          </a:p>
          <a:p>
            <a:pPr marL="0" indent="0">
              <a:buNone/>
            </a:pPr>
            <a:r>
              <a:rPr lang="en-GB" sz="2800" dirty="0"/>
              <a:t>		A = L + C</a:t>
            </a:r>
          </a:p>
          <a:p>
            <a:pPr marL="0" indent="0">
              <a:buNone/>
            </a:pPr>
            <a:r>
              <a:rPr lang="en-GB" sz="2800" dirty="0"/>
              <a:t>		L = A – C</a:t>
            </a:r>
          </a:p>
          <a:p>
            <a:r>
              <a:rPr lang="en-GB" sz="2800" dirty="0"/>
              <a:t>Represented in the </a:t>
            </a:r>
          </a:p>
          <a:p>
            <a:pPr lvl="1"/>
            <a:r>
              <a:rPr lang="en-GB" sz="2400" dirty="0"/>
              <a:t>Statement of financial position (i.e., the Balance sheet)</a:t>
            </a:r>
          </a:p>
          <a:p>
            <a:pPr algn="ctr">
              <a:buFont typeface="Wingdings" pitchFamily="2" charset="2"/>
              <a:buNone/>
            </a:pPr>
            <a:endParaRPr lang="en-GB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547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07368" y="274638"/>
            <a:ext cx="11089232" cy="1143000"/>
          </a:xfrm>
        </p:spPr>
        <p:txBody>
          <a:bodyPr anchorCtr="0">
            <a:noAutofit/>
          </a:bodyPr>
          <a:lstStyle/>
          <a:p>
            <a:r>
              <a:rPr lang="en-GB" b="1" dirty="0"/>
              <a:t>How recording in an account</a:t>
            </a:r>
            <a:br>
              <a:rPr lang="en-GB" b="1" dirty="0"/>
            </a:br>
            <a:r>
              <a:rPr lang="en-GB" b="1" dirty="0"/>
              <a:t>affects items</a:t>
            </a:r>
            <a:endParaRPr lang="en-US" b="1" dirty="0"/>
          </a:p>
        </p:txBody>
      </p:sp>
      <p:pic>
        <p:nvPicPr>
          <p:cNvPr id="2050" name="Picture 2" descr="Y:\Graphics\Powerpoint\PE_UK\PE312-WOOD_12e\Final files\GIF\ch02\page23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568" y="1700808"/>
            <a:ext cx="7704856" cy="38425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4766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dirty="0"/>
              <a:t>Or, to see this in the accounts</a:t>
            </a:r>
            <a:endParaRPr lang="en-US" dirty="0"/>
          </a:p>
        </p:txBody>
      </p:sp>
      <p:pic>
        <p:nvPicPr>
          <p:cNvPr id="3074" name="Picture 2" descr="Y:\Graphics\Powerpoint\PE_UK\PE312-WOOD_12e\Final files\GIF\ch02\page23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178" y="1508895"/>
            <a:ext cx="9893643" cy="14255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87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endParaRPr lang="en-US" b="1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119336" y="1132792"/>
            <a:ext cx="11663780" cy="108901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/>
              <a:t>	The owner starts the business with £10,000 in cash on 1 August 2012.</a:t>
            </a:r>
          </a:p>
        </p:txBody>
      </p:sp>
      <p:pic>
        <p:nvPicPr>
          <p:cNvPr id="4098" name="Picture 2" descr="Y:\Graphics\Powerpoint\PE_UK\PE312-WOOD_12e\Final files\GIF\ch02\page24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66534" y="2224868"/>
            <a:ext cx="8143932" cy="33926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4425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b="1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623392" y="1409129"/>
            <a:ext cx="10801200" cy="125729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	A van is bought for £4,500 in cash on 2 August 2012.</a:t>
            </a:r>
          </a:p>
        </p:txBody>
      </p:sp>
      <p:pic>
        <p:nvPicPr>
          <p:cNvPr id="6146" name="Picture 2" descr="Y:\Graphics\Powerpoint\PE_UK\PE312-WOOD_12e\Final files\GIF\ch02\page24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554" y="2821692"/>
            <a:ext cx="7969177" cy="17363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2460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7170" name="Picture 2" descr="Y:\Graphics\Powerpoint\PE_UK\PE312-WOOD_12e\Final files\GIF\ch02\page24-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6579" y="1418301"/>
            <a:ext cx="8487578" cy="1452894"/>
          </a:xfrm>
          <a:prstGeom prst="rect">
            <a:avLst/>
          </a:prstGeom>
          <a:noFill/>
        </p:spPr>
      </p:pic>
      <p:pic>
        <p:nvPicPr>
          <p:cNvPr id="7171" name="Picture 3" descr="Y:\Graphics\Powerpoint\PE_UK\PE312-WOOD_12e\Final files\GIF\ch02\page25-1.gif"/>
          <p:cNvPicPr>
            <a:picLocks noChangeAspect="1" noChangeArrowheads="1"/>
          </p:cNvPicPr>
          <p:nvPr/>
        </p:nvPicPr>
        <p:blipFill rotWithShape="1">
          <a:blip r:embed="rId3" cstate="print"/>
          <a:srcRect b="27178"/>
          <a:stretch/>
        </p:blipFill>
        <p:spPr bwMode="auto">
          <a:xfrm>
            <a:off x="1856579" y="3294874"/>
            <a:ext cx="8606344" cy="145289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80884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5602" name="Content Placeholder 2"/>
          <p:cNvSpPr>
            <a:spLocks noGrp="1"/>
          </p:cNvSpPr>
          <p:nvPr>
            <p:ph idx="4294967295"/>
          </p:nvPr>
        </p:nvSpPr>
        <p:spPr>
          <a:xfrm>
            <a:off x="263352" y="1409129"/>
            <a:ext cx="11521280" cy="186974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Fixtures (e.g. shelves) are bought on credit from Shop Fitters for £1,250 on 3 August 2012.</a:t>
            </a:r>
          </a:p>
        </p:txBody>
      </p:sp>
      <p:pic>
        <p:nvPicPr>
          <p:cNvPr id="1026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435" y="3348992"/>
            <a:ext cx="9156566" cy="15921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48070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55988" y="2677170"/>
            <a:ext cx="9137318" cy="16159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4221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1719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7650" name="Content Placeholder 2"/>
          <p:cNvSpPr>
            <a:spLocks noGrp="1"/>
          </p:cNvSpPr>
          <p:nvPr>
            <p:ph idx="4294967295"/>
          </p:nvPr>
        </p:nvSpPr>
        <p:spPr>
          <a:xfrm>
            <a:off x="551384" y="1409129"/>
            <a:ext cx="11089232" cy="122680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Paid the amount owning to Shop Fitters in cash on 17 August 2012.</a:t>
            </a:r>
          </a:p>
          <a:p>
            <a:pPr algn="ctr">
              <a:buFont typeface="Wingdings" pitchFamily="2" charset="2"/>
              <a:buNone/>
            </a:pPr>
            <a:endParaRPr lang="en-GB" dirty="0"/>
          </a:p>
          <a:p>
            <a:pPr algn="ctr">
              <a:buFont typeface="Wingdings" pitchFamily="2" charset="2"/>
              <a:buNone/>
            </a:pPr>
            <a:endParaRPr lang="en-US" i="1" dirty="0"/>
          </a:p>
        </p:txBody>
      </p:sp>
      <p:pic>
        <p:nvPicPr>
          <p:cNvPr id="2050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3212976"/>
            <a:ext cx="9144000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040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01269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24000" y="1700808"/>
            <a:ext cx="9144000" cy="1368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2613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04467"/>
            <a:ext cx="8229600" cy="804254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9698" name="Content Placeholder 2"/>
          <p:cNvSpPr>
            <a:spLocks noGrp="1"/>
          </p:cNvSpPr>
          <p:nvPr>
            <p:ph idx="4294967295"/>
          </p:nvPr>
        </p:nvSpPr>
        <p:spPr>
          <a:xfrm>
            <a:off x="1519456" y="839332"/>
            <a:ext cx="8229600" cy="57606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000" dirty="0"/>
              <a:t>Combining all four of these transactions, the accounts now contain:</a:t>
            </a:r>
          </a:p>
        </p:txBody>
      </p:sp>
      <p:pic>
        <p:nvPicPr>
          <p:cNvPr id="3075" name="Picture 3" descr="G:\Graphics\Powerpoint\PE_UK\PE312-WOOD_12e\Final files\GIF\ch02\page25-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2818" y="1202688"/>
            <a:ext cx="8144816" cy="2232248"/>
          </a:xfrm>
          <a:prstGeom prst="rect">
            <a:avLst/>
          </a:prstGeom>
          <a:noFill/>
        </p:spPr>
      </p:pic>
      <p:pic>
        <p:nvPicPr>
          <p:cNvPr id="3076" name="Picture 4" descr="G:\Graphics\Powerpoint\PE_UK\PE312-WOOD_12e\Final files\GIF\ch02\page26-1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2818" y="3425778"/>
            <a:ext cx="8082222" cy="34322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727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926"/>
            <a:ext cx="8229600" cy="400110"/>
          </a:xfrm>
        </p:spPr>
        <p:txBody>
          <a:bodyPr anchorCtr="0">
            <a:spAutoFit/>
          </a:bodyPr>
          <a:lstStyle/>
          <a:p>
            <a:r>
              <a:rPr lang="en-GB" sz="2000" b="1" dirty="0"/>
              <a:t>Activity </a:t>
            </a:r>
            <a:r>
              <a:rPr lang="en-GB" sz="2000" b="1" dirty="0">
                <a:highlight>
                  <a:srgbClr val="00FFFF"/>
                </a:highlight>
              </a:rPr>
              <a:t>(15MINS)</a:t>
            </a:r>
            <a:endParaRPr lang="en-US" sz="2000" b="1" dirty="0">
              <a:highlight>
                <a:srgbClr val="00FFFF"/>
              </a:highlight>
            </a:endParaRPr>
          </a:p>
        </p:txBody>
      </p:sp>
      <p:pic>
        <p:nvPicPr>
          <p:cNvPr id="4098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1624" y="402073"/>
            <a:ext cx="7164796" cy="61535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2230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1981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1" hangingPunct="1">
              <a:defRPr/>
            </a:pPr>
            <a:r>
              <a:rPr lang="en-GB" sz="2800" b="1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Activity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423592" y="404665"/>
            <a:ext cx="7344816" cy="63742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69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1981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1" hangingPunct="1">
              <a:defRPr/>
            </a:pPr>
            <a:r>
              <a:rPr lang="en-GB" sz="2800" b="1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Activity</a:t>
            </a:r>
            <a:r>
              <a:rPr lang="en-GB" sz="28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279576" y="415316"/>
            <a:ext cx="7776864" cy="64426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973924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8"/>
            <a:ext cx="8229600" cy="278657"/>
          </a:xfrm>
        </p:spPr>
        <p:txBody>
          <a:bodyPr anchorCtr="0"/>
          <a:lstStyle/>
          <a:p>
            <a:r>
              <a:rPr lang="en-GB" sz="2800" b="1" dirty="0"/>
              <a:t>Activity</a:t>
            </a:r>
            <a:r>
              <a:rPr lang="en-GB" sz="2800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1026" name="Picture 2" descr="\\172.16.3.215\data4\Graphics\Powerpoint\PE_UK\PE312-WOOD_12e\Final files\GIF\ch02\page27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476673"/>
            <a:ext cx="6460958" cy="3261659"/>
          </a:xfrm>
          <a:prstGeom prst="rect">
            <a:avLst/>
          </a:prstGeom>
          <a:noFill/>
        </p:spPr>
      </p:pic>
      <p:pic>
        <p:nvPicPr>
          <p:cNvPr id="1027" name="Picture 3" descr="\\172.16.3.215\data4\Graphics\Powerpoint\PE_UK\PE312-WOOD_12e\Final files\GIF\ch02\page28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99656" y="3738331"/>
            <a:ext cx="6460958" cy="3144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57850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531</Words>
  <Application>Microsoft Office PowerPoint</Application>
  <PresentationFormat>Widescreen</PresentationFormat>
  <Paragraphs>70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ＭＳ Ｐゴシック</vt:lpstr>
      <vt:lpstr>Myriad Pro</vt:lpstr>
      <vt:lpstr>Arial</vt:lpstr>
      <vt:lpstr>Verdana</vt:lpstr>
      <vt:lpstr>Wingdings</vt:lpstr>
      <vt:lpstr>20140311PresentationUWTSDTemplate</vt:lpstr>
      <vt:lpstr>LCBB5011 Essentials of Accounting &amp; Finance Week 2 Session 1</vt:lpstr>
      <vt:lpstr>Financial Accounting Process</vt:lpstr>
      <vt:lpstr>Lecture structure</vt:lpstr>
      <vt:lpstr>1. The double entry system for assets, liabilities and capital</vt:lpstr>
      <vt:lpstr>Learning Outcomes</vt:lpstr>
      <vt:lpstr>Learning Outcomes (Continued)</vt:lpstr>
      <vt:lpstr> THE DOUBLE ENTRY SYSTEM</vt:lpstr>
      <vt:lpstr>A DOUBLE ENTRY ACCOUNT</vt:lpstr>
      <vt:lpstr>Definition of Terms</vt:lpstr>
      <vt:lpstr>THE ACCOUNTING EQUATION</vt:lpstr>
      <vt:lpstr>THE ACCOUNTING EQUATION</vt:lpstr>
      <vt:lpstr>How recording in an account affects items</vt:lpstr>
      <vt:lpstr>Or, to see this in the accounts</vt:lpstr>
      <vt:lpstr>Activity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(15MINS)</vt:lpstr>
      <vt:lpstr>PowerPoint Presentation</vt:lpstr>
      <vt:lpstr>PowerPoint Presentation</vt:lpstr>
      <vt:lpstr>Activity (Continued)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187</cp:revision>
  <cp:lastPrinted>2018-07-09T15:27:01Z</cp:lastPrinted>
  <dcterms:created xsi:type="dcterms:W3CDTF">2002-10-07T19:43:58Z</dcterms:created>
  <dcterms:modified xsi:type="dcterms:W3CDTF">2025-09-15T10:11:34Z</dcterms:modified>
</cp:coreProperties>
</file>