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13"/>
  </p:notesMasterIdLst>
  <p:sldIdLst>
    <p:sldId id="256" r:id="rId2"/>
    <p:sldId id="260" r:id="rId3"/>
    <p:sldId id="264" r:id="rId4"/>
    <p:sldId id="261" r:id="rId5"/>
    <p:sldId id="262" r:id="rId6"/>
    <p:sldId id="265" r:id="rId7"/>
    <p:sldId id="266" r:id="rId8"/>
    <p:sldId id="257" r:id="rId9"/>
    <p:sldId id="258" r:id="rId10"/>
    <p:sldId id="259"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AFBE4-947D-4B86-8EB6-C9CE9400C4A6}" v="30" dt="2025-07-30T10:02:58.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88" autoAdjust="0"/>
    <p:restoredTop sz="93447" autoAdjust="0"/>
  </p:normalViewPr>
  <p:slideViewPr>
    <p:cSldViewPr snapToGrid="0">
      <p:cViewPr varScale="1">
        <p:scale>
          <a:sx n="69" d="100"/>
          <a:sy n="69" d="100"/>
        </p:scale>
        <p:origin x="7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 andra" userId="ce72650ba7679c40" providerId="LiveId" clId="{333AFBE4-947D-4B86-8EB6-C9CE9400C4A6}"/>
    <pc:docChg chg="mod">
      <pc:chgData name="alexa andra" userId="ce72650ba7679c40" providerId="LiveId" clId="{333AFBE4-947D-4B86-8EB6-C9CE9400C4A6}" dt="2025-07-30T10:19:10.778" v="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7234F4-4764-4A3F-9B2A-8B80F7E1214B}" type="datetimeFigureOut">
              <a:rPr lang="en-IN" smtClean="0"/>
              <a:t>30-07-2025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239BF-E897-45B9-BF8C-3CFC4B5798FB}" type="slidenum">
              <a:rPr lang="en-IN" smtClean="0"/>
              <a:t>‹#›</a:t>
            </a:fld>
            <a:endParaRPr lang="en-IN"/>
          </a:p>
        </p:txBody>
      </p:sp>
    </p:spTree>
    <p:extLst>
      <p:ext uri="{BB962C8B-B14F-4D97-AF65-F5344CB8AC3E}">
        <p14:creationId xmlns:p14="http://schemas.microsoft.com/office/powerpoint/2010/main" val="3090030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buNone/>
            </a:pPr>
            <a:r>
              <a:rPr lang="en-GB" sz="1800" b="1" kern="0" dirty="0">
                <a:solidFill>
                  <a:srgbClr val="000000"/>
                </a:solidFill>
                <a:effectLst/>
                <a:latin typeface="Times New Roman" panose="02020603050405020304" pitchFamily="18" charset="0"/>
              </a:rPr>
              <a:t>Introduction</a:t>
            </a:r>
            <a:endParaRPr lang="en-US" sz="1800" b="1" kern="0" dirty="0">
              <a:effectLst/>
              <a:latin typeface="Times New Roman" panose="02020603050405020304" pitchFamily="18" charset="0"/>
            </a:endParaRPr>
          </a:p>
          <a:p>
            <a:pPr>
              <a:buNone/>
            </a:pPr>
            <a:r>
              <a:rPr lang="en-GB" sz="1800" dirty="0">
                <a:effectLst/>
                <a:latin typeface="Times New Roman" panose="02020603050405020304" pitchFamily="18" charset="0"/>
                <a:ea typeface="Times New Roman" panose="02020603050405020304" pitchFamily="18" charset="0"/>
              </a:rPr>
              <a:t>Mutually beneficial collaborations can be effective for an organisation to avoid the potential challenges it can face while expanding into a different region. These partnerships allow both organisations from different countries to share resources, and with diverse expertise, the company can produce innovative approaches for the further growth of the business. The fast-fashion company of the UK, Missy Empire, has developed their reputation by following the current trends. The Chinese Apparel market for women has generated a revenue of £138.21 billion and also has a great prospect for new businesses (Statista, 2025). The study will be going to identify the different cultural elements and their impact on the expansion of the UK business. The strategic methods of negotiation will be evaluated for effective expansion of the organisation. </a:t>
            </a:r>
            <a:endParaRPr lang="en-US" dirty="0"/>
          </a:p>
        </p:txBody>
      </p:sp>
      <p:sp>
        <p:nvSpPr>
          <p:cNvPr id="4" name="Slide Number Placeholder 3"/>
          <p:cNvSpPr>
            <a:spLocks noGrp="1"/>
          </p:cNvSpPr>
          <p:nvPr>
            <p:ph type="sldNum" sz="quarter" idx="5"/>
          </p:nvPr>
        </p:nvSpPr>
        <p:spPr/>
        <p:txBody>
          <a:bodyPr/>
          <a:lstStyle/>
          <a:p>
            <a:fld id="{F4E239BF-E897-45B9-BF8C-3CFC4B5798FB}" type="slidenum">
              <a:rPr lang="en-IN" smtClean="0"/>
              <a:t>3</a:t>
            </a:fld>
            <a:endParaRPr lang="en-IN"/>
          </a:p>
        </p:txBody>
      </p:sp>
    </p:spTree>
    <p:extLst>
      <p:ext uri="{BB962C8B-B14F-4D97-AF65-F5344CB8AC3E}">
        <p14:creationId xmlns:p14="http://schemas.microsoft.com/office/powerpoint/2010/main" val="396611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Definition of culture and its various elements </a:t>
            </a:r>
            <a:endParaRPr lang="en-US"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Defining culture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Culture defines the shared values, norms, as well as beliefs, along with the practices of several groups of people, which effectively influence the internal communication, interaction and conduct of business. Though in an international business context, culture varies according to the geographical landscape, beliefs and faiths (</a:t>
            </a:r>
            <a:r>
              <a:rPr lang="en-GB" sz="1200" kern="1200" dirty="0" err="1">
                <a:solidFill>
                  <a:schemeClr val="tx1"/>
                </a:solidFill>
                <a:effectLst/>
                <a:latin typeface="+mn-lt"/>
                <a:ea typeface="+mn-ea"/>
                <a:cs typeface="+mn-cs"/>
              </a:rPr>
              <a:t>Ratten</a:t>
            </a:r>
            <a:r>
              <a:rPr lang="en-GB" sz="1200" kern="1200" dirty="0">
                <a:solidFill>
                  <a:schemeClr val="tx1"/>
                </a:solidFill>
                <a:effectLst/>
                <a:latin typeface="+mn-lt"/>
                <a:ea typeface="+mn-ea"/>
                <a:cs typeface="+mn-cs"/>
              </a:rPr>
              <a:t>, 2023).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Various types of elements of Culture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multiple elements involved in forming culture, and these are language, norms, beliefs, social structure and values (Buckley et al., 2022). Both verbal and non-verbal communication requires a specific language to convey the feelings, and languages accordingly vary with the culture. The beliefs appear from the different religious mindsets and practices, which are different among different cultures. Moreover, the social structure has been considered as one of the important elements of culture, as upon social mobility, the effectiveness of the business practices relies on. On the other hand, norms are formed with the rules and expectations which guide the habits of the organisation. </a:t>
            </a:r>
            <a:endParaRPr lang="en-US"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4E239BF-E897-45B9-BF8C-3CFC4B5798FB}" type="slidenum">
              <a:rPr lang="en-IN" smtClean="0"/>
              <a:t>4</a:t>
            </a:fld>
            <a:endParaRPr lang="en-IN"/>
          </a:p>
        </p:txBody>
      </p:sp>
    </p:spTree>
    <p:extLst>
      <p:ext uri="{BB962C8B-B14F-4D97-AF65-F5344CB8AC3E}">
        <p14:creationId xmlns:p14="http://schemas.microsoft.com/office/powerpoint/2010/main" val="1615539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Theoretical underpinning about the impact of culture on Missy Empire </a:t>
            </a:r>
            <a:endParaRPr lang="en-US"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Application of Hofstede's Framework to identify the cultural differences and their impacts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Figure: Graphical representation of the differences regarding cultural factors in China and the UK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Source: </a:t>
            </a:r>
            <a:r>
              <a:rPr lang="en-US" sz="1200" kern="1200" dirty="0">
                <a:solidFill>
                  <a:schemeClr val="tx1"/>
                </a:solidFill>
                <a:effectLst/>
                <a:latin typeface="+mn-lt"/>
                <a:ea typeface="+mn-ea"/>
                <a:cs typeface="+mn-cs"/>
              </a:rPr>
              <a:t>(The Culture Factor, 2025)</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Power Distance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this dimension, power is not allocated to every member equally, and in this case, less powerful members of a culture have to accept the unequally distributed power. According to the research, the score regarding power distance in China is 80, which is comparatively much higher than the UK, which is 35. This indicates that China holds a strong belief in unequal power distribution among its netizens, which can create difficulties in managing the operations regarding the expansion of the Missy Empire </a:t>
            </a:r>
            <a:r>
              <a:rPr lang="en-US" sz="1200" kern="1200" dirty="0">
                <a:solidFill>
                  <a:schemeClr val="tx1"/>
                </a:solidFill>
                <a:effectLst/>
                <a:latin typeface="+mn-lt"/>
                <a:ea typeface="+mn-ea"/>
                <a:cs typeface="+mn-cs"/>
              </a:rPr>
              <a:t>(The Culture Factor, 2025)</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Individualism vs. Collectivism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Individualism focuses on care by individuals and little interactions, while the collectivist culture emphasises the societal wellbeing and exchange of loyalty among the group. According to the graph, the score regarding individualism in the UK is much higher, while Chinese culture relies on collectivism. Due to this, Missy empire might face a struggle in promoting their products to individuals in the UK.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Motivation Towards Achievement and Success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dimension indicates that cultures which are masculinity-dominated are more focused on achievements and assertiveness, while femininity focuses on co-operation, modesty, and improving the quality. Though both cultures follow an equal sense of achievement, they will be considered as advantages during the expansion of the said organisation, which can result in success.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4E239BF-E897-45B9-BF8C-3CFC4B5798FB}" type="slidenum">
              <a:rPr lang="en-IN" smtClean="0"/>
              <a:t>5</a:t>
            </a:fld>
            <a:endParaRPr lang="en-IN"/>
          </a:p>
        </p:txBody>
      </p:sp>
    </p:spTree>
    <p:extLst>
      <p:ext uri="{BB962C8B-B14F-4D97-AF65-F5344CB8AC3E}">
        <p14:creationId xmlns:p14="http://schemas.microsoft.com/office/powerpoint/2010/main" val="2641838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buNone/>
            </a:pPr>
            <a:r>
              <a:rPr lang="en-GB" sz="1800" b="1" kern="0" dirty="0">
                <a:solidFill>
                  <a:srgbClr val="000000"/>
                </a:solidFill>
                <a:effectLst/>
                <a:latin typeface="Times New Roman" panose="02020603050405020304" pitchFamily="18" charset="0"/>
              </a:rPr>
              <a:t>Evaluating the cultural elements for Missy Empire to overcome for the expansion in China</a:t>
            </a:r>
            <a:endParaRPr lang="en-US" sz="1800" b="1" kern="0" dirty="0">
              <a:effectLst/>
              <a:latin typeface="Times New Roman" panose="02020603050405020304" pitchFamily="18" charset="0"/>
            </a:endParaRPr>
          </a:p>
          <a:p>
            <a:pPr marL="0" marR="0" algn="just">
              <a:lnSpc>
                <a:spcPct val="200000"/>
              </a:lnSpc>
              <a:buNone/>
            </a:pPr>
            <a:r>
              <a:rPr lang="en-GB" sz="1800" b="1" u="sng" dirty="0">
                <a:effectLst/>
                <a:latin typeface="Times New Roman" panose="02020603050405020304" pitchFamily="18" charset="0"/>
                <a:ea typeface="Times New Roman" panose="02020603050405020304" pitchFamily="18" charset="0"/>
              </a:rPr>
              <a:t>Different communication styles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pPr>
            <a:r>
              <a:rPr lang="en-GB" sz="1800" dirty="0">
                <a:effectLst/>
                <a:latin typeface="Times New Roman" panose="02020603050405020304" pitchFamily="18" charset="0"/>
                <a:ea typeface="Times New Roman" panose="02020603050405020304" pitchFamily="18" charset="0"/>
              </a:rPr>
              <a:t>There is a significant gap in the linguistics of UK companies and the Chinese industries. Simplified translation of the business documents is not sufficient for a business to thrive without a proper understanding of the cultural context. The cultural nuisance and adopting a subtle tone can be effective in surviving in the targeted market. The company needs to overcome the gaps in its indirect communication, and being unaware of the concept of ‘</a:t>
            </a:r>
            <a:r>
              <a:rPr lang="en-GB" sz="1800" dirty="0" err="1">
                <a:effectLst/>
                <a:latin typeface="Times New Roman" panose="02020603050405020304" pitchFamily="18" charset="0"/>
                <a:ea typeface="Times New Roman" panose="02020603050405020304" pitchFamily="18" charset="0"/>
              </a:rPr>
              <a:t>Minazi</a:t>
            </a:r>
            <a:r>
              <a:rPr lang="en-GB" sz="1800" dirty="0">
                <a:effectLst/>
                <a:latin typeface="Times New Roman" panose="02020603050405020304" pitchFamily="18" charset="0"/>
                <a:ea typeface="Times New Roman" panose="02020603050405020304" pitchFamily="18" charset="0"/>
              </a:rPr>
              <a:t>’ can create immense misunderstanding among the partners (</a:t>
            </a:r>
            <a:r>
              <a:rPr lang="en-GB" sz="1800" dirty="0" err="1">
                <a:effectLst/>
                <a:latin typeface="Times New Roman" panose="02020603050405020304" pitchFamily="18" charset="0"/>
                <a:ea typeface="Times New Roman" panose="02020603050405020304" pitchFamily="18" charset="0"/>
              </a:rPr>
              <a:t>GourmetPro</a:t>
            </a:r>
            <a:r>
              <a:rPr lang="en-GB" sz="1800" dirty="0">
                <a:effectLst/>
                <a:latin typeface="Times New Roman" panose="02020603050405020304" pitchFamily="18" charset="0"/>
                <a:ea typeface="Times New Roman" panose="02020603050405020304" pitchFamily="18" charset="0"/>
              </a:rPr>
              <a:t>, 2024). A UK-based company like Missy Empire is familiar with conveying explicit verbal information, and the customer services are operated accordingly. However, Chinese consumers prefer high-context delivery and shared understanding at the time of purchasing.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4E239BF-E897-45B9-BF8C-3CFC4B5798FB}" type="slidenum">
              <a:rPr lang="en-IN" smtClean="0"/>
              <a:t>6</a:t>
            </a:fld>
            <a:endParaRPr lang="en-IN"/>
          </a:p>
        </p:txBody>
      </p:sp>
    </p:spTree>
    <p:extLst>
      <p:ext uri="{BB962C8B-B14F-4D97-AF65-F5344CB8AC3E}">
        <p14:creationId xmlns:p14="http://schemas.microsoft.com/office/powerpoint/2010/main" val="3737560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buNone/>
            </a:pPr>
            <a:r>
              <a:rPr lang="en-GB" sz="1800" b="1" u="sng" dirty="0">
                <a:effectLst/>
                <a:latin typeface="Times New Roman" panose="02020603050405020304" pitchFamily="18" charset="0"/>
                <a:ea typeface="Times New Roman" panose="02020603050405020304" pitchFamily="18" charset="0"/>
              </a:rPr>
              <a:t>Diverse preferences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sz="1800" dirty="0">
                <a:effectLst/>
                <a:latin typeface="Times New Roman" panose="02020603050405020304" pitchFamily="18" charset="0"/>
                <a:ea typeface="Times New Roman" panose="02020603050405020304" pitchFamily="18" charset="0"/>
              </a:rPr>
              <a:t>Chinese consumers place a strong emphasis on comfort and particular-coloured symbols. They prefer functionality over premium ranges, and the fast fashion market of China is in an evolving stage. The peer influence of social media platforms has created awareness among the Chinese youth about adopting sustainable practices, and they prefer transparency while complying with the safety codes and regulatory methods. Whereas Missy Empire promotes fast fashion, with bold and edgy cut-out designs, and they frequently experiment with trendy styles (Missy Empire , 2025). Average face values in the UK industry may seem unimportant, but Chinese organisations value reputation. A British company needs to overcome the tradition of rapid transformation of their products and should try to implement change according to the Chinese customer demands.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sz="1800" b="1" u="sng" dirty="0">
                <a:effectLst/>
                <a:latin typeface="Times New Roman" panose="02020603050405020304" pitchFamily="18" charset="0"/>
                <a:ea typeface="Times New Roman" panose="02020603050405020304" pitchFamily="18" charset="0"/>
              </a:rPr>
              <a:t>Confucian influence and localised promotion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buNone/>
            </a:pPr>
            <a:r>
              <a:rPr lang="en-GB" sz="1800" dirty="0">
                <a:effectLst/>
                <a:latin typeface="Times New Roman" panose="02020603050405020304" pitchFamily="18" charset="0"/>
                <a:ea typeface="Times New Roman" panose="02020603050405020304" pitchFamily="18" charset="0"/>
              </a:rPr>
              <a:t>The organisational culture of Chinese organisations is severely influenced by Confucian values. This is the reason the authorities respect the opinions of elderly people, and they prefer the loyal base of customers. It is a traditional practice in China to develop interpersonal relationships with colleagues. A UK-based company needs to avoid stiff professionalism and enhance their emotional intelligence to execute a proper expansion for the organisation. The marketing and promotional strategies of Chinese products are executed by the key opinion leaders (</a:t>
            </a:r>
            <a:r>
              <a:rPr lang="en-GB" sz="1800" dirty="0" err="1">
                <a:effectLst/>
                <a:latin typeface="Times New Roman" panose="02020603050405020304" pitchFamily="18" charset="0"/>
                <a:ea typeface="Times New Roman" panose="02020603050405020304" pitchFamily="18" charset="0"/>
              </a:rPr>
              <a:t>Verot</a:t>
            </a:r>
            <a:r>
              <a:rPr lang="en-GB" sz="1800" dirty="0">
                <a:effectLst/>
                <a:latin typeface="Times New Roman" panose="02020603050405020304" pitchFamily="18" charset="0"/>
                <a:ea typeface="Times New Roman" panose="02020603050405020304" pitchFamily="18" charset="0"/>
              </a:rPr>
              <a:t>, 2025). The UK market fosters marketing strategy through celebrity influence over the community. The hierarchical structure of the business </a:t>
            </a:r>
            <a:r>
              <a:rPr lang="en-GB" sz="1800" dirty="0" err="1">
                <a:effectLst/>
                <a:latin typeface="Times New Roman" panose="02020603050405020304" pitchFamily="18" charset="0"/>
                <a:ea typeface="Times New Roman" panose="02020603050405020304" pitchFamily="18" charset="0"/>
              </a:rPr>
              <a:t>organsation</a:t>
            </a:r>
            <a:r>
              <a:rPr lang="en-GB" sz="1800" dirty="0">
                <a:effectLst/>
                <a:latin typeface="Times New Roman" panose="02020603050405020304" pitchFamily="18" charset="0"/>
                <a:ea typeface="Times New Roman" panose="02020603050405020304" pitchFamily="18" charset="0"/>
              </a:rPr>
              <a:t> and the formal etiquette are very different from the UK culture. As soon as the UK-based company can adopt the basic cultural norms, it can create a stable customer base in the country. </a:t>
            </a:r>
            <a:endParaRPr lang="en-US" sz="1800" dirty="0">
              <a:effectLst/>
              <a:latin typeface="Times New Roman" panose="02020603050405020304" pitchFamily="18" charset="0"/>
              <a:ea typeface="Times New Roman" panose="02020603050405020304" pitchFamily="18" charset="0"/>
            </a:endParaRPr>
          </a:p>
          <a:p>
            <a:pPr>
              <a:buNone/>
            </a:pPr>
            <a:br>
              <a:rPr lang="en-GB" sz="1800" dirty="0">
                <a:effectLst/>
                <a:latin typeface="Times New Roman" panose="02020603050405020304" pitchFamily="18" charset="0"/>
                <a:ea typeface="Times New Roman" panose="02020603050405020304" pitchFamily="18" charset="0"/>
              </a:rPr>
            </a:br>
            <a:endParaRPr lang="en-US" dirty="0"/>
          </a:p>
        </p:txBody>
      </p:sp>
      <p:sp>
        <p:nvSpPr>
          <p:cNvPr id="4" name="Slide Number Placeholder 3"/>
          <p:cNvSpPr>
            <a:spLocks noGrp="1"/>
          </p:cNvSpPr>
          <p:nvPr>
            <p:ph type="sldNum" sz="quarter" idx="5"/>
          </p:nvPr>
        </p:nvSpPr>
        <p:spPr/>
        <p:txBody>
          <a:bodyPr/>
          <a:lstStyle/>
          <a:p>
            <a:fld id="{F4E239BF-E897-45B9-BF8C-3CFC4B5798FB}" type="slidenum">
              <a:rPr lang="en-IN" smtClean="0"/>
              <a:t>7</a:t>
            </a:fld>
            <a:endParaRPr lang="en-IN"/>
          </a:p>
        </p:txBody>
      </p:sp>
    </p:spTree>
    <p:extLst>
      <p:ext uri="{BB962C8B-B14F-4D97-AF65-F5344CB8AC3E}">
        <p14:creationId xmlns:p14="http://schemas.microsoft.com/office/powerpoint/2010/main" val="2773814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Discussing effective strategies to lead to successful negotiation deals by Missy Empire  </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Missy Empire needs to proceed strategically in order to make effective negotiations with the potential Chinese partners. It needs to increase its understanding of the socio-cultural norms of China, as well as express an embracing and positive attitude to bolster its reputation in the local markets.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Conducting thorough industry research and analysis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Missy Empire need to gather information about the industry practices of the Chinese market in order to comprehend the background and internal culture of the other party. It is highly effective in anticipating the potential outcomes. Identifying the priorities of the opposite party is significantly helpful in using the organisational strengths for maximising the benefits of the negotiations (Gibson, 2025). Miss Empire can make advantageous negotiations with the Chinese partners when it is well-equipped with the necessary industry information, which can be achieved through robust research and analysis of the target industry.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Enhancing cultural intelligence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negotiators of Missy Empire need to be culturally intelligent in order to deal with the cultural barriers to the alliance between the brand and suitable Chinese firms. Cultural Intelligence allows a person to act effectively in culturally diverse environments (Marr, 2022). A strong understanding of the socio-cultural norms of the Chinese market will help the negotiators comprehend the intrinsic and extrinsic drivers of the psyche of the other party. Hence, it is evident that enhancing cultural intelligence can assist Missy Empire in making effective and successful negotiations while considering the cultural differences between the UK and China.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4E239BF-E897-45B9-BF8C-3CFC4B5798FB}" type="slidenum">
              <a:rPr lang="en-IN" smtClean="0"/>
              <a:t>8</a:t>
            </a:fld>
            <a:endParaRPr lang="en-IN"/>
          </a:p>
        </p:txBody>
      </p:sp>
    </p:spTree>
    <p:extLst>
      <p:ext uri="{BB962C8B-B14F-4D97-AF65-F5344CB8AC3E}">
        <p14:creationId xmlns:p14="http://schemas.microsoft.com/office/powerpoint/2010/main" val="3991751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Fostering a positive relationship with the local stakeholders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Developing positive and reciprocating rapport with the local stakeholders can assist Missy Empire in increasing its cultural awareness, as well as brand presence in the new market. Effective stakeholder relationships open up growth opportunities by attracting investors and bolstering market reputation (</a:t>
            </a:r>
            <a:r>
              <a:rPr lang="en-GB" sz="1200" kern="1200" dirty="0" err="1">
                <a:solidFill>
                  <a:schemeClr val="tx1"/>
                </a:solidFill>
                <a:effectLst/>
                <a:latin typeface="+mn-lt"/>
                <a:ea typeface="+mn-ea"/>
                <a:cs typeface="+mn-cs"/>
              </a:rPr>
              <a:t>Lagac</a:t>
            </a:r>
            <a:r>
              <a:rPr lang="en-GB" sz="1200" kern="1200" dirty="0">
                <a:solidFill>
                  <a:schemeClr val="tx1"/>
                </a:solidFill>
                <a:effectLst/>
                <a:latin typeface="+mn-lt"/>
                <a:ea typeface="+mn-ea"/>
                <a:cs typeface="+mn-cs"/>
              </a:rPr>
              <a:t>, 2024). Additionally, it encourages the transfer of knowledge and resources, which makes negotiations beneficial for both parties. This can also cut down the market competition along with strengthening the organisational network. </a:t>
            </a:r>
            <a:endParaRPr lang="en-IN"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Communicating in a transparent manner</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Missy Empire is required to promote an organisational culture that supports transparent communication. This is predominantly effective in leveraging the brand reputation to both the internal and external stakeholders of businesses. Direct and transparent communication with the organisational stakeholders significantly increases their trust in the brand (Nab, 2025). This will help Missy Empire win the confidence of potential Chinese partners, which will smooth the negotiations indirectly. Furthermore, it can ensure a positive brand image in the new market, which can fetch competitive advantages that can positively contribute to negotiation deals. </a:t>
            </a:r>
            <a:endParaRPr lang="en-IN" dirty="0"/>
          </a:p>
        </p:txBody>
      </p:sp>
      <p:sp>
        <p:nvSpPr>
          <p:cNvPr id="4" name="Slide Number Placeholder 3"/>
          <p:cNvSpPr>
            <a:spLocks noGrp="1"/>
          </p:cNvSpPr>
          <p:nvPr>
            <p:ph type="sldNum" sz="quarter" idx="5"/>
          </p:nvPr>
        </p:nvSpPr>
        <p:spPr/>
        <p:txBody>
          <a:bodyPr/>
          <a:lstStyle/>
          <a:p>
            <a:fld id="{F4E239BF-E897-45B9-BF8C-3CFC4B5798FB}" type="slidenum">
              <a:rPr lang="en-IN" smtClean="0"/>
              <a:t>9</a:t>
            </a:fld>
            <a:endParaRPr lang="en-IN"/>
          </a:p>
        </p:txBody>
      </p:sp>
    </p:spTree>
    <p:extLst>
      <p:ext uri="{BB962C8B-B14F-4D97-AF65-F5344CB8AC3E}">
        <p14:creationId xmlns:p14="http://schemas.microsoft.com/office/powerpoint/2010/main" val="944815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has focused on the cultural differences of the UK and China in order to assist Missy Empire in its desired partnerships for benefiting the business. Discussions on major cultural elements that differentiate the aforementioned countries have been conducted while referring to relevant theories. It has been observed that the given British fashion brand needs to enhance its cultural awareness in order to make effective negotiations with the local stakeholders by enriching the mutual bonds. </a:t>
            </a:r>
            <a:endParaRPr lang="en-IN" dirty="0"/>
          </a:p>
        </p:txBody>
      </p:sp>
      <p:sp>
        <p:nvSpPr>
          <p:cNvPr id="4" name="Slide Number Placeholder 3"/>
          <p:cNvSpPr>
            <a:spLocks noGrp="1"/>
          </p:cNvSpPr>
          <p:nvPr>
            <p:ph type="sldNum" sz="quarter" idx="5"/>
          </p:nvPr>
        </p:nvSpPr>
        <p:spPr/>
        <p:txBody>
          <a:bodyPr/>
          <a:lstStyle/>
          <a:p>
            <a:fld id="{F4E239BF-E897-45B9-BF8C-3CFC4B5798FB}" type="slidenum">
              <a:rPr lang="en-IN" smtClean="0"/>
              <a:t>10</a:t>
            </a:fld>
            <a:endParaRPr lang="en-IN"/>
          </a:p>
        </p:txBody>
      </p:sp>
    </p:spTree>
    <p:extLst>
      <p:ext uri="{BB962C8B-B14F-4D97-AF65-F5344CB8AC3E}">
        <p14:creationId xmlns:p14="http://schemas.microsoft.com/office/powerpoint/2010/main" val="53815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Buckley, P.J., </a:t>
            </a:r>
            <a:r>
              <a:rPr lang="en-GB" sz="1200" kern="1200" dirty="0" err="1">
                <a:solidFill>
                  <a:schemeClr val="tx1"/>
                </a:solidFill>
                <a:effectLst/>
                <a:latin typeface="+mn-lt"/>
                <a:ea typeface="+mn-ea"/>
                <a:cs typeface="+mn-cs"/>
              </a:rPr>
              <a:t>Enderwick</a:t>
            </a:r>
            <a:r>
              <a:rPr lang="en-GB" sz="1200" kern="1200" dirty="0">
                <a:solidFill>
                  <a:schemeClr val="tx1"/>
                </a:solidFill>
                <a:effectLst/>
                <a:latin typeface="+mn-lt"/>
                <a:ea typeface="+mn-ea"/>
                <a:cs typeface="+mn-cs"/>
              </a:rPr>
              <a:t>, P. and Voss, H. eds., (2022). </a:t>
            </a:r>
            <a:r>
              <a:rPr lang="en-GB" sz="1200" i="1" kern="1200" dirty="0">
                <a:solidFill>
                  <a:schemeClr val="tx1"/>
                </a:solidFill>
                <a:effectLst/>
                <a:latin typeface="+mn-lt"/>
                <a:ea typeface="+mn-ea"/>
                <a:cs typeface="+mn-cs"/>
              </a:rPr>
              <a:t>International business</a:t>
            </a:r>
            <a:r>
              <a:rPr lang="en-GB" sz="1200" kern="1200" dirty="0">
                <a:solidFill>
                  <a:schemeClr val="tx1"/>
                </a:solidFill>
                <a:effectLst/>
                <a:latin typeface="+mn-lt"/>
                <a:ea typeface="+mn-ea"/>
                <a:cs typeface="+mn-cs"/>
              </a:rPr>
              <a:t>. Oxford University Press.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Gibson, B., (2025). </a:t>
            </a:r>
            <a:r>
              <a:rPr lang="en-GB" sz="1200" i="1" kern="1200" dirty="0">
                <a:solidFill>
                  <a:schemeClr val="tx1"/>
                </a:solidFill>
                <a:effectLst/>
                <a:latin typeface="+mn-lt"/>
                <a:ea typeface="+mn-ea"/>
                <a:cs typeface="+mn-cs"/>
              </a:rPr>
              <a:t>Top Negotiation Strategies for Strategic Communication Success. </a:t>
            </a:r>
            <a:r>
              <a:rPr lang="en-GB" sz="1200" kern="1200" dirty="0">
                <a:solidFill>
                  <a:schemeClr val="tx1"/>
                </a:solidFill>
                <a:effectLst/>
                <a:latin typeface="+mn-lt"/>
                <a:ea typeface="+mn-ea"/>
                <a:cs typeface="+mn-cs"/>
              </a:rPr>
              <a:t>[Online] Available at: https://www.vistage.com/research-center/business-growth-strategy/six-successful-strategies-for-negotiation/ [Accessed 15 July 2025].</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GourmetPro</a:t>
            </a:r>
            <a:r>
              <a:rPr lang="en-GB" sz="1200" kern="1200" dirty="0">
                <a:solidFill>
                  <a:schemeClr val="tx1"/>
                </a:solidFill>
                <a:effectLst/>
                <a:latin typeface="+mn-lt"/>
                <a:ea typeface="+mn-ea"/>
                <a:cs typeface="+mn-cs"/>
              </a:rPr>
              <a:t>, (2024). </a:t>
            </a:r>
            <a:r>
              <a:rPr lang="en-GB" sz="1200" i="1" kern="1200" dirty="0">
                <a:solidFill>
                  <a:schemeClr val="tx1"/>
                </a:solidFill>
                <a:effectLst/>
                <a:latin typeface="+mn-lt"/>
                <a:ea typeface="+mn-ea"/>
                <a:cs typeface="+mn-cs"/>
              </a:rPr>
              <a:t>Business Etiquette in China - Your Ultimate Guide (2024).</a:t>
            </a:r>
            <a:r>
              <a:rPr lang="en-GB" sz="1200" kern="1200" dirty="0">
                <a:solidFill>
                  <a:schemeClr val="tx1"/>
                </a:solidFill>
                <a:effectLst/>
                <a:latin typeface="+mn-lt"/>
                <a:ea typeface="+mn-ea"/>
                <a:cs typeface="+mn-cs"/>
              </a:rPr>
              <a:t> [Online] Available at: https://www.gourmetpro.co/blog/china-business-etiquette-ultimate-guide#:~:text=Chinese%20business%20culture%20revolves%20around,often%20preceded%20by%20formal%20introductions. [Accessed 15 July 2025].</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Lagac</a:t>
            </a:r>
            <a:r>
              <a:rPr lang="en-GB" sz="1200" kern="1200" dirty="0">
                <a:solidFill>
                  <a:schemeClr val="tx1"/>
                </a:solidFill>
                <a:effectLst/>
                <a:latin typeface="+mn-lt"/>
                <a:ea typeface="+mn-ea"/>
                <a:cs typeface="+mn-cs"/>
              </a:rPr>
              <a:t>, J., (2024). </a:t>
            </a:r>
            <a:r>
              <a:rPr lang="en-GB" sz="1200" i="1" kern="1200" dirty="0">
                <a:solidFill>
                  <a:schemeClr val="tx1"/>
                </a:solidFill>
                <a:effectLst/>
                <a:latin typeface="+mn-lt"/>
                <a:ea typeface="+mn-ea"/>
                <a:cs typeface="+mn-cs"/>
              </a:rPr>
              <a:t>Building Strong Stakeholder Relationships &amp; How A SRM Can Help. </a:t>
            </a:r>
            <a:r>
              <a:rPr lang="en-GB" sz="1200" kern="1200" dirty="0">
                <a:solidFill>
                  <a:schemeClr val="tx1"/>
                </a:solidFill>
                <a:effectLst/>
                <a:latin typeface="+mn-lt"/>
                <a:ea typeface="+mn-ea"/>
                <a:cs typeface="+mn-cs"/>
              </a:rPr>
              <a:t>[Online] Available at: https://www.boreal-is.com/blog/how-to-build-good-relationships-with-stakeholders-using-an-srm-system/ [Accessed 15 July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Marr, B., (2022). </a:t>
            </a:r>
            <a:r>
              <a:rPr lang="en-GB" sz="1200" i="1" kern="1200" dirty="0">
                <a:solidFill>
                  <a:schemeClr val="tx1"/>
                </a:solidFill>
                <a:effectLst/>
                <a:latin typeface="+mn-lt"/>
                <a:ea typeface="+mn-ea"/>
                <a:cs typeface="+mn-cs"/>
              </a:rPr>
              <a:t>Cultural Intelligence (CQ) Is An Important Predictor Of Success. Here’s How To Boost Your CQ. </a:t>
            </a:r>
            <a:r>
              <a:rPr lang="en-GB" sz="1200" kern="1200" dirty="0">
                <a:solidFill>
                  <a:schemeClr val="tx1"/>
                </a:solidFill>
                <a:effectLst/>
                <a:latin typeface="+mn-lt"/>
                <a:ea typeface="+mn-ea"/>
                <a:cs typeface="+mn-cs"/>
              </a:rPr>
              <a:t>[Online] Available at: https://www.forbes.com/sites/bernardmarr/2022/09/05/cultural-intelligence-cq-is-an-important-predictor-of-success-heres-how-to-boost-your-cq/ [Accessed 15 July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Missy Empire, (2025). </a:t>
            </a:r>
            <a:r>
              <a:rPr lang="en-GB" sz="1200" i="1" kern="1200" dirty="0">
                <a:solidFill>
                  <a:schemeClr val="tx1"/>
                </a:solidFill>
                <a:effectLst/>
                <a:latin typeface="+mn-lt"/>
                <a:ea typeface="+mn-ea"/>
                <a:cs typeface="+mn-cs"/>
              </a:rPr>
              <a:t>Missy Empire.</a:t>
            </a:r>
            <a:r>
              <a:rPr lang="en-GB" sz="1200" kern="1200" dirty="0">
                <a:solidFill>
                  <a:schemeClr val="tx1"/>
                </a:solidFill>
                <a:effectLst/>
                <a:latin typeface="+mn-lt"/>
                <a:ea typeface="+mn-ea"/>
                <a:cs typeface="+mn-cs"/>
              </a:rPr>
              <a:t> [Online] Available at: https://www.missyempire.com/collections/latest-trends?page=66&amp;q=kenny&amp;srsltid=AfmBOoqR2RhAdO5WQskgmF9gjMcp-zYAtHdH5c7BibmRmIHmdX6L0hCU [Accessed 15 July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Nab, A. M., (2025).</a:t>
            </a:r>
            <a:r>
              <a:rPr lang="en-GB" sz="1200" i="1" kern="1200" dirty="0">
                <a:solidFill>
                  <a:schemeClr val="tx1"/>
                </a:solidFill>
                <a:effectLst/>
                <a:latin typeface="+mn-lt"/>
                <a:ea typeface="+mn-ea"/>
                <a:cs typeface="+mn-cs"/>
              </a:rPr>
              <a:t> Leading With Transparency Promotes Customer Loyalty. </a:t>
            </a:r>
            <a:r>
              <a:rPr lang="en-GB" sz="1200" kern="1200" dirty="0">
                <a:solidFill>
                  <a:schemeClr val="tx1"/>
                </a:solidFill>
                <a:effectLst/>
                <a:latin typeface="+mn-lt"/>
                <a:ea typeface="+mn-ea"/>
                <a:cs typeface="+mn-cs"/>
              </a:rPr>
              <a:t>[Online] Available at: https://www.business.com/articles/leading-with-transparency/ [Accessed 15 July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Ordorica, S., (2021). </a:t>
            </a:r>
            <a:r>
              <a:rPr lang="en-GB" sz="1200" i="1" kern="1200" dirty="0">
                <a:solidFill>
                  <a:schemeClr val="tx1"/>
                </a:solidFill>
                <a:effectLst/>
                <a:latin typeface="+mn-lt"/>
                <a:ea typeface="+mn-ea"/>
                <a:cs typeface="+mn-cs"/>
              </a:rPr>
              <a:t>Staying Relevant In An Evolving Chinese Market</a:t>
            </a:r>
            <a:r>
              <a:rPr lang="en-GB" sz="1200" kern="1200" dirty="0">
                <a:solidFill>
                  <a:schemeClr val="tx1"/>
                </a:solidFill>
                <a:effectLst/>
                <a:latin typeface="+mn-lt"/>
                <a:ea typeface="+mn-ea"/>
                <a:cs typeface="+mn-cs"/>
              </a:rPr>
              <a:t>. [Online] Available at: https://www.forbes.com/councils/forbesbusinesscouncil/2021/11/11/staying-relevant-in-an-evolving-chinese-market/ [Accessed 14 July 2025].</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Ratten</a:t>
            </a:r>
            <a:r>
              <a:rPr lang="en-GB" sz="1200" kern="1200" dirty="0">
                <a:solidFill>
                  <a:schemeClr val="tx1"/>
                </a:solidFill>
                <a:effectLst/>
                <a:latin typeface="+mn-lt"/>
                <a:ea typeface="+mn-ea"/>
                <a:cs typeface="+mn-cs"/>
              </a:rPr>
              <a:t>, V., (2023). Entrepreneurship: Definitions, opportunities, challenges, and future directions. </a:t>
            </a:r>
            <a:r>
              <a:rPr lang="en-GB" sz="1200" i="1" kern="1200" dirty="0">
                <a:solidFill>
                  <a:schemeClr val="tx1"/>
                </a:solidFill>
                <a:effectLst/>
                <a:latin typeface="+mn-lt"/>
                <a:ea typeface="+mn-ea"/>
                <a:cs typeface="+mn-cs"/>
              </a:rPr>
              <a:t>Global Business and Organizational Excellence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42</a:t>
            </a:r>
            <a:r>
              <a:rPr lang="en-GB" sz="1200" kern="1200" dirty="0">
                <a:solidFill>
                  <a:schemeClr val="tx1"/>
                </a:solidFill>
                <a:effectLst/>
                <a:latin typeface="+mn-lt"/>
                <a:ea typeface="+mn-ea"/>
                <a:cs typeface="+mn-cs"/>
              </a:rPr>
              <a:t>(5), pp.79-90.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Statista, (2025). </a:t>
            </a:r>
            <a:r>
              <a:rPr lang="en-GB" sz="1200" i="1" kern="1200" dirty="0">
                <a:solidFill>
                  <a:schemeClr val="tx1"/>
                </a:solidFill>
                <a:effectLst/>
                <a:latin typeface="+mn-lt"/>
                <a:ea typeface="+mn-ea"/>
                <a:cs typeface="+mn-cs"/>
              </a:rPr>
              <a:t>Women's Apparel - China.</a:t>
            </a:r>
            <a:r>
              <a:rPr lang="en-GB" sz="1200" kern="1200" dirty="0">
                <a:solidFill>
                  <a:schemeClr val="tx1"/>
                </a:solidFill>
                <a:effectLst/>
                <a:latin typeface="+mn-lt"/>
                <a:ea typeface="+mn-ea"/>
                <a:cs typeface="+mn-cs"/>
              </a:rPr>
              <a:t> [Online] Available at: https://www.statista.com/outlook/cmo/apparel/women-s-apparel/china [Accessed 15 July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Culture Factor, (2025). </a:t>
            </a:r>
            <a:r>
              <a:rPr lang="en-GB" sz="1200" i="1" kern="1200" dirty="0">
                <a:solidFill>
                  <a:schemeClr val="tx1"/>
                </a:solidFill>
                <a:effectLst/>
                <a:latin typeface="+mn-lt"/>
                <a:ea typeface="+mn-ea"/>
                <a:cs typeface="+mn-cs"/>
              </a:rPr>
              <a:t>Country Comparison tool.</a:t>
            </a:r>
            <a:r>
              <a:rPr lang="en-GB" sz="1200" kern="1200" dirty="0">
                <a:solidFill>
                  <a:schemeClr val="tx1"/>
                </a:solidFill>
                <a:effectLst/>
                <a:latin typeface="+mn-lt"/>
                <a:ea typeface="+mn-ea"/>
                <a:cs typeface="+mn-cs"/>
              </a:rPr>
              <a:t> [Online] Available at: https://www.theculturefactor.com/country-comparison-tool?countries=china%2Cunited+kingdom [Accessed 14 July 2025].</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Verot</a:t>
            </a:r>
            <a:r>
              <a:rPr lang="en-GB" sz="1200" kern="1200" dirty="0">
                <a:solidFill>
                  <a:schemeClr val="tx1"/>
                </a:solidFill>
                <a:effectLst/>
                <a:latin typeface="+mn-lt"/>
                <a:ea typeface="+mn-ea"/>
                <a:cs typeface="+mn-cs"/>
              </a:rPr>
              <a:t>, O., (2025). </a:t>
            </a:r>
            <a:r>
              <a:rPr lang="en-GB" sz="1200" i="1" kern="1200" dirty="0">
                <a:solidFill>
                  <a:schemeClr val="tx1"/>
                </a:solidFill>
                <a:effectLst/>
                <a:latin typeface="+mn-lt"/>
                <a:ea typeface="+mn-ea"/>
                <a:cs typeface="+mn-cs"/>
              </a:rPr>
              <a:t>Influencer Marketing in China: What Global Brands Must Know.</a:t>
            </a:r>
            <a:r>
              <a:rPr lang="en-GB" sz="1200" kern="1200" dirty="0">
                <a:solidFill>
                  <a:schemeClr val="tx1"/>
                </a:solidFill>
                <a:effectLst/>
                <a:latin typeface="+mn-lt"/>
                <a:ea typeface="+mn-ea"/>
                <a:cs typeface="+mn-cs"/>
              </a:rPr>
              <a:t> [Online] Available at: https://marketingtochina.com/kol-marketing-in-china-statistics-trends/ [Accessed 15 July 2025].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4E239BF-E897-45B9-BF8C-3CFC4B5798FB}" type="slidenum">
              <a:rPr lang="en-IN" smtClean="0"/>
              <a:t>11</a:t>
            </a:fld>
            <a:endParaRPr lang="en-IN"/>
          </a:p>
        </p:txBody>
      </p:sp>
    </p:spTree>
    <p:extLst>
      <p:ext uri="{BB962C8B-B14F-4D97-AF65-F5344CB8AC3E}">
        <p14:creationId xmlns:p14="http://schemas.microsoft.com/office/powerpoint/2010/main" val="844406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E6F03-6D9F-E988-FEAB-287C6AE72B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F60370C-51BE-AF18-3474-3AECA28B49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ADA95C0-8194-723A-BDCD-4D42180EAE97}"/>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5" name="Footer Placeholder 4">
            <a:extLst>
              <a:ext uri="{FF2B5EF4-FFF2-40B4-BE49-F238E27FC236}">
                <a16:creationId xmlns:a16="http://schemas.microsoft.com/office/drawing/2014/main" id="{78848C29-1F5B-811E-4915-91505C18CF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66D92A4-D44B-317A-7ADC-B3EE32EE9952}"/>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3862929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DB571-0600-EC19-01C3-E18321CBA2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CFC1D9F-E314-61DC-6C73-168137D1B9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422A88-E4BD-C287-8CF9-49F9E4B2A25B}"/>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5" name="Footer Placeholder 4">
            <a:extLst>
              <a:ext uri="{FF2B5EF4-FFF2-40B4-BE49-F238E27FC236}">
                <a16:creationId xmlns:a16="http://schemas.microsoft.com/office/drawing/2014/main" id="{EC4FF0C4-F802-BF75-45DA-0D6E6D9DCA1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F026111-340B-A8E8-B2B1-0B030DD8B81A}"/>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3961953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5A88-2858-E53E-676E-5386005115F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1BE9EAD-5351-1B6E-28B2-176C1C6937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9201D5-9DCA-57BD-EF51-DFB41CFB5F0F}"/>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5" name="Footer Placeholder 4">
            <a:extLst>
              <a:ext uri="{FF2B5EF4-FFF2-40B4-BE49-F238E27FC236}">
                <a16:creationId xmlns:a16="http://schemas.microsoft.com/office/drawing/2014/main" id="{2A41054C-ECCE-3DD9-77C5-D302908DCF8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7723D0-D851-5B16-6A14-C2B563E5A27F}"/>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3044584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69E80-990F-D060-A302-D7BA20BEFED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47CD4C-4F29-62A0-23FE-43A63AF332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DB0140B-F2DA-9786-AF97-7E8F34916E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63B0154-6C88-79A8-A470-2DB68CA82F96}"/>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6" name="Footer Placeholder 5">
            <a:extLst>
              <a:ext uri="{FF2B5EF4-FFF2-40B4-BE49-F238E27FC236}">
                <a16:creationId xmlns:a16="http://schemas.microsoft.com/office/drawing/2014/main" id="{D40A122B-0D37-EAA6-F6D4-A379DB29BB3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B0146D9-4BE2-26E5-628C-D945A222B0BD}"/>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788432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875A-1625-30A5-2494-3CE61BC1414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1A6AC34-1140-114C-FC95-342AABC049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EEE3506-A67E-FBE4-756B-BCD6ABBDC3F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49801A-ACB2-18D4-4696-184034FB61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11CBBF1-C405-121C-F3E5-CCA050E188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742132D-CF29-3C73-C213-A419A2955692}"/>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8" name="Footer Placeholder 7">
            <a:extLst>
              <a:ext uri="{FF2B5EF4-FFF2-40B4-BE49-F238E27FC236}">
                <a16:creationId xmlns:a16="http://schemas.microsoft.com/office/drawing/2014/main" id="{D3413E73-F731-AD2A-3C78-CD8A686B0F4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7D2E623-682C-D536-C1D5-6E34C335B563}"/>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4292732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5C8FA-2139-E6F3-DF7F-375CD595D20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C598BC6-1F08-AC4A-B150-76C81824006F}"/>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4" name="Footer Placeholder 3">
            <a:extLst>
              <a:ext uri="{FF2B5EF4-FFF2-40B4-BE49-F238E27FC236}">
                <a16:creationId xmlns:a16="http://schemas.microsoft.com/office/drawing/2014/main" id="{80EB0F16-8FF3-7483-9E7C-031E210C646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EF37383-CF08-AE44-6CF0-B25DE5628B38}"/>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2058644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C23345-6804-7B58-A211-524F6A11D8EE}"/>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3" name="Footer Placeholder 2">
            <a:extLst>
              <a:ext uri="{FF2B5EF4-FFF2-40B4-BE49-F238E27FC236}">
                <a16:creationId xmlns:a16="http://schemas.microsoft.com/office/drawing/2014/main" id="{0E1B903B-6BCA-EC53-3779-A5805BF830A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F493BE5-FD76-BFCA-8817-A9F987C7854E}"/>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2654799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0B12-48C9-6BD3-06B1-294E1DF937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AEF8654-457A-7591-B5E4-FC2B03E1BD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A37E4D9-6FDC-CCA9-09EA-F2F716ACA9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E6A8A6-BFE2-386A-B25A-F078CA90B0DD}"/>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6" name="Footer Placeholder 5">
            <a:extLst>
              <a:ext uri="{FF2B5EF4-FFF2-40B4-BE49-F238E27FC236}">
                <a16:creationId xmlns:a16="http://schemas.microsoft.com/office/drawing/2014/main" id="{6ECF05AF-3E64-50E9-1E27-FF801AAD1DD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5579686-2629-9459-BFC7-C0B57726A03C}"/>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161086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8593E-5D6E-DE95-89DC-D2607D42DD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CB5F09F-3D50-AB5B-C868-BA39C89606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CC9410-0D47-7F8B-EE06-F40B1299CC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8857E06-DAF0-BCC8-A80A-909DEF146F7A}"/>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6" name="Footer Placeholder 5">
            <a:extLst>
              <a:ext uri="{FF2B5EF4-FFF2-40B4-BE49-F238E27FC236}">
                <a16:creationId xmlns:a16="http://schemas.microsoft.com/office/drawing/2014/main" id="{77936919-FD14-CE63-A761-B47CBABFC32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B3A8143-3A0E-9446-72B4-F97CDAC214F7}"/>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3153614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01DE-3B9B-24A6-A515-1B446DD5AE6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51D0D8D-9902-16ED-208D-E52A046737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0ECD29-F003-3718-F535-555FB266FC5F}"/>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5" name="Footer Placeholder 4">
            <a:extLst>
              <a:ext uri="{FF2B5EF4-FFF2-40B4-BE49-F238E27FC236}">
                <a16:creationId xmlns:a16="http://schemas.microsoft.com/office/drawing/2014/main" id="{9502A853-8609-7ECB-7B10-9F102140742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22ED62-7924-360C-530F-DBE35CD8C3B8}"/>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1282320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ADED30-5B9C-954C-BA72-99EFA8DEDE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EE7AED7-93BE-500D-DCF4-A8240A7559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33AC64-1F58-FC8E-0858-B546358AE143}"/>
              </a:ext>
            </a:extLst>
          </p:cNvPr>
          <p:cNvSpPr>
            <a:spLocks noGrp="1"/>
          </p:cNvSpPr>
          <p:nvPr>
            <p:ph type="dt" sz="half" idx="10"/>
          </p:nvPr>
        </p:nvSpPr>
        <p:spPr/>
        <p:txBody>
          <a:bodyPr/>
          <a:lstStyle/>
          <a:p>
            <a:fld id="{527443C7-7CA4-4E0F-BE58-ECFD23F8B3B5}" type="datetimeFigureOut">
              <a:rPr lang="en-IN" smtClean="0"/>
              <a:t>30-07-2025</a:t>
            </a:fld>
            <a:endParaRPr lang="en-IN"/>
          </a:p>
        </p:txBody>
      </p:sp>
      <p:sp>
        <p:nvSpPr>
          <p:cNvPr id="5" name="Footer Placeholder 4">
            <a:extLst>
              <a:ext uri="{FF2B5EF4-FFF2-40B4-BE49-F238E27FC236}">
                <a16:creationId xmlns:a16="http://schemas.microsoft.com/office/drawing/2014/main" id="{BE40B04D-101E-F784-C7CE-E44D4C0385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09BD1E-B97E-0E51-4A98-468D0559A00F}"/>
              </a:ext>
            </a:extLst>
          </p:cNvPr>
          <p:cNvSpPr>
            <a:spLocks noGrp="1"/>
          </p:cNvSpPr>
          <p:nvPr>
            <p:ph type="sldNum" sz="quarter" idx="12"/>
          </p:nvPr>
        </p:nvSpPr>
        <p:spPr/>
        <p:txBody>
          <a:bodyPr/>
          <a:lstStyle/>
          <a:p>
            <a:fld id="{B513A31B-CDB3-4D9D-A1F5-DC42A6EB6330}" type="slidenum">
              <a:rPr lang="en-IN" smtClean="0"/>
              <a:t>‹#›</a:t>
            </a:fld>
            <a:endParaRPr lang="en-IN"/>
          </a:p>
        </p:txBody>
      </p:sp>
    </p:spTree>
    <p:extLst>
      <p:ext uri="{BB962C8B-B14F-4D97-AF65-F5344CB8AC3E}">
        <p14:creationId xmlns:p14="http://schemas.microsoft.com/office/powerpoint/2010/main" val="1586639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87D125-6B43-967A-2B13-4B0DD7BF9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F017253-6CA1-7CDB-E5BE-E02A08147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8D1D0A-6D9C-4504-7FC3-77EF53E0A6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27443C7-7CA4-4E0F-BE58-ECFD23F8B3B5}" type="datetimeFigureOut">
              <a:rPr lang="en-IN" smtClean="0"/>
              <a:t>30-07-2025</a:t>
            </a:fld>
            <a:endParaRPr lang="en-IN"/>
          </a:p>
        </p:txBody>
      </p:sp>
      <p:sp>
        <p:nvSpPr>
          <p:cNvPr id="5" name="Footer Placeholder 4">
            <a:extLst>
              <a:ext uri="{FF2B5EF4-FFF2-40B4-BE49-F238E27FC236}">
                <a16:creationId xmlns:a16="http://schemas.microsoft.com/office/drawing/2014/main" id="{B2FF3221-E005-0255-68AA-79CE1AD52A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2D154FE7-CE82-F893-9112-1EB478508F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13A31B-CDB3-4D9D-A1F5-DC42A6EB6330}" type="slidenum">
              <a:rPr lang="en-IN" smtClean="0"/>
              <a:t>‹#›</a:t>
            </a:fld>
            <a:endParaRPr lang="en-IN"/>
          </a:p>
        </p:txBody>
      </p:sp>
    </p:spTree>
    <p:extLst>
      <p:ext uri="{BB962C8B-B14F-4D97-AF65-F5344CB8AC3E}">
        <p14:creationId xmlns:p14="http://schemas.microsoft.com/office/powerpoint/2010/main" val="3559201646"/>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52D57-28EA-0881-CCD6-813A4A48A04C}"/>
              </a:ext>
            </a:extLst>
          </p:cNvPr>
          <p:cNvSpPr>
            <a:spLocks noGrp="1"/>
          </p:cNvSpPr>
          <p:nvPr>
            <p:ph type="ctrTitle"/>
          </p:nvPr>
        </p:nvSpPr>
        <p:spPr>
          <a:xfrm>
            <a:off x="2381534" y="1052946"/>
            <a:ext cx="7451678" cy="3094182"/>
          </a:xfrm>
        </p:spPr>
        <p:txBody>
          <a:bodyPr>
            <a:normAutofit/>
          </a:bodyPr>
          <a:lstStyle/>
          <a:p>
            <a:pPr algn="ctr"/>
            <a:br>
              <a:rPr lang="en-IN" sz="50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50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International Business Communications</a:t>
            </a:r>
            <a:br>
              <a:rPr lang="en-IN" sz="50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IN" sz="5000"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20" name="Picture 219" descr="A close-up of a sign&#10;&#10;AI-generated content may be incorrect.">
            <a:extLst>
              <a:ext uri="{FF2B5EF4-FFF2-40B4-BE49-F238E27FC236}">
                <a16:creationId xmlns:a16="http://schemas.microsoft.com/office/drawing/2014/main" id="{B6538863-FD17-B801-7B00-C901BB1B5A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338" y="172085"/>
            <a:ext cx="3390900" cy="13525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34" name="TextBox 233">
            <a:extLst>
              <a:ext uri="{FF2B5EF4-FFF2-40B4-BE49-F238E27FC236}">
                <a16:creationId xmlns:a16="http://schemas.microsoft.com/office/drawing/2014/main" id="{7237A058-C828-DC9B-0366-0BAAC331649F}"/>
              </a:ext>
            </a:extLst>
          </p:cNvPr>
          <p:cNvSpPr txBox="1"/>
          <p:nvPr/>
        </p:nvSpPr>
        <p:spPr>
          <a:xfrm>
            <a:off x="267856" y="4073236"/>
            <a:ext cx="7130472" cy="1704249"/>
          </a:xfrm>
          <a:prstGeom prst="rect">
            <a:avLst/>
          </a:prstGeom>
          <a:noFill/>
        </p:spPr>
        <p:txBody>
          <a:bodyPr wrap="square">
            <a:spAutoFit/>
          </a:bodyPr>
          <a:lstStyle/>
          <a:p>
            <a:pPr indent="288290">
              <a:lnSpc>
                <a:spcPct val="150000"/>
              </a:lnSpc>
              <a:buNone/>
            </a:pPr>
            <a:r>
              <a:rPr lang="en-GB" sz="1800" b="1" dirty="0">
                <a:effectLst/>
                <a:highlight>
                  <a:srgbClr val="00FFFF"/>
                </a:highlight>
                <a:latin typeface="Arial" panose="020B0604020202020204" pitchFamily="34" charset="0"/>
                <a:ea typeface="Times New Roman" panose="02020603050405020304" pitchFamily="18" charset="0"/>
              </a:rPr>
              <a:t>Module Code: LCBB6001</a:t>
            </a:r>
            <a:endParaRPr lang="en-GB" sz="2000" dirty="0">
              <a:effectLst/>
              <a:highlight>
                <a:srgbClr val="00FFFF"/>
              </a:highlight>
              <a:latin typeface="Times New Roman" panose="02020603050405020304" pitchFamily="18" charset="0"/>
              <a:ea typeface="Times New Roman" panose="02020603050405020304" pitchFamily="18" charset="0"/>
            </a:endParaRPr>
          </a:p>
          <a:p>
            <a:pPr indent="288290">
              <a:lnSpc>
                <a:spcPct val="150000"/>
              </a:lnSpc>
              <a:buNone/>
            </a:pPr>
            <a:r>
              <a:rPr lang="en-GB" sz="1800" b="1" dirty="0" err="1">
                <a:effectLst/>
                <a:highlight>
                  <a:srgbClr val="00FFFF"/>
                </a:highlight>
                <a:latin typeface="Arial" panose="020B0604020202020204" pitchFamily="34" charset="0"/>
                <a:ea typeface="Times New Roman" panose="02020603050405020304" pitchFamily="18" charset="0"/>
              </a:rPr>
              <a:t>Lecturer:Mr</a:t>
            </a:r>
            <a:r>
              <a:rPr lang="en-GB" sz="1800" b="1" dirty="0">
                <a:effectLst/>
                <a:highlight>
                  <a:srgbClr val="00FFFF"/>
                </a:highlight>
                <a:latin typeface="Arial" panose="020B0604020202020204" pitchFamily="34" charset="0"/>
                <a:ea typeface="Times New Roman" panose="02020603050405020304" pitchFamily="18" charset="0"/>
              </a:rPr>
              <a:t>. Afzal Munna</a:t>
            </a:r>
            <a:endParaRPr lang="en-GB" sz="2000" dirty="0">
              <a:effectLst/>
              <a:highlight>
                <a:srgbClr val="00FFFF"/>
              </a:highlight>
              <a:latin typeface="Times New Roman" panose="02020603050405020304" pitchFamily="18" charset="0"/>
              <a:ea typeface="Times New Roman" panose="02020603050405020304" pitchFamily="18" charset="0"/>
            </a:endParaRPr>
          </a:p>
          <a:p>
            <a:pPr indent="288290">
              <a:lnSpc>
                <a:spcPct val="150000"/>
              </a:lnSpc>
              <a:buNone/>
            </a:pPr>
            <a:r>
              <a:rPr lang="en-GB" sz="1800" b="1" dirty="0">
                <a:effectLst/>
                <a:highlight>
                  <a:srgbClr val="00FFFF"/>
                </a:highlight>
                <a:latin typeface="Arial" panose="020B0604020202020204" pitchFamily="34" charset="0"/>
                <a:ea typeface="Times New Roman" panose="02020603050405020304" pitchFamily="18" charset="0"/>
              </a:rPr>
              <a:t>Student </a:t>
            </a:r>
            <a:r>
              <a:rPr lang="en-GB" sz="1800" b="1" dirty="0" err="1">
                <a:effectLst/>
                <a:highlight>
                  <a:srgbClr val="00FFFF"/>
                </a:highlight>
                <a:latin typeface="Arial" panose="020B0604020202020204" pitchFamily="34" charset="0"/>
                <a:ea typeface="Times New Roman" panose="02020603050405020304" pitchFamily="18" charset="0"/>
              </a:rPr>
              <a:t>Name:Maria-Alexandra</a:t>
            </a:r>
            <a:r>
              <a:rPr lang="en-GB" sz="1800" b="1" dirty="0">
                <a:effectLst/>
                <a:highlight>
                  <a:srgbClr val="00FFFF"/>
                </a:highlight>
                <a:latin typeface="Arial" panose="020B0604020202020204" pitchFamily="34" charset="0"/>
                <a:ea typeface="Times New Roman" panose="02020603050405020304" pitchFamily="18" charset="0"/>
              </a:rPr>
              <a:t> </a:t>
            </a:r>
            <a:r>
              <a:rPr lang="en-GB" sz="1800" b="1" dirty="0" err="1">
                <a:effectLst/>
                <a:highlight>
                  <a:srgbClr val="00FFFF"/>
                </a:highlight>
                <a:latin typeface="Arial" panose="020B0604020202020204" pitchFamily="34" charset="0"/>
                <a:ea typeface="Times New Roman" panose="02020603050405020304" pitchFamily="18" charset="0"/>
              </a:rPr>
              <a:t>Chesoiu</a:t>
            </a:r>
            <a:endParaRPr lang="en-GB" sz="2000" dirty="0">
              <a:effectLst/>
              <a:highlight>
                <a:srgbClr val="00FFFF"/>
              </a:highlight>
              <a:latin typeface="Times New Roman" panose="02020603050405020304" pitchFamily="18" charset="0"/>
              <a:ea typeface="Times New Roman" panose="02020603050405020304" pitchFamily="18" charset="0"/>
            </a:endParaRPr>
          </a:p>
          <a:p>
            <a:pPr indent="288290">
              <a:lnSpc>
                <a:spcPct val="150000"/>
              </a:lnSpc>
              <a:buNone/>
            </a:pPr>
            <a:r>
              <a:rPr lang="en-GB" sz="1800" b="1" dirty="0">
                <a:effectLst/>
                <a:highlight>
                  <a:srgbClr val="00FFFF"/>
                </a:highlight>
                <a:latin typeface="Arial" panose="020B0604020202020204" pitchFamily="34" charset="0"/>
                <a:ea typeface="Times New Roman" panose="02020603050405020304" pitchFamily="18" charset="0"/>
              </a:rPr>
              <a:t>Student ID: 2123374</a:t>
            </a:r>
            <a:endParaRPr lang="en-GB" sz="2000" dirty="0">
              <a:effectLst/>
              <a:highlight>
                <a:srgbClr val="00FFFF"/>
              </a:highligh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4178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89B7D-D507-7E77-D42E-A0E26FEC7556}"/>
              </a:ext>
            </a:extLst>
          </p:cNvPr>
          <p:cNvSpPr>
            <a:spLocks noGrp="1"/>
          </p:cNvSpPr>
          <p:nvPr>
            <p:ph type="title"/>
          </p:nvPr>
        </p:nvSpPr>
        <p:spPr>
          <a:xfrm>
            <a:off x="838200" y="457200"/>
            <a:ext cx="10515600" cy="1233488"/>
          </a:xfrm>
        </p:spPr>
        <p:txBody>
          <a:bodyPr>
            <a:normAutofit/>
          </a:bodyPr>
          <a:lstStyle/>
          <a:p>
            <a:pPr algn="ctr"/>
            <a:r>
              <a:rPr lang="en-IN" sz="32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A840EED0-245F-D989-0F7B-7D0E81B1DD87}"/>
              </a:ext>
            </a:extLst>
          </p:cNvPr>
          <p:cNvSpPr>
            <a:spLocks noGrp="1"/>
          </p:cNvSpPr>
          <p:nvPr>
            <p:ph idx="1"/>
          </p:nvPr>
        </p:nvSpPr>
        <p:spPr>
          <a:xfrm>
            <a:off x="286492" y="2147888"/>
            <a:ext cx="11619016" cy="3836352"/>
          </a:xfrm>
        </p:spPr>
        <p:txBody>
          <a:bodyPr>
            <a:noAutofit/>
          </a:bodyPr>
          <a:lstStyle/>
          <a:p>
            <a:pPr algn="just">
              <a:lnSpc>
                <a:spcPct val="100000"/>
              </a:lnSpc>
              <a:buFont typeface="Wingdings" panose="05000000000000000000" pitchFamily="2" charset="2"/>
              <a:buChar char="ü"/>
            </a:pPr>
            <a:r>
              <a:rPr lang="en-GB" sz="1800" b="1" dirty="0">
                <a:latin typeface="Times New Roman" panose="02020603050405020304" pitchFamily="18" charset="0"/>
                <a:cs typeface="Times New Roman" panose="02020603050405020304" pitchFamily="18" charset="0"/>
              </a:rPr>
              <a:t>Introduction…………………………………………………………………………………………………………….3</a:t>
            </a:r>
          </a:p>
          <a:p>
            <a:pPr>
              <a:lnSpc>
                <a:spcPct val="100000"/>
              </a:lnSpc>
              <a:buFont typeface="Wingdings" panose="05000000000000000000" pitchFamily="2" charset="2"/>
              <a:buChar char="ü"/>
            </a:pPr>
            <a:r>
              <a:rPr lang="en-US" sz="1800" b="1" dirty="0">
                <a:latin typeface="Times New Roman" panose="02020603050405020304" pitchFamily="18" charset="0"/>
                <a:cs typeface="Times New Roman" panose="02020603050405020304" pitchFamily="18" charset="0"/>
              </a:rPr>
              <a:t>Definition of culture and its various elements ……………………………………………………………………….4</a:t>
            </a:r>
          </a:p>
          <a:p>
            <a:pPr>
              <a:lnSpc>
                <a:spcPct val="100000"/>
              </a:lnSpc>
              <a:buFont typeface="Wingdings" panose="05000000000000000000" pitchFamily="2" charset="2"/>
              <a:buChar char="ü"/>
            </a:pPr>
            <a:r>
              <a:rPr lang="en-GB" sz="1800" b="1" dirty="0">
                <a:latin typeface="Times New Roman" panose="02020603050405020304" pitchFamily="18" charset="0"/>
                <a:cs typeface="Times New Roman" panose="02020603050405020304" pitchFamily="18" charset="0"/>
              </a:rPr>
              <a:t>Theoretical underpinning about the impact of culture on Missy Empire…………………………………………. 5</a:t>
            </a:r>
          </a:p>
          <a:p>
            <a:pPr>
              <a:lnSpc>
                <a:spcPct val="100000"/>
              </a:lnSpc>
              <a:buFont typeface="Wingdings" panose="05000000000000000000" pitchFamily="2" charset="2"/>
              <a:buChar char="ü"/>
            </a:pPr>
            <a:r>
              <a:rPr lang="en-GB" sz="1800" b="1" kern="0" dirty="0">
                <a:solidFill>
                  <a:srgbClr val="000000"/>
                </a:solidFill>
                <a:effectLst/>
                <a:latin typeface="Times New Roman" panose="02020603050405020304" pitchFamily="18" charset="0"/>
              </a:rPr>
              <a:t>Evaluating the cultural elements for Missy Empire to overcome for the expansion in China</a:t>
            </a:r>
            <a:r>
              <a:rPr lang="en-US" sz="1800" b="1" kern="0" dirty="0">
                <a:solidFill>
                  <a:srgbClr val="000000"/>
                </a:solidFill>
                <a:effectLst/>
                <a:latin typeface="Times New Roman" panose="02020603050405020304" pitchFamily="18" charset="0"/>
              </a:rPr>
              <a:t>……………………7</a:t>
            </a:r>
            <a:endParaRPr lang="en-GB" sz="1800" b="1" dirty="0">
              <a:latin typeface="Times New Roman" panose="02020603050405020304" pitchFamily="18" charset="0"/>
              <a:cs typeface="Times New Roman" panose="02020603050405020304" pitchFamily="18" charset="0"/>
            </a:endParaRPr>
          </a:p>
          <a:p>
            <a:pPr algn="just">
              <a:lnSpc>
                <a:spcPct val="100000"/>
              </a:lnSpc>
              <a:buFont typeface="Wingdings" panose="05000000000000000000" pitchFamily="2" charset="2"/>
              <a:buChar char="ü"/>
            </a:pPr>
            <a:r>
              <a:rPr lang="en-GB" sz="1800" b="1" dirty="0">
                <a:latin typeface="Times New Roman" panose="02020603050405020304" pitchFamily="18" charset="0"/>
                <a:cs typeface="Times New Roman" panose="02020603050405020304" pitchFamily="18" charset="0"/>
              </a:rPr>
              <a:t>Discussing effective strategies to lead to successful negotiation deals by Missy Empire…………………………..9</a:t>
            </a:r>
          </a:p>
          <a:p>
            <a:pPr algn="just">
              <a:lnSpc>
                <a:spcPct val="100000"/>
              </a:lnSpc>
              <a:buFont typeface="Wingdings" panose="05000000000000000000" pitchFamily="2" charset="2"/>
              <a:buChar char="ü"/>
            </a:pPr>
            <a:r>
              <a:rPr lang="en-GB" sz="1800" b="1" dirty="0">
                <a:latin typeface="Times New Roman" panose="02020603050405020304" pitchFamily="18" charset="0"/>
                <a:cs typeface="Times New Roman" panose="02020603050405020304" pitchFamily="18" charset="0"/>
              </a:rPr>
              <a:t>Conclusion……………………………………………………………………………………………………………….11</a:t>
            </a:r>
          </a:p>
          <a:p>
            <a:pPr algn="just">
              <a:lnSpc>
                <a:spcPct val="100000"/>
              </a:lnSpc>
              <a:buFont typeface="Wingdings" panose="05000000000000000000" pitchFamily="2" charset="2"/>
              <a:buChar char="ü"/>
            </a:pPr>
            <a:r>
              <a:rPr lang="en-GB" sz="1800" b="1" dirty="0">
                <a:latin typeface="Times New Roman" panose="02020603050405020304" pitchFamily="18" charset="0"/>
                <a:cs typeface="Times New Roman" panose="02020603050405020304" pitchFamily="18" charset="0"/>
              </a:rPr>
              <a:t>References………………………………………………………………………………………………………………..12</a:t>
            </a:r>
          </a:p>
          <a:p>
            <a:pPr marL="0" indent="0">
              <a:lnSpc>
                <a:spcPct val="100000"/>
              </a:lnSpc>
              <a:buNone/>
            </a:pPr>
            <a:br>
              <a:rPr lang="en-US" sz="1800" b="1" dirty="0">
                <a:latin typeface="Times New Roman" panose="02020603050405020304" pitchFamily="18" charset="0"/>
                <a:cs typeface="Times New Roman" panose="02020603050405020304" pitchFamily="18" charset="0"/>
              </a:rPr>
            </a:br>
            <a:endParaRPr lang="en-GB" sz="1800" b="1" dirty="0">
              <a:latin typeface="Times New Roman" panose="02020603050405020304" pitchFamily="18" charset="0"/>
              <a:cs typeface="Times New Roman" panose="02020603050405020304" pitchFamily="18" charset="0"/>
            </a:endParaRPr>
          </a:p>
        </p:txBody>
      </p:sp>
      <p:pic>
        <p:nvPicPr>
          <p:cNvPr id="5" name="Picture 4" descr="A close-up of a sign&#10;&#10;AI-generated content may be incorrect.">
            <a:extLst>
              <a:ext uri="{FF2B5EF4-FFF2-40B4-BE49-F238E27FC236}">
                <a16:creationId xmlns:a16="http://schemas.microsoft.com/office/drawing/2014/main" id="{D195CD9F-4B83-BC07-3740-20D555F408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174" y="0"/>
            <a:ext cx="3390900" cy="1352550"/>
          </a:xfrm>
          <a:prstGeom prst="rect">
            <a:avLst/>
          </a:prstGeom>
          <a:ln>
            <a:noFill/>
          </a:ln>
          <a:effectLst>
            <a:softEdge rad="112500"/>
          </a:effectLst>
        </p:spPr>
      </p:pic>
    </p:spTree>
    <p:extLst>
      <p:ext uri="{BB962C8B-B14F-4D97-AF65-F5344CB8AC3E}">
        <p14:creationId xmlns:p14="http://schemas.microsoft.com/office/powerpoint/2010/main" val="2248457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B67FD2-F750-4A0E-CA13-974DA92D868D}"/>
              </a:ext>
            </a:extLst>
          </p:cNvPr>
          <p:cNvSpPr txBox="1"/>
          <p:nvPr/>
        </p:nvSpPr>
        <p:spPr>
          <a:xfrm>
            <a:off x="4875756" y="550461"/>
            <a:ext cx="2760078" cy="584775"/>
          </a:xfrm>
          <a:prstGeom prst="rect">
            <a:avLst/>
          </a:prstGeom>
          <a:noFill/>
        </p:spPr>
        <p:txBody>
          <a:bodyPr wrap="square">
            <a:spAutoFit/>
          </a:bodyPr>
          <a:lstStyle/>
          <a:p>
            <a:pPr marL="0" marR="0" algn="just">
              <a:spcBef>
                <a:spcPts val="2000"/>
              </a:spcBef>
              <a:spcAft>
                <a:spcPts val="600"/>
              </a:spcAft>
            </a:pPr>
            <a:r>
              <a:rPr lang="en-GB" sz="3200" b="1" kern="0" dirty="0">
                <a:solidFill>
                  <a:srgbClr val="000000"/>
                </a:solidFill>
                <a:effectLst/>
                <a:latin typeface="Times New Roman" panose="02020603050405020304" pitchFamily="18" charset="0"/>
              </a:rPr>
              <a:t>Introduction</a:t>
            </a:r>
            <a:endParaRPr lang="en-US" sz="3200" b="1" kern="0" dirty="0">
              <a:effectLst/>
              <a:latin typeface="Times New Roman" panose="02020603050405020304" pitchFamily="18" charset="0"/>
            </a:endParaRPr>
          </a:p>
        </p:txBody>
      </p:sp>
      <p:sp>
        <p:nvSpPr>
          <p:cNvPr id="7" name="TextBox 6">
            <a:extLst>
              <a:ext uri="{FF2B5EF4-FFF2-40B4-BE49-F238E27FC236}">
                <a16:creationId xmlns:a16="http://schemas.microsoft.com/office/drawing/2014/main" id="{BF046FA6-B9D9-61FE-3EEE-26D3B56C17A9}"/>
              </a:ext>
            </a:extLst>
          </p:cNvPr>
          <p:cNvSpPr txBox="1"/>
          <p:nvPr/>
        </p:nvSpPr>
        <p:spPr>
          <a:xfrm>
            <a:off x="2526932" y="1526771"/>
            <a:ext cx="9375113" cy="4093428"/>
          </a:xfrm>
          <a:prstGeom prst="rect">
            <a:avLst/>
          </a:prstGeom>
          <a:noFill/>
        </p:spPr>
        <p:txBody>
          <a:bodyPr wrap="square">
            <a:spAutoFit/>
          </a:bodyPr>
          <a:lstStyle/>
          <a:p>
            <a:pPr marL="285750" indent="-285750" algn="jus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The study will be going to identify the different cultural elements and their impact on the expansion of the UK brand Missy Empire.</a:t>
            </a: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These partnerships allow both organisations from different countries to share resources, and with diverse expertise, the company can produce innovative approaches for the further growth of the business. </a:t>
            </a: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Chinese Apparel market for women has generated a revenue of £138.21 billion and also has a great prospect for new businesses (Statista, 2025)</a:t>
            </a:r>
          </a:p>
          <a:p>
            <a:pPr marL="285750" indent="-28575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strategic methods of negotiation will be evaluated for effective expansion of the organisation. </a:t>
            </a:r>
            <a:endParaRPr lang="en-US" sz="2000" dirty="0">
              <a:latin typeface="Arial" panose="020B0604020202020204" pitchFamily="34" charset="0"/>
              <a:cs typeface="Arial" panose="020B0604020202020204" pitchFamily="34" charset="0"/>
            </a:endParaRPr>
          </a:p>
        </p:txBody>
      </p:sp>
      <p:pic>
        <p:nvPicPr>
          <p:cNvPr id="3074" name="Picture 2" descr="Navigating the Path to China Expansion: Essential Tips for Businesses -  Azure Group China">
            <a:extLst>
              <a:ext uri="{FF2B5EF4-FFF2-40B4-BE49-F238E27FC236}">
                <a16:creationId xmlns:a16="http://schemas.microsoft.com/office/drawing/2014/main" id="{6E285291-1355-4FA6-0589-E474718F3D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321" y="2079717"/>
            <a:ext cx="2027611" cy="134928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4A4B92B-ECFD-F41E-EEB5-2F09CB7A33C5}"/>
              </a:ext>
            </a:extLst>
          </p:cNvPr>
          <p:cNvSpPr txBox="1"/>
          <p:nvPr/>
        </p:nvSpPr>
        <p:spPr>
          <a:xfrm>
            <a:off x="1166752" y="4601090"/>
            <a:ext cx="1148936"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Verot</a:t>
            </a:r>
            <a:r>
              <a:rPr lang="en-GB" sz="1200" dirty="0">
                <a:effectLst/>
                <a:latin typeface="Times New Roman" panose="02020603050405020304" pitchFamily="18" charset="0"/>
                <a:ea typeface="Times New Roman" panose="02020603050405020304" pitchFamily="18" charset="0"/>
              </a:rPr>
              <a:t>, 2025)</a:t>
            </a:r>
            <a:endParaRPr lang="en-US" sz="1200" dirty="0"/>
          </a:p>
        </p:txBody>
      </p:sp>
    </p:spTree>
    <p:extLst>
      <p:ext uri="{BB962C8B-B14F-4D97-AF65-F5344CB8AC3E}">
        <p14:creationId xmlns:p14="http://schemas.microsoft.com/office/powerpoint/2010/main" val="349246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455E-8911-9233-514D-1DBD170F0A43}"/>
              </a:ext>
            </a:extLst>
          </p:cNvPr>
          <p:cNvSpPr>
            <a:spLocks noGrp="1"/>
          </p:cNvSpPr>
          <p:nvPr>
            <p:ph type="ctrTitle"/>
          </p:nvPr>
        </p:nvSpPr>
        <p:spPr>
          <a:xfrm>
            <a:off x="413692" y="97841"/>
            <a:ext cx="9144000" cy="1292542"/>
          </a:xfrm>
        </p:spPr>
        <p:txBody>
          <a:bodyPr>
            <a:normAutofit/>
          </a:bodyPr>
          <a:lstStyle/>
          <a:p>
            <a:pPr algn="just"/>
            <a:r>
              <a:rPr lang="en-GB" sz="3200" b="1" dirty="0">
                <a:latin typeface="Times New Roman" panose="02020603050405020304" pitchFamily="18" charset="0"/>
                <a:cs typeface="Times New Roman" panose="02020603050405020304" pitchFamily="18" charset="0"/>
              </a:rPr>
              <a:t>Definition of culture and its various elements </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B427FA3A-9DDA-938E-6117-3DF0F459549B}"/>
              </a:ext>
            </a:extLst>
          </p:cNvPr>
          <p:cNvSpPr>
            <a:spLocks noGrp="1"/>
          </p:cNvSpPr>
          <p:nvPr>
            <p:ph type="subTitle" idx="1"/>
          </p:nvPr>
        </p:nvSpPr>
        <p:spPr>
          <a:xfrm>
            <a:off x="68826" y="1494503"/>
            <a:ext cx="8876427" cy="5240594"/>
          </a:xfrm>
        </p:spPr>
        <p:txBody>
          <a:bodyPr>
            <a:noAutofit/>
          </a:bodyPr>
          <a:lstStyle/>
          <a:p>
            <a:pPr algn="just"/>
            <a:r>
              <a:rPr lang="en-GB" sz="2000" b="1" u="sng" dirty="0">
                <a:latin typeface="Arial" panose="020B0604020202020204" pitchFamily="34" charset="0"/>
                <a:cs typeface="Arial" panose="020B0604020202020204" pitchFamily="34" charset="0"/>
              </a:rPr>
              <a:t>Defining culture </a:t>
            </a:r>
            <a:endParaRPr lang="en-US"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Culture defines the shared values, norms, as well as beliefs, along with the practices of several groups of people, which effectively influence the internal communication, interaction and conduct of business.</a:t>
            </a:r>
          </a:p>
          <a:p>
            <a:pPr algn="just"/>
            <a:endParaRPr lang="en-GB" sz="2000" dirty="0">
              <a:latin typeface="Arial" panose="020B0604020202020204" pitchFamily="34" charset="0"/>
              <a:cs typeface="Arial" panose="020B0604020202020204" pitchFamily="34" charset="0"/>
            </a:endParaRPr>
          </a:p>
          <a:p>
            <a:pPr algn="just"/>
            <a:r>
              <a:rPr lang="en-GB" b="1" u="sng" dirty="0"/>
              <a:t>Various types of elements of Culture</a:t>
            </a:r>
            <a:endParaRPr lang="en-GB" dirty="0"/>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  There are multiple elements involved in forming culture, and these are language, norms, beliefs, social structure and values (Buckley et al., 2022). </a:t>
            </a:r>
          </a:p>
          <a:p>
            <a:pPr marL="285750" indent="-285750" algn="just">
              <a:buFont typeface="Arial" panose="020B0604020202020204" pitchFamily="34" charset="0"/>
              <a:buChar char="•"/>
            </a:pPr>
            <a:r>
              <a:rPr lang="en-US" sz="2000" dirty="0">
                <a:latin typeface="Arial" panose="020B0604020202020204" pitchFamily="34" charset="0"/>
                <a:cs typeface="Arial" panose="020B0604020202020204" pitchFamily="34" charset="0"/>
              </a:rPr>
              <a:t>The beliefs appear from the different religious mindsets and practices, which are different among different cultures. </a:t>
            </a:r>
          </a:p>
          <a:p>
            <a:pPr marL="285750" indent="-285750" algn="just">
              <a:buFont typeface="Arial" panose="020B0604020202020204" pitchFamily="34" charset="0"/>
              <a:buChar char="•"/>
            </a:pPr>
            <a:r>
              <a:rPr lang="en-US" sz="2000" dirty="0">
                <a:latin typeface="Arial" panose="020B0604020202020204" pitchFamily="34" charset="0"/>
                <a:cs typeface="Arial" panose="020B0604020202020204" pitchFamily="34" charset="0"/>
              </a:rPr>
              <a:t>Moreover, the social structure has been considered as one of the important elements of culture.</a:t>
            </a:r>
          </a:p>
          <a:p>
            <a:pPr marL="285750" indent="-285750" algn="just">
              <a:buFont typeface="Arial" panose="020B0604020202020204" pitchFamily="34" charset="0"/>
              <a:buChar char="•"/>
            </a:pPr>
            <a:r>
              <a:rPr lang="en-US" sz="2000" dirty="0">
                <a:latin typeface="Arial" panose="020B0604020202020204" pitchFamily="34" charset="0"/>
                <a:cs typeface="Arial" panose="020B0604020202020204" pitchFamily="34" charset="0"/>
              </a:rPr>
              <a:t>On the other hand, norms are formed with the rules and expectations which guide the habits of the organization. </a:t>
            </a:r>
          </a:p>
        </p:txBody>
      </p:sp>
      <p:sp>
        <p:nvSpPr>
          <p:cNvPr id="5" name="TextBox 4">
            <a:extLst>
              <a:ext uri="{FF2B5EF4-FFF2-40B4-BE49-F238E27FC236}">
                <a16:creationId xmlns:a16="http://schemas.microsoft.com/office/drawing/2014/main" id="{618A9D65-A355-E467-E683-793F4202DF80}"/>
              </a:ext>
            </a:extLst>
          </p:cNvPr>
          <p:cNvSpPr txBox="1"/>
          <p:nvPr/>
        </p:nvSpPr>
        <p:spPr>
          <a:xfrm>
            <a:off x="9411116" y="5129439"/>
            <a:ext cx="1769745" cy="307777"/>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(Buckley et al., 2022)</a:t>
            </a:r>
            <a:endParaRPr lang="en-US" sz="1400" dirty="0"/>
          </a:p>
        </p:txBody>
      </p:sp>
      <p:pic>
        <p:nvPicPr>
          <p:cNvPr id="7" name="Picture 6">
            <a:extLst>
              <a:ext uri="{FF2B5EF4-FFF2-40B4-BE49-F238E27FC236}">
                <a16:creationId xmlns:a16="http://schemas.microsoft.com/office/drawing/2014/main" id="{088993F9-9971-D31D-2E18-FA6E7AAD82C6}"/>
              </a:ext>
            </a:extLst>
          </p:cNvPr>
          <p:cNvPicPr>
            <a:picLocks noChangeAspect="1"/>
          </p:cNvPicPr>
          <p:nvPr/>
        </p:nvPicPr>
        <p:blipFill>
          <a:blip r:embed="rId3"/>
          <a:stretch>
            <a:fillRect/>
          </a:stretch>
        </p:blipFill>
        <p:spPr>
          <a:xfrm>
            <a:off x="9043577" y="2055977"/>
            <a:ext cx="2994517" cy="2407868"/>
          </a:xfrm>
          <a:prstGeom prst="rect">
            <a:avLst/>
          </a:prstGeom>
        </p:spPr>
      </p:pic>
    </p:spTree>
    <p:extLst>
      <p:ext uri="{BB962C8B-B14F-4D97-AF65-F5344CB8AC3E}">
        <p14:creationId xmlns:p14="http://schemas.microsoft.com/office/powerpoint/2010/main" val="3526307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F485-6B50-23CA-19D5-3F581D8B4997}"/>
              </a:ext>
            </a:extLst>
          </p:cNvPr>
          <p:cNvSpPr>
            <a:spLocks noGrp="1"/>
          </p:cNvSpPr>
          <p:nvPr>
            <p:ph type="title"/>
          </p:nvPr>
        </p:nvSpPr>
        <p:spPr>
          <a:xfrm>
            <a:off x="304801" y="386042"/>
            <a:ext cx="10515600" cy="1325563"/>
          </a:xfrm>
        </p:spPr>
        <p:txBody>
          <a:bodyPr>
            <a:noAutofit/>
          </a:bodyPr>
          <a:lstStyle/>
          <a:p>
            <a:r>
              <a:rPr lang="en-GB" sz="3200" b="1" dirty="0">
                <a:latin typeface="Times New Roman" panose="02020603050405020304" pitchFamily="18" charset="0"/>
                <a:cs typeface="Times New Roman" panose="02020603050405020304" pitchFamily="18" charset="0"/>
              </a:rPr>
              <a:t>Theoretical underpinning about the impact of culture on Missy Empire </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0056178-5284-2B67-9487-96E4A04787C6}"/>
              </a:ext>
            </a:extLst>
          </p:cNvPr>
          <p:cNvSpPr>
            <a:spLocks noGrp="1"/>
          </p:cNvSpPr>
          <p:nvPr>
            <p:ph idx="1"/>
          </p:nvPr>
        </p:nvSpPr>
        <p:spPr>
          <a:xfrm>
            <a:off x="6880860" y="1985329"/>
            <a:ext cx="5052060" cy="3925944"/>
          </a:xfrm>
        </p:spPr>
        <p:txBody>
          <a:bodyPr>
            <a:noAutofit/>
          </a:bodyPr>
          <a:lstStyle/>
          <a:p>
            <a:pPr marL="0" indent="0" algn="just">
              <a:buNone/>
            </a:pPr>
            <a:r>
              <a:rPr lang="en-GB" sz="2000" b="1" dirty="0">
                <a:latin typeface="Arial" panose="020B0604020202020204" pitchFamily="34" charset="0"/>
                <a:cs typeface="Arial" panose="020B0604020202020204" pitchFamily="34" charset="0"/>
              </a:rPr>
              <a:t>Application of Hofstede's Framework to identify the cultural differences and their impacts </a:t>
            </a:r>
          </a:p>
          <a:p>
            <a:pPr marL="0" indent="0">
              <a:buNone/>
            </a:pPr>
            <a:r>
              <a:rPr lang="en-GB" sz="2000" b="1" i="1" dirty="0">
                <a:latin typeface="Arial" panose="020B0604020202020204" pitchFamily="34" charset="0"/>
                <a:cs typeface="Arial" panose="020B0604020202020204" pitchFamily="34" charset="0"/>
              </a:rPr>
              <a:t>Power Distance</a:t>
            </a:r>
          </a:p>
          <a:p>
            <a:pPr marL="0" indent="0" algn="just">
              <a:buNone/>
            </a:pPr>
            <a:r>
              <a:rPr lang="en-GB" sz="2000" dirty="0">
                <a:latin typeface="Arial" panose="020B0604020202020204" pitchFamily="34" charset="0"/>
                <a:cs typeface="Arial" panose="020B0604020202020204" pitchFamily="34" charset="0"/>
              </a:rPr>
              <a:t>This indicates that China holds a strong belief in </a:t>
            </a:r>
            <a:r>
              <a:rPr lang="en-GB" sz="1800" dirty="0">
                <a:latin typeface="Arial" panose="020B0604020202020204" pitchFamily="34" charset="0"/>
                <a:cs typeface="Arial" panose="020B0604020202020204" pitchFamily="34" charset="0"/>
              </a:rPr>
              <a:t>unequal</a:t>
            </a:r>
            <a:r>
              <a:rPr lang="en-GB" sz="2000" dirty="0">
                <a:latin typeface="Arial" panose="020B0604020202020204" pitchFamily="34" charset="0"/>
                <a:cs typeface="Arial" panose="020B0604020202020204" pitchFamily="34" charset="0"/>
              </a:rPr>
              <a:t> power distribution among its netizens </a:t>
            </a:r>
            <a:r>
              <a:rPr lang="en-US" sz="2000" dirty="0">
                <a:latin typeface="Arial" panose="020B0604020202020204" pitchFamily="34" charset="0"/>
                <a:cs typeface="Arial" panose="020B0604020202020204" pitchFamily="34" charset="0"/>
              </a:rPr>
              <a:t>(The Culture Factor, 2025)</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a:p>
            <a:pPr marL="0" indent="0">
              <a:buNone/>
            </a:pPr>
            <a:r>
              <a:rPr lang="en-GB" sz="2000" b="1" i="1" dirty="0">
                <a:latin typeface="Arial" panose="020B0604020202020204" pitchFamily="34" charset="0"/>
                <a:cs typeface="Arial" panose="020B0604020202020204" pitchFamily="34" charset="0"/>
              </a:rPr>
              <a:t>Individualism vs. Collectivism </a:t>
            </a:r>
            <a:endParaRPr lang="en-US" sz="2000" dirty="0">
              <a:latin typeface="Arial" panose="020B0604020202020204" pitchFamily="34" charset="0"/>
              <a:cs typeface="Arial" panose="020B0604020202020204" pitchFamily="34" charset="0"/>
            </a:endParaRPr>
          </a:p>
          <a:p>
            <a:pPr marL="0" indent="0" algn="just">
              <a:buNone/>
            </a:pPr>
            <a:r>
              <a:rPr lang="en-US" sz="2000" dirty="0">
                <a:latin typeface="Arial" panose="020B0604020202020204" pitchFamily="34" charset="0"/>
                <a:cs typeface="Arial" panose="020B0604020202020204" pitchFamily="34" charset="0"/>
              </a:rPr>
              <a:t>Individualism focuses on care by individuals and little interactions, while the collectivist culture emphasizes the societal wellbeing.</a:t>
            </a:r>
          </a:p>
        </p:txBody>
      </p:sp>
      <p:pic>
        <p:nvPicPr>
          <p:cNvPr id="4" name="image1.png">
            <a:extLst>
              <a:ext uri="{FF2B5EF4-FFF2-40B4-BE49-F238E27FC236}">
                <a16:creationId xmlns:a16="http://schemas.microsoft.com/office/drawing/2014/main" id="{B18DC52F-FAB6-7FEC-DFEA-6310B66C15E3}"/>
              </a:ext>
            </a:extLst>
          </p:cNvPr>
          <p:cNvPicPr/>
          <p:nvPr/>
        </p:nvPicPr>
        <p:blipFill>
          <a:blip r:embed="rId3"/>
          <a:stretch>
            <a:fillRect/>
          </a:stretch>
        </p:blipFill>
        <p:spPr>
          <a:xfrm>
            <a:off x="166255" y="1376362"/>
            <a:ext cx="6631709" cy="3712873"/>
          </a:xfrm>
          <a:prstGeom prst="rect">
            <a:avLst/>
          </a:prstGeom>
        </p:spPr>
      </p:pic>
      <p:sp>
        <p:nvSpPr>
          <p:cNvPr id="6" name="TextBox 5">
            <a:extLst>
              <a:ext uri="{FF2B5EF4-FFF2-40B4-BE49-F238E27FC236}">
                <a16:creationId xmlns:a16="http://schemas.microsoft.com/office/drawing/2014/main" id="{64A4611A-9E34-4A89-BFEE-506F66E0E7AC}"/>
              </a:ext>
            </a:extLst>
          </p:cNvPr>
          <p:cNvSpPr txBox="1"/>
          <p:nvPr/>
        </p:nvSpPr>
        <p:spPr>
          <a:xfrm>
            <a:off x="304801" y="5633279"/>
            <a:ext cx="11441430" cy="1138773"/>
          </a:xfrm>
          <a:prstGeom prst="rect">
            <a:avLst/>
          </a:prstGeom>
          <a:noFill/>
        </p:spPr>
        <p:txBody>
          <a:bodyPr wrap="square">
            <a:spAutoFit/>
          </a:bodyPr>
          <a:lstStyle/>
          <a:p>
            <a:pPr marL="0" marR="0" algn="just">
              <a:lnSpc>
                <a:spcPct val="200000"/>
              </a:lnSpc>
              <a:buNone/>
            </a:pPr>
            <a:r>
              <a:rPr lang="en-GB" sz="1800" b="1" i="1" dirty="0">
                <a:effectLst/>
                <a:latin typeface="Arial" panose="020B0604020202020204" pitchFamily="34" charset="0"/>
                <a:ea typeface="Times New Roman" panose="02020603050405020304" pitchFamily="18" charset="0"/>
                <a:cs typeface="Arial" panose="020B0604020202020204" pitchFamily="34" charset="0"/>
              </a:rPr>
              <a:t>Motivation Towards Achievement and Success</a:t>
            </a:r>
          </a:p>
          <a:p>
            <a:pPr algn="just"/>
            <a:r>
              <a:rPr lang="en-GB" sz="1600" dirty="0">
                <a:latin typeface="Arial" panose="020B0604020202020204" pitchFamily="34" charset="0"/>
                <a:cs typeface="Arial" panose="020B0604020202020204" pitchFamily="34" charset="0"/>
              </a:rPr>
              <a:t>This dimension indicates that cultures which are masculinity-dominated are more focused on achievements and assertiveness</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8" name="TextBox 7">
            <a:extLst>
              <a:ext uri="{FF2B5EF4-FFF2-40B4-BE49-F238E27FC236}">
                <a16:creationId xmlns:a16="http://schemas.microsoft.com/office/drawing/2014/main" id="{2CFCFB3D-634D-8A11-2592-A3D7DCD1B277}"/>
              </a:ext>
            </a:extLst>
          </p:cNvPr>
          <p:cNvSpPr txBox="1"/>
          <p:nvPr/>
        </p:nvSpPr>
        <p:spPr>
          <a:xfrm>
            <a:off x="2040255" y="5173860"/>
            <a:ext cx="3522346" cy="307777"/>
          </a:xfrm>
          <a:prstGeom prst="rect">
            <a:avLst/>
          </a:prstGeom>
          <a:noFill/>
        </p:spPr>
        <p:txBody>
          <a:bodyPr wrap="square">
            <a:spAutoFit/>
          </a:bodyPr>
          <a:lstStyle/>
          <a:p>
            <a:r>
              <a:rPr lang="en-US" sz="1400" dirty="0">
                <a:latin typeface="Times New Roman" panose="02020603050405020304" pitchFamily="18" charset="0"/>
                <a:cs typeface="Times New Roman" panose="02020603050405020304" pitchFamily="18" charset="0"/>
              </a:rPr>
              <a:t>The Culture Factor, 2025)</a:t>
            </a:r>
            <a:endParaRPr lang="en-US" sz="1400" dirty="0"/>
          </a:p>
        </p:txBody>
      </p:sp>
    </p:spTree>
    <p:extLst>
      <p:ext uri="{BB962C8B-B14F-4D97-AF65-F5344CB8AC3E}">
        <p14:creationId xmlns:p14="http://schemas.microsoft.com/office/powerpoint/2010/main" val="3737848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fashion market in China">
            <a:extLst>
              <a:ext uri="{FF2B5EF4-FFF2-40B4-BE49-F238E27FC236}">
                <a16:creationId xmlns:a16="http://schemas.microsoft.com/office/drawing/2014/main" id="{C9FDA3AC-96C9-C429-840C-57718C3371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304" y="2113065"/>
            <a:ext cx="4678879" cy="263186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F64092B-D336-C89D-B5EA-08684E444000}"/>
              </a:ext>
            </a:extLst>
          </p:cNvPr>
          <p:cNvSpPr txBox="1"/>
          <p:nvPr/>
        </p:nvSpPr>
        <p:spPr>
          <a:xfrm>
            <a:off x="605641" y="320801"/>
            <a:ext cx="10913424" cy="1077218"/>
          </a:xfrm>
          <a:prstGeom prst="rect">
            <a:avLst/>
          </a:prstGeom>
          <a:noFill/>
        </p:spPr>
        <p:txBody>
          <a:bodyPr wrap="square">
            <a:spAutoFit/>
          </a:bodyPr>
          <a:lstStyle/>
          <a:p>
            <a:pPr marL="0" marR="0" algn="ctr">
              <a:spcBef>
                <a:spcPts val="2000"/>
              </a:spcBef>
              <a:spcAft>
                <a:spcPts val="600"/>
              </a:spcAft>
            </a:pPr>
            <a:r>
              <a:rPr lang="en-GB" sz="3200" b="1" kern="0" dirty="0">
                <a:solidFill>
                  <a:srgbClr val="000000"/>
                </a:solidFill>
                <a:effectLst/>
                <a:latin typeface="Times New Roman" panose="02020603050405020304" pitchFamily="18" charset="0"/>
              </a:rPr>
              <a:t>Evaluating the cultural elements for Missy Empire to overcome for the expansion in China</a:t>
            </a:r>
            <a:endParaRPr lang="en-US" sz="3200" b="1" kern="0" dirty="0">
              <a:effectLst/>
              <a:latin typeface="Times New Roman" panose="02020603050405020304" pitchFamily="18" charset="0"/>
            </a:endParaRPr>
          </a:p>
        </p:txBody>
      </p:sp>
      <p:sp>
        <p:nvSpPr>
          <p:cNvPr id="7" name="TextBox 6">
            <a:extLst>
              <a:ext uri="{FF2B5EF4-FFF2-40B4-BE49-F238E27FC236}">
                <a16:creationId xmlns:a16="http://schemas.microsoft.com/office/drawing/2014/main" id="{65DB5D3D-D3FB-0B8C-3FE8-7AFA7E93B32C}"/>
              </a:ext>
            </a:extLst>
          </p:cNvPr>
          <p:cNvSpPr txBox="1"/>
          <p:nvPr/>
        </p:nvSpPr>
        <p:spPr>
          <a:xfrm>
            <a:off x="5554684" y="1551116"/>
            <a:ext cx="4183082" cy="400110"/>
          </a:xfrm>
          <a:prstGeom prst="rect">
            <a:avLst/>
          </a:prstGeom>
          <a:noFill/>
        </p:spPr>
        <p:txBody>
          <a:bodyPr wrap="square">
            <a:spAutoFit/>
          </a:bodyPr>
          <a:lstStyle/>
          <a:p>
            <a:pPr marL="0" marR="0" algn="just"/>
            <a:r>
              <a:rPr lang="en-GB" sz="2000" b="1" u="sng" dirty="0">
                <a:effectLst/>
                <a:latin typeface="Times New Roman" panose="02020603050405020304" pitchFamily="18" charset="0"/>
                <a:ea typeface="Times New Roman" panose="02020603050405020304" pitchFamily="18" charset="0"/>
              </a:rPr>
              <a:t>Different communication styles</a:t>
            </a:r>
            <a:endParaRPr lang="en-US" sz="20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03AFEFCA-E84A-7381-0491-2F2BE9C96A52}"/>
              </a:ext>
            </a:extLst>
          </p:cNvPr>
          <p:cNvSpPr txBox="1"/>
          <p:nvPr/>
        </p:nvSpPr>
        <p:spPr>
          <a:xfrm>
            <a:off x="5225143" y="2113065"/>
            <a:ext cx="6863937" cy="4770537"/>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Simplified translation of the business documents is not sufficient for a business to thrive without a proper understanding of the cultural context.</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 cultural nuisance and adopting a subtle tone can be effective in surviving in the targeted market.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 company needs to overcome the gaps in its indirect communication, and being unaware of the concept of ‘</a:t>
            </a:r>
            <a:r>
              <a:rPr lang="en-GB" sz="1600" dirty="0" err="1">
                <a:effectLst/>
                <a:latin typeface="Arial" panose="020B0604020202020204" pitchFamily="34" charset="0"/>
                <a:ea typeface="Times New Roman" panose="02020603050405020304" pitchFamily="18" charset="0"/>
                <a:cs typeface="Arial" panose="020B0604020202020204" pitchFamily="34" charset="0"/>
              </a:rPr>
              <a:t>Minazi</a:t>
            </a:r>
            <a:r>
              <a:rPr lang="en-GB" sz="1600" dirty="0">
                <a:effectLst/>
                <a:latin typeface="Arial" panose="020B0604020202020204" pitchFamily="34" charset="0"/>
                <a:ea typeface="Times New Roman" panose="02020603050405020304" pitchFamily="18" charset="0"/>
                <a:cs typeface="Arial" panose="020B0604020202020204" pitchFamily="34" charset="0"/>
              </a:rPr>
              <a:t>’ can create immense misunderstanding among the partners (</a:t>
            </a:r>
            <a:r>
              <a:rPr lang="en-GB" sz="1600" dirty="0" err="1">
                <a:effectLst/>
                <a:latin typeface="Arial" panose="020B0604020202020204" pitchFamily="34" charset="0"/>
                <a:ea typeface="Times New Roman" panose="02020603050405020304" pitchFamily="18" charset="0"/>
                <a:cs typeface="Arial" panose="020B0604020202020204" pitchFamily="34" charset="0"/>
              </a:rPr>
              <a:t>GourmetPro</a:t>
            </a:r>
            <a:r>
              <a:rPr lang="en-GB" sz="1600" dirty="0">
                <a:effectLst/>
                <a:latin typeface="Arial" panose="020B0604020202020204" pitchFamily="34" charset="0"/>
                <a:ea typeface="Times New Roman" panose="02020603050405020304" pitchFamily="18" charset="0"/>
                <a:cs typeface="Arial" panose="020B0604020202020204" pitchFamily="34" charset="0"/>
              </a:rPr>
              <a:t>, 2024)</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A UK-based company like Missy Empire is familiar with conveying explicit verbal information, and the customer services are operated accordingly.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However, Chinese consumers prefer high-context delivery and shared understanding at the time of purchasing. </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US" sz="1600" dirty="0"/>
          </a:p>
        </p:txBody>
      </p:sp>
      <p:sp>
        <p:nvSpPr>
          <p:cNvPr id="11" name="TextBox 10">
            <a:extLst>
              <a:ext uri="{FF2B5EF4-FFF2-40B4-BE49-F238E27FC236}">
                <a16:creationId xmlns:a16="http://schemas.microsoft.com/office/drawing/2014/main" id="{9C36EAFF-AFC7-89D3-7EEC-A186DC1DE979}"/>
              </a:ext>
            </a:extLst>
          </p:cNvPr>
          <p:cNvSpPr txBox="1"/>
          <p:nvPr/>
        </p:nvSpPr>
        <p:spPr>
          <a:xfrm>
            <a:off x="1579916" y="4906773"/>
            <a:ext cx="1210785"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Verot</a:t>
            </a:r>
            <a:r>
              <a:rPr lang="en-GB" sz="1200" dirty="0">
                <a:effectLst/>
                <a:latin typeface="Times New Roman" panose="02020603050405020304" pitchFamily="18" charset="0"/>
                <a:ea typeface="Times New Roman" panose="02020603050405020304" pitchFamily="18" charset="0"/>
              </a:rPr>
              <a:t>, 2025)</a:t>
            </a:r>
            <a:endParaRPr lang="en-US" sz="1200" dirty="0"/>
          </a:p>
        </p:txBody>
      </p:sp>
    </p:spTree>
    <p:extLst>
      <p:ext uri="{BB962C8B-B14F-4D97-AF65-F5344CB8AC3E}">
        <p14:creationId xmlns:p14="http://schemas.microsoft.com/office/powerpoint/2010/main" val="3359473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30873B-A8C9-7B1C-AA82-CB22502DA989}"/>
              </a:ext>
            </a:extLst>
          </p:cNvPr>
          <p:cNvSpPr txBox="1"/>
          <p:nvPr/>
        </p:nvSpPr>
        <p:spPr>
          <a:xfrm>
            <a:off x="2894611" y="274606"/>
            <a:ext cx="2318656" cy="400110"/>
          </a:xfrm>
          <a:prstGeom prst="rect">
            <a:avLst/>
          </a:prstGeom>
          <a:noFill/>
        </p:spPr>
        <p:txBody>
          <a:bodyPr wrap="square">
            <a:spAutoFit/>
          </a:bodyPr>
          <a:lstStyle/>
          <a:p>
            <a:pPr algn="just" rtl="0">
              <a:buNone/>
            </a:pPr>
            <a:r>
              <a:rPr lang="en-US" sz="2000" b="1" i="0" u="sng" dirty="0">
                <a:solidFill>
                  <a:srgbClr val="000000"/>
                </a:solidFill>
                <a:effectLst/>
                <a:latin typeface="Times New Roman" panose="02020603050405020304" pitchFamily="18" charset="0"/>
              </a:rPr>
              <a:t>Diverse preferences</a:t>
            </a:r>
            <a:endParaRPr lang="en-US" sz="2000" b="0" dirty="0">
              <a:effectLst/>
            </a:endParaRPr>
          </a:p>
        </p:txBody>
      </p:sp>
      <p:sp>
        <p:nvSpPr>
          <p:cNvPr id="7" name="TextBox 6">
            <a:extLst>
              <a:ext uri="{FF2B5EF4-FFF2-40B4-BE49-F238E27FC236}">
                <a16:creationId xmlns:a16="http://schemas.microsoft.com/office/drawing/2014/main" id="{092998E4-74E5-477A-51E6-4355AB98D46D}"/>
              </a:ext>
            </a:extLst>
          </p:cNvPr>
          <p:cNvSpPr txBox="1"/>
          <p:nvPr/>
        </p:nvSpPr>
        <p:spPr>
          <a:xfrm>
            <a:off x="205508" y="709382"/>
            <a:ext cx="11165774" cy="3046988"/>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Chinese consumers place a strong emphasis on comfort and particular-coloured symbols.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They prefer functionality over premium ranges, and the fast fashion market of China is in an evolving stage.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 peer influence of social media platforms has created awareness among the Chinese youth about adopting sustainable practices.</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Whereas Missy Empire promotes fast fashion, with bold and edgy cut-out designs, and they frequently experiment with trendy styles (Missy Empire, 2025). </a:t>
            </a:r>
          </a:p>
          <a:p>
            <a:pPr algn="just"/>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A British company needs to overcome the tradition of rapid transformation of their products and should try to implement change according to the Chinese customer demands.   </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9" name="TextBox 8">
            <a:extLst>
              <a:ext uri="{FF2B5EF4-FFF2-40B4-BE49-F238E27FC236}">
                <a16:creationId xmlns:a16="http://schemas.microsoft.com/office/drawing/2014/main" id="{5D2E90A0-10F9-42D5-6A3A-47B78916CEA5}"/>
              </a:ext>
            </a:extLst>
          </p:cNvPr>
          <p:cNvSpPr txBox="1"/>
          <p:nvPr/>
        </p:nvSpPr>
        <p:spPr>
          <a:xfrm>
            <a:off x="3540331" y="3795900"/>
            <a:ext cx="5111337" cy="400110"/>
          </a:xfrm>
          <a:prstGeom prst="rect">
            <a:avLst/>
          </a:prstGeom>
          <a:noFill/>
        </p:spPr>
        <p:txBody>
          <a:bodyPr wrap="square">
            <a:spAutoFit/>
          </a:bodyPr>
          <a:lstStyle/>
          <a:p>
            <a:pPr marL="0" marR="0" algn="just"/>
            <a:r>
              <a:rPr lang="en-GB" sz="2000" b="1" u="sng" dirty="0">
                <a:effectLst/>
                <a:latin typeface="Times New Roman" panose="02020603050405020304" pitchFamily="18" charset="0"/>
                <a:ea typeface="Times New Roman" panose="02020603050405020304" pitchFamily="18" charset="0"/>
              </a:rPr>
              <a:t>Confucian influence and localised promotion </a:t>
            </a:r>
            <a:endParaRPr lang="en-US" sz="2000" dirty="0">
              <a:effectLst/>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F34C6C41-DEC4-1E40-C793-D9250E213E4A}"/>
              </a:ext>
            </a:extLst>
          </p:cNvPr>
          <p:cNvSpPr txBox="1"/>
          <p:nvPr/>
        </p:nvSpPr>
        <p:spPr>
          <a:xfrm>
            <a:off x="2894611" y="4275070"/>
            <a:ext cx="8980714" cy="2554545"/>
          </a:xfrm>
          <a:prstGeom prst="rect">
            <a:avLst/>
          </a:prstGeom>
          <a:noFill/>
        </p:spPr>
        <p:txBody>
          <a:bodyPr wrap="square">
            <a:spAutoFit/>
          </a:bodyPr>
          <a:lstStyle/>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 organisational culture of Chinese organisations is severely influenced by Confucian values.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A UK-based company needs to avoid stiff professionalism and enhance their emotional intelligence to execute a proper expansion for the organisation.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 marketing and promotional strategies of Chinese products are executed by the key opinion leaders (</a:t>
            </a:r>
            <a:r>
              <a:rPr lang="en-GB" sz="1600" dirty="0" err="1">
                <a:effectLst/>
                <a:latin typeface="Arial" panose="020B0604020202020204" pitchFamily="34" charset="0"/>
                <a:ea typeface="Times New Roman" panose="02020603050405020304" pitchFamily="18" charset="0"/>
                <a:cs typeface="Arial" panose="020B0604020202020204" pitchFamily="34" charset="0"/>
              </a:rPr>
              <a:t>Verot</a:t>
            </a:r>
            <a:r>
              <a:rPr lang="en-GB" sz="1600" dirty="0">
                <a:effectLst/>
                <a:latin typeface="Arial" panose="020B0604020202020204" pitchFamily="34" charset="0"/>
                <a:ea typeface="Times New Roman" panose="02020603050405020304" pitchFamily="18" charset="0"/>
                <a:cs typeface="Arial" panose="020B0604020202020204" pitchFamily="34" charset="0"/>
              </a:rPr>
              <a:t>, 2025).</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 UK market fosters marketing strategy through celebrity influence over the community. </a:t>
            </a:r>
          </a:p>
        </p:txBody>
      </p:sp>
      <p:pic>
        <p:nvPicPr>
          <p:cNvPr id="2050" name="Picture 2" descr="MISSYEMPIRE - Apps on Google Play">
            <a:extLst>
              <a:ext uri="{FF2B5EF4-FFF2-40B4-BE49-F238E27FC236}">
                <a16:creationId xmlns:a16="http://schemas.microsoft.com/office/drawing/2014/main" id="{C667C3DD-4C5E-0BD2-8343-7F38996B76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28" y="4080418"/>
            <a:ext cx="1999013" cy="199901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E244A06-8F6B-6B30-1748-246AB04C7636}"/>
              </a:ext>
            </a:extLst>
          </p:cNvPr>
          <p:cNvSpPr txBox="1"/>
          <p:nvPr/>
        </p:nvSpPr>
        <p:spPr>
          <a:xfrm>
            <a:off x="435428" y="6214062"/>
            <a:ext cx="1737756"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(Missy Empire, 2025)</a:t>
            </a:r>
            <a:endParaRPr lang="en-US" sz="1200" dirty="0"/>
          </a:p>
        </p:txBody>
      </p:sp>
    </p:spTree>
    <p:extLst>
      <p:ext uri="{BB962C8B-B14F-4D97-AF65-F5344CB8AC3E}">
        <p14:creationId xmlns:p14="http://schemas.microsoft.com/office/powerpoint/2010/main" val="1000133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D1EE9-7F3C-3DC9-3DBE-C4965F798386}"/>
              </a:ext>
            </a:extLst>
          </p:cNvPr>
          <p:cNvSpPr>
            <a:spLocks noGrp="1"/>
          </p:cNvSpPr>
          <p:nvPr>
            <p:ph type="title"/>
          </p:nvPr>
        </p:nvSpPr>
        <p:spPr>
          <a:xfrm>
            <a:off x="1132608" y="365125"/>
            <a:ext cx="10221191" cy="1325563"/>
          </a:xfrm>
        </p:spPr>
        <p:txBody>
          <a:bodyPr>
            <a:noAutofit/>
          </a:bodyPr>
          <a:lstStyle/>
          <a:p>
            <a:pPr algn="ctr"/>
            <a:r>
              <a:rPr lang="en-GB" sz="3200" b="1" dirty="0">
                <a:latin typeface="Times New Roman" panose="02020603050405020304" pitchFamily="18" charset="0"/>
                <a:cs typeface="Times New Roman" panose="02020603050405020304" pitchFamily="18" charset="0"/>
              </a:rPr>
              <a:t>Discussing effective strategies to lead to successful negotiation deals by Missy Empire  </a:t>
            </a:r>
            <a:br>
              <a:rPr lang="en-IN" sz="3200" b="1"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3390D6F-7B6E-4BA8-AA7D-1D77DF1E048C}"/>
              </a:ext>
            </a:extLst>
          </p:cNvPr>
          <p:cNvSpPr>
            <a:spLocks noGrp="1"/>
          </p:cNvSpPr>
          <p:nvPr>
            <p:ph idx="1"/>
          </p:nvPr>
        </p:nvSpPr>
        <p:spPr>
          <a:xfrm>
            <a:off x="1132609" y="1853334"/>
            <a:ext cx="9926782" cy="2122920"/>
          </a:xfrm>
        </p:spPr>
        <p:txBody>
          <a:bodyPr>
            <a:normAutofit fontScale="92500" lnSpcReduction="20000"/>
          </a:bodyPr>
          <a:lstStyle/>
          <a:p>
            <a:pPr marL="0" indent="0" algn="just">
              <a:lnSpc>
                <a:spcPct val="100000"/>
              </a:lnSpc>
              <a:buNone/>
            </a:pPr>
            <a:r>
              <a:rPr lang="en-GB" sz="2200" b="1" u="sng" dirty="0">
                <a:latin typeface="Times New Roman" panose="02020603050405020304" pitchFamily="18" charset="0"/>
                <a:cs typeface="Times New Roman" panose="02020603050405020304" pitchFamily="18" charset="0"/>
              </a:rPr>
              <a:t>Conducting thorough industry research and analysis</a:t>
            </a:r>
          </a:p>
          <a:p>
            <a:pPr marL="0" indent="0" algn="just">
              <a:lnSpc>
                <a:spcPct val="100000"/>
              </a:lnSpc>
              <a:buNone/>
            </a:pPr>
            <a:endParaRPr lang="en-IN" sz="1600" dirty="0">
              <a:latin typeface="Times New Roman" panose="02020603050405020304" pitchFamily="18" charset="0"/>
              <a:cs typeface="Times New Roman" panose="02020603050405020304" pitchFamily="18" charset="0"/>
            </a:endParaRPr>
          </a:p>
          <a:p>
            <a:pPr algn="just">
              <a:lnSpc>
                <a:spcPct val="100000"/>
              </a:lnSpc>
            </a:pPr>
            <a:r>
              <a:rPr lang="en-GB" sz="1700" dirty="0">
                <a:latin typeface="Times New Roman" panose="02020603050405020304" pitchFamily="18" charset="0"/>
                <a:cs typeface="Times New Roman" panose="02020603050405020304" pitchFamily="18" charset="0"/>
              </a:rPr>
              <a:t>Identifying the priorities of the opposite party is significantly helpful in using the organisational strengths for maximising the benefits of the negotiations (Gibson, 2025). </a:t>
            </a:r>
          </a:p>
          <a:p>
            <a:pPr algn="just">
              <a:lnSpc>
                <a:spcPct val="100000"/>
              </a:lnSpc>
            </a:pPr>
            <a:endParaRPr lang="en-GB" sz="1700" dirty="0">
              <a:latin typeface="Times New Roman" panose="02020603050405020304" pitchFamily="18" charset="0"/>
              <a:cs typeface="Times New Roman" panose="02020603050405020304" pitchFamily="18" charset="0"/>
            </a:endParaRPr>
          </a:p>
          <a:p>
            <a:pPr algn="just">
              <a:lnSpc>
                <a:spcPct val="100000"/>
              </a:lnSpc>
            </a:pPr>
            <a:r>
              <a:rPr lang="en-GB" sz="1700" dirty="0">
                <a:latin typeface="Times New Roman" panose="02020603050405020304" pitchFamily="18" charset="0"/>
                <a:cs typeface="Times New Roman" panose="02020603050405020304" pitchFamily="18" charset="0"/>
              </a:rPr>
              <a:t>Miss Empire can make advantageous negotiations with the Chinese partners when it is well-equipped with the necessary industry information, which can be achieved through robust research and analysis of the target industry. </a:t>
            </a:r>
            <a:endParaRPr lang="en-IN" sz="1700" dirty="0">
              <a:latin typeface="Times New Roman" panose="02020603050405020304" pitchFamily="18" charset="0"/>
              <a:cs typeface="Times New Roman" panose="02020603050405020304" pitchFamily="18" charset="0"/>
            </a:endParaRPr>
          </a:p>
          <a:p>
            <a:pPr algn="just">
              <a:lnSpc>
                <a:spcPct val="100000"/>
              </a:lnSpc>
            </a:pPr>
            <a:endParaRPr lang="en-IN" sz="16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64C3760-A6A1-9555-F4E4-8057A7876C7C}"/>
              </a:ext>
            </a:extLst>
          </p:cNvPr>
          <p:cNvSpPr txBox="1"/>
          <p:nvPr/>
        </p:nvSpPr>
        <p:spPr>
          <a:xfrm>
            <a:off x="1052050" y="4533270"/>
            <a:ext cx="7884132" cy="1877437"/>
          </a:xfrm>
          <a:prstGeom prst="rect">
            <a:avLst/>
          </a:prstGeom>
          <a:noFill/>
        </p:spPr>
        <p:txBody>
          <a:bodyPr wrap="square">
            <a:spAutoFit/>
          </a:bodyPr>
          <a:lstStyle/>
          <a:p>
            <a:pPr algn="just"/>
            <a:r>
              <a:rPr lang="en-GB" sz="2000" b="1" u="sng" dirty="0">
                <a:effectLst/>
                <a:latin typeface="Times New Roman" panose="02020603050405020304" pitchFamily="18" charset="0"/>
                <a:ea typeface="Times New Roman" panose="02020603050405020304" pitchFamily="18" charset="0"/>
                <a:cs typeface="Times New Roman" panose="02020603050405020304" pitchFamily="18" charset="0"/>
              </a:rPr>
              <a:t>Enhancing cultural intelligence</a:t>
            </a:r>
          </a:p>
          <a:p>
            <a:pPr algn="just"/>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Cultural Intelligence allows a person to act effectively in culturally diverse environments (Marr, 2022). </a:t>
            </a:r>
          </a:p>
          <a:p>
            <a:pPr marL="285750" indent="-285750" algn="just">
              <a:buFont typeface="Arial" panose="020B0604020202020204" pitchFamily="34" charset="0"/>
              <a:buChar char="•"/>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A strong understanding of the socio-cultural norms of the Chinese market will help the negotiators comprehend the intrinsic and extrinsic drivers of the psyche of the other party.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26" name="Picture 2" descr="Cross cultural communication in MNCs - PageUp">
            <a:extLst>
              <a:ext uri="{FF2B5EF4-FFF2-40B4-BE49-F238E27FC236}">
                <a16:creationId xmlns:a16="http://schemas.microsoft.com/office/drawing/2014/main" id="{CE1EF771-6F0C-6810-12B0-0C8D9C219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9088583" y="4283887"/>
            <a:ext cx="2784764" cy="19596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FE1D94D-DAEE-4DB7-840E-53B9B2357010}"/>
              </a:ext>
            </a:extLst>
          </p:cNvPr>
          <p:cNvSpPr txBox="1"/>
          <p:nvPr/>
        </p:nvSpPr>
        <p:spPr>
          <a:xfrm>
            <a:off x="10093932" y="6354375"/>
            <a:ext cx="1046018"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(Marr, 2022) </a:t>
            </a:r>
            <a:endParaRPr lang="en-IN" sz="1200" dirty="0"/>
          </a:p>
        </p:txBody>
      </p:sp>
    </p:spTree>
    <p:extLst>
      <p:ext uri="{BB962C8B-B14F-4D97-AF65-F5344CB8AC3E}">
        <p14:creationId xmlns:p14="http://schemas.microsoft.com/office/powerpoint/2010/main" val="1655133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B344B-0A6C-DC95-1F79-D87672E0491F}"/>
              </a:ext>
            </a:extLst>
          </p:cNvPr>
          <p:cNvSpPr>
            <a:spLocks noGrp="1"/>
          </p:cNvSpPr>
          <p:nvPr>
            <p:ph type="title"/>
          </p:nvPr>
        </p:nvSpPr>
        <p:spPr>
          <a:xfrm>
            <a:off x="838200" y="365125"/>
            <a:ext cx="10515600" cy="1133813"/>
          </a:xfrm>
        </p:spPr>
        <p:txBody>
          <a:bodyPr>
            <a:normAutofit/>
          </a:bodyPr>
          <a:lstStyle/>
          <a:p>
            <a:pPr algn="just"/>
            <a:r>
              <a:rPr lang="en-US" sz="2600" b="1" dirty="0" err="1">
                <a:latin typeface="Times New Roman" panose="02020603050405020304" pitchFamily="18" charset="0"/>
                <a:cs typeface="Times New Roman" panose="02020603050405020304" pitchFamily="18" charset="0"/>
              </a:rPr>
              <a:t>Contd</a:t>
            </a:r>
            <a:r>
              <a:rPr lang="en-US" sz="2600" b="1" dirty="0">
                <a:latin typeface="Times New Roman" panose="02020603050405020304" pitchFamily="18" charset="0"/>
                <a:cs typeface="Times New Roman" panose="02020603050405020304" pitchFamily="18" charset="0"/>
              </a:rPr>
              <a:t>…</a:t>
            </a:r>
            <a:endParaRPr lang="en-IN" sz="26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E805629-A0B1-EB2C-990A-C85D733E28F4}"/>
              </a:ext>
            </a:extLst>
          </p:cNvPr>
          <p:cNvSpPr txBox="1"/>
          <p:nvPr/>
        </p:nvSpPr>
        <p:spPr>
          <a:xfrm>
            <a:off x="838200" y="1498938"/>
            <a:ext cx="7848600" cy="1938992"/>
          </a:xfrm>
          <a:prstGeom prst="rect">
            <a:avLst/>
          </a:prstGeom>
          <a:noFill/>
        </p:spPr>
        <p:txBody>
          <a:bodyPr wrap="square">
            <a:spAutoFit/>
          </a:bodyPr>
          <a:lstStyle/>
          <a:p>
            <a:pPr algn="just"/>
            <a:r>
              <a:rPr lang="en-GB" sz="2000" b="1" u="sng" kern="1200" dirty="0">
                <a:solidFill>
                  <a:schemeClr val="tx1"/>
                </a:solidFill>
                <a:effectLst/>
                <a:latin typeface="Times New Roman" panose="02020603050405020304" pitchFamily="18" charset="0"/>
                <a:cs typeface="Times New Roman" panose="02020603050405020304" pitchFamily="18" charset="0"/>
              </a:rPr>
              <a:t>Fostering a positive relationship with the local stakeholders</a:t>
            </a:r>
          </a:p>
          <a:p>
            <a:pPr algn="just"/>
            <a:endParaRPr lang="en-IN" sz="2000" kern="1200" dirty="0">
              <a:solidFill>
                <a:schemeClr val="tx1"/>
              </a:solidFill>
              <a:effectLst/>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kern="1200" dirty="0">
                <a:solidFill>
                  <a:schemeClr val="tx1"/>
                </a:solidFill>
                <a:effectLst/>
                <a:latin typeface="Times New Roman" panose="02020603050405020304" pitchFamily="18" charset="0"/>
                <a:cs typeface="Times New Roman" panose="02020603050405020304" pitchFamily="18" charset="0"/>
              </a:rPr>
              <a:t>Developing positive and reciprocating rapport with the local stakeholders can assist Missy Empire in increasing its cultural awareness, as well as brand presence in the new market. </a:t>
            </a:r>
          </a:p>
          <a:p>
            <a:pPr marL="285750" indent="-285750" algn="just">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kern="1200" dirty="0">
                <a:solidFill>
                  <a:schemeClr val="tx1"/>
                </a:solidFill>
                <a:effectLst/>
                <a:latin typeface="Times New Roman" panose="02020603050405020304" pitchFamily="18" charset="0"/>
                <a:cs typeface="Times New Roman" panose="02020603050405020304" pitchFamily="18" charset="0"/>
              </a:rPr>
              <a:t>Effective stakeholder relationships open up growth opportunities by attracting investors and bolstering market reputation (</a:t>
            </a:r>
            <a:r>
              <a:rPr lang="en-GB" sz="1600" kern="1200" dirty="0" err="1">
                <a:solidFill>
                  <a:schemeClr val="tx1"/>
                </a:solidFill>
                <a:effectLst/>
                <a:latin typeface="Times New Roman" panose="02020603050405020304" pitchFamily="18" charset="0"/>
                <a:cs typeface="Times New Roman" panose="02020603050405020304" pitchFamily="18" charset="0"/>
              </a:rPr>
              <a:t>Lagac</a:t>
            </a:r>
            <a:r>
              <a:rPr lang="en-GB" sz="1600" kern="1200" dirty="0">
                <a:solidFill>
                  <a:schemeClr val="tx1"/>
                </a:solidFill>
                <a:effectLst/>
                <a:latin typeface="Times New Roman" panose="02020603050405020304" pitchFamily="18" charset="0"/>
                <a:cs typeface="Times New Roman" panose="02020603050405020304" pitchFamily="18" charset="0"/>
              </a:rPr>
              <a:t>, 2024). </a:t>
            </a:r>
            <a:endParaRPr lang="en-IN" sz="16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512640D-8958-992E-4F61-682A4D4F5C32}"/>
              </a:ext>
            </a:extLst>
          </p:cNvPr>
          <p:cNvSpPr txBox="1"/>
          <p:nvPr/>
        </p:nvSpPr>
        <p:spPr>
          <a:xfrm>
            <a:off x="4530436" y="3840309"/>
            <a:ext cx="7204364" cy="1938992"/>
          </a:xfrm>
          <a:prstGeom prst="rect">
            <a:avLst/>
          </a:prstGeom>
          <a:noFill/>
        </p:spPr>
        <p:txBody>
          <a:bodyPr wrap="square">
            <a:spAutoFit/>
          </a:bodyPr>
          <a:lstStyle/>
          <a:p>
            <a:pPr algn="just"/>
            <a:r>
              <a:rPr lang="en-GB" sz="2000" b="1" u="sng" kern="1200" dirty="0">
                <a:solidFill>
                  <a:schemeClr val="tx1"/>
                </a:solidFill>
                <a:effectLst/>
                <a:latin typeface="Times New Roman" panose="02020603050405020304" pitchFamily="18" charset="0"/>
                <a:cs typeface="Times New Roman" panose="02020603050405020304" pitchFamily="18" charset="0"/>
              </a:rPr>
              <a:t>Communicating in a transparent manner</a:t>
            </a:r>
          </a:p>
          <a:p>
            <a:pPr algn="just"/>
            <a:endParaRPr lang="en-IN" sz="2000" kern="1200" dirty="0">
              <a:solidFill>
                <a:schemeClr val="tx1"/>
              </a:solidFill>
              <a:effectLst/>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kern="1200" dirty="0">
                <a:solidFill>
                  <a:schemeClr val="tx1"/>
                </a:solidFill>
                <a:effectLst/>
                <a:latin typeface="Times New Roman" panose="02020603050405020304" pitchFamily="18" charset="0"/>
                <a:cs typeface="Times New Roman" panose="02020603050405020304" pitchFamily="18" charset="0"/>
              </a:rPr>
              <a:t>Direct and transparent communication with the organisational stakeholders significantly increases their trust in the brand (Nab, 2025). </a:t>
            </a:r>
          </a:p>
          <a:p>
            <a:pPr marL="285750" indent="-285750" algn="just">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00" kern="1200" dirty="0">
                <a:solidFill>
                  <a:schemeClr val="tx1"/>
                </a:solidFill>
                <a:effectLst/>
                <a:latin typeface="Times New Roman" panose="02020603050405020304" pitchFamily="18" charset="0"/>
                <a:cs typeface="Times New Roman" panose="02020603050405020304" pitchFamily="18" charset="0"/>
              </a:rPr>
              <a:t>This will help Missy Empire win the confidence of potential Chinese partners, which will smooth the negotiations indirectly. </a:t>
            </a:r>
            <a:endParaRPr lang="en-IN" sz="16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90899C99-9AD9-5CE3-E343-12A2D884A51F}"/>
              </a:ext>
            </a:extLst>
          </p:cNvPr>
          <p:cNvPicPr>
            <a:picLocks noChangeAspect="1"/>
          </p:cNvPicPr>
          <p:nvPr/>
        </p:nvPicPr>
        <p:blipFill>
          <a:blip r:embed="rId3"/>
          <a:stretch>
            <a:fillRect/>
          </a:stretch>
        </p:blipFill>
        <p:spPr>
          <a:xfrm>
            <a:off x="969817" y="3950844"/>
            <a:ext cx="3283529" cy="1965552"/>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294E0386-8309-DABA-B3CC-D5C97D990B32}"/>
              </a:ext>
            </a:extLst>
          </p:cNvPr>
          <p:cNvSpPr txBox="1"/>
          <p:nvPr/>
        </p:nvSpPr>
        <p:spPr>
          <a:xfrm>
            <a:off x="1946563" y="6026727"/>
            <a:ext cx="1330036" cy="276999"/>
          </a:xfrm>
          <a:prstGeom prst="rect">
            <a:avLst/>
          </a:prstGeom>
          <a:noFill/>
        </p:spPr>
        <p:txBody>
          <a:bodyPr wrap="square">
            <a:spAutoFit/>
          </a:bodyPr>
          <a:lstStyle/>
          <a:p>
            <a:r>
              <a:rPr lang="en-GB" sz="1200" kern="1200" dirty="0">
                <a:solidFill>
                  <a:schemeClr val="tx1"/>
                </a:solidFill>
                <a:effectLst/>
                <a:latin typeface="Times New Roman" panose="02020603050405020304" pitchFamily="18" charset="0"/>
                <a:cs typeface="Times New Roman" panose="02020603050405020304" pitchFamily="18" charset="0"/>
              </a:rPr>
              <a:t>(</a:t>
            </a:r>
            <a:r>
              <a:rPr lang="en-GB" sz="1200" kern="1200" dirty="0" err="1">
                <a:solidFill>
                  <a:schemeClr val="tx1"/>
                </a:solidFill>
                <a:effectLst/>
                <a:latin typeface="Times New Roman" panose="02020603050405020304" pitchFamily="18" charset="0"/>
                <a:cs typeface="Times New Roman" panose="02020603050405020304" pitchFamily="18" charset="0"/>
              </a:rPr>
              <a:t>Lagac</a:t>
            </a:r>
            <a:r>
              <a:rPr lang="en-GB" sz="1200" kern="1200" dirty="0">
                <a:solidFill>
                  <a:schemeClr val="tx1"/>
                </a:solidFill>
                <a:effectLst/>
                <a:latin typeface="Times New Roman" panose="02020603050405020304" pitchFamily="18" charset="0"/>
                <a:cs typeface="Times New Roman" panose="02020603050405020304" pitchFamily="18" charset="0"/>
              </a:rPr>
              <a:t>, 2024) </a:t>
            </a:r>
            <a:endParaRPr lang="en-IN" sz="1200" dirty="0"/>
          </a:p>
        </p:txBody>
      </p:sp>
      <p:pic>
        <p:nvPicPr>
          <p:cNvPr id="13" name="Picture 12">
            <a:extLst>
              <a:ext uri="{FF2B5EF4-FFF2-40B4-BE49-F238E27FC236}">
                <a16:creationId xmlns:a16="http://schemas.microsoft.com/office/drawing/2014/main" id="{6276949E-4656-23C1-321C-C226282E2850}"/>
              </a:ext>
            </a:extLst>
          </p:cNvPr>
          <p:cNvPicPr>
            <a:picLocks noChangeAspect="1"/>
          </p:cNvPicPr>
          <p:nvPr/>
        </p:nvPicPr>
        <p:blipFill>
          <a:blip r:embed="rId4"/>
          <a:stretch>
            <a:fillRect/>
          </a:stretch>
        </p:blipFill>
        <p:spPr>
          <a:xfrm>
            <a:off x="8860214" y="1339611"/>
            <a:ext cx="3118943" cy="20893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TextBox 14">
            <a:extLst>
              <a:ext uri="{FF2B5EF4-FFF2-40B4-BE49-F238E27FC236}">
                <a16:creationId xmlns:a16="http://schemas.microsoft.com/office/drawing/2014/main" id="{3F34DB7F-C4FA-1075-1CFB-DFAE186AD3C1}"/>
              </a:ext>
            </a:extLst>
          </p:cNvPr>
          <p:cNvSpPr txBox="1"/>
          <p:nvPr/>
        </p:nvSpPr>
        <p:spPr>
          <a:xfrm>
            <a:off x="10148454" y="3496155"/>
            <a:ext cx="1205346" cy="276999"/>
          </a:xfrm>
          <a:prstGeom prst="rect">
            <a:avLst/>
          </a:prstGeom>
          <a:noFill/>
        </p:spPr>
        <p:txBody>
          <a:bodyPr wrap="square">
            <a:spAutoFit/>
          </a:bodyPr>
          <a:lstStyle/>
          <a:p>
            <a:r>
              <a:rPr lang="en-GB" sz="1200" kern="1200" dirty="0">
                <a:solidFill>
                  <a:schemeClr val="tx1"/>
                </a:solidFill>
                <a:effectLst/>
                <a:latin typeface="Times New Roman" panose="02020603050405020304" pitchFamily="18" charset="0"/>
                <a:cs typeface="Times New Roman" panose="02020603050405020304" pitchFamily="18" charset="0"/>
              </a:rPr>
              <a:t>(Nab, 2025) </a:t>
            </a:r>
            <a:endParaRPr lang="en-IN" sz="1200" dirty="0"/>
          </a:p>
        </p:txBody>
      </p:sp>
    </p:spTree>
    <p:extLst>
      <p:ext uri="{BB962C8B-B14F-4D97-AF65-F5344CB8AC3E}">
        <p14:creationId xmlns:p14="http://schemas.microsoft.com/office/powerpoint/2010/main" val="3564703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19F0B-1AE9-392D-D07C-7D9B6516EB07}"/>
              </a:ext>
            </a:extLst>
          </p:cNvPr>
          <p:cNvSpPr>
            <a:spLocks noGrp="1"/>
          </p:cNvSpPr>
          <p:nvPr>
            <p:ph type="title"/>
          </p:nvPr>
        </p:nvSpPr>
        <p:spPr>
          <a:xfrm>
            <a:off x="838200" y="365125"/>
            <a:ext cx="10515600" cy="1158875"/>
          </a:xfrm>
        </p:spPr>
        <p:txBody>
          <a:bodyPr>
            <a:normAutofit/>
          </a:bodyPr>
          <a:lstStyle/>
          <a:p>
            <a:pPr algn="ctr"/>
            <a:r>
              <a:rPr lang="en-GB" sz="3200" b="1" dirty="0">
                <a:latin typeface="Times New Roman" panose="02020603050405020304" pitchFamily="18" charset="0"/>
                <a:cs typeface="Times New Roman" panose="02020603050405020304" pitchFamily="18" charset="0"/>
              </a:rPr>
              <a:t>Conclusion</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A80CD8-80FE-53B8-1A00-458C79866F6D}"/>
              </a:ext>
            </a:extLst>
          </p:cNvPr>
          <p:cNvSpPr>
            <a:spLocks noGrp="1"/>
          </p:cNvSpPr>
          <p:nvPr>
            <p:ph idx="1"/>
          </p:nvPr>
        </p:nvSpPr>
        <p:spPr/>
        <p:txBody>
          <a:bodyPr>
            <a:normAutofit/>
          </a:bodyPr>
          <a:lstStyle/>
          <a:p>
            <a:pPr algn="just">
              <a:lnSpc>
                <a:spcPct val="100000"/>
              </a:lnSpc>
            </a:pPr>
            <a:r>
              <a:rPr lang="en-GB" sz="1600" dirty="0">
                <a:latin typeface="Times New Roman" panose="02020603050405020304" pitchFamily="18" charset="0"/>
                <a:cs typeface="Times New Roman" panose="02020603050405020304" pitchFamily="18" charset="0"/>
              </a:rPr>
              <a:t>The presentation has focused on the cultural differences of the UK and China in order to assist Missy Empire in its desired partnerships for benefiting the business. </a:t>
            </a:r>
          </a:p>
          <a:p>
            <a:pPr algn="just">
              <a:lnSpc>
                <a:spcPct val="100000"/>
              </a:lnSpc>
            </a:pPr>
            <a:endParaRPr lang="en-GB" sz="1600" dirty="0">
              <a:latin typeface="Times New Roman" panose="02020603050405020304" pitchFamily="18" charset="0"/>
              <a:cs typeface="Times New Roman" panose="02020603050405020304" pitchFamily="18" charset="0"/>
            </a:endParaRPr>
          </a:p>
          <a:p>
            <a:pPr algn="just">
              <a:lnSpc>
                <a:spcPct val="100000"/>
              </a:lnSpc>
            </a:pPr>
            <a:r>
              <a:rPr lang="en-GB" sz="1600" dirty="0">
                <a:latin typeface="Times New Roman" panose="02020603050405020304" pitchFamily="18" charset="0"/>
                <a:cs typeface="Times New Roman" panose="02020603050405020304" pitchFamily="18" charset="0"/>
              </a:rPr>
              <a:t>Discussions on major cultural elements that differentiate the above-mentioned countries have been conducted while referring to relevant theories. </a:t>
            </a:r>
            <a:endParaRPr lang="en-IN" sz="1600" dirty="0">
              <a:latin typeface="Times New Roman" panose="02020603050405020304" pitchFamily="18" charset="0"/>
              <a:cs typeface="Times New Roman" panose="02020603050405020304" pitchFamily="18" charset="0"/>
            </a:endParaRPr>
          </a:p>
        </p:txBody>
      </p:sp>
      <p:pic>
        <p:nvPicPr>
          <p:cNvPr id="2050" name="Picture 2" descr="China urges UK to 'immediately stop creating trouble' | The Independent">
            <a:extLst>
              <a:ext uri="{FF2B5EF4-FFF2-40B4-BE49-F238E27FC236}">
                <a16:creationId xmlns:a16="http://schemas.microsoft.com/office/drawing/2014/main" id="{91DACEA3-26FE-6CC1-B3B0-AA24A805E2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3955" y="3948346"/>
            <a:ext cx="3342410" cy="22286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4D6E11-72C9-0330-514E-377C9C1D3FFB}"/>
              </a:ext>
            </a:extLst>
          </p:cNvPr>
          <p:cNvSpPr txBox="1"/>
          <p:nvPr/>
        </p:nvSpPr>
        <p:spPr>
          <a:xfrm>
            <a:off x="5909859" y="6354375"/>
            <a:ext cx="1046018"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(Marr, 2022) </a:t>
            </a:r>
            <a:endParaRPr lang="en-IN" sz="1200" dirty="0"/>
          </a:p>
        </p:txBody>
      </p:sp>
    </p:spTree>
    <p:extLst>
      <p:ext uri="{BB962C8B-B14F-4D97-AF65-F5344CB8AC3E}">
        <p14:creationId xmlns:p14="http://schemas.microsoft.com/office/powerpoint/2010/main" val="3367567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015A0-33DD-5907-45E0-B19AB8989B3B}"/>
              </a:ext>
            </a:extLst>
          </p:cNvPr>
          <p:cNvSpPr>
            <a:spLocks noGrp="1"/>
          </p:cNvSpPr>
          <p:nvPr>
            <p:ph type="title"/>
          </p:nvPr>
        </p:nvSpPr>
        <p:spPr>
          <a:xfrm>
            <a:off x="4187042" y="154131"/>
            <a:ext cx="2285010" cy="526906"/>
          </a:xfrm>
        </p:spPr>
        <p:txBody>
          <a:bodyPr>
            <a:normAutofit fontScale="90000"/>
          </a:bodyPr>
          <a:lstStyle/>
          <a:p>
            <a:pPr>
              <a:lnSpc>
                <a:spcPct val="100000"/>
              </a:lnSpc>
            </a:pPr>
            <a:r>
              <a:rPr lang="en-US" sz="3200" b="1" dirty="0">
                <a:latin typeface="Times New Roman" panose="02020603050405020304" pitchFamily="18" charset="0"/>
                <a:cs typeface="Times New Roman" panose="02020603050405020304" pitchFamily="18" charset="0"/>
              </a:rPr>
              <a:t>References</a:t>
            </a:r>
          </a:p>
        </p:txBody>
      </p:sp>
      <p:sp>
        <p:nvSpPr>
          <p:cNvPr id="7" name="TextBox 6">
            <a:extLst>
              <a:ext uri="{FF2B5EF4-FFF2-40B4-BE49-F238E27FC236}">
                <a16:creationId xmlns:a16="http://schemas.microsoft.com/office/drawing/2014/main" id="{D1D030CE-8F8B-0ACD-5537-5197768B8378}"/>
              </a:ext>
            </a:extLst>
          </p:cNvPr>
          <p:cNvSpPr txBox="1"/>
          <p:nvPr/>
        </p:nvSpPr>
        <p:spPr>
          <a:xfrm>
            <a:off x="222166" y="1225446"/>
            <a:ext cx="11843163" cy="5478423"/>
          </a:xfrm>
          <a:prstGeom prst="rect">
            <a:avLst/>
          </a:prstGeom>
          <a:noFill/>
        </p:spPr>
        <p:txBody>
          <a:bodyPr wrap="square">
            <a:spAutoFit/>
          </a:bodyPr>
          <a:lstStyle/>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Buckley, P.J., </a:t>
            </a:r>
            <a:r>
              <a:rPr lang="en-GB" sz="1400" dirty="0" err="1">
                <a:effectLst/>
                <a:latin typeface="Times New Roman" panose="02020603050405020304" pitchFamily="18" charset="0"/>
                <a:ea typeface="Times New Roman" panose="02020603050405020304" pitchFamily="18" charset="0"/>
              </a:rPr>
              <a:t>Enderwick</a:t>
            </a:r>
            <a:r>
              <a:rPr lang="en-GB" sz="1400" dirty="0">
                <a:effectLst/>
                <a:latin typeface="Times New Roman" panose="02020603050405020304" pitchFamily="18" charset="0"/>
                <a:ea typeface="Times New Roman" panose="02020603050405020304" pitchFamily="18" charset="0"/>
              </a:rPr>
              <a:t>, P. and Voss, H. eds., (2022). </a:t>
            </a:r>
            <a:r>
              <a:rPr lang="en-GB" sz="1400" i="1" dirty="0">
                <a:effectLst/>
                <a:latin typeface="Times New Roman" panose="02020603050405020304" pitchFamily="18" charset="0"/>
                <a:ea typeface="Times New Roman" panose="02020603050405020304" pitchFamily="18" charset="0"/>
              </a:rPr>
              <a:t>International business</a:t>
            </a:r>
            <a:r>
              <a:rPr lang="en-GB" sz="1400" dirty="0">
                <a:effectLst/>
                <a:latin typeface="Times New Roman" panose="02020603050405020304" pitchFamily="18" charset="0"/>
                <a:ea typeface="Times New Roman" panose="02020603050405020304" pitchFamily="18" charset="0"/>
              </a:rPr>
              <a:t>. Oxford University Press.</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Gibson, B., (2025). </a:t>
            </a:r>
            <a:r>
              <a:rPr lang="en-GB" sz="1400" i="1" dirty="0">
                <a:effectLst/>
                <a:latin typeface="Times New Roman" panose="02020603050405020304" pitchFamily="18" charset="0"/>
                <a:ea typeface="Times New Roman" panose="02020603050405020304" pitchFamily="18" charset="0"/>
              </a:rPr>
              <a:t>Top Negotiation Strategies for Strategic Communication Success. </a:t>
            </a:r>
            <a:r>
              <a:rPr lang="en-GB" sz="1400" dirty="0">
                <a:effectLst/>
                <a:latin typeface="Times New Roman" panose="02020603050405020304" pitchFamily="18" charset="0"/>
                <a:ea typeface="Times New Roman" panose="02020603050405020304" pitchFamily="18" charset="0"/>
              </a:rPr>
              <a:t>[Online] Available at: https://www.vistage.com/research-center/business-growth-strategy/six-successful-strategies-for-negotiation/ [Accessed 15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err="1">
                <a:effectLst/>
                <a:latin typeface="Times New Roman" panose="02020603050405020304" pitchFamily="18" charset="0"/>
                <a:ea typeface="Times New Roman" panose="02020603050405020304" pitchFamily="18" charset="0"/>
              </a:rPr>
              <a:t>GourmetPro</a:t>
            </a:r>
            <a:r>
              <a:rPr lang="en-GB" sz="1400" dirty="0">
                <a:effectLst/>
                <a:latin typeface="Times New Roman" panose="02020603050405020304" pitchFamily="18" charset="0"/>
                <a:ea typeface="Times New Roman" panose="02020603050405020304" pitchFamily="18" charset="0"/>
              </a:rPr>
              <a:t>, (2024). </a:t>
            </a:r>
            <a:r>
              <a:rPr lang="en-GB" sz="1400" i="1" dirty="0">
                <a:effectLst/>
                <a:latin typeface="Times New Roman" panose="02020603050405020304" pitchFamily="18" charset="0"/>
                <a:ea typeface="Times New Roman" panose="02020603050405020304" pitchFamily="18" charset="0"/>
              </a:rPr>
              <a:t>Business Etiquette in China - Your Ultimate Guide (2024).</a:t>
            </a:r>
            <a:r>
              <a:rPr lang="en-GB" sz="1400" dirty="0">
                <a:effectLst/>
                <a:latin typeface="Times New Roman" panose="02020603050405020304" pitchFamily="18" charset="0"/>
                <a:ea typeface="Times New Roman" panose="02020603050405020304" pitchFamily="18" charset="0"/>
              </a:rPr>
              <a:t> [Online] Available at: https://www.gourmetpro.co/blog/china-business-etiquette-ultimate-guide#:~:text=Chinese%20business%20culture%20revolves%20around,often%20preceded%20by%20formal%20introductions. [Accessed 15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err="1">
                <a:effectLst/>
                <a:latin typeface="Times New Roman" panose="02020603050405020304" pitchFamily="18" charset="0"/>
                <a:ea typeface="Times New Roman" panose="02020603050405020304" pitchFamily="18" charset="0"/>
              </a:rPr>
              <a:t>Lagac</a:t>
            </a:r>
            <a:r>
              <a:rPr lang="en-GB" sz="1400" dirty="0">
                <a:effectLst/>
                <a:latin typeface="Times New Roman" panose="02020603050405020304" pitchFamily="18" charset="0"/>
                <a:ea typeface="Times New Roman" panose="02020603050405020304" pitchFamily="18" charset="0"/>
              </a:rPr>
              <a:t>, J., (2024). </a:t>
            </a:r>
            <a:r>
              <a:rPr lang="en-GB" sz="1400" i="1" dirty="0">
                <a:effectLst/>
                <a:latin typeface="Times New Roman" panose="02020603050405020304" pitchFamily="18" charset="0"/>
                <a:ea typeface="Times New Roman" panose="02020603050405020304" pitchFamily="18" charset="0"/>
              </a:rPr>
              <a:t>Building Strong Stakeholder Relationships &amp; How A SRM Can Help. </a:t>
            </a:r>
            <a:r>
              <a:rPr lang="en-GB" sz="1400" dirty="0">
                <a:effectLst/>
                <a:latin typeface="Times New Roman" panose="02020603050405020304" pitchFamily="18" charset="0"/>
                <a:ea typeface="Times New Roman" panose="02020603050405020304" pitchFamily="18" charset="0"/>
              </a:rPr>
              <a:t>[Online] Available at: https://www.boreal-is.com/blog/how-to-build-good-relationships-with-stakeholders-using-an-srm-system/ [Accessed 15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Marr, B., (2022). </a:t>
            </a:r>
            <a:r>
              <a:rPr lang="en-GB" sz="1400" i="1" dirty="0">
                <a:effectLst/>
                <a:latin typeface="Times New Roman" panose="02020603050405020304" pitchFamily="18" charset="0"/>
                <a:ea typeface="Times New Roman" panose="02020603050405020304" pitchFamily="18" charset="0"/>
              </a:rPr>
              <a:t>Cultural Intelligence (CQ) Is An Important Predictor Of Success. Here’s How To Boost Your CQ. </a:t>
            </a:r>
            <a:r>
              <a:rPr lang="en-GB" sz="1400" dirty="0">
                <a:effectLst/>
                <a:latin typeface="Times New Roman" panose="02020603050405020304" pitchFamily="18" charset="0"/>
                <a:ea typeface="Times New Roman" panose="02020603050405020304" pitchFamily="18" charset="0"/>
              </a:rPr>
              <a:t>[Online] Available at: https://www.forbes.com/sites/bernardmarr/2022/09/05/cultural-intelligence-cq-is-an-important-predictor-of-success-heres-how-to-boost-your-cq/ [Accessed 15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Missy Empire, (2025). </a:t>
            </a:r>
            <a:r>
              <a:rPr lang="en-GB" sz="1400" i="1" dirty="0">
                <a:effectLst/>
                <a:latin typeface="Times New Roman" panose="02020603050405020304" pitchFamily="18" charset="0"/>
                <a:ea typeface="Times New Roman" panose="02020603050405020304" pitchFamily="18" charset="0"/>
              </a:rPr>
              <a:t>Missy Empire.</a:t>
            </a:r>
            <a:r>
              <a:rPr lang="en-GB" sz="1400" dirty="0">
                <a:effectLst/>
                <a:latin typeface="Times New Roman" panose="02020603050405020304" pitchFamily="18" charset="0"/>
                <a:ea typeface="Times New Roman" panose="02020603050405020304" pitchFamily="18" charset="0"/>
              </a:rPr>
              <a:t> [Online] Available at: https://www.missyempire.com/collections/latest-trends?page=66&amp;q=kenny&amp;srsltid=AfmBOoqR2RhAdO5WQskgmF9gjMcp-zYAtHdH5c7BibmRmIHmdX6L0hCU [Accessed 15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Nab, A. M., (2025).</a:t>
            </a:r>
            <a:r>
              <a:rPr lang="en-GB" sz="1400" i="1" dirty="0">
                <a:effectLst/>
                <a:latin typeface="Times New Roman" panose="02020603050405020304" pitchFamily="18" charset="0"/>
                <a:ea typeface="Times New Roman" panose="02020603050405020304" pitchFamily="18" charset="0"/>
              </a:rPr>
              <a:t> Leading With Transparency Promotes Customer Loyalty. </a:t>
            </a:r>
            <a:r>
              <a:rPr lang="en-GB" sz="1400" dirty="0">
                <a:effectLst/>
                <a:latin typeface="Times New Roman" panose="02020603050405020304" pitchFamily="18" charset="0"/>
                <a:ea typeface="Times New Roman" panose="02020603050405020304" pitchFamily="18" charset="0"/>
              </a:rPr>
              <a:t>[Online] Available at: https://www.business.com/articles/leading-with-transparency/ [Accessed 15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Ordorica, S., (2021). </a:t>
            </a:r>
            <a:r>
              <a:rPr lang="en-GB" sz="1400" i="1" dirty="0">
                <a:effectLst/>
                <a:latin typeface="Times New Roman" panose="02020603050405020304" pitchFamily="18" charset="0"/>
                <a:ea typeface="Times New Roman" panose="02020603050405020304" pitchFamily="18" charset="0"/>
              </a:rPr>
              <a:t>Staying Relevant In An Evolving Chinese Market</a:t>
            </a:r>
            <a:r>
              <a:rPr lang="en-GB" sz="1400" dirty="0">
                <a:effectLst/>
                <a:latin typeface="Times New Roman" panose="02020603050405020304" pitchFamily="18" charset="0"/>
                <a:ea typeface="Times New Roman" panose="02020603050405020304" pitchFamily="18" charset="0"/>
              </a:rPr>
              <a:t>. [Online] Available at: https://www.forbes.com/councils/forbesbusinesscouncil/2021/11/11/staying-relevant-in-an-evolving-chinese-market/ [Accessed 14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err="1">
                <a:effectLst/>
                <a:latin typeface="Times New Roman" panose="02020603050405020304" pitchFamily="18" charset="0"/>
                <a:ea typeface="Times New Roman" panose="02020603050405020304" pitchFamily="18" charset="0"/>
              </a:rPr>
              <a:t>Ratten</a:t>
            </a:r>
            <a:r>
              <a:rPr lang="en-GB" sz="1400" dirty="0">
                <a:effectLst/>
                <a:latin typeface="Times New Roman" panose="02020603050405020304" pitchFamily="18" charset="0"/>
                <a:ea typeface="Times New Roman" panose="02020603050405020304" pitchFamily="18" charset="0"/>
              </a:rPr>
              <a:t>, V., (2023). Entrepreneurship: Definitions, opportunities, challenges, and future directions. </a:t>
            </a:r>
            <a:r>
              <a:rPr lang="en-GB" sz="1400" i="1" dirty="0">
                <a:effectLst/>
                <a:latin typeface="Times New Roman" panose="02020603050405020304" pitchFamily="18" charset="0"/>
                <a:ea typeface="Times New Roman" panose="02020603050405020304" pitchFamily="18" charset="0"/>
              </a:rPr>
              <a:t>Global Business and Organizational Excellence</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42</a:t>
            </a:r>
            <a:r>
              <a:rPr lang="en-GB" sz="1400" dirty="0">
                <a:effectLst/>
                <a:latin typeface="Times New Roman" panose="02020603050405020304" pitchFamily="18" charset="0"/>
                <a:ea typeface="Times New Roman" panose="02020603050405020304" pitchFamily="18" charset="0"/>
              </a:rPr>
              <a:t>(5), pp.79-90.</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Statista, (2025). </a:t>
            </a:r>
            <a:r>
              <a:rPr lang="en-GB" sz="1400" i="1" dirty="0">
                <a:effectLst/>
                <a:latin typeface="Times New Roman" panose="02020603050405020304" pitchFamily="18" charset="0"/>
                <a:ea typeface="Times New Roman" panose="02020603050405020304" pitchFamily="18" charset="0"/>
              </a:rPr>
              <a:t>Women's Apparel - China.</a:t>
            </a:r>
            <a:r>
              <a:rPr lang="en-GB" sz="1400" dirty="0">
                <a:effectLst/>
                <a:latin typeface="Times New Roman" panose="02020603050405020304" pitchFamily="18" charset="0"/>
                <a:ea typeface="Times New Roman" panose="02020603050405020304" pitchFamily="18" charset="0"/>
              </a:rPr>
              <a:t> [Online] Available at: https://www.statista.com/outlook/cmo/apparel/women-s-apparel/china [Accessed 15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The Culture Factor, (2025). </a:t>
            </a:r>
            <a:r>
              <a:rPr lang="en-GB" sz="1400" i="1" dirty="0">
                <a:effectLst/>
                <a:latin typeface="Times New Roman" panose="02020603050405020304" pitchFamily="18" charset="0"/>
                <a:ea typeface="Times New Roman" panose="02020603050405020304" pitchFamily="18" charset="0"/>
              </a:rPr>
              <a:t>Country Comparison tool.</a:t>
            </a:r>
            <a:r>
              <a:rPr lang="en-GB" sz="1400" dirty="0">
                <a:effectLst/>
                <a:latin typeface="Times New Roman" panose="02020603050405020304" pitchFamily="18" charset="0"/>
                <a:ea typeface="Times New Roman" panose="02020603050405020304" pitchFamily="18" charset="0"/>
              </a:rPr>
              <a:t> [Online] Available at: https://www.theculturefactor.com/country-comparison-tool?countries=china%2Cunited+kingdom [Accessed 14 July 2025].</a:t>
            </a:r>
            <a:endParaRPr lang="en-US" sz="14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GB" sz="1400" dirty="0" err="1">
                <a:effectLst/>
                <a:latin typeface="Times New Roman" panose="02020603050405020304" pitchFamily="18" charset="0"/>
                <a:ea typeface="Times New Roman" panose="02020603050405020304" pitchFamily="18" charset="0"/>
              </a:rPr>
              <a:t>Verot</a:t>
            </a:r>
            <a:r>
              <a:rPr lang="en-GB" sz="1400" dirty="0">
                <a:effectLst/>
                <a:latin typeface="Times New Roman" panose="02020603050405020304" pitchFamily="18" charset="0"/>
                <a:ea typeface="Times New Roman" panose="02020603050405020304" pitchFamily="18" charset="0"/>
              </a:rPr>
              <a:t>, O., (2025). </a:t>
            </a:r>
            <a:r>
              <a:rPr lang="en-GB" sz="1400" i="1" dirty="0">
                <a:effectLst/>
                <a:latin typeface="Times New Roman" panose="02020603050405020304" pitchFamily="18" charset="0"/>
                <a:ea typeface="Times New Roman" panose="02020603050405020304" pitchFamily="18" charset="0"/>
              </a:rPr>
              <a:t>Influencer Marketing in China: What Global Brands Must Know.</a:t>
            </a:r>
            <a:r>
              <a:rPr lang="en-GB" sz="1400" dirty="0">
                <a:effectLst/>
                <a:latin typeface="Times New Roman" panose="02020603050405020304" pitchFamily="18" charset="0"/>
                <a:ea typeface="Times New Roman" panose="02020603050405020304" pitchFamily="18" charset="0"/>
              </a:rPr>
              <a:t> [Online] Available at: https://marketingtochina.com/kol-marketing-in-china-statistics-trends/ [Accessed 15 July 2025].</a:t>
            </a:r>
            <a:endParaRPr lang="en-US"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33871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3680</Words>
  <Application>Microsoft Office PowerPoint</Application>
  <PresentationFormat>Widescreen</PresentationFormat>
  <Paragraphs>177</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Times New Roman</vt:lpstr>
      <vt:lpstr>Wingdings</vt:lpstr>
      <vt:lpstr>Office Theme</vt:lpstr>
      <vt:lpstr> International Business Communications </vt:lpstr>
      <vt:lpstr>Table of contents</vt:lpstr>
      <vt:lpstr>PowerPoint Presentation</vt:lpstr>
      <vt:lpstr>Definition of culture and its various elements  </vt:lpstr>
      <vt:lpstr>Theoretical underpinning about the impact of culture on Missy Empire  </vt:lpstr>
      <vt:lpstr>PowerPoint Presentation</vt:lpstr>
      <vt:lpstr>PowerPoint Presentation</vt:lpstr>
      <vt:lpstr>Discussing effective strategies to lead to successful negotiation deals by Missy Empire   </vt:lpstr>
      <vt:lpstr>Contd…</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alexa andra</cp:lastModifiedBy>
  <cp:revision>1</cp:revision>
  <dcterms:created xsi:type="dcterms:W3CDTF">2025-07-16T14:43:19Z</dcterms:created>
  <dcterms:modified xsi:type="dcterms:W3CDTF">2025-07-30T10:19:21Z</dcterms:modified>
</cp:coreProperties>
</file>