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4"/>
  </p:sldMasterIdLst>
  <p:notesMasterIdLst>
    <p:notesMasterId r:id="rId13"/>
  </p:notesMasterIdLst>
  <p:sldIdLst>
    <p:sldId id="256" r:id="rId5"/>
    <p:sldId id="257" r:id="rId6"/>
    <p:sldId id="258" r:id="rId7"/>
    <p:sldId id="259" r:id="rId8"/>
    <p:sldId id="260" r:id="rId9"/>
    <p:sldId id="261" r:id="rId10"/>
    <p:sldId id="262" r:id="rId11"/>
    <p:sldId id="263" r:id="rId1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B1E20EF4-CD28-A2CE-307A-E8E8E3B6D011}" name="Fay Sellick" initials="FS" userId="S::f.sellick@uwtsd.ac.uk::33e49df2-1a5e-4b6f-a058-8ffa3744167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3A347D-75A2-2CE0-774D-C1E876F28D5F}" v="44" dt="2026-01-23T15:23:27.142"/>
    <p1510:client id="{9EEEE6C1-5265-B10E-13FA-343BACA43CC8}" v="523" dt="2026-01-23T17:17:28.688"/>
    <p1510:client id="{DC7B6303-C81F-4021-A6AB-E8112B0A3651}" v="3" dt="2026-01-23T13:54:58.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D81264-A2FB-4774-881E-D4AC29352E8A}" type="datetimeFigureOut">
              <a:rPr lang="en-GB" smtClean="0"/>
              <a:t>23/01/2026</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288DC0-D3A5-4BF1-8515-C828AC01DD18}" type="slidenum">
              <a:rPr lang="en-GB" smtClean="0"/>
              <a:t>‹#›</a:t>
            </a:fld>
            <a:endParaRPr lang="en-GB"/>
          </a:p>
        </p:txBody>
      </p:sp>
    </p:spTree>
    <p:extLst>
      <p:ext uri="{BB962C8B-B14F-4D97-AF65-F5344CB8AC3E}">
        <p14:creationId xmlns:p14="http://schemas.microsoft.com/office/powerpoint/2010/main" val="2805304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pmc.ncbi.nlm.nih.gov/articles/PMC11413302/?utm_source=chatgpt.com" TargetMode="External"/><Relationship Id="rId13" Type="http://schemas.openxmlformats.org/officeDocument/2006/relationships/hyperlink" Target="https://www.allanschore.com/pdf/SchoreIMHJTrauma01.pdf" TargetMode="External"/><Relationship Id="rId3" Type="http://schemas.openxmlformats.org/officeDocument/2006/relationships/hyperlink" Target="https://academic.oup.com/bjsw/advance" TargetMode="External"/><Relationship Id="rId7" Type="http://schemas.openxmlformats.org/officeDocument/2006/relationships/hyperlink" Target="https://people.bath.ac.uk/edspd/Weblinks/PGCES%20ULL%20articles/General/Contemporary%20Theories%20of%20Learning_%20Learning%20theorists%20_.%20in%20their%20own%20words" TargetMode="External"/><Relationship Id="rId12" Type="http://schemas.openxmlformats.org/officeDocument/2006/relationships/hyperlink" Target="https://www.researchgate.net/publication/381004317_Moral_Distress_in_Social_Work_A_Systematic_Literature_Review" TargetMode="External"/><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https://pmc.ncbi.nlm.nih.gov/articles/PMC7786827/pdf/PEDS_2020021030.pdf" TargetMode="External"/><Relationship Id="rId11" Type="http://schemas.openxmlformats.org/officeDocument/2006/relationships/hyperlink" Target="https://academic.oup.com/bjsw/advance-article/doi/10.1093/bjsw/bcaf189/8258039" TargetMode="External"/><Relationship Id="rId5" Type="http://schemas.openxmlformats.org/officeDocument/2006/relationships/hyperlink" Target="https://pmc.ncbi.nlm.nih.gov/articles/PMC10514550/?utm_source=chatgpt.com" TargetMode="External"/><Relationship Id="rId10" Type="http://schemas.openxmlformats.org/officeDocument/2006/relationships/hyperlink" Target="https://pubmed.ncbi.nlm.nih.gov/35966845/" TargetMode="External"/><Relationship Id="rId4" Type="http://schemas.openxmlformats.org/officeDocument/2006/relationships/hyperlink" Target="https://www.nature.com/articles/s41390" TargetMode="External"/><Relationship Id="rId9" Type="http://schemas.openxmlformats.org/officeDocument/2006/relationships/hyperlink" Target="https://pmc.ncbi.nlm.nih.gov/articles/PMC12135163/" TargetMode="External"/><Relationship Id="rId14" Type="http://schemas.openxmlformats.org/officeDocument/2006/relationships/hyperlink" Target="https://pureadmin.qub.ac.uk/ws/files/146955115/Amended_Final_article_BJSW_Dec_2017.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a:solidFill>
                  <a:schemeClr val="tx1"/>
                </a:solidFill>
                <a:effectLst/>
                <a:latin typeface="+mn-lt"/>
                <a:ea typeface="+mn-ea"/>
                <a:cs typeface="+mn-cs"/>
              </a:rPr>
              <a:t>Script </a:t>
            </a:r>
          </a:p>
          <a:p>
            <a:pPr rtl="0" fontAlgn="base"/>
            <a:r>
              <a:rPr lang="en-GB" sz="1200" b="1" i="0" kern="1200">
                <a:solidFill>
                  <a:schemeClr val="tx1"/>
                </a:solidFill>
                <a:effectLst/>
                <a:latin typeface="+mn-lt"/>
                <a:ea typeface="+mn-ea"/>
                <a:cs typeface="+mn-cs"/>
              </a:rPr>
              <a:t>Introduction </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Hello, my name is Claire, this morning/afternoon I will be presenting a critical reflection on my personal and professional development, covering 3 main themes; firstly, influences that have shaped my professional perspective and position will be discussed; secondly, I will cover some personal and academic background leading to undertaking this course; and thirdly, important next steps for my career and professional development will be discussed. Where possible my experiences will be linked to theory, policy and critical reflection models.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1" i="0" kern="1200">
                <a:solidFill>
                  <a:schemeClr val="tx1"/>
                </a:solidFill>
                <a:effectLst/>
                <a:latin typeface="+mn-lt"/>
                <a:ea typeface="+mn-ea"/>
                <a:cs typeface="+mn-cs"/>
              </a:rPr>
              <a:t>Position and Perspective</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Working with children and young people within the youth justice system through my role as an Appropriate adult required a meaningful understanding of theories and policies associated with youth justice and delinquency. Working in a custodial environment gave me the opportunity to understand and experience firsthand; power imbalances, vulnerability and professional and ethical responsibilities. Custody suites are highly regulated and adult-centred environments, where procedural efficiency and risk management often take precedence. Custodial environments reflect </a:t>
            </a:r>
            <a:r>
              <a:rPr lang="en-GB" sz="1200" b="0" i="0" kern="1200" err="1">
                <a:solidFill>
                  <a:schemeClr val="tx1"/>
                </a:solidFill>
                <a:effectLst/>
                <a:latin typeface="+mn-lt"/>
                <a:ea typeface="+mn-ea"/>
                <a:cs typeface="+mn-cs"/>
              </a:rPr>
              <a:t>Foucalt</a:t>
            </a:r>
            <a:r>
              <a:rPr lang="en-GB" sz="1200" b="0" i="0" kern="1200">
                <a:solidFill>
                  <a:schemeClr val="tx1"/>
                </a:solidFill>
                <a:effectLst/>
                <a:latin typeface="+mn-lt"/>
                <a:ea typeface="+mn-ea"/>
                <a:cs typeface="+mn-cs"/>
              </a:rPr>
              <a:t> (1977) understanding of disciplinary spaces, with surveillance and control shaping behaviour and professional practice. Youth justice is understood by Creaney (2014) as a site of power and compliance, where young people are subjects of control despite policy commitments to child first approaches under United Nations Convention on the Rights of the Child (UNCRC, 1989).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The emotional regulation required in custodial settings reflects Hochschild’s (1983) concept of emotional labour, whereby practitioners must manage and sometimes suppress or shape their internal feelings to meet professional expectations and organisational rules in their role (Hochschild, 1983; Winter </a:t>
            </a:r>
            <a:r>
              <a:rPr lang="en-GB" sz="1200" b="0" i="1" kern="1200">
                <a:solidFill>
                  <a:schemeClr val="tx1"/>
                </a:solidFill>
                <a:effectLst/>
                <a:latin typeface="+mn-lt"/>
                <a:ea typeface="+mn-ea"/>
                <a:cs typeface="+mn-cs"/>
              </a:rPr>
              <a:t>et al</a:t>
            </a:r>
            <a:r>
              <a:rPr lang="en-GB" sz="1200" b="0" i="0" kern="1200">
                <a:solidFill>
                  <a:schemeClr val="tx1"/>
                </a:solidFill>
                <a:effectLst/>
                <a:latin typeface="+mn-lt"/>
                <a:ea typeface="+mn-ea"/>
                <a:cs typeface="+mn-cs"/>
              </a:rPr>
              <a:t>., 2019). In social work practice, this emotional labour can be profound, as workers engage authentically with vulnerable people while simultaneously maintaining professional composure and relational integrity. Ruch (2007) argues that reflective practice provides a form of emotional containment, enabling practitioners to balance empathy with professional boundaries and process challenging emotional experiences without resorting to detachment or defensive practice. This process of reflective containment supports social work ethical values by fostering self‑awareness, critical reflection, and sustained engagement with service users all of which align with professional standards (BASW, 2021) that emphasise respect, empathy, and ethical responsiveness. Recent scholarship further reinforces the importance of acknowledging and supporting emotional labour in social work, noting that organisational contexts and team support are critical in helping practitioners manage emotional demands and uphold ethical practice in complex environments (Winter </a:t>
            </a:r>
            <a:r>
              <a:rPr lang="en-GB" sz="1200" b="0" i="1" kern="1200">
                <a:solidFill>
                  <a:schemeClr val="tx1"/>
                </a:solidFill>
                <a:effectLst/>
                <a:latin typeface="+mn-lt"/>
                <a:ea typeface="+mn-ea"/>
                <a:cs typeface="+mn-cs"/>
              </a:rPr>
              <a:t>et al</a:t>
            </a:r>
            <a:r>
              <a:rPr lang="en-GB" sz="1200" b="0" i="0" kern="1200">
                <a:solidFill>
                  <a:schemeClr val="tx1"/>
                </a:solidFill>
                <a:effectLst/>
                <a:latin typeface="+mn-lt"/>
                <a:ea typeface="+mn-ea"/>
                <a:cs typeface="+mn-cs"/>
              </a:rPr>
              <a:t>., 2019; Carder, 2023).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Being positioned within these spaces has reinforced my belief that advocacy is not an optional or secondary function, but a core ethical responsibility. Contemporary youth justice policy emphasises child-first, rights-based and trauma-informed approaches, yet my experiences have shown how difficult it can be to uphold these principles in practice.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Advocacy within youth justice can be understood through a rights-based framework, particularly Article 12 of the United Nations Convention on the Rights of the Child (UNCRC), which affirms children’s right to be heard and to participate in decisions affecting them (United Nations, 1989; McCafferty, 2023). Banks (2012) conceptualises ethical practice as requiring active moral judgement rather than mere procedural compliance, reinforcing the view that advocacy constitutes a core ethical responsibility rather than an optional aspect of practice. This perspective is further supported by social work ethics and professional values outlined by the British Association of Social Workers (BASW, 2025), which emphasise respect for human rights, social justice, and the promotion of service users’ voice and participation. Recent scholarship highlights that a rights-based approach strengthens social work practice in youth justice by ensuring children and young people’s perspectives are meaningfully represented in decision-making processes, supporting ethical, justice-oriented outcomes (Barnert </a:t>
            </a:r>
            <a:r>
              <a:rPr lang="en-GB" sz="1200" b="0" i="1" kern="1200">
                <a:solidFill>
                  <a:schemeClr val="tx1"/>
                </a:solidFill>
                <a:effectLst/>
                <a:latin typeface="+mn-lt"/>
                <a:ea typeface="+mn-ea"/>
                <a:cs typeface="+mn-cs"/>
              </a:rPr>
              <a:t>et al.,</a:t>
            </a:r>
            <a:r>
              <a:rPr lang="en-GB" sz="1200" b="0" i="0" kern="1200">
                <a:solidFill>
                  <a:schemeClr val="tx1"/>
                </a:solidFill>
                <a:effectLst/>
                <a:latin typeface="+mn-lt"/>
                <a:ea typeface="+mn-ea"/>
                <a:cs typeface="+mn-cs"/>
              </a:rPr>
              <a:t> 2023; Asenjo Palma and Verity, 2025; Jones and Welch, 2020).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Working with vulnerable young people in coercive environments requires constant emotional regulation. While emotional containment is necessary, excessive detachment risks dehumanising practice. Through reflective engagement, I have developed greater awareness of this balance, recognising empathy as essential, but only when grounded in ethical clarity and reflexivity. Trauma-informed and attachment-aware frameworks have also strongly shaped my outlook. Research highlights the link between childhood adversity, disrupted attachment, and contact with the criminal justice system (Graf </a:t>
            </a:r>
            <a:r>
              <a:rPr lang="en-GB" sz="1200" b="0" i="1" kern="1200">
                <a:solidFill>
                  <a:schemeClr val="tx1"/>
                </a:solidFill>
                <a:effectLst/>
                <a:latin typeface="+mn-lt"/>
                <a:ea typeface="+mn-ea"/>
                <a:cs typeface="+mn-cs"/>
              </a:rPr>
              <a:t>et al.,</a:t>
            </a:r>
            <a:r>
              <a:rPr lang="en-GB" sz="1200" b="0" i="0" kern="1200">
                <a:solidFill>
                  <a:schemeClr val="tx1"/>
                </a:solidFill>
                <a:effectLst/>
                <a:latin typeface="+mn-lt"/>
                <a:ea typeface="+mn-ea"/>
                <a:cs typeface="+mn-cs"/>
              </a:rPr>
              <a:t> 2021). Viewing behaviour with these frameworks in mind has shifted my practice away from deficit-based narratives and towards understanding behaviour as an adaptive response to trauma. This aligns closely with youth justice policy that advocates trauma-responsive approaches as fundamental to ethical practice. Another significant influence has been growing awareness of unconscious bias and positionality. Through reflection, I have become more attuned to how assumptions shaped by media narratives, institutional culture, and systemic inequality can influence practice. Actively interrogating my own positioning has strengthened my ethical accountability and reinforced reflexivity as a core component of my professional identity.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One experience that significantly influenced my perspective involved supporting a young person who believed I was a solicitor and expected legal advice. In that moment, I became acutely aware of how confusing and overwhelming the justice system can be for young people, particularly when they are distressed. While I recognise the importance of immediate role clarification, I also experienced strong emotional responses, and a sense of protectiveness and care alongside anxiety about maintaining appropriate professional boundaries. The balance of these numerous roles is difficult and requires experience and reflection to enhance skills and abilities in practice. This balance, however, can have an impact on emotional regulation and requires practitioners who can recognise when they should step back.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Developing confidence in managing moral tension aligns with contemporary conceptualisations of ethical practice as a dynamic and interpretive process requiring navigation of competing values within constrained organisational systems. Social work ethics literature emphasises that ethical reasoning involves recognising and balancing the tensions between personal values, professional standards, and organisational demands while remaining responsive to service users’ needs (Marson and McKinney, 2019; Morley </a:t>
            </a:r>
            <a:r>
              <a:rPr lang="en-GB" sz="1200" b="0" i="1" kern="1200">
                <a:solidFill>
                  <a:schemeClr val="tx1"/>
                </a:solidFill>
                <a:effectLst/>
                <a:latin typeface="+mn-lt"/>
                <a:ea typeface="+mn-ea"/>
                <a:cs typeface="+mn-cs"/>
              </a:rPr>
              <a:t>et al.,</a:t>
            </a:r>
            <a:r>
              <a:rPr lang="en-GB" sz="1200" b="0" i="0" kern="1200">
                <a:solidFill>
                  <a:schemeClr val="tx1"/>
                </a:solidFill>
                <a:effectLst/>
                <a:latin typeface="+mn-lt"/>
                <a:ea typeface="+mn-ea"/>
                <a:cs typeface="+mn-cs"/>
              </a:rPr>
              <a:t> 2025). Tronto’s ethics of care further informs my commitment to relational and responsive practice, emphasising attentiveness, responsibility, competence and responsiveness in contexts where organisational priorities may conflict with child‑centred values (Tronto, 1993; Newcomb, 2025). Rothman’s (2018) work on professional ethics highlights that moral tension is inherent to practice, and that ethical competence includes articulating and addressing these tensions through reflective judgment, dialogue and accountability. More recent empirical research into moral distress and moral resilience in human services offers evidence that applying ethical frameworks, including care ethics and critical reflection, can support practitioners in recognising, articulating and responding constructively to moral conflicts in practice settings characterised by ambiguity and structural constraint (</a:t>
            </a:r>
            <a:r>
              <a:rPr lang="en-GB" sz="1200" b="0" i="0" kern="1200" err="1">
                <a:solidFill>
                  <a:schemeClr val="tx1"/>
                </a:solidFill>
                <a:effectLst/>
                <a:latin typeface="+mn-lt"/>
                <a:ea typeface="+mn-ea"/>
                <a:cs typeface="+mn-cs"/>
              </a:rPr>
              <a:t>Palmà</a:t>
            </a:r>
            <a:r>
              <a:rPr lang="en-GB" sz="1200" b="0" i="0" kern="1200">
                <a:solidFill>
                  <a:schemeClr val="tx1"/>
                </a:solidFill>
                <a:effectLst/>
                <a:latin typeface="+mn-lt"/>
                <a:ea typeface="+mn-ea"/>
                <a:cs typeface="+mn-cs"/>
              </a:rPr>
              <a:t> Contreras, 2024; </a:t>
            </a:r>
            <a:r>
              <a:rPr lang="en-GB" sz="1200" b="0" i="0" kern="1200" err="1">
                <a:solidFill>
                  <a:schemeClr val="tx1"/>
                </a:solidFill>
                <a:effectLst/>
                <a:latin typeface="+mn-lt"/>
                <a:ea typeface="+mn-ea"/>
                <a:cs typeface="+mn-cs"/>
              </a:rPr>
              <a:t>Mangolele</a:t>
            </a:r>
            <a:r>
              <a:rPr lang="en-GB" sz="1200" b="0" i="0" kern="1200">
                <a:solidFill>
                  <a:schemeClr val="tx1"/>
                </a:solidFill>
                <a:effectLst/>
                <a:latin typeface="+mn-lt"/>
                <a:ea typeface="+mn-ea"/>
                <a:cs typeface="+mn-cs"/>
              </a:rPr>
              <a:t> and Calitz, 2025). Together, these perspectives reinforce that ethical practice in social work is an iterative, relational and context‑sensitive process that requires moral agency, reflexivity and commitment to social justice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Schön’s (1983) distinction between reflection‑in‑action and reflection‑on‑action has been central to my professional development, providing insight into how practitioners think both during and after practice to continually refine their actions and decisions (Schön, 1983; see also research on reflective processes). Gibbs’ (1988) structured reflective cycle has further supported my ability to systematically analyse practice experiences, encouraging a reflective routine that considers emotions, evaluations, analysis, conclusions, and action plans. However, drawing on Fook &amp; Gardner (2007), I now understand </a:t>
            </a:r>
            <a:r>
              <a:rPr lang="en-GB" sz="1200" b="0" i="1" kern="1200">
                <a:solidFill>
                  <a:schemeClr val="tx1"/>
                </a:solidFill>
                <a:effectLst/>
                <a:latin typeface="+mn-lt"/>
                <a:ea typeface="+mn-ea"/>
                <a:cs typeface="+mn-cs"/>
              </a:rPr>
              <a:t>critical reflection</a:t>
            </a:r>
            <a:r>
              <a:rPr lang="en-GB" sz="1200" b="0" i="0" kern="1200">
                <a:solidFill>
                  <a:schemeClr val="tx1"/>
                </a:solidFill>
                <a:effectLst/>
                <a:latin typeface="+mn-lt"/>
                <a:ea typeface="+mn-ea"/>
                <a:cs typeface="+mn-cs"/>
              </a:rPr>
              <a:t> as a deeper process that interrogates power, discourse, and structural constraints, positioning reflexivity as a form of ethical resistance rather than a technical skill alone (Fook and Gardner, 2007; contemporary critiques of reflective models). Brookfield’s (2017) four lenses model which encourages exploration of practice through personal experience, others’ perspectives, and theoretical critique has reinforced the value of challenging taken‑for‑granted assumptions and power relations in practice. Reflexivity as articulated by Finlay (2008) further emphasises ongoing self‑awareness regarding how personal assumptions, social positioning, and relational dynamics shape professional interactions and knowledge creation, promoting a more dynamic, socially aware understanding of reflective practice.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Thompson’s (2012) Personal Cultural Structural (PCS) model has deepened my understanding of how personal assumptions, cultural narratives, and structural inequalities intersect within youth justice practice. The PCS framework highlights how oppression operates across three interrelated levels personal, cultural, and structural and encourages practitioners to reflect critically on how their own beliefs and biases are shaped by and contribute to these dynamics (Thompson, 2012). This reflexive engagement has made me more aware of how my professional authority and social positioning influence interactions with young people, reinforcing the idea that reflexivity is an ethical obligation in power-laden systems rather than an optional skill. Dominelli’s conceptualisation of anti-oppressive practice further emphasises the need to challenge systemic inequities and power imbalances, advocating for practice that empowers service users and addresses structural sources of disadvantage (Dominelli, 2002; Banks, 2021). Together, these frameworks foreground the importance of critical self-reflection, social justice, and ethical responsiveness in social work with justice-involved young people.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Attachment theory (Bowlby, 1969) and research on adverse childhood experiences (</a:t>
            </a:r>
            <a:r>
              <a:rPr lang="en-GB" sz="1200" b="0" i="0" kern="1200" err="1">
                <a:solidFill>
                  <a:schemeClr val="tx1"/>
                </a:solidFill>
                <a:effectLst/>
                <a:latin typeface="+mn-lt"/>
                <a:ea typeface="+mn-ea"/>
                <a:cs typeface="+mn-cs"/>
              </a:rPr>
              <a:t>Felitti</a:t>
            </a:r>
            <a:r>
              <a:rPr lang="en-GB" sz="1200" b="0" i="0" kern="1200">
                <a:solidFill>
                  <a:schemeClr val="tx1"/>
                </a:solidFill>
                <a:effectLst/>
                <a:latin typeface="+mn-lt"/>
                <a:ea typeface="+mn-ea"/>
                <a:cs typeface="+mn-cs"/>
              </a:rPr>
              <a:t> e</a:t>
            </a:r>
            <a:r>
              <a:rPr lang="en-GB" sz="1200" b="0" i="1" kern="1200">
                <a:solidFill>
                  <a:schemeClr val="tx1"/>
                </a:solidFill>
                <a:effectLst/>
                <a:latin typeface="+mn-lt"/>
                <a:ea typeface="+mn-ea"/>
                <a:cs typeface="+mn-cs"/>
              </a:rPr>
              <a:t>t al.</a:t>
            </a:r>
            <a:r>
              <a:rPr lang="en-GB" sz="1200" b="0" i="0" kern="1200">
                <a:solidFill>
                  <a:schemeClr val="tx1"/>
                </a:solidFill>
                <a:effectLst/>
                <a:latin typeface="+mn-lt"/>
                <a:ea typeface="+mn-ea"/>
                <a:cs typeface="+mn-cs"/>
              </a:rPr>
              <a:t>, 1998) provide a foundational lens for interpreting young people’s behaviour as an adaptive response to early trauma rather than as individual pathology. Contemporary work on attachment and trauma highlights how early disruptions in caregiving can undermine emotional regulation and stress responses throughout development, influencing how children perceive threat and relating this to later adversity (Schore, 2001; Bowlby, 1969; see attachment theory developments in neurobiology). Van der Kolk’s work further demonstrates that traumatic experiences shape emotional regulation and threat perception, making trauma histories highly relevant to youth justice practice (Van der Kolk, 2014). This is particularly pertinent in custodial environments, where rigid routines and perceived threats may inadvertently activate trauma responses. Evidence from systematic reviews and umbrella analyses of trauma-informed youth justice practice suggests that trauma-informed interventions can be associated with improvements in trauma symptomatology, mental health, wellbeing, and some justice-related outcomes, although methodological limitations persist and organisational components of trauma-informed practice warrant further strengthening (Malvaso, Day and Boyd, 2024; Day</a:t>
            </a:r>
            <a:r>
              <a:rPr lang="en-GB" sz="1200" b="0" i="1" kern="1200">
                <a:solidFill>
                  <a:schemeClr val="tx1"/>
                </a:solidFill>
                <a:effectLst/>
                <a:latin typeface="+mn-lt"/>
                <a:ea typeface="+mn-ea"/>
                <a:cs typeface="+mn-cs"/>
              </a:rPr>
              <a:t> et al., </a:t>
            </a:r>
            <a:r>
              <a:rPr lang="en-GB" sz="1200" b="0" i="0" kern="1200">
                <a:solidFill>
                  <a:schemeClr val="tx1"/>
                </a:solidFill>
                <a:effectLst/>
                <a:latin typeface="+mn-lt"/>
                <a:ea typeface="+mn-ea"/>
                <a:cs typeface="+mn-cs"/>
              </a:rPr>
              <a:t>2023). These insights support a trauma-informed perspective that seeks to minimise re-traumatisation and promote resilience among justice-involved young people.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1" i="0" kern="1200">
                <a:solidFill>
                  <a:schemeClr val="tx1"/>
                </a:solidFill>
                <a:effectLst/>
                <a:latin typeface="+mn-lt"/>
                <a:ea typeface="+mn-ea"/>
                <a:cs typeface="+mn-cs"/>
              </a:rPr>
              <a:t>Journey to undertaking this programme</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My decision to undertake this programme emerged from sustained exposure to the complexities and contradictions of youth justice practice. While working within multi-agency settings, I increasingly encountered tensions between organisational priorities, risk management, and child-centred values. These experiences prompted critical questions about how practitioners can uphold ethical principles within systems that are often compliance driven and punitive in nature. The core value of social workers is to support and protect people they work with, and these tensions can devalue the skills that many practitioners possess.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Over time, I became aware that while I was developing practical competence and felt that experiences had prepared me for most scenarios I may encounter. I still felt it was important to deepen my theoretical and critical understanding of the systems I was operating within to become a better practitioner. I was particularly interested in exploring how policy, power, and professional roles intersect, and how reflective practice can function as a form of ethical resistance rather than a purely academic exercise, by allowing practitioners to pause, question assumptions, and foster moral agency in pressurised environments and experiences. Undergraduate and Masters study has provided the theoretical frameworks and critical space to engage with reflective practice models. Models such as Gibbs’ reflective cycle have enabled me to move beyond descriptive reflection and towards a more critical and reflexive approach. Reflection has become a method through which I interrogate not only my actions, but also the structural and ideological contexts in which those actions occur.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At doctoral level, my understanding of learning has also shifted. I now recognise professional development as relational and dialogic, rather than solely individual, leading to an active, collaborative, and continual construction of knowledge. Supervision, peer discussion, and critical dialogue have become essential to my learning, reinforcing the idea that reflexivity is both a personal and collective process.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Academia has strengthened my confidence to critically engage with policy and dominant narratives within youth justice. Rather than accepting practice norms as fixed, I now feel more equipped to question whose interests are prioritised and how practice can be reshaped to better reflect principles of participation, rights, and social justice.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Using reflective practice and techniques, as conceptualised by Gibbs (1988), I have learnt to regulate my emotional response, ensuring that my empathy does not compromise role clarity. Reflection-on-action later allowed me to critically examine this experience, particularly the emotional labour involved and the ethical tensions inherent in advocacy within youth justice. This process has shaped my professional identity as one that values reflexivity, ethical awareness, and emotional regulation as central to effective practice.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Importantly, reflection has also heightened my awareness of positionality and unconscious bias. I have become increasingly conscious of how professional authority, institutional culture, and broader social inequalities shape practice encounters. Actively interrogating my own assumptions has reinforced my understanding of reflexivity not simply as self-reflection, but as an ethical responsibility within power-laden systems.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Trauma-informed and attachment-aware frameworks have further influenced my professional perspective. Through both practice experience and engagement with theory, I have come to understand that many behaviours displayed by young people in custody can be interpreted as adaptive responses to adversity rather than individual pathology. This understanding has challenged deficit-based narratives and strengthened my commitment to child-first and rights-based approaches, as promoted within contemporary youth justice policy. </a:t>
            </a:r>
            <a:endParaRPr lang="en-GB" sz="1200" b="0" i="0" kern="1200">
              <a:solidFill>
                <a:schemeClr val="tx1"/>
              </a:solidFill>
              <a:effectLst/>
              <a:latin typeface="+mn-lt"/>
            </a:endParaRPr>
          </a:p>
          <a:p>
            <a:pPr rtl="0" fontAlgn="base"/>
            <a:endParaRPr lang="en-GB" sz="1200" b="0" i="0" kern="1200">
              <a:solidFill>
                <a:srgbClr val="FF0000"/>
              </a:solidFill>
              <a:effectLst/>
              <a:latin typeface="+mn-lt"/>
              <a:ea typeface="+mn-ea"/>
              <a:cs typeface="+mn-cs"/>
            </a:endParaRPr>
          </a:p>
          <a:p>
            <a:pPr rtl="0" fontAlgn="base"/>
            <a:endParaRPr lang="en-GB" sz="1200" b="1" i="1" kern="1200">
              <a:solidFill>
                <a:srgbClr val="FF0000"/>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1" i="0" kern="1200">
                <a:solidFill>
                  <a:schemeClr val="tx1"/>
                </a:solidFill>
                <a:effectLst/>
                <a:latin typeface="+mn-lt"/>
                <a:ea typeface="+mn-ea"/>
                <a:cs typeface="+mn-cs"/>
              </a:rPr>
              <a:t>Next Steps</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In identifying my next steps, I am focused on consolidating my learning and continuing to develop as an ethically grounded and reflexive practitioner. A key priority is the ongoing development of trauma-informed and relational practice, particularly in emotionally charged and coercive environments such as police custody. I intend to continue engaging in structured reflective practice through journaling, supervision, and peer engagement, recognising these as essential tools for ethical accountability and emotional sustainability. Developing confidence in managing tension particularly where organisational demands conflict with child centred values will be a central area of growth.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Another important next step involves strengthening my contribution to multi agency practice. I aim to use my growing critical awareness to support clearer role understanding, promote child participation, and challenge practices that risk marginalising young people’s voices.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The PDP clearly shows 3 key themes and numerous areas for continued development throughout coming years and shows a dedication to a sustained learning plan that will equip me with the skills to practice effectively post academia. Longer term, I aspire to progress into advanced practice within social work or youth justice. I am particularly interested in roles that influence practice development, training, or policy implementation, where I can contribute to embedding trauma informed and rights-based approaches at a systemic level.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My understanding of learning has shifted towards viewing it as a relational and dialogic process, rather than something acquired individually. Vygotsky’s (1978) social learning theory emphasises that learning is inherently social, shaped through interaction with more knowledgeable others within cultural and historical contexts. This means knowledge is co‑constructed as individuals use language and social tools to mediate understanding. Building on this, Lave and Wenger’s (1991) concept of communities of practice (CoPs) situates learning within social participation, arguing that learners become full members of a practice through engagement with experienced practitioners and negotiation of meaning over time, rather than through isolated study. Transformative learning theory, as articulated by Mezirow (1991), further extends this view by proposing that professional learning involves critical reflection that can change one’s frame of reference, fostering deeper shifts in perspective and understanding beyond surface knowledge acquisition. Contemporary research supports these views, showing that professional knowledge develops through social interaction, shared reflection, and participation in authentic practice environments, and that learners’ identities evolve as they engage meaningfully within communities of practice and critically reflect on experience (Lave and Wenger, 1991; </a:t>
            </a:r>
            <a:r>
              <a:rPr lang="en-GB" sz="1200" b="0" i="0" kern="1200" err="1">
                <a:solidFill>
                  <a:schemeClr val="tx1"/>
                </a:solidFill>
                <a:effectLst/>
                <a:latin typeface="+mn-lt"/>
                <a:ea typeface="+mn-ea"/>
                <a:cs typeface="+mn-cs"/>
              </a:rPr>
              <a:t>Mukhalalati</a:t>
            </a:r>
            <a:r>
              <a:rPr lang="en-GB" sz="1200" b="0" i="0" kern="1200">
                <a:solidFill>
                  <a:schemeClr val="tx1"/>
                </a:solidFill>
                <a:effectLst/>
                <a:latin typeface="+mn-lt"/>
                <a:ea typeface="+mn-ea"/>
                <a:cs typeface="+mn-cs"/>
              </a:rPr>
              <a:t> and Gardiner, 2022; Illeris, 2009). Together, these theoretical perspectives underscore that learning in professional contexts emerges through relationships, dialogue, and transformation, rather than through solitary study. </a:t>
            </a:r>
            <a:endParaRPr lang="en-GB" sz="1200" b="0" i="0" kern="1200">
              <a:solidFill>
                <a:schemeClr val="tx1"/>
              </a:solidFill>
              <a:effectLst/>
              <a:latin typeface="+mn-lt"/>
            </a:endParaRPr>
          </a:p>
          <a:p>
            <a:pPr rtl="0" fontAlgn="base"/>
            <a:endParaRPr lang="en-GB" sz="1200" b="0" i="0" kern="1200">
              <a:solidFill>
                <a:schemeClr val="tx1"/>
              </a:solidFill>
              <a:effectLst/>
              <a:latin typeface="+mn-lt"/>
              <a:ea typeface="+mn-ea"/>
              <a:cs typeface="+mn-cs"/>
            </a:endParaRPr>
          </a:p>
          <a:p>
            <a:pPr rtl="0" fontAlgn="base"/>
            <a:r>
              <a:rPr lang="en-GB" sz="1200" b="0" i="0" kern="1200">
                <a:solidFill>
                  <a:schemeClr val="tx1"/>
                </a:solidFill>
                <a:effectLst/>
                <a:latin typeface="+mn-lt"/>
                <a:ea typeface="+mn-ea"/>
                <a:cs typeface="+mn-cs"/>
              </a:rPr>
              <a:t>My experiences as an Appropriate Adult have significantly shaped my professional position and perspective, particularly in relation to advocacy, emotional labour, and ethical decision-making. These experiences prompted my journey into further study, driven by a desire to critically understand and ethically navigate the complexities of youth justice practice.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My learning so far has strengthened my ability to integrate theory, policy, and practice, and has supported the development of a reflexive professional identity. Moving forward, I remain committed to child-first, rights-based practice, ongoing critical reflection, and lifelong learning as foundations for becoming and remaining an effective practitioner, promoting justice and wellbeing for children and young people.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Thank you.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1" i="0" kern="1200">
                <a:solidFill>
                  <a:schemeClr val="tx1"/>
                </a:solidFill>
                <a:effectLst/>
                <a:latin typeface="+mn-lt"/>
                <a:ea typeface="+mn-ea"/>
                <a:cs typeface="+mn-cs"/>
              </a:rPr>
              <a:t>References</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Asenjo Palma, C. and Verity, F. (2025) ‘How the rights‑based approach can help social work deliver social justice outcomes: Lessons from housing rights activism in Scotland’, </a:t>
            </a:r>
            <a:r>
              <a:rPr lang="en-GB" sz="1200" b="0" i="1" kern="1200">
                <a:solidFill>
                  <a:schemeClr val="tx1"/>
                </a:solidFill>
                <a:effectLst/>
                <a:latin typeface="+mn-lt"/>
                <a:ea typeface="+mn-ea"/>
                <a:cs typeface="+mn-cs"/>
              </a:rPr>
              <a:t>The British Journal of Social Work</a:t>
            </a:r>
            <a:r>
              <a:rPr lang="en-GB" sz="1200" b="0" i="0" kern="1200">
                <a:solidFill>
                  <a:schemeClr val="tx1"/>
                </a:solidFill>
                <a:effectLst/>
                <a:latin typeface="+mn-lt"/>
                <a:ea typeface="+mn-ea"/>
                <a:cs typeface="+mn-cs"/>
              </a:rPr>
              <a:t>, published online. Available at: </a:t>
            </a:r>
            <a:r>
              <a:rPr lang="en-GB" sz="1200" b="0" i="0" u="sng" strike="noStrike" kern="1200">
                <a:solidFill>
                  <a:schemeClr val="tx1"/>
                </a:solidFill>
                <a:effectLst/>
                <a:latin typeface="+mn-lt"/>
                <a:ea typeface="+mn-ea"/>
                <a:cs typeface="+mn-cs"/>
                <a:hlinkClick r:id="rId3"/>
              </a:rPr>
              <a:t>https://academic.oup.com/bjsw/advance</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Barnert, E., Henderson, S., Dold, J., and </a:t>
            </a:r>
            <a:r>
              <a:rPr lang="en-GB" sz="1200" b="0" i="0" kern="1200" err="1">
                <a:solidFill>
                  <a:schemeClr val="tx1"/>
                </a:solidFill>
                <a:effectLst/>
                <a:latin typeface="+mn-lt"/>
                <a:ea typeface="+mn-ea"/>
                <a:cs typeface="+mn-cs"/>
              </a:rPr>
              <a:t>Todres</a:t>
            </a:r>
            <a:r>
              <a:rPr lang="en-GB" sz="1200" b="0" i="0" kern="1200">
                <a:solidFill>
                  <a:schemeClr val="tx1"/>
                </a:solidFill>
                <a:effectLst/>
                <a:latin typeface="+mn-lt"/>
                <a:ea typeface="+mn-ea"/>
                <a:cs typeface="+mn-cs"/>
              </a:rPr>
              <a:t>, J. (2023) ‘Children’s rights as a unifying framework to remedy our failing youth justice system’, </a:t>
            </a:r>
            <a:r>
              <a:rPr lang="en-GB" sz="1200" b="0" i="1" kern="1200" err="1">
                <a:solidFill>
                  <a:schemeClr val="tx1"/>
                </a:solidFill>
                <a:effectLst/>
                <a:latin typeface="+mn-lt"/>
                <a:ea typeface="+mn-ea"/>
                <a:cs typeface="+mn-cs"/>
              </a:rPr>
              <a:t>Pediatric</a:t>
            </a:r>
            <a:r>
              <a:rPr lang="en-GB" sz="1200" b="0" i="1" kern="1200">
                <a:solidFill>
                  <a:schemeClr val="tx1"/>
                </a:solidFill>
                <a:effectLst/>
                <a:latin typeface="+mn-lt"/>
                <a:ea typeface="+mn-ea"/>
                <a:cs typeface="+mn-cs"/>
              </a:rPr>
              <a:t> Research</a:t>
            </a:r>
            <a:r>
              <a:rPr lang="en-GB" sz="1200" b="0" i="0" kern="1200">
                <a:solidFill>
                  <a:schemeClr val="tx1"/>
                </a:solidFill>
                <a:effectLst/>
                <a:latin typeface="+mn-lt"/>
                <a:ea typeface="+mn-ea"/>
                <a:cs typeface="+mn-cs"/>
              </a:rPr>
              <a:t>, 94, pp. 1874–1877. Available at: </a:t>
            </a:r>
            <a:r>
              <a:rPr lang="en-GB" sz="1200" b="0" i="0" u="sng" strike="noStrike" kern="1200">
                <a:solidFill>
                  <a:schemeClr val="tx1"/>
                </a:solidFill>
                <a:effectLst/>
                <a:latin typeface="+mn-lt"/>
                <a:ea typeface="+mn-ea"/>
                <a:cs typeface="+mn-cs"/>
                <a:hlinkClick r:id="rId4"/>
              </a:rPr>
              <a:t>https://www.nature.com/articles/s41390</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British Association of Social Workers (BASW) (2021). </a:t>
            </a:r>
            <a:r>
              <a:rPr lang="en-GB" sz="1200" b="0" i="1" kern="1200">
                <a:solidFill>
                  <a:schemeClr val="tx1"/>
                </a:solidFill>
                <a:effectLst/>
                <a:latin typeface="+mn-lt"/>
                <a:ea typeface="+mn-ea"/>
                <a:cs typeface="+mn-cs"/>
              </a:rPr>
              <a:t>Code of Ethics</a:t>
            </a:r>
            <a:r>
              <a:rPr lang="en-GB" sz="1200" b="0" i="0" kern="1200">
                <a:solidFill>
                  <a:schemeClr val="tx1"/>
                </a:solidFill>
                <a:effectLst/>
                <a:latin typeface="+mn-lt"/>
                <a:ea typeface="+mn-ea"/>
                <a:cs typeface="+mn-cs"/>
              </a:rPr>
              <a:t>. Basw.co.uk. Available at: https://basw.co.uk/policy-practice/standards/code-ethics.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British Association of Social Workers (BASW) (2025) </a:t>
            </a:r>
            <a:r>
              <a:rPr lang="en-GB" sz="1200" b="0" i="1" kern="1200">
                <a:solidFill>
                  <a:schemeClr val="tx1"/>
                </a:solidFill>
                <a:effectLst/>
                <a:latin typeface="+mn-lt"/>
                <a:ea typeface="+mn-ea"/>
                <a:cs typeface="+mn-cs"/>
              </a:rPr>
              <a:t>BASW Code of Ethics – promoting human rights and social justice</a:t>
            </a:r>
            <a:r>
              <a:rPr lang="en-GB" sz="1200" b="0" i="0" kern="1200">
                <a:solidFill>
                  <a:schemeClr val="tx1"/>
                </a:solidFill>
                <a:effectLst/>
                <a:latin typeface="+mn-lt"/>
                <a:ea typeface="+mn-ea"/>
                <a:cs typeface="+mn-cs"/>
              </a:rPr>
              <a:t>. Birmingham: BASW.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Bowlby, J. (1969) </a:t>
            </a:r>
            <a:r>
              <a:rPr lang="en-GB" sz="1200" b="0" i="1" kern="1200">
                <a:solidFill>
                  <a:schemeClr val="tx1"/>
                </a:solidFill>
                <a:effectLst/>
                <a:latin typeface="+mn-lt"/>
                <a:ea typeface="+mn-ea"/>
                <a:cs typeface="+mn-cs"/>
              </a:rPr>
              <a:t>Attachment and Loss: </a:t>
            </a:r>
            <a:r>
              <a:rPr lang="en-GB" sz="1200" b="0" i="0" kern="1200">
                <a:solidFill>
                  <a:schemeClr val="tx1"/>
                </a:solidFill>
                <a:effectLst/>
                <a:latin typeface="+mn-lt"/>
                <a:ea typeface="+mn-ea"/>
                <a:cs typeface="+mn-cs"/>
              </a:rPr>
              <a:t>Vol. 1.</a:t>
            </a:r>
            <a:r>
              <a:rPr lang="en-GB" sz="1200" b="0" i="1" kern="1200">
                <a:solidFill>
                  <a:schemeClr val="tx1"/>
                </a:solidFill>
                <a:effectLst/>
                <a:latin typeface="+mn-lt"/>
                <a:ea typeface="+mn-ea"/>
                <a:cs typeface="+mn-cs"/>
              </a:rPr>
              <a:t> Attachment</a:t>
            </a:r>
            <a:r>
              <a:rPr lang="en-GB" sz="1200" b="0" i="0" kern="1200">
                <a:solidFill>
                  <a:schemeClr val="tx1"/>
                </a:solidFill>
                <a:effectLst/>
                <a:latin typeface="+mn-lt"/>
                <a:ea typeface="+mn-ea"/>
                <a:cs typeface="+mn-cs"/>
              </a:rPr>
              <a:t>. New York: Basic Books.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Carder, S. (2023) </a:t>
            </a:r>
            <a:r>
              <a:rPr lang="en-GB" sz="1200" b="0" i="1" kern="1200">
                <a:solidFill>
                  <a:schemeClr val="tx1"/>
                </a:solidFill>
                <a:effectLst/>
                <a:latin typeface="+mn-lt"/>
                <a:ea typeface="+mn-ea"/>
                <a:cs typeface="+mn-cs"/>
              </a:rPr>
              <a:t>Emotional labour in child and family social work teams: a hybrid ethnography</a:t>
            </a:r>
            <a:r>
              <a:rPr lang="en-GB" sz="1200" b="0" i="0" kern="1200">
                <a:solidFill>
                  <a:schemeClr val="tx1"/>
                </a:solidFill>
                <a:effectLst/>
                <a:latin typeface="+mn-lt"/>
                <a:ea typeface="+mn-ea"/>
                <a:cs typeface="+mn-cs"/>
              </a:rPr>
              <a:t>. Doctoral thesis. University of East Anglia.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Day, A., Malvaso, C. and Boyd, C. (2023) ‘The effectiveness of trauma‑informed youth justice: a discussion and review’, </a:t>
            </a:r>
            <a:r>
              <a:rPr lang="en-GB" sz="1200" b="0" i="1" kern="1200">
                <a:solidFill>
                  <a:schemeClr val="tx1"/>
                </a:solidFill>
                <a:effectLst/>
                <a:latin typeface="+mn-lt"/>
                <a:ea typeface="+mn-ea"/>
                <a:cs typeface="+mn-cs"/>
              </a:rPr>
              <a:t>Frontiers in Psychology</a:t>
            </a:r>
            <a:r>
              <a:rPr lang="en-GB" sz="1200" b="0" i="0" kern="1200">
                <a:solidFill>
                  <a:schemeClr val="tx1"/>
                </a:solidFill>
                <a:effectLst/>
                <a:latin typeface="+mn-lt"/>
                <a:ea typeface="+mn-ea"/>
                <a:cs typeface="+mn-cs"/>
              </a:rPr>
              <a:t>, 14:1157695. Available at: </a:t>
            </a:r>
            <a:r>
              <a:rPr lang="en-GB" sz="1200" b="0" i="0" u="sng" strike="noStrike" kern="1200">
                <a:solidFill>
                  <a:schemeClr val="tx1"/>
                </a:solidFill>
                <a:effectLst/>
                <a:latin typeface="+mn-lt"/>
                <a:ea typeface="+mn-ea"/>
                <a:cs typeface="+mn-cs"/>
                <a:hlinkClick r:id="rId5"/>
              </a:rPr>
              <a:t>https://pmc.ncbi.nlm.nih.gov/articles/PMC10514550/</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Dominelli, L. (2002) </a:t>
            </a:r>
            <a:r>
              <a:rPr lang="en-GB" sz="1200" b="0" i="1" kern="1200">
                <a:solidFill>
                  <a:schemeClr val="tx1"/>
                </a:solidFill>
                <a:effectLst/>
                <a:latin typeface="+mn-lt"/>
                <a:ea typeface="+mn-ea"/>
                <a:cs typeface="+mn-cs"/>
              </a:rPr>
              <a:t>Anti‑Oppressive Social Work Theory and Practice</a:t>
            </a:r>
            <a:r>
              <a:rPr lang="en-GB" sz="1200" b="0" i="0" kern="1200">
                <a:solidFill>
                  <a:schemeClr val="tx1"/>
                </a:solidFill>
                <a:effectLst/>
                <a:latin typeface="+mn-lt"/>
                <a:ea typeface="+mn-ea"/>
                <a:cs typeface="+mn-cs"/>
              </a:rPr>
              <a:t>. Basingstoke: Palgrave Macmillan. </a:t>
            </a:r>
            <a:endParaRPr lang="en-GB" sz="1200" b="0" i="0" kern="1200">
              <a:solidFill>
                <a:schemeClr val="tx1"/>
              </a:solidFill>
              <a:effectLst/>
              <a:latin typeface="+mn-lt"/>
            </a:endParaRPr>
          </a:p>
          <a:p>
            <a:pPr rtl="0" fontAlgn="base"/>
            <a:r>
              <a:rPr lang="en-GB" sz="1200" b="0" i="0" kern="1200" err="1">
                <a:solidFill>
                  <a:schemeClr val="tx1"/>
                </a:solidFill>
                <a:effectLst/>
                <a:latin typeface="+mn-lt"/>
                <a:ea typeface="+mn-ea"/>
                <a:cs typeface="+mn-cs"/>
              </a:rPr>
              <a:t>Felitti</a:t>
            </a:r>
            <a:r>
              <a:rPr lang="en-GB" sz="1200" b="0" i="0" kern="1200">
                <a:solidFill>
                  <a:schemeClr val="tx1"/>
                </a:solidFill>
                <a:effectLst/>
                <a:latin typeface="+mn-lt"/>
                <a:ea typeface="+mn-ea"/>
                <a:cs typeface="+mn-cs"/>
              </a:rPr>
              <a:t>, V.J., Anda, R.F., Nordenberg, D., Williamson, D.F., Spitz, A.M., Edwards, V. and Marks, J.S., 1998. Relationship of childhood abuse and household dysfunction to many of the leading causes of death in adults: The Adverse Childhood Experiences (ACE) Study. </a:t>
            </a:r>
            <a:r>
              <a:rPr lang="en-GB" sz="1200" b="0" i="1" kern="1200">
                <a:solidFill>
                  <a:schemeClr val="tx1"/>
                </a:solidFill>
                <a:effectLst/>
                <a:latin typeface="+mn-lt"/>
                <a:ea typeface="+mn-ea"/>
                <a:cs typeface="+mn-cs"/>
              </a:rPr>
              <a:t>American Journal of Preventive Medicine</a:t>
            </a:r>
            <a:r>
              <a:rPr lang="en-GB" sz="1200" b="0" i="0" kern="1200">
                <a:solidFill>
                  <a:schemeClr val="tx1"/>
                </a:solidFill>
                <a:effectLst/>
                <a:latin typeface="+mn-lt"/>
                <a:ea typeface="+mn-ea"/>
                <a:cs typeface="+mn-cs"/>
              </a:rPr>
              <a:t>, 14(4), pp.245-258.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Graf, G.H.J., Chihuri, S., Blow, M. and Li, G. (2021). Adverse childhood experiences and justice system contact: A systematic review. </a:t>
            </a:r>
            <a:r>
              <a:rPr lang="en-GB" sz="1200" b="0" i="1" kern="1200" err="1">
                <a:solidFill>
                  <a:schemeClr val="tx1"/>
                </a:solidFill>
                <a:effectLst/>
                <a:latin typeface="+mn-lt"/>
                <a:ea typeface="+mn-ea"/>
                <a:cs typeface="+mn-cs"/>
              </a:rPr>
              <a:t>Pediatrics</a:t>
            </a:r>
            <a:r>
              <a:rPr lang="en-GB" sz="1200" b="0" i="0" kern="1200">
                <a:solidFill>
                  <a:schemeClr val="tx1"/>
                </a:solidFill>
                <a:effectLst/>
                <a:latin typeface="+mn-lt"/>
                <a:ea typeface="+mn-ea"/>
                <a:cs typeface="+mn-cs"/>
              </a:rPr>
              <a:t>, </a:t>
            </a:r>
            <a:r>
              <a:rPr lang="en-GB" sz="1200" b="0" i="1" kern="1200">
                <a:solidFill>
                  <a:schemeClr val="tx1"/>
                </a:solidFill>
                <a:effectLst/>
                <a:latin typeface="+mn-lt"/>
                <a:ea typeface="+mn-ea"/>
                <a:cs typeface="+mn-cs"/>
              </a:rPr>
              <a:t>147</a:t>
            </a:r>
            <a:r>
              <a:rPr lang="en-GB" sz="1200" b="0" i="0" kern="1200">
                <a:solidFill>
                  <a:schemeClr val="tx1"/>
                </a:solidFill>
                <a:effectLst/>
                <a:latin typeface="+mn-lt"/>
                <a:ea typeface="+mn-ea"/>
                <a:cs typeface="+mn-cs"/>
              </a:rPr>
              <a:t>(1). Available at: </a:t>
            </a:r>
            <a:r>
              <a:rPr lang="en-GB" sz="1200" b="0" i="0" u="sng" strike="noStrike" kern="1200">
                <a:solidFill>
                  <a:schemeClr val="tx1"/>
                </a:solidFill>
                <a:effectLst/>
                <a:latin typeface="+mn-lt"/>
                <a:ea typeface="+mn-ea"/>
                <a:cs typeface="+mn-cs"/>
                <a:hlinkClick r:id="rId6"/>
              </a:rPr>
              <a:t>https://pmc.ncbi.nlm.nih.gov/articles/PMC7786827/pdf/PEDS_2020021030.pdf</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Hochschild, A.R. (1983) </a:t>
            </a:r>
            <a:r>
              <a:rPr lang="en-GB" sz="1200" b="0" i="1" kern="1200">
                <a:solidFill>
                  <a:schemeClr val="tx1"/>
                </a:solidFill>
                <a:effectLst/>
                <a:latin typeface="+mn-lt"/>
                <a:ea typeface="+mn-ea"/>
                <a:cs typeface="+mn-cs"/>
              </a:rPr>
              <a:t>The Managed Heart: Commercialisation of Human Feeling</a:t>
            </a:r>
            <a:r>
              <a:rPr lang="en-GB" sz="1200" b="0" i="0" kern="1200">
                <a:solidFill>
                  <a:schemeClr val="tx1"/>
                </a:solidFill>
                <a:effectLst/>
                <a:latin typeface="+mn-lt"/>
                <a:ea typeface="+mn-ea"/>
                <a:cs typeface="+mn-cs"/>
              </a:rPr>
              <a:t>. Berkeley: University of California Press.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Illeris, K. (2009) ‘Contemporary theories of learning: Learning theorists…in their own words’. Available at: </a:t>
            </a:r>
            <a:r>
              <a:rPr lang="en-GB" sz="1200" b="0" i="0" u="sng" strike="noStrike" kern="1200">
                <a:solidFill>
                  <a:schemeClr val="tx1"/>
                </a:solidFill>
                <a:effectLst/>
                <a:latin typeface="+mn-lt"/>
                <a:ea typeface="+mn-ea"/>
                <a:cs typeface="+mn-cs"/>
                <a:hlinkClick r:id="rId7"/>
              </a:rPr>
              <a:t>https://people.bath.ac.uk/edspd/Weblinks/PGCES%20ULL%20articles/General/Contemporary%20Theories%20of%20Learning_%20Learning%20theorists%20_.%20in%20their%20own%20words%20</a:t>
            </a:r>
            <a:r>
              <a:rPr lang="en-GB" sz="1200" b="0" i="0" kern="1200">
                <a:solidFill>
                  <a:schemeClr val="tx1"/>
                </a:solidFill>
                <a:effectLst/>
                <a:latin typeface="+mn-lt"/>
                <a:ea typeface="+mn-ea"/>
                <a:cs typeface="+mn-cs"/>
              </a:rPr>
              <a:t>‑%20Knud%20Illeris.pdf (Accessed: 21 January 2026).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Jones, P. and Welch, S. (2020) </a:t>
            </a:r>
            <a:r>
              <a:rPr lang="en-GB" sz="1200" b="0" i="1" kern="1200">
                <a:solidFill>
                  <a:schemeClr val="tx1"/>
                </a:solidFill>
                <a:effectLst/>
                <a:latin typeface="+mn-lt"/>
                <a:ea typeface="+mn-ea"/>
                <a:cs typeface="+mn-cs"/>
              </a:rPr>
              <a:t>Social Justice and Human Rights for Children and Young People</a:t>
            </a:r>
            <a:r>
              <a:rPr lang="en-GB" sz="1200" b="0" i="0" kern="1200">
                <a:solidFill>
                  <a:schemeClr val="tx1"/>
                </a:solidFill>
                <a:effectLst/>
                <a:latin typeface="+mn-lt"/>
                <a:ea typeface="+mn-ea"/>
                <a:cs typeface="+mn-cs"/>
              </a:rPr>
              <a:t>. Cambridge: Cambridge University Press.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Lave, J. and Wenger, E. (1991) </a:t>
            </a:r>
            <a:r>
              <a:rPr lang="en-GB" sz="1200" b="0" i="1" kern="1200">
                <a:solidFill>
                  <a:schemeClr val="tx1"/>
                </a:solidFill>
                <a:effectLst/>
                <a:latin typeface="+mn-lt"/>
                <a:ea typeface="+mn-ea"/>
                <a:cs typeface="+mn-cs"/>
              </a:rPr>
              <a:t>Situated Learning: Legitimate Peripheral Participation</a:t>
            </a:r>
            <a:r>
              <a:rPr lang="en-GB" sz="1200" b="0" i="0" kern="1200">
                <a:solidFill>
                  <a:schemeClr val="tx1"/>
                </a:solidFill>
                <a:effectLst/>
                <a:latin typeface="+mn-lt"/>
                <a:ea typeface="+mn-ea"/>
                <a:cs typeface="+mn-cs"/>
              </a:rPr>
              <a:t>. Cambridge: Cambridge University Press.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Malvaso, C.G., Day, A. and Boyd, C.M. (2024) ‘The outcomes of trauma‑informed practice in youth justice: an umbrella review’, </a:t>
            </a:r>
            <a:r>
              <a:rPr lang="en-GB" sz="1200" b="0" i="1" kern="1200">
                <a:solidFill>
                  <a:schemeClr val="tx1"/>
                </a:solidFill>
                <a:effectLst/>
                <a:latin typeface="+mn-lt"/>
                <a:ea typeface="+mn-ea"/>
                <a:cs typeface="+mn-cs"/>
              </a:rPr>
              <a:t>Journal of Child &amp; Adolescent Trauma</a:t>
            </a:r>
            <a:r>
              <a:rPr lang="en-GB" sz="1200" b="0" i="0" kern="1200">
                <a:solidFill>
                  <a:schemeClr val="tx1"/>
                </a:solidFill>
                <a:effectLst/>
                <a:latin typeface="+mn-lt"/>
                <a:ea typeface="+mn-ea"/>
                <a:cs typeface="+mn-cs"/>
              </a:rPr>
              <a:t>, 17(3), pp. 939–955. Available at: </a:t>
            </a:r>
            <a:r>
              <a:rPr lang="en-GB" sz="1200" b="0" i="0" u="sng" strike="noStrike" kern="1200">
                <a:solidFill>
                  <a:schemeClr val="tx1"/>
                </a:solidFill>
                <a:effectLst/>
                <a:latin typeface="+mn-lt"/>
                <a:ea typeface="+mn-ea"/>
                <a:cs typeface="+mn-cs"/>
                <a:hlinkClick r:id="rId8"/>
              </a:rPr>
              <a:t>https://pmc.ncbi.nlm.nih.gov/articles/PMC11413302/</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err="1">
                <a:solidFill>
                  <a:schemeClr val="tx1"/>
                </a:solidFill>
                <a:effectLst/>
                <a:latin typeface="+mn-lt"/>
                <a:ea typeface="+mn-ea"/>
                <a:cs typeface="+mn-cs"/>
              </a:rPr>
              <a:t>Mangolele</a:t>
            </a:r>
            <a:r>
              <a:rPr lang="en-GB" sz="1200" b="0" i="0" kern="1200">
                <a:solidFill>
                  <a:schemeClr val="tx1"/>
                </a:solidFill>
                <a:effectLst/>
                <a:latin typeface="+mn-lt"/>
                <a:ea typeface="+mn-ea"/>
                <a:cs typeface="+mn-cs"/>
              </a:rPr>
              <a:t>, L.R. and Calitz, T.M. (2025) ‘Exploring the resilience skills and strategies of social workers’, </a:t>
            </a:r>
            <a:r>
              <a:rPr lang="en-GB" sz="1200" b="0" i="1" kern="1200">
                <a:solidFill>
                  <a:schemeClr val="tx1"/>
                </a:solidFill>
                <a:effectLst/>
                <a:latin typeface="+mn-lt"/>
                <a:ea typeface="+mn-ea"/>
                <a:cs typeface="+mn-cs"/>
              </a:rPr>
              <a:t>Health SA </a:t>
            </a:r>
            <a:r>
              <a:rPr lang="en-GB" sz="1200" b="0" i="1" kern="1200" err="1">
                <a:solidFill>
                  <a:schemeClr val="tx1"/>
                </a:solidFill>
                <a:effectLst/>
                <a:latin typeface="+mn-lt"/>
                <a:ea typeface="+mn-ea"/>
                <a:cs typeface="+mn-cs"/>
              </a:rPr>
              <a:t>Gesondheid</a:t>
            </a:r>
            <a:r>
              <a:rPr lang="en-GB" sz="1200" b="0" i="0" kern="1200">
                <a:solidFill>
                  <a:schemeClr val="tx1"/>
                </a:solidFill>
                <a:effectLst/>
                <a:latin typeface="+mn-lt"/>
                <a:ea typeface="+mn-ea"/>
                <a:cs typeface="+mn-cs"/>
              </a:rPr>
              <a:t>, 30(30), pp.2795. Available at: </a:t>
            </a:r>
            <a:r>
              <a:rPr lang="en-GB" sz="1200" b="0" i="0" u="sng" strike="noStrike" kern="1200">
                <a:solidFill>
                  <a:schemeClr val="tx1"/>
                </a:solidFill>
                <a:effectLst/>
                <a:latin typeface="+mn-lt"/>
                <a:ea typeface="+mn-ea"/>
                <a:cs typeface="+mn-cs"/>
                <a:hlinkClick r:id="rId9"/>
              </a:rPr>
              <a:t>https://pmc.ncbi.nlm.nih.gov/articles/PMC12135163/</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Marson, S. and McKinney, J. (2019) </a:t>
            </a:r>
            <a:r>
              <a:rPr lang="en-GB" sz="1200" b="0" i="1" kern="1200">
                <a:solidFill>
                  <a:schemeClr val="tx1"/>
                </a:solidFill>
                <a:effectLst/>
                <a:latin typeface="+mn-lt"/>
                <a:ea typeface="+mn-ea"/>
                <a:cs typeface="+mn-cs"/>
              </a:rPr>
              <a:t>The Routledge Handbook of Social Work Ethics and Values</a:t>
            </a:r>
            <a:r>
              <a:rPr lang="en-GB" sz="1200" b="0" i="0" kern="1200">
                <a:solidFill>
                  <a:schemeClr val="tx1"/>
                </a:solidFill>
                <a:effectLst/>
                <a:latin typeface="+mn-lt"/>
                <a:ea typeface="+mn-ea"/>
                <a:cs typeface="+mn-cs"/>
              </a:rPr>
              <a:t>. Abingdon: Routledge.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McCafferty, P. (2023) ‘Children’s participation in child welfare: A systematic review of systematic reviews’, </a:t>
            </a:r>
            <a:r>
              <a:rPr lang="en-GB" sz="1200" b="0" i="1" kern="1200">
                <a:solidFill>
                  <a:schemeClr val="tx1"/>
                </a:solidFill>
                <a:effectLst/>
                <a:latin typeface="+mn-lt"/>
                <a:ea typeface="+mn-ea"/>
                <a:cs typeface="+mn-cs"/>
              </a:rPr>
              <a:t>The British Journal of Social Work</a:t>
            </a:r>
            <a:r>
              <a:rPr lang="en-GB" sz="1200" b="0" i="0" kern="1200">
                <a:solidFill>
                  <a:schemeClr val="tx1"/>
                </a:solidFill>
                <a:effectLst/>
                <a:latin typeface="+mn-lt"/>
                <a:ea typeface="+mn-ea"/>
                <a:cs typeface="+mn-cs"/>
              </a:rPr>
              <a:t>, 54(3), pp. 1092–1108. Available at: </a:t>
            </a:r>
            <a:r>
              <a:rPr lang="en-GB" sz="1200" b="0" i="0" u="sng" strike="noStrike" kern="1200">
                <a:solidFill>
                  <a:schemeClr val="tx1"/>
                </a:solidFill>
                <a:effectLst/>
                <a:latin typeface="+mn-lt"/>
                <a:ea typeface="+mn-ea"/>
                <a:cs typeface="+mn-cs"/>
                <a:hlinkClick r:id="rId3"/>
              </a:rPr>
              <a:t>https://academic.oup.com/bjsw/advance</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Mezirow, J. (1991) </a:t>
            </a:r>
            <a:r>
              <a:rPr lang="en-GB" sz="1200" b="0" i="1" kern="1200">
                <a:solidFill>
                  <a:schemeClr val="tx1"/>
                </a:solidFill>
                <a:effectLst/>
                <a:latin typeface="+mn-lt"/>
                <a:ea typeface="+mn-ea"/>
                <a:cs typeface="+mn-cs"/>
              </a:rPr>
              <a:t>Transformative Dimensions of Adult Learning</a:t>
            </a:r>
            <a:r>
              <a:rPr lang="en-GB" sz="1200" b="0" i="0" kern="1200">
                <a:solidFill>
                  <a:schemeClr val="tx1"/>
                </a:solidFill>
                <a:effectLst/>
                <a:latin typeface="+mn-lt"/>
                <a:ea typeface="+mn-ea"/>
                <a:cs typeface="+mn-cs"/>
              </a:rPr>
              <a:t>. San Francisco: Jossey‑Bass.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Morley, C., Ablett, P. and Macfarlane, S. (2025) ‘Values and ethics for critical practice’, in </a:t>
            </a:r>
            <a:r>
              <a:rPr lang="en-GB" sz="1200" b="0" i="1" kern="1200">
                <a:solidFill>
                  <a:schemeClr val="tx1"/>
                </a:solidFill>
                <a:effectLst/>
                <a:latin typeface="+mn-lt"/>
                <a:ea typeface="+mn-ea"/>
                <a:cs typeface="+mn-cs"/>
              </a:rPr>
              <a:t>Engaging with Social Work</a:t>
            </a:r>
            <a:r>
              <a:rPr lang="en-GB" sz="1200" b="0" i="0" kern="1200">
                <a:solidFill>
                  <a:schemeClr val="tx1"/>
                </a:solidFill>
                <a:effectLst/>
                <a:latin typeface="+mn-lt"/>
                <a:ea typeface="+mn-ea"/>
                <a:cs typeface="+mn-cs"/>
              </a:rPr>
              <a:t>. Cambridge: Cambridge University Press.  </a:t>
            </a:r>
            <a:endParaRPr lang="en-GB" sz="1200" b="0" i="0" kern="1200">
              <a:solidFill>
                <a:schemeClr val="tx1"/>
              </a:solidFill>
              <a:effectLst/>
              <a:latin typeface="+mn-lt"/>
            </a:endParaRPr>
          </a:p>
          <a:p>
            <a:pPr rtl="0" fontAlgn="base"/>
            <a:r>
              <a:rPr lang="en-GB" sz="1200" b="0" i="0" kern="1200" err="1">
                <a:solidFill>
                  <a:schemeClr val="tx1"/>
                </a:solidFill>
                <a:effectLst/>
                <a:latin typeface="+mn-lt"/>
                <a:ea typeface="+mn-ea"/>
                <a:cs typeface="+mn-cs"/>
              </a:rPr>
              <a:t>Mukhalalati</a:t>
            </a:r>
            <a:r>
              <a:rPr lang="en-GB" sz="1200" b="0" i="0" kern="1200">
                <a:solidFill>
                  <a:schemeClr val="tx1"/>
                </a:solidFill>
                <a:effectLst/>
                <a:latin typeface="+mn-lt"/>
                <a:ea typeface="+mn-ea"/>
                <a:cs typeface="+mn-cs"/>
              </a:rPr>
              <a:t>, B.A. and Gardiner, M. (2022) ‘Applications of social theories of learning in health professions education programmes: a scoping review’, </a:t>
            </a:r>
            <a:r>
              <a:rPr lang="en-GB" sz="1200" b="0" i="1" kern="1200">
                <a:solidFill>
                  <a:schemeClr val="tx1"/>
                </a:solidFill>
                <a:effectLst/>
                <a:latin typeface="+mn-lt"/>
                <a:ea typeface="+mn-ea"/>
                <a:cs typeface="+mn-cs"/>
              </a:rPr>
              <a:t>PMCID,</a:t>
            </a:r>
            <a:r>
              <a:rPr lang="en-GB" sz="1200" b="0" i="0" kern="1200">
                <a:solidFill>
                  <a:schemeClr val="tx1"/>
                </a:solidFill>
                <a:effectLst/>
                <a:latin typeface="+mn-lt"/>
                <a:ea typeface="+mn-ea"/>
                <a:cs typeface="+mn-cs"/>
              </a:rPr>
              <a:t> 28(9), pp.912751. Available at: </a:t>
            </a:r>
            <a:r>
              <a:rPr lang="en-GB" sz="1200" b="0" i="0" u="sng" strike="noStrike" kern="1200">
                <a:solidFill>
                  <a:schemeClr val="tx1"/>
                </a:solidFill>
                <a:effectLst/>
                <a:latin typeface="+mn-lt"/>
                <a:ea typeface="+mn-ea"/>
                <a:cs typeface="+mn-cs"/>
                <a:hlinkClick r:id="rId10"/>
              </a:rPr>
              <a:t>https://pubmed.ncbi.nlm.nih.gov/35966845/</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Newcomb, M. (2025) ‘Using care ethics to support staff wellbeing in social work: a conceptual model’, </a:t>
            </a:r>
            <a:r>
              <a:rPr lang="en-GB" sz="1200" b="0" i="1" kern="1200">
                <a:solidFill>
                  <a:schemeClr val="tx1"/>
                </a:solidFill>
                <a:effectLst/>
                <a:latin typeface="+mn-lt"/>
                <a:ea typeface="+mn-ea"/>
                <a:cs typeface="+mn-cs"/>
              </a:rPr>
              <a:t>The British Journal of Social Work</a:t>
            </a:r>
            <a:r>
              <a:rPr lang="en-GB" sz="1200" b="0" i="0" kern="1200">
                <a:solidFill>
                  <a:schemeClr val="tx1"/>
                </a:solidFill>
                <a:effectLst/>
                <a:latin typeface="+mn-lt"/>
                <a:ea typeface="+mn-ea"/>
                <a:cs typeface="+mn-cs"/>
              </a:rPr>
              <a:t>. Available at: </a:t>
            </a:r>
            <a:r>
              <a:rPr lang="en-GB" sz="1200" b="0" i="0" u="sng" strike="noStrike" kern="1200">
                <a:solidFill>
                  <a:schemeClr val="tx1"/>
                </a:solidFill>
                <a:effectLst/>
                <a:latin typeface="+mn-lt"/>
                <a:ea typeface="+mn-ea"/>
                <a:cs typeface="+mn-cs"/>
                <a:hlinkClick r:id="rId11"/>
              </a:rPr>
              <a:t>https://academic.oup.com/bjsw/advance-article/doi/10.1093/bjsw/bcaf189/8258039</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err="1">
                <a:solidFill>
                  <a:schemeClr val="tx1"/>
                </a:solidFill>
                <a:effectLst/>
                <a:latin typeface="+mn-lt"/>
                <a:ea typeface="+mn-ea"/>
                <a:cs typeface="+mn-cs"/>
              </a:rPr>
              <a:t>Palmà</a:t>
            </a:r>
            <a:r>
              <a:rPr lang="en-GB" sz="1200" b="0" i="0" kern="1200">
                <a:solidFill>
                  <a:schemeClr val="tx1"/>
                </a:solidFill>
                <a:effectLst/>
                <a:latin typeface="+mn-lt"/>
                <a:ea typeface="+mn-ea"/>
                <a:cs typeface="+mn-cs"/>
              </a:rPr>
              <a:t> Contreras, A.M. (2024) ‘Moral distress in social work: a systematic literature review’, </a:t>
            </a:r>
            <a:r>
              <a:rPr lang="en-GB" sz="1200" b="0" i="1" kern="1200">
                <a:solidFill>
                  <a:schemeClr val="tx1"/>
                </a:solidFill>
                <a:effectLst/>
                <a:latin typeface="+mn-lt"/>
                <a:ea typeface="+mn-ea"/>
                <a:cs typeface="+mn-cs"/>
              </a:rPr>
              <a:t>The British Journal of Social Work</a:t>
            </a:r>
            <a:r>
              <a:rPr lang="en-GB" sz="1200" b="0" i="0" kern="1200">
                <a:solidFill>
                  <a:schemeClr val="tx1"/>
                </a:solidFill>
                <a:effectLst/>
                <a:latin typeface="+mn-lt"/>
                <a:ea typeface="+mn-ea"/>
                <a:cs typeface="+mn-cs"/>
              </a:rPr>
              <a:t>, 54(7), pp. 3053–3072. Available at: </a:t>
            </a:r>
            <a:r>
              <a:rPr lang="en-GB" sz="1200" b="0" i="0" u="sng" strike="noStrike" kern="1200">
                <a:solidFill>
                  <a:schemeClr val="tx1"/>
                </a:solidFill>
                <a:effectLst/>
                <a:latin typeface="+mn-lt"/>
                <a:ea typeface="+mn-ea"/>
                <a:cs typeface="+mn-cs"/>
                <a:hlinkClick r:id="rId12"/>
              </a:rPr>
              <a:t>https://www.researchgate.net/publication/381004317_Moral_Distress_in_Social_Work_A_Systematic_Literature_Review</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Rothman, J.C. (2018) </a:t>
            </a:r>
            <a:r>
              <a:rPr lang="en-GB" sz="1200" b="0" i="1" kern="1200">
                <a:solidFill>
                  <a:schemeClr val="tx1"/>
                </a:solidFill>
                <a:effectLst/>
                <a:latin typeface="+mn-lt"/>
                <a:ea typeface="+mn-ea"/>
                <a:cs typeface="+mn-cs"/>
              </a:rPr>
              <a:t>From the Front Lines: Student Cases in Social Work Ethics</a:t>
            </a:r>
            <a:r>
              <a:rPr lang="en-GB" sz="1200" b="0" i="0" kern="1200">
                <a:solidFill>
                  <a:schemeClr val="tx1"/>
                </a:solidFill>
                <a:effectLst/>
                <a:latin typeface="+mn-lt"/>
                <a:ea typeface="+mn-ea"/>
                <a:cs typeface="+mn-cs"/>
              </a:rPr>
              <a:t>. 4th </a:t>
            </a:r>
            <a:r>
              <a:rPr lang="en-GB" sz="1200" b="0" i="0" kern="1200" err="1">
                <a:solidFill>
                  <a:schemeClr val="tx1"/>
                </a:solidFill>
                <a:effectLst/>
                <a:latin typeface="+mn-lt"/>
                <a:ea typeface="+mn-ea"/>
                <a:cs typeface="+mn-cs"/>
              </a:rPr>
              <a:t>edn</a:t>
            </a:r>
            <a:r>
              <a:rPr lang="en-GB" sz="1200" b="0" i="0" kern="1200">
                <a:solidFill>
                  <a:schemeClr val="tx1"/>
                </a:solidFill>
                <a:effectLst/>
                <a:latin typeface="+mn-lt"/>
                <a:ea typeface="+mn-ea"/>
                <a:cs typeface="+mn-cs"/>
              </a:rPr>
              <a:t>. London. Pearson.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Schore, A.N. (2001) ‘The effects of early relational trauma on right brain development, affect regulation, and infant mental health’, </a:t>
            </a:r>
            <a:r>
              <a:rPr lang="en-GB" sz="1200" b="0" i="1" kern="1200">
                <a:solidFill>
                  <a:schemeClr val="tx1"/>
                </a:solidFill>
                <a:effectLst/>
                <a:latin typeface="+mn-lt"/>
                <a:ea typeface="+mn-ea"/>
                <a:cs typeface="+mn-cs"/>
              </a:rPr>
              <a:t>Infant Mental Health Journal</a:t>
            </a:r>
            <a:r>
              <a:rPr lang="en-GB" sz="1200" b="0" i="0" kern="1200">
                <a:solidFill>
                  <a:schemeClr val="tx1"/>
                </a:solidFill>
                <a:effectLst/>
                <a:latin typeface="+mn-lt"/>
                <a:ea typeface="+mn-ea"/>
                <a:cs typeface="+mn-cs"/>
              </a:rPr>
              <a:t>, 22(1–2), pp. 201–269. Available at: </a:t>
            </a:r>
            <a:r>
              <a:rPr lang="en-GB" sz="1200" b="0" i="0" u="sng" strike="noStrike" kern="1200">
                <a:solidFill>
                  <a:schemeClr val="tx1"/>
                </a:solidFill>
                <a:effectLst/>
                <a:latin typeface="+mn-lt"/>
                <a:ea typeface="+mn-ea"/>
                <a:cs typeface="+mn-cs"/>
                <a:hlinkClick r:id="rId13"/>
              </a:rPr>
              <a:t>https://www.allanschore.com/pdf/SchoreIMHJTrauma01.pdf</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Thompson, N. (2012) </a:t>
            </a:r>
            <a:r>
              <a:rPr lang="en-GB" sz="1200" b="0" i="1" kern="1200">
                <a:solidFill>
                  <a:schemeClr val="tx1"/>
                </a:solidFill>
                <a:effectLst/>
                <a:latin typeface="+mn-lt"/>
                <a:ea typeface="+mn-ea"/>
                <a:cs typeface="+mn-cs"/>
              </a:rPr>
              <a:t>Understanding Social Work: Preparing for Practice</a:t>
            </a:r>
            <a:r>
              <a:rPr lang="en-GB" sz="1200" b="0" i="0" kern="1200">
                <a:solidFill>
                  <a:schemeClr val="tx1"/>
                </a:solidFill>
                <a:effectLst/>
                <a:latin typeface="+mn-lt"/>
                <a:ea typeface="+mn-ea"/>
                <a:cs typeface="+mn-cs"/>
              </a:rPr>
              <a:t>. 2nd </a:t>
            </a:r>
            <a:r>
              <a:rPr lang="en-GB" sz="1200" b="0" i="0" kern="1200" err="1">
                <a:solidFill>
                  <a:schemeClr val="tx1"/>
                </a:solidFill>
                <a:effectLst/>
                <a:latin typeface="+mn-lt"/>
                <a:ea typeface="+mn-ea"/>
                <a:cs typeface="+mn-cs"/>
              </a:rPr>
              <a:t>edn</a:t>
            </a:r>
            <a:r>
              <a:rPr lang="en-GB" sz="1200" b="0" i="0" kern="1200">
                <a:solidFill>
                  <a:schemeClr val="tx1"/>
                </a:solidFill>
                <a:effectLst/>
                <a:latin typeface="+mn-lt"/>
                <a:ea typeface="+mn-ea"/>
                <a:cs typeface="+mn-cs"/>
              </a:rPr>
              <a:t>. Basingstoke: Palgrave Macmillan.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Tronto, J.C. (1993) </a:t>
            </a:r>
            <a:r>
              <a:rPr lang="en-GB" sz="1200" b="0" i="1" kern="1200">
                <a:solidFill>
                  <a:schemeClr val="tx1"/>
                </a:solidFill>
                <a:effectLst/>
                <a:latin typeface="+mn-lt"/>
                <a:ea typeface="+mn-ea"/>
                <a:cs typeface="+mn-cs"/>
              </a:rPr>
              <a:t>Moral Boundaries: A Political Argument for an Ethic of Care</a:t>
            </a:r>
            <a:r>
              <a:rPr lang="en-GB" sz="1200" b="0" i="0" kern="1200">
                <a:solidFill>
                  <a:schemeClr val="tx1"/>
                </a:solidFill>
                <a:effectLst/>
                <a:latin typeface="+mn-lt"/>
                <a:ea typeface="+mn-ea"/>
                <a:cs typeface="+mn-cs"/>
              </a:rPr>
              <a:t>. New York: Routledge.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United Nations (1989) </a:t>
            </a:r>
            <a:r>
              <a:rPr lang="en-GB" sz="1200" b="0" i="1" kern="1200">
                <a:solidFill>
                  <a:schemeClr val="tx1"/>
                </a:solidFill>
                <a:effectLst/>
                <a:latin typeface="+mn-lt"/>
                <a:ea typeface="+mn-ea"/>
                <a:cs typeface="+mn-cs"/>
              </a:rPr>
              <a:t>Convention on the Rights of the Child</a:t>
            </a:r>
            <a:r>
              <a:rPr lang="en-GB" sz="1200" b="0" i="0" kern="1200">
                <a:solidFill>
                  <a:schemeClr val="tx1"/>
                </a:solidFill>
                <a:effectLst/>
                <a:latin typeface="+mn-lt"/>
                <a:ea typeface="+mn-ea"/>
                <a:cs typeface="+mn-cs"/>
              </a:rPr>
              <a:t>. New York: United Nations.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Van der Kolk, B.A. (2014) </a:t>
            </a:r>
            <a:r>
              <a:rPr lang="en-GB" sz="1200" b="0" i="1" kern="1200">
                <a:solidFill>
                  <a:schemeClr val="tx1"/>
                </a:solidFill>
                <a:effectLst/>
                <a:latin typeface="+mn-lt"/>
                <a:ea typeface="+mn-ea"/>
                <a:cs typeface="+mn-cs"/>
              </a:rPr>
              <a:t>The Body Keeps the Score: Brain, Mind, and Body in the Healing of Trauma</a:t>
            </a:r>
            <a:r>
              <a:rPr lang="en-GB" sz="1200" b="0" i="0" kern="1200">
                <a:solidFill>
                  <a:schemeClr val="tx1"/>
                </a:solidFill>
                <a:effectLst/>
                <a:latin typeface="+mn-lt"/>
                <a:ea typeface="+mn-ea"/>
                <a:cs typeface="+mn-cs"/>
              </a:rPr>
              <a:t>. New York: Viking.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Vygotsky, L.S. (1978) </a:t>
            </a:r>
            <a:r>
              <a:rPr lang="en-GB" sz="1200" b="0" i="1" kern="1200">
                <a:solidFill>
                  <a:schemeClr val="tx1"/>
                </a:solidFill>
                <a:effectLst/>
                <a:latin typeface="+mn-lt"/>
                <a:ea typeface="+mn-ea"/>
                <a:cs typeface="+mn-cs"/>
              </a:rPr>
              <a:t>Mind in Society: The Development of Higher Psychological Processes</a:t>
            </a:r>
            <a:r>
              <a:rPr lang="en-GB" sz="1200" b="0" i="0" kern="1200">
                <a:solidFill>
                  <a:schemeClr val="tx1"/>
                </a:solidFill>
                <a:effectLst/>
                <a:latin typeface="+mn-lt"/>
                <a:ea typeface="+mn-ea"/>
                <a:cs typeface="+mn-cs"/>
              </a:rPr>
              <a:t>. Cambridge: Harvard University Press.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Winter, K., Morrison, F., Cree, V., Ruch, G., Hadfield, M. and Hallett, S. (2019) ‘Emotional labour in social workers’ encounters with children and their families’, </a:t>
            </a:r>
            <a:r>
              <a:rPr lang="en-GB" sz="1200" b="0" i="1" kern="1200">
                <a:solidFill>
                  <a:schemeClr val="tx1"/>
                </a:solidFill>
                <a:effectLst/>
                <a:latin typeface="+mn-lt"/>
                <a:ea typeface="+mn-ea"/>
                <a:cs typeface="+mn-cs"/>
              </a:rPr>
              <a:t>The British Journal of Social Work</a:t>
            </a:r>
            <a:r>
              <a:rPr lang="en-GB" sz="1200" b="0" i="0" kern="1200">
                <a:solidFill>
                  <a:schemeClr val="tx1"/>
                </a:solidFill>
                <a:effectLst/>
                <a:latin typeface="+mn-lt"/>
                <a:ea typeface="+mn-ea"/>
                <a:cs typeface="+mn-cs"/>
              </a:rPr>
              <a:t>, 49(1), pp. 217–233. Available at: </a:t>
            </a:r>
            <a:r>
              <a:rPr lang="en-GB" sz="1200" b="0" i="0" u="sng" strike="noStrike" kern="1200">
                <a:solidFill>
                  <a:schemeClr val="tx1"/>
                </a:solidFill>
                <a:effectLst/>
                <a:latin typeface="+mn-lt"/>
                <a:ea typeface="+mn-ea"/>
                <a:cs typeface="+mn-cs"/>
                <a:hlinkClick r:id="rId14"/>
              </a:rPr>
              <a:t>Amended_Final_article_BJSW_Dec_2017.pdf</a:t>
            </a:r>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pPr rtl="0" fontAlgn="base"/>
            <a:r>
              <a:rPr lang="en-GB" sz="1200" b="0" i="0" kern="1200">
                <a:solidFill>
                  <a:schemeClr val="tx1"/>
                </a:solidFill>
                <a:effectLst/>
                <a:latin typeface="+mn-lt"/>
                <a:ea typeface="+mn-ea"/>
                <a:cs typeface="+mn-cs"/>
              </a:rPr>
              <a:t> </a:t>
            </a:r>
            <a:endParaRPr lang="en-GB" sz="1200" b="0" i="0" kern="120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AD288DC0-D3A5-4BF1-8515-C828AC01DD18}" type="slidenum">
              <a:rPr lang="en-GB" smtClean="0"/>
              <a:t>1</a:t>
            </a:fld>
            <a:endParaRPr lang="en-GB"/>
          </a:p>
        </p:txBody>
      </p:sp>
    </p:spTree>
    <p:extLst>
      <p:ext uri="{BB962C8B-B14F-4D97-AF65-F5344CB8AC3E}">
        <p14:creationId xmlns:p14="http://schemas.microsoft.com/office/powerpoint/2010/main" val="2966920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288DC0-D3A5-4BF1-8515-C828AC01DD18}" type="slidenum">
              <a:rPr lang="en-GB" smtClean="0"/>
              <a:t>2</a:t>
            </a:fld>
            <a:endParaRPr lang="en-GB"/>
          </a:p>
        </p:txBody>
      </p:sp>
    </p:spTree>
    <p:extLst>
      <p:ext uri="{BB962C8B-B14F-4D97-AF65-F5344CB8AC3E}">
        <p14:creationId xmlns:p14="http://schemas.microsoft.com/office/powerpoint/2010/main" val="1021229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12765" y="2095078"/>
            <a:ext cx="5975672" cy="4892821"/>
          </a:xfrm>
        </p:spPr>
        <p:txBody>
          <a:bodyPr anchor="b">
            <a:normAutofit/>
          </a:bodyPr>
          <a:lstStyle>
            <a:lvl1pPr algn="ctr">
              <a:defRPr sz="3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12765" y="7174922"/>
            <a:ext cx="5975672" cy="2639637"/>
          </a:xfrm>
        </p:spPr>
        <p:txBody>
          <a:bodyPr>
            <a:normAutofit/>
          </a:bodyPr>
          <a:lstStyle>
            <a:lvl1pPr marL="0" indent="0" algn="ctr">
              <a:buNone/>
              <a:defRPr sz="1350"/>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83571363"/>
      </p:ext>
    </p:extLst>
  </p:cSld>
  <p:clrMapOvr>
    <a:masterClrMapping/>
  </p:clrMapOvr>
  <p:extLst>
    <p:ext uri="{DCECCB84-F9BA-43D5-87BE-67443E8EF086}">
      <p15:sldGuideLst xmlns:p15="http://schemas.microsoft.com/office/powerpoint/2012/main">
        <p15:guide id="5" orient="horz" pos="4032" userDrawn="1">
          <p15:clr>
            <a:srgbClr val="FBAE40"/>
          </p15:clr>
        </p15:guide>
        <p15:guide id="6" pos="3024"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19232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75162" y="1033418"/>
            <a:ext cx="6515098" cy="7483203"/>
          </a:xfrm>
        </p:spPr>
        <p:txBody>
          <a:bodyPr anchor="t">
            <a:normAutofit/>
          </a:bodyPr>
          <a:lstStyle>
            <a:lvl1pPr>
              <a:defRPr sz="405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75162" y="8566999"/>
            <a:ext cx="6515098" cy="2584618"/>
          </a:xfrm>
        </p:spPr>
        <p:txBody>
          <a:bodyPr anchor="b">
            <a:normAutofit/>
          </a:bodyPr>
          <a:lstStyle>
            <a:lvl1pPr marL="0" indent="0">
              <a:buNone/>
              <a:defRPr sz="15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1/23/2026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89882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460" y="1024128"/>
            <a:ext cx="8458657" cy="211354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482460"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642517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80060" y="1021806"/>
            <a:ext cx="8462308" cy="2134145"/>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80061" y="3146706"/>
            <a:ext cx="4061757" cy="1045023"/>
          </a:xfrm>
        </p:spPr>
        <p:txBody>
          <a:bodyPr anchor="b">
            <a:normAutofit/>
          </a:bodyPr>
          <a:lstStyle>
            <a:lvl1pPr marL="0" indent="0">
              <a:lnSpc>
                <a:spcPct val="90000"/>
              </a:lnSpc>
              <a:buNone/>
              <a:defRPr sz="15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480061" y="4455536"/>
            <a:ext cx="4061757" cy="70281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860607" y="3146706"/>
            <a:ext cx="4081761" cy="1045023"/>
          </a:xfrm>
        </p:spPr>
        <p:txBody>
          <a:bodyPr anchor="b">
            <a:normAutofit/>
          </a:bodyPr>
          <a:lstStyle>
            <a:lvl1pPr marL="0" indent="0">
              <a:lnSpc>
                <a:spcPct val="90000"/>
              </a:lnSpc>
              <a:buNone/>
              <a:defRPr sz="15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4860607" y="4455536"/>
            <a:ext cx="4081761" cy="70281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1/23/2026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35069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1/23/2026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69313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1/23/2026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876624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70263" y="1033417"/>
            <a:ext cx="2831562" cy="3280676"/>
          </a:xfrm>
        </p:spPr>
        <p:txBody>
          <a:bodyPr anchor="t">
            <a:normAutofit/>
          </a:bodyPr>
          <a:lstStyle>
            <a:lvl1pPr>
              <a:defRPr sz="21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043583" y="1033417"/>
            <a:ext cx="4945296" cy="10241280"/>
          </a:xfrm>
        </p:spPr>
        <p:txBody>
          <a:bodyPr>
            <a:normAutofit/>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70263" y="4314093"/>
            <a:ext cx="2831562" cy="6960604"/>
          </a:xfrm>
        </p:spPr>
        <p:txBody>
          <a:bodyPr anchor="t">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1/23/2026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46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68058" y="1041198"/>
            <a:ext cx="2831562" cy="4129651"/>
          </a:xfrm>
        </p:spPr>
        <p:txBody>
          <a:bodyPr anchor="t">
            <a:normAutofit/>
          </a:bodyPr>
          <a:lstStyle>
            <a:lvl1pPr>
              <a:defRPr sz="21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3987364" y="1226592"/>
            <a:ext cx="5105904" cy="1037102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80061" y="5275456"/>
            <a:ext cx="2823649" cy="6411324"/>
          </a:xfrm>
        </p:spPr>
        <p:txBody>
          <a:bodyPr anchor="b"/>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1/23/2026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706519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482460" y="1024128"/>
            <a:ext cx="8281035" cy="211354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482460" y="3137677"/>
            <a:ext cx="8281035" cy="839265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1/23/2026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54097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7587475" y="1079861"/>
            <a:ext cx="1612042" cy="1045047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660082" y="1079862"/>
            <a:ext cx="6927392" cy="1045046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1/23/2026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95099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82460" y="1024128"/>
            <a:ext cx="8389693" cy="211354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82460" y="3202326"/>
            <a:ext cx="8389693" cy="857514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8014" y="12045605"/>
            <a:ext cx="2751772" cy="681567"/>
          </a:xfrm>
          <a:prstGeom prst="rect">
            <a:avLst/>
          </a:prstGeom>
        </p:spPr>
        <p:txBody>
          <a:bodyPr vert="horz" lIns="91440" tIns="45720" rIns="91440" bIns="45720" rtlCol="0" anchor="ctr"/>
          <a:lstStyle>
            <a:lvl1pPr algn="l">
              <a:defRPr sz="675">
                <a:solidFill>
                  <a:schemeClr val="tx1"/>
                </a:solidFill>
              </a:defRPr>
            </a:lvl1pPr>
          </a:lstStyle>
          <a:p>
            <a:fld id="{3A332BE1-279E-4118-9FE3-7952B079A510}" type="datetimeFigureOut">
              <a:rPr lang="en-US" dirty="0"/>
              <a:t>1/23/2026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990261" y="12045605"/>
            <a:ext cx="2209256" cy="681567"/>
          </a:xfrm>
          <a:prstGeom prst="rect">
            <a:avLst/>
          </a:prstGeom>
        </p:spPr>
        <p:txBody>
          <a:bodyPr vert="horz" lIns="91440" tIns="45720" rIns="91440" bIns="45720" rtlCol="0" anchor="ctr"/>
          <a:lstStyle>
            <a:lvl1pPr algn="r">
              <a:defRPr sz="675">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9160328" y="12045605"/>
            <a:ext cx="338001" cy="681567"/>
          </a:xfrm>
          <a:prstGeom prst="rect">
            <a:avLst/>
          </a:prstGeom>
        </p:spPr>
        <p:txBody>
          <a:bodyPr vert="horz" lIns="91440" tIns="45720" rIns="91440" bIns="45720" rtlCol="0" anchor="ctr"/>
          <a:lstStyle>
            <a:lvl1pPr algn="r">
              <a:defRPr sz="675">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334615694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4032" userDrawn="1">
          <p15:clr>
            <a:srgbClr val="F26B43"/>
          </p15:clr>
        </p15:guide>
        <p15:guide id="6" pos="3024"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s://assets.publishing.service.gov.uk/media/6853c3fb679778c74ec15e96/Applying_the_Child_First_framework_in_youth_justice_services.pdf" TargetMode="External"/><Relationship Id="rId7" Type="http://schemas.openxmlformats.org/officeDocument/2006/relationships/image" Target="../media/image2.png"/><Relationship Id="rId12"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png"/><Relationship Id="rId11" Type="http://schemas.openxmlformats.org/officeDocument/2006/relationships/hyperlink" Target="https://yjresourcehub.uk/wp-content/uploads/media/Child_First_Overview_and_Guide_April_2022_YJB.pdf" TargetMode="External"/><Relationship Id="rId5" Type="http://schemas.openxmlformats.org/officeDocument/2006/relationships/image" Target="../media/image3.jpeg"/><Relationship Id="rId10" Type="http://schemas.openxmlformats.org/officeDocument/2006/relationships/hyperlink" Target="https://www.appropriateadult.org.uk/" TargetMode="External"/><Relationship Id="rId4" Type="http://schemas.openxmlformats.org/officeDocument/2006/relationships/hyperlink" Target="https://www.simplypsychology.org/learning-kolb.html" TargetMode="Externa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hyperlink" Target="https://pmc.ncbi.nlm.nih.gov/articles/PMC7786827/pdf/PEDS_2020021030.pdf" TargetMode="External"/><Relationship Id="rId3" Type="http://schemas.openxmlformats.org/officeDocument/2006/relationships/hyperlink" Target="https://www.nature.com/articles/s41390" TargetMode="External"/><Relationship Id="rId7" Type="http://schemas.openxmlformats.org/officeDocument/2006/relationships/hyperlink" Target="https://doi.org/10.1177/1473225418819086" TargetMode="External"/><Relationship Id="rId2" Type="http://schemas.openxmlformats.org/officeDocument/2006/relationships/hyperlink" Target="https://academic.oup.com/bjsw/advance" TargetMode="External"/><Relationship Id="rId1" Type="http://schemas.openxmlformats.org/officeDocument/2006/relationships/slideLayout" Target="../slideLayouts/slideLayout7.xml"/><Relationship Id="rId6" Type="http://schemas.openxmlformats.org/officeDocument/2006/relationships/hyperlink" Target="https://pmc.ncbi.nlm.nih.gov/articles/PMC10514550" TargetMode="External"/><Relationship Id="rId11" Type="http://schemas.openxmlformats.org/officeDocument/2006/relationships/hyperlink" Target="https://pmc.ncbi.nlm.nih.gov/articles/PMC12135163" TargetMode="External"/><Relationship Id="rId5" Type="http://schemas.openxmlformats.org/officeDocument/2006/relationships/hyperlink" Target="https://ueaeprints.uea.ac.uk/id/eprint/93530/1/PhD%20Thesis%20-%20Sara%20Carder%20(3850072)%20-%20FINAL.pdf" TargetMode="External"/><Relationship Id="rId10" Type="http://schemas.openxmlformats.org/officeDocument/2006/relationships/hyperlink" Target="https://pmc.ncbi.nlm.nih.gov/articles/PMC11413302" TargetMode="External"/><Relationship Id="rId4" Type="http://schemas.openxmlformats.org/officeDocument/2006/relationships/hyperlink" Target="https://basw.co.uk/policy-practice/standards/code-ethics" TargetMode="External"/><Relationship Id="rId9" Type="http://schemas.openxmlformats.org/officeDocument/2006/relationships/hyperlink" Target="https://people.bath.ac.uk/edspd/Weblinks/PGCES%20ULL%20article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ubmed.ncbi.nlm.nih.gov/35966845/" TargetMode="External"/><Relationship Id="rId2" Type="http://schemas.openxmlformats.org/officeDocument/2006/relationships/hyperlink" Target="https://academic.oup.com/bjsw/advance" TargetMode="External"/><Relationship Id="rId1" Type="http://schemas.openxmlformats.org/officeDocument/2006/relationships/slideLayout" Target="../slideLayouts/slideLayout7.xml"/><Relationship Id="rId6" Type="http://schemas.openxmlformats.org/officeDocument/2006/relationships/hyperlink" Target="https://www.allanschore.com/pdf/SchoreIMHJTrauma01.pdf" TargetMode="External"/><Relationship Id="rId5" Type="http://schemas.openxmlformats.org/officeDocument/2006/relationships/hyperlink" Target="https://www.researchgate.net/publication/381004317" TargetMode="External"/><Relationship Id="rId4" Type="http://schemas.openxmlformats.org/officeDocument/2006/relationships/hyperlink" Target="https://academic.oup.com/bjsw/advance-article"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6" descr="What is Child First? - Youth Justice Resource Hub">
            <a:extLst>
              <a:ext uri="{FF2B5EF4-FFF2-40B4-BE49-F238E27FC236}">
                <a16:creationId xmlns:a16="http://schemas.microsoft.com/office/drawing/2014/main" id="{A4926D0D-46C3-809F-9D2A-9CADB9127226}"/>
              </a:ext>
            </a:extLst>
          </p:cNvPr>
          <p:cNvSpPr>
            <a:spLocks noChangeAspect="1" noChangeArrowheads="1"/>
          </p:cNvSpPr>
          <p:nvPr/>
        </p:nvSpPr>
        <p:spPr bwMode="auto">
          <a:xfrm>
            <a:off x="4648200" y="6248400"/>
            <a:ext cx="2484120" cy="248412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Rectangle 7">
            <a:extLst>
              <a:ext uri="{FF2B5EF4-FFF2-40B4-BE49-F238E27FC236}">
                <a16:creationId xmlns:a16="http://schemas.microsoft.com/office/drawing/2014/main" id="{77BB93DB-757D-C0AA-F512-D35B44E19F66}"/>
              </a:ext>
            </a:extLst>
          </p:cNvPr>
          <p:cNvSpPr/>
          <p:nvPr/>
        </p:nvSpPr>
        <p:spPr>
          <a:xfrm>
            <a:off x="76882" y="2995723"/>
            <a:ext cx="4437301" cy="9339152"/>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F3FD01D-EFD5-78E8-258B-38FF159490E6}"/>
              </a:ext>
            </a:extLst>
          </p:cNvPr>
          <p:cNvSpPr txBox="1"/>
          <p:nvPr/>
        </p:nvSpPr>
        <p:spPr>
          <a:xfrm>
            <a:off x="185540" y="2999139"/>
            <a:ext cx="4338046" cy="9094797"/>
          </a:xfrm>
          <a:prstGeom prst="rect">
            <a:avLst/>
          </a:prstGeom>
          <a:noFill/>
        </p:spPr>
        <p:txBody>
          <a:bodyPr wrap="square" lIns="91440" tIns="45720" rIns="91440" bIns="45720" rtlCol="0" anchor="t">
            <a:spAutoFit/>
          </a:bodyPr>
          <a:lstStyle/>
          <a:p>
            <a:r>
              <a:rPr lang="en-GB" sz="1200" b="1" i="1">
                <a:latin typeface="Times New Roman"/>
                <a:cs typeface="Times New Roman"/>
              </a:rPr>
              <a:t>Position:</a:t>
            </a:r>
          </a:p>
          <a:p>
            <a:r>
              <a:rPr lang="en-GB" sz="1050">
                <a:latin typeface="Times New Roman"/>
                <a:cs typeface="Times New Roman"/>
              </a:rPr>
              <a:t>Good understanding of theories and policies relating to youth justice (YJ).</a:t>
            </a:r>
          </a:p>
          <a:p>
            <a:endParaRPr lang="en-GB" sz="1050">
              <a:latin typeface="Times New Roman"/>
              <a:cs typeface="Times New Roman"/>
            </a:endParaRPr>
          </a:p>
          <a:p>
            <a:r>
              <a:rPr lang="en-GB" sz="1050">
                <a:latin typeface="Times New Roman"/>
                <a:cs typeface="Times New Roman"/>
              </a:rPr>
              <a:t>Firsthand experiences of power imbalance and vulnerability in (YJ).</a:t>
            </a:r>
          </a:p>
          <a:p>
            <a:endParaRPr lang="en-GB" sz="1050">
              <a:latin typeface="Times New Roman"/>
              <a:cs typeface="Times New Roman"/>
            </a:endParaRPr>
          </a:p>
          <a:p>
            <a:r>
              <a:rPr lang="en-GB" sz="1050">
                <a:latin typeface="Times New Roman"/>
                <a:cs typeface="Times New Roman"/>
              </a:rPr>
              <a:t>Also understand importance and experiences of multi-agency practice and meeting  individual's needs.</a:t>
            </a:r>
          </a:p>
          <a:p>
            <a:endParaRPr lang="en-GB" sz="1050">
              <a:latin typeface="Times New Roman"/>
              <a:cs typeface="Times New Roman"/>
            </a:endParaRPr>
          </a:p>
          <a:p>
            <a:r>
              <a:rPr lang="en-GB" sz="1050">
                <a:latin typeface="Times New Roman"/>
                <a:cs typeface="Times New Roman"/>
              </a:rPr>
              <a:t>Understand importance of child first, rights based and trauma informed practice.</a:t>
            </a:r>
          </a:p>
          <a:p>
            <a:endParaRPr lang="en-GB" sz="1200" b="1" i="1">
              <a:latin typeface="Times New Roman"/>
              <a:cs typeface="Times New Roman"/>
            </a:endParaRPr>
          </a:p>
          <a:p>
            <a:r>
              <a:rPr lang="en-GB" sz="1200" b="1" i="1">
                <a:latin typeface="Times New Roman"/>
                <a:cs typeface="Times New Roman"/>
              </a:rPr>
              <a:t>Perspective</a:t>
            </a:r>
            <a:r>
              <a:rPr lang="en-GB" sz="1200" b="1">
                <a:latin typeface="Times New Roman"/>
                <a:cs typeface="Times New Roman"/>
              </a:rPr>
              <a:t>:</a:t>
            </a:r>
          </a:p>
          <a:p>
            <a:r>
              <a:rPr lang="en-GB" sz="1050" i="1">
                <a:latin typeface="Times New Roman"/>
                <a:cs typeface="Times New Roman"/>
              </a:rPr>
              <a:t>Strengths-Based Approach</a:t>
            </a:r>
            <a:r>
              <a:rPr lang="en-GB" sz="1050">
                <a:latin typeface="Times New Roman"/>
                <a:cs typeface="Times New Roman"/>
              </a:rPr>
              <a:t>: </a:t>
            </a:r>
          </a:p>
          <a:p>
            <a:r>
              <a:rPr lang="en-GB" sz="1050">
                <a:latin typeface="Times New Roman"/>
                <a:cs typeface="Times New Roman"/>
              </a:rPr>
              <a:t>Butts (2008) multiple studies showing more positive and engaging staff and suggest possible better outcomes for young people. Build on the strengths and capacities of children by working collaboratively to provide individualised personal and structural support (YJB, 2021).</a:t>
            </a:r>
          </a:p>
          <a:p>
            <a:endParaRPr lang="en-GB" sz="1200">
              <a:latin typeface="Times New Roman"/>
              <a:cs typeface="Times New Roman"/>
            </a:endParaRPr>
          </a:p>
          <a:p>
            <a:r>
              <a:rPr lang="en-GB" sz="1200" b="1" i="1">
                <a:latin typeface="Times New Roman"/>
                <a:cs typeface="Times New Roman"/>
              </a:rPr>
              <a:t>Child first principles:</a:t>
            </a:r>
            <a:r>
              <a:rPr lang="en-GB" sz="1200" i="1">
                <a:latin typeface="Times New Roman"/>
                <a:cs typeface="Times New Roman"/>
              </a:rPr>
              <a:t> </a:t>
            </a:r>
          </a:p>
          <a:p>
            <a:r>
              <a:rPr lang="en-GB" sz="1050">
                <a:latin typeface="Times New Roman"/>
                <a:cs typeface="Times New Roman"/>
              </a:rPr>
              <a:t>UNCRC</a:t>
            </a:r>
          </a:p>
          <a:p>
            <a:r>
              <a:rPr lang="en-GB" sz="1050">
                <a:latin typeface="Times New Roman"/>
                <a:cs typeface="Times New Roman"/>
              </a:rPr>
              <a:t>Forde (2018) suggests adaptation of procedures throughout all justice processes is required for meaningful participation.</a:t>
            </a:r>
          </a:p>
          <a:p>
            <a:r>
              <a:rPr lang="en-GB" sz="1050">
                <a:latin typeface="Times New Roman"/>
                <a:ea typeface="+mn-lt"/>
                <a:cs typeface="+mn-lt"/>
              </a:rPr>
              <a:t>The United Nations Convention on the Rights of the Child (UNCRC, 1989) underpins child-first approaches by prioritising children’s rights, voice, and participation. Forde (2018) argues that meaningful participation requires justice procedures to be adapted across all stages of the justice process, supported by evidence from </a:t>
            </a:r>
            <a:r>
              <a:rPr lang="en-GB" sz="1050" i="1">
                <a:latin typeface="Times New Roman"/>
                <a:ea typeface="+mn-lt"/>
                <a:cs typeface="+mn-lt"/>
              </a:rPr>
              <a:t>Child First Justice: The Research Evidence-Base</a:t>
            </a:r>
            <a:r>
              <a:rPr lang="en-GB" sz="1050">
                <a:latin typeface="Times New Roman"/>
                <a:ea typeface="+mn-lt"/>
                <a:cs typeface="+mn-lt"/>
              </a:rPr>
              <a:t> (Loughborough University, n.d.).</a:t>
            </a:r>
            <a:endParaRPr lang="en-GB" sz="1050">
              <a:latin typeface="Times New Roman"/>
              <a:cs typeface="Times New Roman"/>
            </a:endParaRPr>
          </a:p>
          <a:p>
            <a:endParaRPr lang="en-GB" sz="1200" b="1">
              <a:latin typeface="Times New Roman"/>
              <a:cs typeface="Times New Roman"/>
            </a:endParaRPr>
          </a:p>
          <a:p>
            <a:r>
              <a:rPr lang="en-GB" sz="1200" b="1" i="1">
                <a:latin typeface="Times New Roman"/>
                <a:cs typeface="Times New Roman"/>
              </a:rPr>
              <a:t>Restorative practice:</a:t>
            </a:r>
          </a:p>
          <a:p>
            <a:r>
              <a:rPr lang="en-GB" sz="1050">
                <a:latin typeface="Times New Roman"/>
                <a:ea typeface="+mn-lt"/>
                <a:cs typeface="+mn-lt"/>
              </a:rPr>
              <a:t>Restorative practice emphasises repairing harm rather than punishment and promotes accountability through dialogue and relationship-building (</a:t>
            </a:r>
            <a:r>
              <a:rPr lang="en-GB" sz="1050" err="1">
                <a:latin typeface="Times New Roman"/>
                <a:ea typeface="+mn-lt"/>
                <a:cs typeface="+mn-lt"/>
              </a:rPr>
              <a:t>McCold</a:t>
            </a:r>
            <a:r>
              <a:rPr lang="en-GB" sz="1050">
                <a:latin typeface="Times New Roman"/>
                <a:ea typeface="+mn-lt"/>
                <a:cs typeface="+mn-lt"/>
              </a:rPr>
              <a:t> and Wachtel, 2003).</a:t>
            </a:r>
            <a:endParaRPr lang="en-GB" sz="1050">
              <a:latin typeface="Times New Roman"/>
              <a:cs typeface="Times New Roman"/>
            </a:endParaRPr>
          </a:p>
          <a:p>
            <a:endParaRPr lang="en-GB" sz="1200" i="1">
              <a:latin typeface="Times New Roman"/>
              <a:cs typeface="Times New Roman"/>
            </a:endParaRPr>
          </a:p>
          <a:p>
            <a:r>
              <a:rPr lang="en-GB" sz="1200" b="1" i="1">
                <a:latin typeface="Times New Roman"/>
                <a:cs typeface="Times New Roman"/>
              </a:rPr>
              <a:t>Ecological/Systems Perspective:</a:t>
            </a:r>
            <a:r>
              <a:rPr lang="en-GB" sz="1200" i="1">
                <a:latin typeface="Times New Roman"/>
                <a:cs typeface="Times New Roman"/>
              </a:rPr>
              <a:t> </a:t>
            </a:r>
          </a:p>
          <a:p>
            <a:r>
              <a:rPr lang="en-GB" sz="1050">
                <a:latin typeface="Times New Roman"/>
                <a:ea typeface="+mn-lt"/>
                <a:cs typeface="+mn-lt"/>
              </a:rPr>
              <a:t>Bronfenbrenner’s (1979) ecological model highlights how children’s behaviour is shaped by interactions between individual, family, community, and wider structural factors.</a:t>
            </a:r>
            <a:endParaRPr lang="en-GB" sz="1050">
              <a:latin typeface="Times New Roman"/>
              <a:cs typeface="Times New Roman"/>
            </a:endParaRPr>
          </a:p>
          <a:p>
            <a:endParaRPr lang="en-GB" sz="1200" b="1" i="1">
              <a:latin typeface="Times New Roman"/>
              <a:cs typeface="Times New Roman"/>
            </a:endParaRPr>
          </a:p>
          <a:p>
            <a:r>
              <a:rPr lang="en-GB" sz="1200" b="1" i="1">
                <a:latin typeface="Times New Roman"/>
                <a:cs typeface="Times New Roman"/>
              </a:rPr>
              <a:t>Anti-Oppressive/Anti-Discriminatory Practice:</a:t>
            </a:r>
          </a:p>
          <a:p>
            <a:r>
              <a:rPr lang="en-GB" sz="1050">
                <a:latin typeface="Times New Roman"/>
                <a:ea typeface="+mn-lt"/>
                <a:cs typeface="+mn-lt"/>
              </a:rPr>
              <a:t>Anti-oppressive practice seeks to challenge power imbalances and structural inequalities within youth justice systems, promoting social justice and equity (Dominelli, 2002; Banks, 2021).</a:t>
            </a:r>
            <a:endParaRPr lang="en-GB" sz="1050">
              <a:latin typeface="Times New Roman"/>
              <a:cs typeface="Times New Roman"/>
            </a:endParaRPr>
          </a:p>
          <a:p>
            <a:endParaRPr lang="en-GB" sz="1050" b="1" i="1">
              <a:latin typeface="Times New Roman"/>
              <a:cs typeface="Times New Roman"/>
            </a:endParaRPr>
          </a:p>
          <a:p>
            <a:r>
              <a:rPr lang="en-GB" sz="1200" b="1" i="1">
                <a:latin typeface="Times New Roman"/>
                <a:cs typeface="Times New Roman"/>
              </a:rPr>
              <a:t>Commitment to development and learning:</a:t>
            </a:r>
          </a:p>
          <a:p>
            <a:r>
              <a:rPr lang="en-GB" sz="1050">
                <a:latin typeface="Times New Roman"/>
                <a:ea typeface="+mn-lt"/>
                <a:cs typeface="+mn-lt"/>
              </a:rPr>
              <a:t>Ongoing professional development supports ethical, informed, and responsive practice within complex youth justice contexts (BASW, 2021).</a:t>
            </a:r>
            <a:endParaRPr lang="en-GB" sz="1050">
              <a:latin typeface="Times New Roman"/>
              <a:cs typeface="Times New Roman"/>
            </a:endParaRPr>
          </a:p>
          <a:p>
            <a:endParaRPr lang="en-GB" sz="1200" i="1">
              <a:latin typeface="Times New Roman"/>
              <a:cs typeface="Times New Roman"/>
            </a:endParaRPr>
          </a:p>
          <a:p>
            <a:r>
              <a:rPr lang="en-GB" sz="1200" b="1" i="1">
                <a:latin typeface="Times New Roman"/>
                <a:cs typeface="Times New Roman"/>
              </a:rPr>
              <a:t>Reflective practitioner:</a:t>
            </a:r>
          </a:p>
          <a:p>
            <a:r>
              <a:rPr lang="en-GB" sz="1050">
                <a:latin typeface="Times New Roman"/>
                <a:ea typeface="+mn-lt"/>
                <a:cs typeface="+mn-lt"/>
              </a:rPr>
              <a:t>Reflective practice enables practitioners to critically evaluate their actions, assumptions, and decision-making to improve practice quality and ethical accountability (Schön, 1983; Finlay, 2008).</a:t>
            </a:r>
            <a:endParaRPr lang="en-GB" sz="1050">
              <a:latin typeface="Times New Roman"/>
              <a:cs typeface="Times New Roman"/>
            </a:endParaRPr>
          </a:p>
          <a:p>
            <a:endParaRPr lang="en-GB"/>
          </a:p>
        </p:txBody>
      </p:sp>
      <p:sp>
        <p:nvSpPr>
          <p:cNvPr id="10" name="Rectangle 9">
            <a:extLst>
              <a:ext uri="{FF2B5EF4-FFF2-40B4-BE49-F238E27FC236}">
                <a16:creationId xmlns:a16="http://schemas.microsoft.com/office/drawing/2014/main" id="{2EA8B7CD-D136-81AC-E399-A8688781BBD3}"/>
              </a:ext>
            </a:extLst>
          </p:cNvPr>
          <p:cNvSpPr/>
          <p:nvPr/>
        </p:nvSpPr>
        <p:spPr>
          <a:xfrm>
            <a:off x="4775835" y="5361568"/>
            <a:ext cx="4738957" cy="6973307"/>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BC936DCD-DACD-EF55-83EE-1B2D3DF2DF91}"/>
              </a:ext>
            </a:extLst>
          </p:cNvPr>
          <p:cNvSpPr txBox="1"/>
          <p:nvPr/>
        </p:nvSpPr>
        <p:spPr>
          <a:xfrm>
            <a:off x="4766309" y="2991890"/>
            <a:ext cx="4491991" cy="2831544"/>
          </a:xfrm>
          <a:prstGeom prst="rect">
            <a:avLst/>
          </a:prstGeom>
          <a:noFill/>
        </p:spPr>
        <p:txBody>
          <a:bodyPr wrap="square" lIns="91440" tIns="45720" rIns="91440" bIns="45720" rtlCol="0" anchor="t">
            <a:spAutoFit/>
          </a:bodyPr>
          <a:lstStyle/>
          <a:p>
            <a:r>
              <a:rPr lang="en-GB" sz="1400" b="1"/>
              <a:t>Your Journey to undertaking this </a:t>
            </a:r>
          </a:p>
          <a:p>
            <a:r>
              <a:rPr lang="en-GB" sz="1400" b="1"/>
              <a:t>Programme</a:t>
            </a:r>
            <a:endParaRPr lang="en-GB" sz="1200"/>
          </a:p>
          <a:p>
            <a:r>
              <a:rPr lang="en-GB" sz="1050">
                <a:highlight>
                  <a:srgbClr val="FFFFFF"/>
                </a:highlight>
                <a:latin typeface="Times New Roman"/>
                <a:cs typeface="Times New Roman"/>
              </a:rPr>
              <a:t>Inspired by experience of tensions between organisational priorities and child-centred values (UNCRC, 1989; YJB, 2021).</a:t>
            </a:r>
          </a:p>
          <a:p>
            <a:r>
              <a:rPr lang="en-GB" sz="1050">
                <a:highlight>
                  <a:srgbClr val="FFFFFF"/>
                </a:highlight>
                <a:latin typeface="Times New Roman"/>
                <a:cs typeface="Times New Roman"/>
              </a:rPr>
              <a:t>Multi-agency work highlighted ethical challenges and need for deeper understanding of policy, power, and professional roles (Banks, 2021; Schön, 1983).</a:t>
            </a:r>
          </a:p>
          <a:p>
            <a:r>
              <a:rPr lang="en-GB" sz="1050">
                <a:highlight>
                  <a:srgbClr val="FFFFFF"/>
                </a:highlight>
                <a:latin typeface="Times New Roman"/>
                <a:cs typeface="Times New Roman"/>
              </a:rPr>
              <a:t>Academic study (undergrad, Masters, and doctoral) strengthened reflective and critical practice skills (Gibbs, 1988; Finlay, 2008).</a:t>
            </a:r>
          </a:p>
          <a:p>
            <a:r>
              <a:rPr lang="en-GB" sz="1050">
                <a:highlight>
                  <a:srgbClr val="FFFFFF"/>
                </a:highlight>
                <a:latin typeface="Times New Roman"/>
                <a:cs typeface="Times New Roman"/>
              </a:rPr>
              <a:t>Reflection supports emotional regulation, ethical awareness, and advocacy in complex youth justice settings (Hochschild, 1983).</a:t>
            </a:r>
          </a:p>
          <a:p>
            <a:r>
              <a:rPr lang="en-GB" sz="1050">
                <a:highlight>
                  <a:srgbClr val="FFFFFF"/>
                </a:highlight>
                <a:latin typeface="Times New Roman"/>
                <a:cs typeface="Times New Roman"/>
              </a:rPr>
              <a:t>Trauma-informed and attachment-aware approaches guide understanding of behaviour and reinforce child-first, rights-based practice (Bowlby, 1969; Van der Kolk, 2014; YJB, 2021).</a:t>
            </a:r>
          </a:p>
          <a:p>
            <a:endParaRPr lang="en-GB" sz="1400" b="1"/>
          </a:p>
          <a:p>
            <a:endParaRPr lang="en-GB" sz="1000"/>
          </a:p>
        </p:txBody>
      </p:sp>
      <p:pic>
        <p:nvPicPr>
          <p:cNvPr id="2050" name="Picture 2" descr="Applying the Child First Framework in Youth Justice Services (June  2025).docx">
            <a:extLst>
              <a:ext uri="{FF2B5EF4-FFF2-40B4-BE49-F238E27FC236}">
                <a16:creationId xmlns:a16="http://schemas.microsoft.com/office/drawing/2014/main" id="{4018A144-A978-36D4-24F0-846C26A379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1118" b="19244"/>
          <a:stretch>
            <a:fillRect/>
          </a:stretch>
        </p:blipFill>
        <p:spPr bwMode="auto">
          <a:xfrm>
            <a:off x="7969569" y="287046"/>
            <a:ext cx="1460181" cy="108206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FA2A87C-ED18-AA24-27CE-2CCBDA7449A2}"/>
              </a:ext>
            </a:extLst>
          </p:cNvPr>
          <p:cNvPicPr>
            <a:picLocks noChangeAspect="1"/>
          </p:cNvPicPr>
          <p:nvPr/>
        </p:nvPicPr>
        <p:blipFill>
          <a:blip r:embed="rId4"/>
          <a:stretch>
            <a:fillRect/>
          </a:stretch>
        </p:blipFill>
        <p:spPr>
          <a:xfrm>
            <a:off x="181738" y="1632758"/>
            <a:ext cx="1239393" cy="915262"/>
          </a:xfrm>
          <a:prstGeom prst="rect">
            <a:avLst/>
          </a:prstGeom>
        </p:spPr>
      </p:pic>
      <p:pic>
        <p:nvPicPr>
          <p:cNvPr id="2056" name="Picture 8" descr="learning cycle kolb">
            <a:extLst>
              <a:ext uri="{FF2B5EF4-FFF2-40B4-BE49-F238E27FC236}">
                <a16:creationId xmlns:a16="http://schemas.microsoft.com/office/drawing/2014/main" id="{E0AC2F10-EB70-3D94-D6F5-8780D72D2C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411" y="29835"/>
            <a:ext cx="1343977" cy="134397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E7576203-023A-502A-04F0-877DBE27F38F}"/>
              </a:ext>
            </a:extLst>
          </p:cNvPr>
          <p:cNvSpPr txBox="1"/>
          <p:nvPr/>
        </p:nvSpPr>
        <p:spPr>
          <a:xfrm>
            <a:off x="7309938" y="5342518"/>
            <a:ext cx="2119812" cy="8586966"/>
          </a:xfrm>
          <a:prstGeom prst="rect">
            <a:avLst/>
          </a:prstGeom>
          <a:noFill/>
        </p:spPr>
        <p:txBody>
          <a:bodyPr wrap="square" lIns="91440" tIns="45720" rIns="91440" bIns="45720" rtlCol="0" anchor="t">
            <a:spAutoFit/>
          </a:bodyPr>
          <a:lstStyle/>
          <a:p>
            <a:r>
              <a:rPr lang="en-GB" sz="1400" b="1"/>
              <a:t>Identification of next steps</a:t>
            </a:r>
            <a:endParaRPr lang="en-GB" sz="1400"/>
          </a:p>
          <a:p>
            <a:r>
              <a:rPr lang="en-GB" sz="1000">
                <a:latin typeface="Times New Roman"/>
                <a:cs typeface="Times New Roman"/>
              </a:rPr>
              <a:t>Continue developing and expanding knowledge in these areas and apply to practice where possible.</a:t>
            </a:r>
          </a:p>
          <a:p>
            <a:endParaRPr lang="en-GB" sz="1000">
              <a:latin typeface="Times New Roman"/>
              <a:cs typeface="Times New Roman"/>
            </a:endParaRPr>
          </a:p>
          <a:p>
            <a:r>
              <a:rPr lang="en-GB" sz="1000">
                <a:latin typeface="Times New Roman"/>
                <a:cs typeface="Times New Roman"/>
              </a:rPr>
              <a:t>Extend on official qualifications by achieving PhD and apply for appropriate roles within youth justice settings in Wales.</a:t>
            </a:r>
          </a:p>
          <a:p>
            <a:endParaRPr lang="en-GB" sz="1000">
              <a:latin typeface="Times New Roman"/>
              <a:cs typeface="Times New Roman"/>
            </a:endParaRPr>
          </a:p>
          <a:p>
            <a:r>
              <a:rPr lang="en-GB" sz="1000">
                <a:latin typeface="Times New Roman"/>
                <a:ea typeface="+mn-lt"/>
                <a:cs typeface="+mn-lt"/>
              </a:rPr>
              <a:t>Continue developing knowledge in youth justice, trauma-informed, and child-first practice.</a:t>
            </a:r>
            <a:endParaRPr lang="en-GB">
              <a:latin typeface="Times New Roman"/>
              <a:cs typeface="Times New Roman"/>
            </a:endParaRPr>
          </a:p>
          <a:p>
            <a:pPr marL="285750" indent="-285750">
              <a:buFont typeface="Arial"/>
              <a:buChar char="•"/>
            </a:pPr>
            <a:endParaRPr lang="en-GB" sz="1000">
              <a:latin typeface="Times New Roman"/>
              <a:ea typeface="+mn-lt"/>
              <a:cs typeface="+mn-lt"/>
            </a:endParaRPr>
          </a:p>
          <a:p>
            <a:r>
              <a:rPr lang="en-GB" sz="1000">
                <a:latin typeface="Times New Roman"/>
                <a:ea typeface="+mn-lt"/>
                <a:cs typeface="+mn-lt"/>
              </a:rPr>
              <a:t>Apply new learning directly to practice to improve outcomes for young people.</a:t>
            </a:r>
            <a:endParaRPr lang="en-GB">
              <a:latin typeface="Times New Roman"/>
              <a:cs typeface="Times New Roman"/>
            </a:endParaRPr>
          </a:p>
          <a:p>
            <a:endParaRPr lang="en-GB" sz="1000">
              <a:latin typeface="Times New Roman"/>
              <a:ea typeface="+mn-lt"/>
              <a:cs typeface="+mn-lt"/>
            </a:endParaRPr>
          </a:p>
          <a:p>
            <a:r>
              <a:rPr lang="en-GB" sz="1000">
                <a:latin typeface="Times New Roman"/>
                <a:ea typeface="+mn-lt"/>
                <a:cs typeface="+mn-lt"/>
              </a:rPr>
              <a:t>Extend qualifications by pursuing a PhD in youth justice or social work research.</a:t>
            </a:r>
            <a:endParaRPr lang="en-GB" sz="1000">
              <a:latin typeface="Times New Roman"/>
            </a:endParaRPr>
          </a:p>
          <a:p>
            <a:endParaRPr lang="en-GB" sz="1000">
              <a:latin typeface="Times New Roman"/>
              <a:ea typeface="+mn-lt"/>
              <a:cs typeface="+mn-lt"/>
            </a:endParaRPr>
          </a:p>
          <a:p>
            <a:r>
              <a:rPr lang="en-GB" sz="1000">
                <a:latin typeface="Times New Roman"/>
                <a:ea typeface="+mn-lt"/>
                <a:cs typeface="+mn-lt"/>
              </a:rPr>
              <a:t>Seek advanced roles within youth justice settings in Wales.</a:t>
            </a:r>
            <a:endParaRPr lang="en-GB" sz="1000">
              <a:latin typeface="Times New Roman"/>
            </a:endParaRPr>
          </a:p>
          <a:p>
            <a:endParaRPr lang="en-GB" sz="1000">
              <a:latin typeface="Times New Roman"/>
              <a:ea typeface="+mn-lt"/>
              <a:cs typeface="+mn-lt"/>
            </a:endParaRPr>
          </a:p>
          <a:p>
            <a:r>
              <a:rPr lang="en-GB" sz="1000">
                <a:latin typeface="Times New Roman"/>
                <a:ea typeface="+mn-lt"/>
                <a:cs typeface="+mn-lt"/>
              </a:rPr>
              <a:t>Link goals and progress to Personal Development Plan (PDP).</a:t>
            </a:r>
            <a:endParaRPr lang="en-GB">
              <a:latin typeface="Times New Roman"/>
            </a:endParaRPr>
          </a:p>
          <a:p>
            <a:endParaRPr lang="en-GB" sz="1000"/>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pic>
        <p:nvPicPr>
          <p:cNvPr id="3" name="Picture 2">
            <a:extLst>
              <a:ext uri="{FF2B5EF4-FFF2-40B4-BE49-F238E27FC236}">
                <a16:creationId xmlns:a16="http://schemas.microsoft.com/office/drawing/2014/main" id="{81B17C35-1F06-B997-F471-53635E4FB640}"/>
              </a:ext>
            </a:extLst>
          </p:cNvPr>
          <p:cNvPicPr>
            <a:picLocks noChangeAspect="1"/>
          </p:cNvPicPr>
          <p:nvPr/>
        </p:nvPicPr>
        <p:blipFill>
          <a:blip r:embed="rId6"/>
          <a:stretch>
            <a:fillRect/>
          </a:stretch>
        </p:blipFill>
        <p:spPr>
          <a:xfrm>
            <a:off x="1709737" y="282439"/>
            <a:ext cx="6181726" cy="2684636"/>
          </a:xfrm>
          <a:prstGeom prst="rect">
            <a:avLst/>
          </a:prstGeom>
        </p:spPr>
      </p:pic>
      <p:pic>
        <p:nvPicPr>
          <p:cNvPr id="6" name="Picture 5">
            <a:extLst>
              <a:ext uri="{FF2B5EF4-FFF2-40B4-BE49-F238E27FC236}">
                <a16:creationId xmlns:a16="http://schemas.microsoft.com/office/drawing/2014/main" id="{A1CB6068-85E8-14F2-D94A-FD1FA9D667D0}"/>
              </a:ext>
            </a:extLst>
          </p:cNvPr>
          <p:cNvPicPr>
            <a:picLocks noChangeAspect="1"/>
          </p:cNvPicPr>
          <p:nvPr/>
        </p:nvPicPr>
        <p:blipFill>
          <a:blip r:embed="rId7"/>
          <a:stretch>
            <a:fillRect/>
          </a:stretch>
        </p:blipFill>
        <p:spPr>
          <a:xfrm>
            <a:off x="7966475" y="1629770"/>
            <a:ext cx="1452800" cy="996847"/>
          </a:xfrm>
          <a:prstGeom prst="rect">
            <a:avLst/>
          </a:prstGeom>
        </p:spPr>
      </p:pic>
      <p:pic>
        <p:nvPicPr>
          <p:cNvPr id="15" name="Picture 14">
            <a:extLst>
              <a:ext uri="{FF2B5EF4-FFF2-40B4-BE49-F238E27FC236}">
                <a16:creationId xmlns:a16="http://schemas.microsoft.com/office/drawing/2014/main" id="{5D677F10-6001-8526-57F8-9C0070BFF367}"/>
              </a:ext>
            </a:extLst>
          </p:cNvPr>
          <p:cNvPicPr>
            <a:picLocks noChangeAspect="1"/>
          </p:cNvPicPr>
          <p:nvPr/>
        </p:nvPicPr>
        <p:blipFill>
          <a:blip r:embed="rId8"/>
          <a:stretch>
            <a:fillRect/>
          </a:stretch>
        </p:blipFill>
        <p:spPr>
          <a:xfrm>
            <a:off x="4783454" y="5363007"/>
            <a:ext cx="2495201" cy="3097916"/>
          </a:xfrm>
          <a:prstGeom prst="rect">
            <a:avLst/>
          </a:prstGeom>
        </p:spPr>
      </p:pic>
      <p:pic>
        <p:nvPicPr>
          <p:cNvPr id="17" name="Picture 16">
            <a:extLst>
              <a:ext uri="{FF2B5EF4-FFF2-40B4-BE49-F238E27FC236}">
                <a16:creationId xmlns:a16="http://schemas.microsoft.com/office/drawing/2014/main" id="{7D382C10-0C6A-8CDC-EAC7-020EB7B41E5C}"/>
              </a:ext>
            </a:extLst>
          </p:cNvPr>
          <p:cNvPicPr>
            <a:picLocks noChangeAspect="1"/>
          </p:cNvPicPr>
          <p:nvPr/>
        </p:nvPicPr>
        <p:blipFill>
          <a:blip r:embed="rId9"/>
          <a:stretch>
            <a:fillRect/>
          </a:stretch>
        </p:blipFill>
        <p:spPr>
          <a:xfrm>
            <a:off x="4773929" y="8451398"/>
            <a:ext cx="2492194" cy="1821625"/>
          </a:xfrm>
          <a:prstGeom prst="rect">
            <a:avLst/>
          </a:prstGeom>
        </p:spPr>
      </p:pic>
      <p:pic>
        <p:nvPicPr>
          <p:cNvPr id="19" name="Picture 18">
            <a:extLst>
              <a:ext uri="{FF2B5EF4-FFF2-40B4-BE49-F238E27FC236}">
                <a16:creationId xmlns:a16="http://schemas.microsoft.com/office/drawing/2014/main" id="{F644CCFD-4A39-BC4B-FDFC-42D41D3A8C5B}"/>
              </a:ext>
            </a:extLst>
          </p:cNvPr>
          <p:cNvPicPr>
            <a:picLocks noChangeAspect="1"/>
          </p:cNvPicPr>
          <p:nvPr/>
        </p:nvPicPr>
        <p:blipFill>
          <a:blip r:embed="rId10"/>
          <a:stretch>
            <a:fillRect/>
          </a:stretch>
        </p:blipFill>
        <p:spPr>
          <a:xfrm>
            <a:off x="4770922" y="10282548"/>
            <a:ext cx="2490266" cy="1837864"/>
          </a:xfrm>
          <a:prstGeom prst="rect">
            <a:avLst/>
          </a:prstGeom>
        </p:spPr>
      </p:pic>
      <p:sp>
        <p:nvSpPr>
          <p:cNvPr id="2" name="Footer Placeholder 1">
            <a:extLst>
              <a:ext uri="{FF2B5EF4-FFF2-40B4-BE49-F238E27FC236}">
                <a16:creationId xmlns:a16="http://schemas.microsoft.com/office/drawing/2014/main" id="{894EEF2B-C8B0-1887-CEA5-E24E0B4D30C0}"/>
              </a:ext>
            </a:extLst>
          </p:cNvPr>
          <p:cNvSpPr>
            <a:spLocks noGrp="1"/>
          </p:cNvSpPr>
          <p:nvPr>
            <p:ph type="ftr" sz="quarter" idx="11"/>
          </p:nvPr>
        </p:nvSpPr>
        <p:spPr>
          <a:xfrm>
            <a:off x="-952" y="12331912"/>
            <a:ext cx="9603105" cy="472017"/>
          </a:xfrm>
        </p:spPr>
        <p:txBody>
          <a:bodyPr/>
          <a:lstStyle/>
          <a:p>
            <a:r>
              <a:rPr lang="en-GB"/>
              <a:t>  ECCP7001 – Assignment 2                                                                                                                                                                                                                                                                     1603261</a:t>
            </a:r>
            <a:endParaRPr lang="en-US"/>
          </a:p>
        </p:txBody>
      </p:sp>
    </p:spTree>
    <p:extLst>
      <p:ext uri="{BB962C8B-B14F-4D97-AF65-F5344CB8AC3E}">
        <p14:creationId xmlns:p14="http://schemas.microsoft.com/office/powerpoint/2010/main" val="2701317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6842-877D-FF34-811F-CF42733712E0}"/>
              </a:ext>
            </a:extLst>
          </p:cNvPr>
          <p:cNvSpPr>
            <a:spLocks noGrp="1"/>
          </p:cNvSpPr>
          <p:nvPr>
            <p:ph type="title"/>
          </p:nvPr>
        </p:nvSpPr>
        <p:spPr/>
        <p:txBody>
          <a:bodyPr/>
          <a:lstStyle/>
          <a:p>
            <a:r>
              <a:rPr lang="en-GB" sz="1400">
                <a:latin typeface="Times New Roman"/>
                <a:cs typeface="Times New Roman"/>
              </a:rPr>
              <a:t>Picture References</a:t>
            </a:r>
            <a:br>
              <a:rPr lang="en-GB"/>
            </a:br>
            <a:endParaRPr lang="en-GB"/>
          </a:p>
        </p:txBody>
      </p:sp>
      <p:sp>
        <p:nvSpPr>
          <p:cNvPr id="5" name="Rectangle 2">
            <a:extLst>
              <a:ext uri="{FF2B5EF4-FFF2-40B4-BE49-F238E27FC236}">
                <a16:creationId xmlns:a16="http://schemas.microsoft.com/office/drawing/2014/main" id="{8D8E8472-3C03-4076-F716-91002606FCF1}"/>
              </a:ext>
            </a:extLst>
          </p:cNvPr>
          <p:cNvSpPr>
            <a:spLocks noGrp="1" noChangeArrowheads="1"/>
          </p:cNvSpPr>
          <p:nvPr>
            <p:ph idx="1"/>
          </p:nvPr>
        </p:nvSpPr>
        <p:spPr bwMode="auto">
          <a:xfrm>
            <a:off x="1195357" y="1701767"/>
            <a:ext cx="7017685"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kumimoji="0" lang="en-US" altLang="en-US" sz="1200" b="0" i="0" u="none" strike="noStrike" cap="none" normalizeH="0" baseline="0">
                <a:ln>
                  <a:noFill/>
                </a:ln>
                <a:effectLst/>
                <a:latin typeface="Times New Roman"/>
                <a:cs typeface="Times New Roman"/>
              </a:rPr>
              <a:t>Crest Advisory and Youth Justice Board (2025) </a:t>
            </a:r>
            <a:r>
              <a:rPr kumimoji="0" lang="en-US" altLang="en-US" sz="1200" b="0" i="1" u="none" strike="noStrike" cap="none" normalizeH="0" baseline="0">
                <a:ln>
                  <a:noFill/>
                </a:ln>
                <a:effectLst/>
                <a:latin typeface="Times New Roman"/>
                <a:cs typeface="Times New Roman"/>
              </a:rPr>
              <a:t>Applying the Child First Framework in Youth Justice Services Research by Crest Advisory</a:t>
            </a:r>
            <a:r>
              <a:rPr kumimoji="0" lang="en-US" altLang="en-US" sz="1200" b="0" i="0" u="none" strike="noStrike" cap="none" normalizeH="0" baseline="0">
                <a:ln>
                  <a:noFill/>
                </a:ln>
                <a:effectLst/>
                <a:latin typeface="Times New Roman"/>
                <a:cs typeface="Times New Roman"/>
              </a:rPr>
              <a:t>. </a:t>
            </a:r>
            <a:r>
              <a:rPr lang="en-US" altLang="en-US" sz="1200">
                <a:latin typeface="Times New Roman"/>
                <a:cs typeface="Times New Roman"/>
              </a:rPr>
              <a:t>Available</a:t>
            </a:r>
            <a:r>
              <a:rPr kumimoji="0" lang="en-US" altLang="en-US" sz="1200" b="0" i="0" u="none" strike="noStrike" cap="none" normalizeH="0" baseline="0">
                <a:ln>
                  <a:noFill/>
                </a:ln>
                <a:effectLst/>
                <a:latin typeface="Times New Roman"/>
                <a:cs typeface="Times New Roman"/>
              </a:rPr>
              <a:t> at: </a:t>
            </a:r>
            <a:r>
              <a:rPr kumimoji="0" lang="en-US" altLang="en-US" sz="1200" b="0" i="0" u="none" strike="noStrike" cap="none" normalizeH="0" baseline="0">
                <a:ln>
                  <a:noFill/>
                </a:ln>
                <a:effectLst/>
                <a:latin typeface="Times New Roman"/>
                <a:cs typeface="Times New Roman"/>
                <a:hlinkClick r:id="rId3">
                  <a:extLst>
                    <a:ext uri="{A12FA001-AC4F-418D-AE19-62706E023703}">
                      <ahyp:hlinkClr xmlns:ahyp="http://schemas.microsoft.com/office/drawing/2018/hyperlinkcolor" val="tx"/>
                    </a:ext>
                  </a:extLst>
                </a:hlinkClick>
              </a:rPr>
              <a:t>https://assets.publishing.service.gov.uk/media/6853c3fb679778c74ec15e96/Applying_the_Child_First_framework_in_youth_justice_services.pdf</a:t>
            </a:r>
            <a:r>
              <a:rPr kumimoji="0" lang="en-US" altLang="en-US" sz="1200" b="0" i="0" u="none" strike="noStrike" cap="none" normalizeH="0" baseline="0">
                <a:ln>
                  <a:noFill/>
                </a:ln>
                <a:effectLst/>
                <a:latin typeface="Times New Roman"/>
                <a:cs typeface="Times New Roman"/>
              </a:rPr>
              <a:t>.</a:t>
            </a:r>
            <a:r>
              <a:rPr lang="en-US" altLang="en-US" sz="1200">
                <a:latin typeface="Times New Roman"/>
                <a:cs typeface="Times New Roman"/>
              </a:rPr>
              <a:t> (Accessed: 22 January 2026).</a:t>
            </a:r>
            <a:endParaRPr kumimoji="0" lang="en-US" altLang="en-US" sz="1200" b="0" i="0" u="none" strike="noStrike" cap="none" normalizeH="0" baseline="0">
              <a:ln>
                <a:noFill/>
              </a:ln>
              <a:effectLst/>
              <a:latin typeface="Times New Roman"/>
              <a:cs typeface="Times New Roman"/>
            </a:endParaRPr>
          </a:p>
        </p:txBody>
      </p:sp>
      <p:sp>
        <p:nvSpPr>
          <p:cNvPr id="3" name="Footer Placeholder 2">
            <a:extLst>
              <a:ext uri="{FF2B5EF4-FFF2-40B4-BE49-F238E27FC236}">
                <a16:creationId xmlns:a16="http://schemas.microsoft.com/office/drawing/2014/main" id="{6D0D992B-CD44-8BE1-6751-C5228CA359FE}"/>
              </a:ext>
            </a:extLst>
          </p:cNvPr>
          <p:cNvSpPr>
            <a:spLocks noGrp="1"/>
          </p:cNvSpPr>
          <p:nvPr>
            <p:ph type="ftr" sz="quarter" idx="11"/>
          </p:nvPr>
        </p:nvSpPr>
        <p:spPr>
          <a:xfrm>
            <a:off x="-952" y="12360487"/>
            <a:ext cx="9603105" cy="443442"/>
          </a:xfrm>
        </p:spPr>
        <p:txBody>
          <a:bodyPr/>
          <a:lstStyle/>
          <a:p>
            <a:pPr algn="l"/>
            <a:r>
              <a:rPr lang="en-GB"/>
              <a:t>  ECCP7001 – Assignment 2                                                                                                                                                                                                                                                                     1603261</a:t>
            </a:r>
            <a:endParaRPr lang="en-US"/>
          </a:p>
        </p:txBody>
      </p:sp>
      <p:sp>
        <p:nvSpPr>
          <p:cNvPr id="6" name="Rectangle 3">
            <a:extLst>
              <a:ext uri="{FF2B5EF4-FFF2-40B4-BE49-F238E27FC236}">
                <a16:creationId xmlns:a16="http://schemas.microsoft.com/office/drawing/2014/main" id="{F6C8C3D9-28FE-B1A5-5DA1-DDF5F48BB291}"/>
              </a:ext>
            </a:extLst>
          </p:cNvPr>
          <p:cNvSpPr>
            <a:spLocks noChangeArrowheads="1"/>
          </p:cNvSpPr>
          <p:nvPr/>
        </p:nvSpPr>
        <p:spPr bwMode="auto">
          <a:xfrm>
            <a:off x="1143737" y="3248287"/>
            <a:ext cx="7017685"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lvl="0" defTabSz="914400" eaLnBrk="0" fontAlgn="base" hangingPunct="0">
              <a:spcBef>
                <a:spcPct val="0"/>
              </a:spcBef>
              <a:spcAft>
                <a:spcPct val="0"/>
              </a:spcAft>
            </a:pPr>
            <a:endParaRPr lang="en-US" altLang="en-US" sz="1200" b="0" i="0" u="none" strike="noStrike" cap="none" normalizeH="0" baseline="0">
              <a:ln>
                <a:noFill/>
              </a:ln>
              <a:effectLst/>
              <a:latin typeface="Times New Roman"/>
              <a:cs typeface="Times New Roman"/>
            </a:endParaRPr>
          </a:p>
        </p:txBody>
      </p:sp>
      <p:sp>
        <p:nvSpPr>
          <p:cNvPr id="7" name="Rectangle 4">
            <a:extLst>
              <a:ext uri="{FF2B5EF4-FFF2-40B4-BE49-F238E27FC236}">
                <a16:creationId xmlns:a16="http://schemas.microsoft.com/office/drawing/2014/main" id="{90D62822-77CB-422F-9A6A-A3ECE6AF19DE}"/>
              </a:ext>
            </a:extLst>
          </p:cNvPr>
          <p:cNvSpPr>
            <a:spLocks noChangeArrowheads="1"/>
          </p:cNvSpPr>
          <p:nvPr/>
        </p:nvSpPr>
        <p:spPr bwMode="auto">
          <a:xfrm>
            <a:off x="1143737" y="2741786"/>
            <a:ext cx="701768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defTabSz="914400" eaLnBrk="0" fontAlgn="base" hangingPunct="0">
              <a:spcBef>
                <a:spcPct val="0"/>
              </a:spcBef>
              <a:spcAft>
                <a:spcPct val="0"/>
              </a:spcAft>
            </a:pPr>
            <a:r>
              <a:rPr lang="en-US" altLang="en-US" sz="1200" dirty="0">
                <a:latin typeface="Times New Roman"/>
                <a:cs typeface="Times New Roman"/>
              </a:rPr>
              <a:t>Mcleod, S. (2025) </a:t>
            </a:r>
            <a:r>
              <a:rPr lang="en-US" altLang="en-US" sz="1200" i="1" dirty="0">
                <a:latin typeface="Times New Roman"/>
                <a:cs typeface="Times New Roman"/>
              </a:rPr>
              <a:t>Kolb’s Learning Styles and Experiential Learning Cycle: </a:t>
            </a:r>
            <a:r>
              <a:rPr lang="en-US" altLang="en-US" sz="1200" dirty="0">
                <a:latin typeface="Times New Roman"/>
                <a:cs typeface="Times New Roman"/>
              </a:rPr>
              <a:t>Available at: </a:t>
            </a:r>
            <a:r>
              <a:rPr lang="en-US" altLang="en-US" sz="1200" dirty="0">
                <a:latin typeface="Times New Roman"/>
                <a:cs typeface="Times New Roman"/>
                <a:hlinkClick r:id="rId4"/>
              </a:rPr>
              <a:t>https://www.simplypsychology.org/learning-kolb.html</a:t>
            </a:r>
            <a:r>
              <a:rPr lang="en-US" altLang="en-US" sz="1200" dirty="0">
                <a:latin typeface="Times New Roman"/>
                <a:cs typeface="Times New Roman"/>
              </a:rPr>
              <a:t>. (Accessed: 22 January 2026).</a:t>
            </a:r>
            <a:endParaRPr lang="en-US" altLang="en-US" sz="1200" b="0" i="0" u="none" strike="noStrike" cap="none" normalizeH="0" baseline="0" dirty="0">
              <a:ln>
                <a:noFill/>
              </a:ln>
              <a:effectLst/>
              <a:latin typeface="Arial"/>
              <a:cs typeface="Arial"/>
            </a:endParaRPr>
          </a:p>
        </p:txBody>
      </p:sp>
      <p:pic>
        <p:nvPicPr>
          <p:cNvPr id="8" name="Picture 8" descr="learning cycle kolb">
            <a:extLst>
              <a:ext uri="{FF2B5EF4-FFF2-40B4-BE49-F238E27FC236}">
                <a16:creationId xmlns:a16="http://schemas.microsoft.com/office/drawing/2014/main" id="{AD763202-3FBB-8B34-0E45-917DAC7AFF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1202" y="3350688"/>
            <a:ext cx="941000" cy="90658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Applying the Child First Framework in Youth Justice Services (June  2025).docx">
            <a:extLst>
              <a:ext uri="{FF2B5EF4-FFF2-40B4-BE49-F238E27FC236}">
                <a16:creationId xmlns:a16="http://schemas.microsoft.com/office/drawing/2014/main" id="{457546FC-6D37-4F25-07F9-F6C8AEBF4D6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1118" b="19244"/>
          <a:stretch>
            <a:fillRect/>
          </a:stretch>
        </p:blipFill>
        <p:spPr bwMode="auto">
          <a:xfrm>
            <a:off x="478557" y="1877589"/>
            <a:ext cx="535113" cy="37123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9E8D2CE-7193-C8E0-67D2-62A5DE9D78ED}"/>
              </a:ext>
            </a:extLst>
          </p:cNvPr>
          <p:cNvPicPr>
            <a:picLocks noChangeAspect="1"/>
          </p:cNvPicPr>
          <p:nvPr/>
        </p:nvPicPr>
        <p:blipFill>
          <a:blip r:embed="rId7"/>
          <a:stretch>
            <a:fillRect/>
          </a:stretch>
        </p:blipFill>
        <p:spPr>
          <a:xfrm>
            <a:off x="421154" y="2654808"/>
            <a:ext cx="575310" cy="543555"/>
          </a:xfrm>
          <a:prstGeom prst="rect">
            <a:avLst/>
          </a:prstGeom>
        </p:spPr>
      </p:pic>
      <p:pic>
        <p:nvPicPr>
          <p:cNvPr id="4" name="Picture 3">
            <a:extLst>
              <a:ext uri="{FF2B5EF4-FFF2-40B4-BE49-F238E27FC236}">
                <a16:creationId xmlns:a16="http://schemas.microsoft.com/office/drawing/2014/main" id="{023FDD98-23B8-DF7A-0F78-EB1160ACC3A7}"/>
              </a:ext>
            </a:extLst>
          </p:cNvPr>
          <p:cNvPicPr>
            <a:picLocks noChangeAspect="1"/>
          </p:cNvPicPr>
          <p:nvPr/>
        </p:nvPicPr>
        <p:blipFill>
          <a:blip r:embed="rId8"/>
          <a:stretch>
            <a:fillRect/>
          </a:stretch>
        </p:blipFill>
        <p:spPr>
          <a:xfrm>
            <a:off x="189583" y="4640454"/>
            <a:ext cx="941000" cy="410306"/>
          </a:xfrm>
          <a:prstGeom prst="rect">
            <a:avLst/>
          </a:prstGeom>
        </p:spPr>
      </p:pic>
      <p:pic>
        <p:nvPicPr>
          <p:cNvPr id="11" name="Picture 10">
            <a:extLst>
              <a:ext uri="{FF2B5EF4-FFF2-40B4-BE49-F238E27FC236}">
                <a16:creationId xmlns:a16="http://schemas.microsoft.com/office/drawing/2014/main" id="{988F5AC9-A07E-9A9F-0683-8EE73229DD9C}"/>
              </a:ext>
            </a:extLst>
          </p:cNvPr>
          <p:cNvPicPr>
            <a:picLocks noChangeAspect="1"/>
          </p:cNvPicPr>
          <p:nvPr/>
        </p:nvPicPr>
        <p:blipFill>
          <a:blip r:embed="rId9"/>
          <a:stretch>
            <a:fillRect/>
          </a:stretch>
        </p:blipFill>
        <p:spPr>
          <a:xfrm>
            <a:off x="173067" y="5168673"/>
            <a:ext cx="919051" cy="399131"/>
          </a:xfrm>
          <a:prstGeom prst="rect">
            <a:avLst/>
          </a:prstGeom>
        </p:spPr>
      </p:pic>
      <p:sp>
        <p:nvSpPr>
          <p:cNvPr id="12" name="Rectangle 1">
            <a:extLst>
              <a:ext uri="{FF2B5EF4-FFF2-40B4-BE49-F238E27FC236}">
                <a16:creationId xmlns:a16="http://schemas.microsoft.com/office/drawing/2014/main" id="{2D4FE69A-6A28-1DB8-741A-ED985F579837}"/>
              </a:ext>
            </a:extLst>
          </p:cNvPr>
          <p:cNvSpPr>
            <a:spLocks noChangeArrowheads="1"/>
          </p:cNvSpPr>
          <p:nvPr/>
        </p:nvSpPr>
        <p:spPr bwMode="auto">
          <a:xfrm>
            <a:off x="1092118" y="3539878"/>
            <a:ext cx="7715250"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defTabSz="914400" eaLnBrk="0" fontAlgn="base" hangingPunct="0">
              <a:spcBef>
                <a:spcPct val="0"/>
              </a:spcBef>
              <a:spcAft>
                <a:spcPct val="0"/>
              </a:spcAft>
            </a:pPr>
            <a:r>
              <a:rPr kumimoji="0" lang="en-US" altLang="en-US" sz="1200" b="0" i="0" u="none" strike="noStrike" cap="none" normalizeH="0" baseline="0">
                <a:ln>
                  <a:noFill/>
                </a:ln>
                <a:effectLst/>
                <a:latin typeface="Times New Roman"/>
                <a:cs typeface="Times New Roman"/>
              </a:rPr>
              <a:t>The National Appropriate Adult Network (2025) </a:t>
            </a:r>
            <a:r>
              <a:rPr kumimoji="0" lang="en-US" altLang="en-US" sz="1200" b="0" i="1" u="none" strike="noStrike" cap="none" normalizeH="0" baseline="0">
                <a:ln>
                  <a:noFill/>
                </a:ln>
                <a:effectLst/>
                <a:latin typeface="Times New Roman"/>
                <a:cs typeface="Times New Roman"/>
              </a:rPr>
              <a:t>More effective appropriate adults. Fairer justice</a:t>
            </a:r>
            <a:r>
              <a:rPr kumimoji="0" lang="en-US" altLang="en-US" sz="1200" b="0" i="0" u="none" strike="noStrike" cap="none" normalizeH="0" baseline="0">
                <a:ln>
                  <a:noFill/>
                </a:ln>
                <a:effectLst/>
                <a:latin typeface="Times New Roman"/>
                <a:cs typeface="Times New Roman"/>
              </a:rPr>
              <a:t>. Available at: </a:t>
            </a:r>
            <a:r>
              <a:rPr kumimoji="0" lang="en-US" altLang="en-US" sz="1200" b="0" i="0" u="none" strike="noStrike" cap="none" normalizeH="0" baseline="0">
                <a:ln>
                  <a:noFill/>
                </a:ln>
                <a:effectLst/>
                <a:latin typeface="Times New Roman"/>
                <a:cs typeface="Times New Roman"/>
                <a:hlinkClick r:id="rId10">
                  <a:extLst>
                    <a:ext uri="{A12FA001-AC4F-418D-AE19-62706E023703}">
                      <ahyp:hlinkClr xmlns:ahyp="http://schemas.microsoft.com/office/drawing/2018/hyperlinkcolor" val="tx"/>
                    </a:ext>
                  </a:extLst>
                </a:hlinkClick>
              </a:rPr>
              <a:t>https://www.appropriateadult.org.uk/</a:t>
            </a:r>
            <a:r>
              <a:rPr kumimoji="0" lang="en-US" altLang="en-US" sz="1200" b="0" i="0" u="none" strike="noStrike" cap="none" normalizeH="0" baseline="0">
                <a:ln>
                  <a:noFill/>
                </a:ln>
                <a:effectLst/>
                <a:latin typeface="Times New Roman"/>
                <a:cs typeface="Times New Roman"/>
              </a:rPr>
              <a:t>. </a:t>
            </a:r>
            <a:r>
              <a:rPr lang="en-US" altLang="en-US" sz="1200">
                <a:latin typeface="Times New Roman"/>
                <a:cs typeface="Times New Roman"/>
              </a:rPr>
              <a:t>(Accessed: 22 January 2026).</a:t>
            </a:r>
          </a:p>
          <a:p>
            <a:pPr defTabSz="914400">
              <a:spcBef>
                <a:spcPct val="0"/>
              </a:spcBef>
              <a:spcAft>
                <a:spcPct val="0"/>
              </a:spcAft>
            </a:pPr>
            <a:endParaRPr lang="en-US" altLang="en-US" sz="1200">
              <a:latin typeface="Times New Roman"/>
              <a:cs typeface="Times New Roman"/>
            </a:endParaRPr>
          </a:p>
          <a:p>
            <a:pPr defTabSz="914400">
              <a:spcBef>
                <a:spcPct val="0"/>
              </a:spcBef>
              <a:spcAft>
                <a:spcPct val="0"/>
              </a:spcAft>
            </a:pPr>
            <a:endParaRPr lang="en-US" altLang="en-US" sz="1200">
              <a:latin typeface="Times New Roman"/>
              <a:cs typeface="Times New Roman"/>
            </a:endParaRPr>
          </a:p>
          <a:p>
            <a:pPr defTabSz="914400">
              <a:spcBef>
                <a:spcPct val="0"/>
              </a:spcBef>
              <a:spcAft>
                <a:spcPct val="0"/>
              </a:spcAft>
            </a:pPr>
            <a:r>
              <a:rPr lang="en-US" sz="1200">
                <a:latin typeface="Times New Roman"/>
                <a:cs typeface="Times New Roman"/>
              </a:rPr>
              <a:t>Youth Justice Resource Hub (2026) </a:t>
            </a:r>
            <a:r>
              <a:rPr lang="en-US" sz="1200" i="1">
                <a:latin typeface="Times New Roman"/>
                <a:cs typeface="Times New Roman"/>
              </a:rPr>
              <a:t>What is Child First? – Youth Justice Resource Hub</a:t>
            </a:r>
            <a:r>
              <a:rPr lang="en-US" sz="1200">
                <a:latin typeface="Times New Roman"/>
                <a:cs typeface="Times New Roman"/>
              </a:rPr>
              <a:t>. Available at: https://yjresourcehub.uk/what-is-child-first/. (Accessed: 22 January 2026).</a:t>
            </a:r>
            <a:endParaRPr lang="en-US"/>
          </a:p>
        </p:txBody>
      </p:sp>
      <p:sp>
        <p:nvSpPr>
          <p:cNvPr id="13" name="Rectangle 2">
            <a:extLst>
              <a:ext uri="{FF2B5EF4-FFF2-40B4-BE49-F238E27FC236}">
                <a16:creationId xmlns:a16="http://schemas.microsoft.com/office/drawing/2014/main" id="{377B4848-FA2B-CB70-9BB8-81B14774AAA2}"/>
              </a:ext>
            </a:extLst>
          </p:cNvPr>
          <p:cNvSpPr>
            <a:spLocks noChangeArrowheads="1"/>
          </p:cNvSpPr>
          <p:nvPr/>
        </p:nvSpPr>
        <p:spPr bwMode="auto">
          <a:xfrm>
            <a:off x="1132016" y="4898823"/>
            <a:ext cx="697230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defTabSz="914400" eaLnBrk="0" fontAlgn="base" hangingPunct="0">
              <a:spcBef>
                <a:spcPct val="0"/>
              </a:spcBef>
              <a:spcAft>
                <a:spcPct val="0"/>
              </a:spcAft>
            </a:pPr>
            <a:r>
              <a:rPr kumimoji="0" lang="en-US" altLang="en-US" sz="1200" b="0" i="0" u="none" strike="noStrike" cap="none" normalizeH="0" baseline="0">
                <a:ln>
                  <a:noFill/>
                </a:ln>
                <a:effectLst/>
                <a:latin typeface="Times New Roman"/>
                <a:cs typeface="Times New Roman"/>
              </a:rPr>
              <a:t>Youth Justice Board (2022) </a:t>
            </a:r>
            <a:r>
              <a:rPr kumimoji="0" lang="en-US" altLang="en-US" sz="1200" b="0" i="1" u="none" strike="noStrike" cap="none" normalizeH="0" baseline="0">
                <a:ln>
                  <a:noFill/>
                </a:ln>
                <a:effectLst/>
                <a:latin typeface="Times New Roman"/>
                <a:cs typeface="Times New Roman"/>
              </a:rPr>
              <a:t>A Guide to Child First</a:t>
            </a:r>
            <a:r>
              <a:rPr kumimoji="0" lang="en-US" altLang="en-US" sz="1200" b="0" i="0" u="none" strike="noStrike" cap="none" normalizeH="0" baseline="0">
                <a:ln>
                  <a:noFill/>
                </a:ln>
                <a:effectLst/>
                <a:latin typeface="Times New Roman"/>
                <a:cs typeface="Times New Roman"/>
              </a:rPr>
              <a:t>. Available at: </a:t>
            </a:r>
            <a:r>
              <a:rPr kumimoji="0" lang="en-US" altLang="en-US" sz="1200" b="0" i="0" u="none" strike="noStrike" cap="none" normalizeH="0" baseline="0">
                <a:ln>
                  <a:noFill/>
                </a:ln>
                <a:effectLst/>
                <a:latin typeface="Times New Roman"/>
                <a:cs typeface="Times New Roman"/>
                <a:hlinkClick r:id="rId11">
                  <a:extLst>
                    <a:ext uri="{A12FA001-AC4F-418D-AE19-62706E023703}">
                      <ahyp:hlinkClr xmlns:ahyp="http://schemas.microsoft.com/office/drawing/2018/hyperlinkcolor" val="tx"/>
                    </a:ext>
                  </a:extLst>
                </a:hlinkClick>
              </a:rPr>
              <a:t>https://yjresourcehub.uk/wp-content/uploads/media/Child_First_Overview_and_Guide_April_2022_YJB.pdf</a:t>
            </a:r>
            <a:r>
              <a:rPr lang="en-US" altLang="en-US" sz="1200">
                <a:latin typeface="Times New Roman"/>
                <a:cs typeface="Times New Roman"/>
              </a:rPr>
              <a:t>. </a:t>
            </a:r>
            <a:r>
              <a:rPr kumimoji="0" lang="en-US" altLang="en-US" sz="1200" b="0" i="0" u="none" strike="noStrike" cap="none" normalizeH="0" baseline="0">
                <a:ln>
                  <a:noFill/>
                </a:ln>
                <a:effectLst/>
                <a:latin typeface="Times New Roman"/>
                <a:cs typeface="Times New Roman"/>
              </a:rPr>
              <a:t>(Accessed: </a:t>
            </a:r>
            <a:r>
              <a:rPr lang="en-US" altLang="en-US" sz="1200">
                <a:latin typeface="Times New Roman"/>
                <a:cs typeface="Times New Roman"/>
              </a:rPr>
              <a:t>22 January 2026</a:t>
            </a:r>
            <a:r>
              <a:rPr kumimoji="0" lang="en-US" altLang="en-US" sz="1200" b="0" i="0" u="none" strike="noStrike" cap="none" normalizeH="0" baseline="0">
                <a:ln>
                  <a:noFill/>
                </a:ln>
                <a:effectLst/>
                <a:latin typeface="Times New Roman"/>
                <a:cs typeface="Times New Roman"/>
              </a:rPr>
              <a:t>).</a:t>
            </a:r>
            <a:endParaRPr kumimoji="0" lang="en-US" altLang="en-US" sz="1800" b="0" i="0" u="none" strike="noStrike" cap="none" normalizeH="0" baseline="0">
              <a:ln>
                <a:noFill/>
              </a:ln>
              <a:effectLst/>
              <a:latin typeface="Times New Roman"/>
              <a:cs typeface="Times New Roman"/>
            </a:endParaRPr>
          </a:p>
        </p:txBody>
      </p:sp>
      <p:sp>
        <p:nvSpPr>
          <p:cNvPr id="14" name="Rectangle 3">
            <a:extLst>
              <a:ext uri="{FF2B5EF4-FFF2-40B4-BE49-F238E27FC236}">
                <a16:creationId xmlns:a16="http://schemas.microsoft.com/office/drawing/2014/main" id="{6DBBDDAB-DD0C-DD7B-F1AA-1F5F57C02C16}"/>
              </a:ext>
            </a:extLst>
          </p:cNvPr>
          <p:cNvSpPr>
            <a:spLocks noChangeArrowheads="1"/>
          </p:cNvSpPr>
          <p:nvPr/>
        </p:nvSpPr>
        <p:spPr bwMode="auto">
          <a:xfrm>
            <a:off x="1143737" y="5683881"/>
            <a:ext cx="7667625"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defTabSz="914400" eaLnBrk="0" fontAlgn="base" hangingPunct="0">
              <a:spcBef>
                <a:spcPct val="0"/>
              </a:spcBef>
              <a:spcAft>
                <a:spcPct val="0"/>
              </a:spcAft>
            </a:pPr>
            <a:r>
              <a:rPr kumimoji="0" lang="en-US" altLang="en-US" sz="1200" b="0" i="0" u="none" strike="noStrike" cap="none" normalizeH="0" baseline="0">
                <a:ln>
                  <a:noFill/>
                </a:ln>
                <a:effectLst/>
                <a:latin typeface="Times New Roman"/>
                <a:cs typeface="Times New Roman"/>
              </a:rPr>
              <a:t>Web Development Team - UWTSD (2019) </a:t>
            </a:r>
            <a:r>
              <a:rPr kumimoji="0" lang="en-US" altLang="en-US" sz="1200" b="0" i="1" u="none" strike="noStrike" cap="none" normalizeH="0" baseline="0">
                <a:ln>
                  <a:noFill/>
                </a:ln>
                <a:effectLst/>
                <a:latin typeface="Times New Roman"/>
                <a:cs typeface="Times New Roman"/>
              </a:rPr>
              <a:t>University of Wales Trinity Saint David</a:t>
            </a:r>
            <a:r>
              <a:rPr kumimoji="0" lang="en-US" altLang="en-US" sz="1200" b="0" i="0" u="none" strike="noStrike" cap="none" normalizeH="0" baseline="0">
                <a:ln>
                  <a:noFill/>
                </a:ln>
                <a:effectLst/>
                <a:latin typeface="Times New Roman"/>
                <a:cs typeface="Times New Roman"/>
              </a:rPr>
              <a:t>. Available at: https://www.uwtsd.ac.uk/ </a:t>
            </a:r>
            <a:r>
              <a:rPr lang="en-US" altLang="en-US" sz="1200">
                <a:latin typeface="Times New Roman"/>
                <a:cs typeface="Times New Roman"/>
              </a:rPr>
              <a:t>(</a:t>
            </a:r>
            <a:r>
              <a:rPr kumimoji="0" lang="en-US" altLang="en-US" sz="1200" b="0" i="0" u="none" strike="noStrike" cap="none" normalizeH="0" baseline="0">
                <a:ln>
                  <a:noFill/>
                </a:ln>
                <a:effectLst/>
                <a:latin typeface="Times New Roman"/>
                <a:cs typeface="Times New Roman"/>
              </a:rPr>
              <a:t>Accessed: </a:t>
            </a:r>
            <a:r>
              <a:rPr lang="en-US" altLang="en-US" sz="1200">
                <a:latin typeface="Times New Roman"/>
                <a:cs typeface="Times New Roman"/>
              </a:rPr>
              <a:t>22 January 2026</a:t>
            </a:r>
            <a:r>
              <a:rPr kumimoji="0" lang="en-US" altLang="en-US" sz="1200" b="0" i="0" u="none" strike="noStrike" cap="none" normalizeH="0" baseline="0">
                <a:ln>
                  <a:noFill/>
                </a:ln>
                <a:effectLst/>
                <a:latin typeface="Times New Roman"/>
                <a:cs typeface="Times New Roman"/>
              </a:rPr>
              <a:t>).</a:t>
            </a:r>
            <a:endParaRPr lang="en-US" altLang="en-US" sz="1200" b="0" i="0" u="none" strike="noStrike" cap="none" normalizeH="0" baseline="0">
              <a:ln>
                <a:noFill/>
              </a:ln>
              <a:effectLst/>
              <a:latin typeface="Times New Roman"/>
              <a:cs typeface="Times New Roman"/>
            </a:endParaRPr>
          </a:p>
          <a:p>
            <a:pPr defTabSz="914400">
              <a:spcBef>
                <a:spcPct val="0"/>
              </a:spcBef>
              <a:spcAft>
                <a:spcPct val="0"/>
              </a:spcAft>
            </a:pPr>
            <a:endParaRPr lang="en-US" altLang="en-US" sz="1200">
              <a:latin typeface="Times New Roman"/>
              <a:cs typeface="Times New Roman"/>
            </a:endParaRPr>
          </a:p>
        </p:txBody>
      </p:sp>
      <p:pic>
        <p:nvPicPr>
          <p:cNvPr id="20" name="Picture 19">
            <a:extLst>
              <a:ext uri="{FF2B5EF4-FFF2-40B4-BE49-F238E27FC236}">
                <a16:creationId xmlns:a16="http://schemas.microsoft.com/office/drawing/2014/main" id="{44D66B43-8F54-2DE8-9473-51B7582DB939}"/>
              </a:ext>
            </a:extLst>
          </p:cNvPr>
          <p:cNvPicPr>
            <a:picLocks noChangeAspect="1"/>
          </p:cNvPicPr>
          <p:nvPr/>
        </p:nvPicPr>
        <p:blipFill>
          <a:blip r:embed="rId12"/>
          <a:stretch>
            <a:fillRect/>
          </a:stretch>
        </p:blipFill>
        <p:spPr>
          <a:xfrm>
            <a:off x="92787" y="5773967"/>
            <a:ext cx="1094391" cy="440168"/>
          </a:xfrm>
          <a:prstGeom prst="rect">
            <a:avLst/>
          </a:prstGeom>
        </p:spPr>
      </p:pic>
    </p:spTree>
    <p:extLst>
      <p:ext uri="{BB962C8B-B14F-4D97-AF65-F5344CB8AC3E}">
        <p14:creationId xmlns:p14="http://schemas.microsoft.com/office/powerpoint/2010/main" val="48824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35FA50-779A-5BCB-A6AB-7F52560689AA}"/>
              </a:ext>
            </a:extLst>
          </p:cNvPr>
          <p:cNvSpPr txBox="1"/>
          <p:nvPr/>
        </p:nvSpPr>
        <p:spPr>
          <a:xfrm>
            <a:off x="356348" y="374493"/>
            <a:ext cx="8905712" cy="121327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highlight>
                  <a:srgbClr val="FFFFFF"/>
                </a:highlight>
                <a:latin typeface="Times New Roman"/>
                <a:ea typeface="Times New Roman"/>
                <a:cs typeface="Times New Roman"/>
              </a:rPr>
              <a:t>References</a:t>
            </a:r>
            <a:endParaRPr lang="en-US" sz="1600" dirty="0">
              <a:highlight>
                <a:srgbClr val="FFFFFF"/>
              </a:highlight>
              <a:latin typeface="Times New Roman"/>
              <a:ea typeface="Times New Roman"/>
              <a:cs typeface="Times New Roman"/>
            </a:endParaRPr>
          </a:p>
          <a:p>
            <a:endParaRPr lang="en-GB" sz="1600" b="1">
              <a:highlight>
                <a:srgbClr val="FFFFFF"/>
              </a:highlight>
              <a:latin typeface="Times New Roman"/>
              <a:ea typeface="+mn-lt"/>
              <a:cs typeface="Times New Roman"/>
            </a:endParaRPr>
          </a:p>
          <a:p>
            <a:r>
              <a:rPr lang="en-GB" sz="1200" dirty="0">
                <a:highlight>
                  <a:srgbClr val="FFFFFF"/>
                </a:highlight>
                <a:ea typeface="+mn-lt"/>
                <a:cs typeface="+mn-lt"/>
              </a:rPr>
              <a:t>Asenjo Palma, C. &amp; Verity, F. (2025) ‘How rights-based approaches help social work deliver social justice’, </a:t>
            </a:r>
            <a:r>
              <a:rPr lang="en-GB" sz="1200" i="1" dirty="0">
                <a:highlight>
                  <a:srgbClr val="FFFFFF"/>
                </a:highlight>
                <a:ea typeface="+mn-lt"/>
                <a:cs typeface="+mn-lt"/>
              </a:rPr>
              <a:t>Br J Soc Work</a:t>
            </a:r>
            <a:r>
              <a:rPr lang="en-GB" sz="1200" dirty="0">
                <a:highlight>
                  <a:srgbClr val="FFFFFF"/>
                </a:highlight>
                <a:ea typeface="+mn-lt"/>
                <a:cs typeface="+mn-lt"/>
              </a:rPr>
              <a:t>. Available at: </a:t>
            </a:r>
            <a:r>
              <a:rPr lang="en-GB" sz="1200" dirty="0">
                <a:highlight>
                  <a:srgbClr val="FFFFFF"/>
                </a:highlight>
                <a:ea typeface="+mn-lt"/>
                <a:cs typeface="+mn-lt"/>
                <a:hlinkClick r:id="rId2"/>
              </a:rPr>
              <a:t>https://academic.oup.com/bjsw/advance</a:t>
            </a:r>
            <a:endParaRPr lang="en-GB" dirty="0"/>
          </a:p>
          <a:p>
            <a:endParaRPr lang="en-GB" sz="1200">
              <a:highlight>
                <a:srgbClr val="FFFFFF"/>
              </a:highlight>
              <a:ea typeface="+mn-lt"/>
              <a:cs typeface="+mn-lt"/>
            </a:endParaRPr>
          </a:p>
          <a:p>
            <a:r>
              <a:rPr lang="en-GB" sz="1200" dirty="0">
                <a:highlight>
                  <a:srgbClr val="FFFFFF"/>
                </a:highlight>
                <a:ea typeface="+mn-lt"/>
                <a:cs typeface="+mn-lt"/>
              </a:rPr>
              <a:t>Banks, S. (2021) </a:t>
            </a:r>
            <a:r>
              <a:rPr lang="en-GB" sz="1200" i="1" dirty="0">
                <a:highlight>
                  <a:srgbClr val="FFFFFF"/>
                </a:highlight>
                <a:ea typeface="+mn-lt"/>
                <a:cs typeface="+mn-lt"/>
              </a:rPr>
              <a:t>Ethics and values in social work</a:t>
            </a:r>
            <a:r>
              <a:rPr lang="en-GB" sz="1200" dirty="0">
                <a:highlight>
                  <a:srgbClr val="FFFFFF"/>
                </a:highlight>
                <a:ea typeface="+mn-lt"/>
                <a:cs typeface="+mn-lt"/>
              </a:rPr>
              <a:t>. London: Palgrave.</a:t>
            </a:r>
            <a:endParaRPr lang="en-GB" dirty="0"/>
          </a:p>
          <a:p>
            <a:endParaRPr lang="en-GB" sz="1200">
              <a:highlight>
                <a:srgbClr val="FFFFFF"/>
              </a:highlight>
              <a:ea typeface="+mn-lt"/>
              <a:cs typeface="+mn-lt"/>
            </a:endParaRPr>
          </a:p>
          <a:p>
            <a:r>
              <a:rPr lang="en-GB" sz="1200" dirty="0">
                <a:highlight>
                  <a:srgbClr val="FFFFFF"/>
                </a:highlight>
                <a:ea typeface="+mn-lt"/>
                <a:cs typeface="+mn-lt"/>
              </a:rPr>
              <a:t>Barnert, E.</a:t>
            </a:r>
            <a:r>
              <a:rPr lang="en-GB" sz="1200" i="1" dirty="0">
                <a:highlight>
                  <a:srgbClr val="FFFFFF"/>
                </a:highlight>
                <a:ea typeface="+mn-lt"/>
                <a:cs typeface="+mn-lt"/>
              </a:rPr>
              <a:t> et al</a:t>
            </a:r>
            <a:r>
              <a:rPr lang="en-GB" sz="1200" dirty="0">
                <a:highlight>
                  <a:srgbClr val="FFFFFF"/>
                </a:highlight>
                <a:ea typeface="+mn-lt"/>
                <a:cs typeface="+mn-lt"/>
              </a:rPr>
              <a:t>. (2023) ‘Children’s rights as a unifying framework’, </a:t>
            </a:r>
            <a:r>
              <a:rPr lang="en-GB" sz="1200" i="1" dirty="0" err="1">
                <a:highlight>
                  <a:srgbClr val="FFFFFF"/>
                </a:highlight>
                <a:ea typeface="+mn-lt"/>
                <a:cs typeface="+mn-lt"/>
              </a:rPr>
              <a:t>Pediatric</a:t>
            </a:r>
            <a:r>
              <a:rPr lang="en-GB" sz="1200" i="1" dirty="0">
                <a:highlight>
                  <a:srgbClr val="FFFFFF"/>
                </a:highlight>
                <a:ea typeface="+mn-lt"/>
                <a:cs typeface="+mn-lt"/>
              </a:rPr>
              <a:t> Research</a:t>
            </a:r>
            <a:r>
              <a:rPr lang="en-GB" sz="1200" dirty="0">
                <a:highlight>
                  <a:srgbClr val="FFFFFF"/>
                </a:highlight>
                <a:ea typeface="+mn-lt"/>
                <a:cs typeface="+mn-lt"/>
              </a:rPr>
              <a:t>, 94, pp.1874–1877. Available at: </a:t>
            </a:r>
            <a:r>
              <a:rPr lang="en-GB" sz="1200" dirty="0">
                <a:highlight>
                  <a:srgbClr val="FFFFFF"/>
                </a:highlight>
                <a:ea typeface="+mn-lt"/>
                <a:cs typeface="+mn-lt"/>
                <a:hlinkClick r:id="rId3"/>
              </a:rPr>
              <a:t>https://www.nature.com/articles/s41390</a:t>
            </a:r>
            <a:endParaRPr lang="en-GB" dirty="0"/>
          </a:p>
          <a:p>
            <a:endParaRPr lang="en-GB" sz="1200">
              <a:highlight>
                <a:srgbClr val="FFFFFF"/>
              </a:highlight>
              <a:ea typeface="+mn-lt"/>
              <a:cs typeface="+mn-lt"/>
            </a:endParaRPr>
          </a:p>
          <a:p>
            <a:r>
              <a:rPr lang="en-GB" sz="1200" dirty="0">
                <a:highlight>
                  <a:srgbClr val="FFFFFF"/>
                </a:highlight>
                <a:ea typeface="+mn-lt"/>
                <a:cs typeface="+mn-lt"/>
              </a:rPr>
              <a:t>Barton, W.H. &amp; Butts, J.A. (2008) </a:t>
            </a:r>
            <a:r>
              <a:rPr lang="en-GB" sz="1200" i="1" dirty="0">
                <a:highlight>
                  <a:srgbClr val="FFFFFF"/>
                </a:highlight>
                <a:ea typeface="+mn-lt"/>
                <a:cs typeface="+mn-lt"/>
              </a:rPr>
              <a:t>Building on strength: Positive youth development in juvenile justice programs</a:t>
            </a:r>
            <a:r>
              <a:rPr lang="en-GB" sz="1200" dirty="0">
                <a:highlight>
                  <a:srgbClr val="FFFFFF"/>
                </a:highlight>
                <a:ea typeface="+mn-lt"/>
                <a:cs typeface="+mn-lt"/>
              </a:rPr>
              <a:t>. Chicago: Chapin Hall.</a:t>
            </a:r>
            <a:endParaRPr lang="en-GB" dirty="0"/>
          </a:p>
          <a:p>
            <a:endParaRPr lang="en-GB" sz="1200">
              <a:highlight>
                <a:srgbClr val="FFFFFF"/>
              </a:highlight>
              <a:ea typeface="+mn-lt"/>
              <a:cs typeface="+mn-lt"/>
            </a:endParaRPr>
          </a:p>
          <a:p>
            <a:r>
              <a:rPr lang="en-GB" sz="1200" dirty="0">
                <a:highlight>
                  <a:srgbClr val="FFFFFF"/>
                </a:highlight>
                <a:ea typeface="+mn-lt"/>
                <a:cs typeface="+mn-lt"/>
              </a:rPr>
              <a:t>Bowlby, J. (1969) </a:t>
            </a:r>
            <a:r>
              <a:rPr lang="en-GB" sz="1200" i="1" dirty="0">
                <a:highlight>
                  <a:srgbClr val="FFFFFF"/>
                </a:highlight>
                <a:ea typeface="+mn-lt"/>
                <a:cs typeface="+mn-lt"/>
              </a:rPr>
              <a:t>Attachment and loss</a:t>
            </a:r>
            <a:r>
              <a:rPr lang="en-GB" sz="1200" dirty="0">
                <a:highlight>
                  <a:srgbClr val="FFFFFF"/>
                </a:highlight>
                <a:ea typeface="+mn-lt"/>
                <a:cs typeface="+mn-lt"/>
              </a:rPr>
              <a:t>. London: Hogarth Press.</a:t>
            </a:r>
            <a:endParaRPr lang="en-GB" dirty="0"/>
          </a:p>
          <a:p>
            <a:endParaRPr lang="en-GB" sz="1200">
              <a:highlight>
                <a:srgbClr val="FFFFFF"/>
              </a:highlight>
              <a:ea typeface="+mn-lt"/>
              <a:cs typeface="+mn-lt"/>
            </a:endParaRPr>
          </a:p>
          <a:p>
            <a:r>
              <a:rPr lang="en-GB" sz="1200" dirty="0">
                <a:highlight>
                  <a:srgbClr val="FFFFFF"/>
                </a:highlight>
                <a:ea typeface="+mn-lt"/>
                <a:cs typeface="+mn-lt"/>
              </a:rPr>
              <a:t>Bronfenbrenner, U. (1979) </a:t>
            </a:r>
            <a:r>
              <a:rPr lang="en-GB" sz="1200" i="1" dirty="0">
                <a:highlight>
                  <a:srgbClr val="FFFFFF"/>
                </a:highlight>
                <a:ea typeface="+mn-lt"/>
                <a:cs typeface="+mn-lt"/>
              </a:rPr>
              <a:t>The ecology of human development</a:t>
            </a:r>
            <a:r>
              <a:rPr lang="en-GB" sz="1200" dirty="0">
                <a:highlight>
                  <a:srgbClr val="FFFFFF"/>
                </a:highlight>
                <a:ea typeface="+mn-lt"/>
                <a:cs typeface="+mn-lt"/>
              </a:rPr>
              <a:t>. Cambridge, MA: Harvard University Press.</a:t>
            </a:r>
            <a:endParaRPr lang="en-GB" dirty="0"/>
          </a:p>
          <a:p>
            <a:endParaRPr lang="en-GB" sz="1200">
              <a:highlight>
                <a:srgbClr val="FFFFFF"/>
              </a:highlight>
              <a:ea typeface="+mn-lt"/>
              <a:cs typeface="+mn-lt"/>
            </a:endParaRPr>
          </a:p>
          <a:p>
            <a:r>
              <a:rPr lang="en-GB" sz="1200" dirty="0">
                <a:highlight>
                  <a:srgbClr val="FFFFFF"/>
                </a:highlight>
                <a:ea typeface="+mn-lt"/>
                <a:cs typeface="+mn-lt"/>
              </a:rPr>
              <a:t>BASW (2021) </a:t>
            </a:r>
            <a:r>
              <a:rPr lang="en-GB" sz="1200" i="1" dirty="0">
                <a:highlight>
                  <a:srgbClr val="FFFFFF"/>
                </a:highlight>
                <a:ea typeface="+mn-lt"/>
                <a:cs typeface="+mn-lt"/>
              </a:rPr>
              <a:t>Code of Ethics</a:t>
            </a:r>
            <a:r>
              <a:rPr lang="en-GB" sz="1200" dirty="0">
                <a:highlight>
                  <a:srgbClr val="FFFFFF"/>
                </a:highlight>
                <a:ea typeface="+mn-lt"/>
                <a:cs typeface="+mn-lt"/>
              </a:rPr>
              <a:t>. Available at: </a:t>
            </a:r>
            <a:r>
              <a:rPr lang="en-GB" sz="1200" dirty="0">
                <a:highlight>
                  <a:srgbClr val="FFFFFF"/>
                </a:highlight>
                <a:ea typeface="+mn-lt"/>
                <a:cs typeface="+mn-lt"/>
                <a:hlinkClick r:id="rId4"/>
              </a:rPr>
              <a:t>https://basw.co.uk/policy-practice/standards/code-ethics</a:t>
            </a:r>
            <a:r>
              <a:rPr lang="en-GB" sz="1200" dirty="0">
                <a:highlight>
                  <a:srgbClr val="FFFFFF"/>
                </a:highlight>
                <a:ea typeface="+mn-lt"/>
                <a:cs typeface="+mn-lt"/>
              </a:rPr>
              <a:t>. (Accessed: 22 January 2026).</a:t>
            </a:r>
            <a:endParaRPr lang="en-GB" sz="1200" dirty="0">
              <a:highlight>
                <a:srgbClr val="FFFFFF"/>
              </a:highlight>
            </a:endParaRPr>
          </a:p>
          <a:p>
            <a:endParaRPr lang="en-GB" sz="1200">
              <a:highlight>
                <a:srgbClr val="FFFFFF"/>
              </a:highlight>
              <a:ea typeface="+mn-lt"/>
              <a:cs typeface="+mn-lt"/>
            </a:endParaRPr>
          </a:p>
          <a:p>
            <a:r>
              <a:rPr lang="en-GB" sz="1200" dirty="0">
                <a:highlight>
                  <a:srgbClr val="FFFFFF"/>
                </a:highlight>
                <a:ea typeface="+mn-lt"/>
                <a:cs typeface="+mn-lt"/>
              </a:rPr>
              <a:t>Carder, S. (2023) </a:t>
            </a:r>
            <a:r>
              <a:rPr lang="en-GB" sz="1200" i="1" dirty="0">
                <a:highlight>
                  <a:srgbClr val="FFFFFF"/>
                </a:highlight>
                <a:ea typeface="+mn-lt"/>
                <a:cs typeface="+mn-lt"/>
              </a:rPr>
              <a:t>Emotional labour in child and family social work teams</a:t>
            </a:r>
            <a:r>
              <a:rPr lang="en-GB" sz="1200" dirty="0">
                <a:highlight>
                  <a:srgbClr val="FFFFFF"/>
                </a:highlight>
                <a:ea typeface="+mn-lt"/>
                <a:cs typeface="+mn-lt"/>
              </a:rPr>
              <a:t>. PhD thesis, University of East Anglia. Available at: </a:t>
            </a:r>
            <a:r>
              <a:rPr lang="en-GB" sz="1200" dirty="0">
                <a:highlight>
                  <a:srgbClr val="FFFFFF"/>
                </a:highlight>
                <a:ea typeface="+mn-lt"/>
                <a:cs typeface="+mn-lt"/>
                <a:hlinkClick r:id="rId5"/>
              </a:rPr>
              <a:t>PhD Thesis - Sara Carder (3850072) - FINAL.pdf</a:t>
            </a:r>
            <a:r>
              <a:rPr lang="en-GB" sz="1200" dirty="0">
                <a:highlight>
                  <a:srgbClr val="FFFFFF"/>
                </a:highlight>
                <a:ea typeface="+mn-lt"/>
                <a:cs typeface="+mn-lt"/>
              </a:rPr>
              <a:t> (Accessed: 20 January 2026).</a:t>
            </a:r>
            <a:endParaRPr lang="en-GB" sz="1200" dirty="0">
              <a:highlight>
                <a:srgbClr val="FFFFFF"/>
              </a:highlight>
            </a:endParaRPr>
          </a:p>
          <a:p>
            <a:endParaRPr lang="en-GB" sz="1200">
              <a:highlight>
                <a:srgbClr val="FFFFFF"/>
              </a:highlight>
              <a:ea typeface="+mn-lt"/>
              <a:cs typeface="+mn-lt"/>
            </a:endParaRPr>
          </a:p>
          <a:p>
            <a:r>
              <a:rPr lang="en-GB" sz="1200" dirty="0">
                <a:highlight>
                  <a:srgbClr val="FFFFFF"/>
                </a:highlight>
                <a:ea typeface="+mn-lt"/>
                <a:cs typeface="+mn-lt"/>
              </a:rPr>
              <a:t>Day, A., Malvaso, C. &amp; Boyd, C. (2023) ‘Effectiveness of trauma-informed youth justice’, </a:t>
            </a:r>
            <a:r>
              <a:rPr lang="en-GB" sz="1200" i="1" dirty="0">
                <a:highlight>
                  <a:srgbClr val="FFFFFF"/>
                </a:highlight>
                <a:ea typeface="+mn-lt"/>
                <a:cs typeface="+mn-lt"/>
              </a:rPr>
              <a:t>Front </a:t>
            </a:r>
            <a:r>
              <a:rPr lang="en-GB" sz="1200" i="1" dirty="0" err="1">
                <a:highlight>
                  <a:srgbClr val="FFFFFF"/>
                </a:highlight>
                <a:ea typeface="+mn-lt"/>
                <a:cs typeface="+mn-lt"/>
              </a:rPr>
              <a:t>Psychol</a:t>
            </a:r>
            <a:r>
              <a:rPr lang="en-GB" sz="1200" dirty="0">
                <a:highlight>
                  <a:srgbClr val="FFFFFF"/>
                </a:highlight>
                <a:ea typeface="+mn-lt"/>
                <a:cs typeface="+mn-lt"/>
              </a:rPr>
              <a:t>, 14, pp. 1157695. Available at: </a:t>
            </a:r>
            <a:r>
              <a:rPr lang="en-GB" sz="1200" dirty="0">
                <a:highlight>
                  <a:srgbClr val="FFFFFF"/>
                </a:highlight>
                <a:ea typeface="+mn-lt"/>
                <a:cs typeface="+mn-lt"/>
                <a:hlinkClick r:id="rId6"/>
              </a:rPr>
              <a:t>https://pmc.ncbi.nlm.nih.gov/articles/PMC10514550</a:t>
            </a:r>
            <a:endParaRPr lang="en-GB" dirty="0"/>
          </a:p>
          <a:p>
            <a:endParaRPr lang="en-GB" sz="1200">
              <a:highlight>
                <a:srgbClr val="FFFFFF"/>
              </a:highlight>
              <a:ea typeface="+mn-lt"/>
              <a:cs typeface="+mn-lt"/>
            </a:endParaRPr>
          </a:p>
          <a:p>
            <a:r>
              <a:rPr lang="en-GB" sz="1200" dirty="0">
                <a:highlight>
                  <a:srgbClr val="FFFFFF"/>
                </a:highlight>
                <a:ea typeface="+mn-lt"/>
                <a:cs typeface="+mn-lt"/>
              </a:rPr>
              <a:t>Dominelli, L. (2002) </a:t>
            </a:r>
            <a:r>
              <a:rPr lang="en-GB" sz="1200" i="1" dirty="0">
                <a:highlight>
                  <a:srgbClr val="FFFFFF"/>
                </a:highlight>
                <a:ea typeface="+mn-lt"/>
                <a:cs typeface="+mn-lt"/>
              </a:rPr>
              <a:t>Anti-Oppressive Social Work Theory and Practice</a:t>
            </a:r>
            <a:r>
              <a:rPr lang="en-GB" sz="1200" dirty="0">
                <a:highlight>
                  <a:srgbClr val="FFFFFF"/>
                </a:highlight>
                <a:ea typeface="+mn-lt"/>
                <a:cs typeface="+mn-lt"/>
              </a:rPr>
              <a:t>. Basingstoke: Palgrave.</a:t>
            </a:r>
            <a:endParaRPr lang="en-GB" dirty="0"/>
          </a:p>
          <a:p>
            <a:endParaRPr lang="en-GB" sz="1200">
              <a:highlight>
                <a:srgbClr val="FFFFFF"/>
              </a:highlight>
              <a:ea typeface="+mn-lt"/>
              <a:cs typeface="+mn-lt"/>
            </a:endParaRPr>
          </a:p>
          <a:p>
            <a:r>
              <a:rPr lang="en-GB" sz="1200" dirty="0" err="1">
                <a:highlight>
                  <a:srgbClr val="FFFFFF"/>
                </a:highlight>
                <a:ea typeface="+mn-lt"/>
                <a:cs typeface="+mn-lt"/>
              </a:rPr>
              <a:t>Felitti</a:t>
            </a:r>
            <a:r>
              <a:rPr lang="en-GB" sz="1200" dirty="0">
                <a:highlight>
                  <a:srgbClr val="FFFFFF"/>
                </a:highlight>
                <a:ea typeface="+mn-lt"/>
                <a:cs typeface="+mn-lt"/>
              </a:rPr>
              <a:t>, V.J.,</a:t>
            </a:r>
            <a:r>
              <a:rPr lang="en-GB" sz="1200" dirty="0">
                <a:solidFill>
                  <a:srgbClr val="222222"/>
                </a:solidFill>
                <a:highlight>
                  <a:srgbClr val="FFFFFF"/>
                </a:highlight>
                <a:latin typeface="Neue Haas Grotesk Text Pro"/>
                <a:ea typeface="+mn-lt"/>
                <a:cs typeface="Arial"/>
              </a:rPr>
              <a:t> Anda, R.F., Nordenberg, D., Williamson, D.F., Spitz, A.M., Edwards, V. and Marks, J.S</a:t>
            </a:r>
            <a:r>
              <a:rPr lang="en-GB" sz="1200" dirty="0">
                <a:highlight>
                  <a:srgbClr val="FFFFFF"/>
                </a:highlight>
                <a:ea typeface="+mn-lt"/>
                <a:cs typeface="+mn-lt"/>
              </a:rPr>
              <a:t>  (1998) ‘Adverse Childhood Experiences Study’, </a:t>
            </a:r>
            <a:r>
              <a:rPr lang="en-GB" sz="1200" i="1" dirty="0">
                <a:highlight>
                  <a:srgbClr val="FFFFFF"/>
                </a:highlight>
                <a:ea typeface="+mn-lt"/>
                <a:cs typeface="+mn-lt"/>
              </a:rPr>
              <a:t>Am J Prev Med</a:t>
            </a:r>
            <a:r>
              <a:rPr lang="en-GB" sz="1200" dirty="0">
                <a:highlight>
                  <a:srgbClr val="FFFFFF"/>
                </a:highlight>
                <a:ea typeface="+mn-lt"/>
                <a:cs typeface="+mn-lt"/>
              </a:rPr>
              <a:t>, 14(4), pp.245–258. Available at: DOI: 10. 1016/s0749-3797(98)00017-8</a:t>
            </a:r>
            <a:r>
              <a:rPr lang="en-GB" sz="1000" dirty="0">
                <a:solidFill>
                  <a:srgbClr val="222222"/>
                </a:solidFill>
                <a:highlight>
                  <a:srgbClr val="FFFFFF"/>
                </a:highlight>
                <a:latin typeface="Arial"/>
                <a:ea typeface="+mn-lt"/>
                <a:cs typeface="Arial"/>
              </a:rPr>
              <a:t>.,</a:t>
            </a:r>
            <a:endParaRPr lang="en-GB"/>
          </a:p>
          <a:p>
            <a:r>
              <a:rPr lang="en-GB" sz="1200" dirty="0">
                <a:highlight>
                  <a:srgbClr val="FFFFFF"/>
                </a:highlight>
                <a:ea typeface="+mn-lt"/>
                <a:cs typeface="+mn-lt"/>
              </a:rPr>
              <a:t>Forde, L. (2018) ‘Realising the Right of the Child to Participate in the Criminal Process’, </a:t>
            </a:r>
            <a:r>
              <a:rPr lang="en-GB" sz="1200" i="1" dirty="0">
                <a:highlight>
                  <a:srgbClr val="FFFFFF"/>
                </a:highlight>
                <a:ea typeface="+mn-lt"/>
                <a:cs typeface="+mn-lt"/>
              </a:rPr>
              <a:t>Youth Justice</a:t>
            </a:r>
            <a:r>
              <a:rPr lang="en-GB" sz="1200" dirty="0">
                <a:highlight>
                  <a:srgbClr val="FFFFFF"/>
                </a:highlight>
                <a:ea typeface="+mn-lt"/>
                <a:cs typeface="+mn-lt"/>
              </a:rPr>
              <a:t>, 18(3), pp.265–284. Available at: </a:t>
            </a:r>
            <a:r>
              <a:rPr lang="en-GB" sz="1200" dirty="0">
                <a:highlight>
                  <a:srgbClr val="FFFFFF"/>
                </a:highlight>
                <a:ea typeface="+mn-lt"/>
                <a:cs typeface="+mn-lt"/>
                <a:hlinkClick r:id="rId7"/>
              </a:rPr>
              <a:t>https://doi.org/10.1177/1473225418819086</a:t>
            </a:r>
            <a:endParaRPr lang="en-GB" dirty="0"/>
          </a:p>
          <a:p>
            <a:endParaRPr lang="en-GB" sz="1200">
              <a:highlight>
                <a:srgbClr val="FFFFFF"/>
              </a:highlight>
              <a:ea typeface="+mn-lt"/>
              <a:cs typeface="+mn-lt"/>
            </a:endParaRPr>
          </a:p>
          <a:p>
            <a:r>
              <a:rPr lang="en-GB" sz="1200" dirty="0">
                <a:highlight>
                  <a:srgbClr val="FFFFFF"/>
                </a:highlight>
                <a:ea typeface="+mn-lt"/>
                <a:cs typeface="+mn-lt"/>
              </a:rPr>
              <a:t>Graf, G.H.J., </a:t>
            </a:r>
            <a:r>
              <a:rPr lang="en-GB" sz="1200" dirty="0">
                <a:solidFill>
                  <a:srgbClr val="222222"/>
                </a:solidFill>
                <a:highlight>
                  <a:srgbClr val="FFFFFF"/>
                </a:highlight>
                <a:latin typeface="Neue Haas Grotesk Text Pro"/>
                <a:ea typeface="+mn-lt"/>
                <a:cs typeface="Arial"/>
              </a:rPr>
              <a:t>Chihuri, S., Blow, M. and Li, G.,</a:t>
            </a:r>
            <a:r>
              <a:rPr lang="en-GB" sz="1200" dirty="0">
                <a:highlight>
                  <a:srgbClr val="FFFFFF"/>
                </a:highlight>
                <a:ea typeface="+mn-lt"/>
                <a:cs typeface="+mn-lt"/>
              </a:rPr>
              <a:t> (2021) ‘Adverse childhood experiences and justice system contact’, </a:t>
            </a:r>
            <a:r>
              <a:rPr lang="en-GB" sz="1200" i="1" dirty="0" err="1">
                <a:highlight>
                  <a:srgbClr val="FFFFFF"/>
                </a:highlight>
                <a:ea typeface="+mn-lt"/>
                <a:cs typeface="+mn-lt"/>
              </a:rPr>
              <a:t>Pediatrics</a:t>
            </a:r>
            <a:r>
              <a:rPr lang="en-GB" sz="1200" dirty="0">
                <a:highlight>
                  <a:srgbClr val="FFFFFF"/>
                </a:highlight>
                <a:ea typeface="+mn-lt"/>
                <a:cs typeface="+mn-lt"/>
              </a:rPr>
              <a:t>, 147(1). Available at: </a:t>
            </a:r>
            <a:r>
              <a:rPr lang="en-GB" sz="1200" dirty="0">
                <a:highlight>
                  <a:srgbClr val="FFFFFF"/>
                </a:highlight>
                <a:ea typeface="+mn-lt"/>
                <a:cs typeface="+mn-lt"/>
                <a:hlinkClick r:id="rId8"/>
              </a:rPr>
              <a:t>https://pmc.ncbi.nlm.nih.gov/articles/PMC7786827/pdf/PEDS_2020021030.pdf</a:t>
            </a:r>
            <a:r>
              <a:rPr lang="en-GB" dirty="0">
                <a:ea typeface="+mn-lt"/>
                <a:cs typeface="+mn-lt"/>
              </a:rPr>
              <a:t> </a:t>
            </a:r>
            <a:r>
              <a:rPr lang="en-GB" sz="1200" dirty="0">
                <a:latin typeface="Neue Haas Grotesk Text Pro"/>
                <a:ea typeface="+mn-lt"/>
                <a:cs typeface="+mn-lt"/>
              </a:rPr>
              <a:t>(Accessed 22 January 2026).</a:t>
            </a:r>
            <a:endParaRPr lang="en-GB" sz="1200" dirty="0">
              <a:latin typeface="Neue Haas Grotesk Text Pro"/>
            </a:endParaRPr>
          </a:p>
          <a:p>
            <a:endParaRPr lang="en-GB" sz="1200">
              <a:highlight>
                <a:srgbClr val="FFFFFF"/>
              </a:highlight>
              <a:ea typeface="+mn-lt"/>
              <a:cs typeface="+mn-lt"/>
            </a:endParaRPr>
          </a:p>
          <a:p>
            <a:r>
              <a:rPr lang="en-GB" sz="1200" dirty="0">
                <a:highlight>
                  <a:srgbClr val="FFFFFF"/>
                </a:highlight>
                <a:ea typeface="+mn-lt"/>
                <a:cs typeface="+mn-lt"/>
              </a:rPr>
              <a:t>Hochschild, A.R. (1983) </a:t>
            </a:r>
            <a:r>
              <a:rPr lang="en-GB" sz="1200" i="1" dirty="0">
                <a:highlight>
                  <a:srgbClr val="FFFFFF"/>
                </a:highlight>
                <a:ea typeface="+mn-lt"/>
                <a:cs typeface="+mn-lt"/>
              </a:rPr>
              <a:t>The Managed Heart</a:t>
            </a:r>
            <a:r>
              <a:rPr lang="en-GB" sz="1200" dirty="0">
                <a:highlight>
                  <a:srgbClr val="FFFFFF"/>
                </a:highlight>
                <a:ea typeface="+mn-lt"/>
                <a:cs typeface="+mn-lt"/>
              </a:rPr>
              <a:t>. Berkeley: University of California Press.</a:t>
            </a:r>
          </a:p>
          <a:p>
            <a:endParaRPr lang="en-GB"/>
          </a:p>
          <a:p>
            <a:r>
              <a:rPr lang="en-GB" sz="1200" dirty="0">
                <a:highlight>
                  <a:srgbClr val="FFFFFF"/>
                </a:highlight>
                <a:ea typeface="+mn-lt"/>
                <a:cs typeface="+mn-lt"/>
              </a:rPr>
              <a:t>Illeris, K. (2009) </a:t>
            </a:r>
            <a:r>
              <a:rPr lang="en-GB" sz="1200" i="1" dirty="0">
                <a:highlight>
                  <a:srgbClr val="FFFFFF"/>
                </a:highlight>
                <a:ea typeface="+mn-lt"/>
                <a:cs typeface="+mn-lt"/>
              </a:rPr>
              <a:t>Contemporary theories of learning.</a:t>
            </a:r>
            <a:r>
              <a:rPr lang="en-GB" sz="1200" dirty="0">
                <a:highlight>
                  <a:srgbClr val="FFFFFF"/>
                </a:highlight>
                <a:ea typeface="+mn-lt"/>
                <a:cs typeface="+mn-lt"/>
              </a:rPr>
              <a:t> Available at: </a:t>
            </a:r>
            <a:r>
              <a:rPr lang="en-GB" sz="1200" dirty="0">
                <a:highlight>
                  <a:srgbClr val="FFFFFF"/>
                </a:highlight>
                <a:ea typeface="+mn-lt"/>
                <a:cs typeface="+mn-lt"/>
                <a:hlinkClick r:id="rId9"/>
              </a:rPr>
              <a:t>https://people.bath.ac.uk/edspd/Weblinks/PGCES%20ULL%20articles</a:t>
            </a:r>
            <a:r>
              <a:rPr lang="en-GB" sz="1200" dirty="0">
                <a:highlight>
                  <a:srgbClr val="FFFFFF"/>
                </a:highlight>
                <a:ea typeface="+mn-lt"/>
                <a:cs typeface="+mn-lt"/>
              </a:rPr>
              <a:t> (Accessed 22 January 2026).</a:t>
            </a:r>
            <a:endParaRPr lang="en-GB" sz="1200" dirty="0">
              <a:highlight>
                <a:srgbClr val="FFFFFF"/>
              </a:highlight>
            </a:endParaRPr>
          </a:p>
          <a:p>
            <a:endParaRPr lang="en-GB" sz="1200">
              <a:highlight>
                <a:srgbClr val="FFFFFF"/>
              </a:highlight>
              <a:ea typeface="+mn-lt"/>
              <a:cs typeface="+mn-lt"/>
            </a:endParaRPr>
          </a:p>
          <a:p>
            <a:r>
              <a:rPr lang="en-GB" sz="1200" dirty="0">
                <a:highlight>
                  <a:srgbClr val="FFFFFF"/>
                </a:highlight>
                <a:ea typeface="+mn-lt"/>
                <a:cs typeface="+mn-lt"/>
              </a:rPr>
              <a:t>Jones, P. &amp; Welch, S. (2020) </a:t>
            </a:r>
            <a:r>
              <a:rPr lang="en-GB" sz="1200" i="1" dirty="0">
                <a:highlight>
                  <a:srgbClr val="FFFFFF"/>
                </a:highlight>
                <a:ea typeface="+mn-lt"/>
                <a:cs typeface="+mn-lt"/>
              </a:rPr>
              <a:t>Social Justice and Human Rights for Children and Young People</a:t>
            </a:r>
            <a:r>
              <a:rPr lang="en-GB" sz="1200" dirty="0">
                <a:highlight>
                  <a:srgbClr val="FFFFFF"/>
                </a:highlight>
                <a:ea typeface="+mn-lt"/>
                <a:cs typeface="+mn-lt"/>
              </a:rPr>
              <a:t>. Cambridge: Cambridge University Press.</a:t>
            </a:r>
            <a:endParaRPr lang="en-GB" dirty="0"/>
          </a:p>
          <a:p>
            <a:endParaRPr lang="en-GB" sz="1200">
              <a:highlight>
                <a:srgbClr val="FFFFFF"/>
              </a:highlight>
              <a:ea typeface="+mn-lt"/>
              <a:cs typeface="+mn-lt"/>
            </a:endParaRPr>
          </a:p>
          <a:p>
            <a:r>
              <a:rPr lang="en-GB" sz="1200" dirty="0">
                <a:highlight>
                  <a:srgbClr val="FFFFFF"/>
                </a:highlight>
                <a:ea typeface="+mn-lt"/>
                <a:cs typeface="+mn-lt"/>
              </a:rPr>
              <a:t>Lave, J. &amp; Wenger, E. (1991) </a:t>
            </a:r>
            <a:r>
              <a:rPr lang="en-GB" sz="1200" i="1" dirty="0">
                <a:highlight>
                  <a:srgbClr val="FFFFFF"/>
                </a:highlight>
                <a:ea typeface="+mn-lt"/>
                <a:cs typeface="+mn-lt"/>
              </a:rPr>
              <a:t>Situated Learning</a:t>
            </a:r>
            <a:r>
              <a:rPr lang="en-GB" sz="1200" dirty="0">
                <a:highlight>
                  <a:srgbClr val="FFFFFF"/>
                </a:highlight>
                <a:ea typeface="+mn-lt"/>
                <a:cs typeface="+mn-lt"/>
              </a:rPr>
              <a:t>. Cambridge: Cambridge University Press.</a:t>
            </a:r>
            <a:endParaRPr lang="en-GB" dirty="0"/>
          </a:p>
          <a:p>
            <a:endParaRPr lang="en-GB" sz="1200">
              <a:highlight>
                <a:srgbClr val="FFFFFF"/>
              </a:highlight>
              <a:ea typeface="+mn-lt"/>
              <a:cs typeface="+mn-lt"/>
            </a:endParaRPr>
          </a:p>
          <a:p>
            <a:r>
              <a:rPr lang="en-GB" sz="1200" dirty="0">
                <a:highlight>
                  <a:srgbClr val="FFFFFF"/>
                </a:highlight>
                <a:ea typeface="+mn-lt"/>
                <a:cs typeface="+mn-lt"/>
              </a:rPr>
              <a:t>Loughborough University (n.d.) </a:t>
            </a:r>
            <a:r>
              <a:rPr lang="en-GB" sz="1200" i="1" dirty="0">
                <a:highlight>
                  <a:srgbClr val="FFFFFF"/>
                </a:highlight>
                <a:ea typeface="+mn-lt"/>
                <a:cs typeface="+mn-lt"/>
              </a:rPr>
              <a:t>Child First Justice: The research evidence-base</a:t>
            </a:r>
            <a:r>
              <a:rPr lang="en-GB" sz="1200" dirty="0">
                <a:highlight>
                  <a:srgbClr val="FFFFFF"/>
                </a:highlight>
                <a:ea typeface="+mn-lt"/>
                <a:cs typeface="+mn-lt"/>
              </a:rPr>
              <a:t>. Loughborough: Loughborough University.</a:t>
            </a:r>
            <a:endParaRPr lang="en-GB" dirty="0"/>
          </a:p>
          <a:p>
            <a:endParaRPr lang="en-GB" sz="1200">
              <a:highlight>
                <a:srgbClr val="FFFFFF"/>
              </a:highlight>
              <a:ea typeface="+mn-lt"/>
              <a:cs typeface="+mn-lt"/>
            </a:endParaRPr>
          </a:p>
          <a:p>
            <a:r>
              <a:rPr lang="en-GB" sz="1200" dirty="0">
                <a:highlight>
                  <a:srgbClr val="FFFFFF"/>
                </a:highlight>
                <a:ea typeface="+mn-lt"/>
                <a:cs typeface="+mn-lt"/>
              </a:rPr>
              <a:t>Malvaso, C.G., Day, A. &amp; Boyd, C.M. (2024) ‘Outcomes of trauma-informed practice in youth justice’, </a:t>
            </a:r>
            <a:r>
              <a:rPr lang="en-GB" sz="1200" i="1" dirty="0">
                <a:highlight>
                  <a:srgbClr val="FFFFFF"/>
                </a:highlight>
                <a:ea typeface="+mn-lt"/>
                <a:cs typeface="+mn-lt"/>
              </a:rPr>
              <a:t>J Child </a:t>
            </a:r>
            <a:r>
              <a:rPr lang="en-GB" sz="1200" i="1" dirty="0" err="1">
                <a:highlight>
                  <a:srgbClr val="FFFFFF"/>
                </a:highlight>
                <a:ea typeface="+mn-lt"/>
                <a:cs typeface="+mn-lt"/>
              </a:rPr>
              <a:t>Adolesc</a:t>
            </a:r>
            <a:r>
              <a:rPr lang="en-GB" sz="1200" i="1" dirty="0">
                <a:highlight>
                  <a:srgbClr val="FFFFFF"/>
                </a:highlight>
                <a:ea typeface="+mn-lt"/>
                <a:cs typeface="+mn-lt"/>
              </a:rPr>
              <a:t> Trauma</a:t>
            </a:r>
            <a:r>
              <a:rPr lang="en-GB" sz="1200" dirty="0">
                <a:highlight>
                  <a:srgbClr val="FFFFFF"/>
                </a:highlight>
                <a:ea typeface="+mn-lt"/>
                <a:cs typeface="+mn-lt"/>
              </a:rPr>
              <a:t>, 17(3), pp.939–955. Available at: </a:t>
            </a:r>
            <a:r>
              <a:rPr lang="en-GB" sz="1200" dirty="0">
                <a:highlight>
                  <a:srgbClr val="FFFFFF"/>
                </a:highlight>
                <a:ea typeface="+mn-lt"/>
                <a:cs typeface="+mn-lt"/>
                <a:hlinkClick r:id="rId10"/>
              </a:rPr>
              <a:t>https://pmc.ncbi.nlm.nih.gov/articles/PMC11413302</a:t>
            </a:r>
            <a:endParaRPr lang="en-GB" dirty="0"/>
          </a:p>
          <a:p>
            <a:endParaRPr lang="en-GB" sz="1200">
              <a:highlight>
                <a:srgbClr val="FFFFFF"/>
              </a:highlight>
              <a:ea typeface="+mn-lt"/>
              <a:cs typeface="+mn-lt"/>
            </a:endParaRPr>
          </a:p>
          <a:p>
            <a:r>
              <a:rPr lang="en-GB" sz="1200" dirty="0" err="1">
                <a:highlight>
                  <a:srgbClr val="FFFFFF"/>
                </a:highlight>
                <a:ea typeface="+mn-lt"/>
                <a:cs typeface="+mn-lt"/>
              </a:rPr>
              <a:t>Mangolele</a:t>
            </a:r>
            <a:r>
              <a:rPr lang="en-GB" sz="1200" dirty="0">
                <a:highlight>
                  <a:srgbClr val="FFFFFF"/>
                </a:highlight>
                <a:ea typeface="+mn-lt"/>
                <a:cs typeface="+mn-lt"/>
              </a:rPr>
              <a:t>, L.R. &amp; Calitz, T.M. (2025) ‘Resilience skills of social workers’, </a:t>
            </a:r>
            <a:r>
              <a:rPr lang="en-GB" sz="1200" i="1" dirty="0">
                <a:highlight>
                  <a:srgbClr val="FFFFFF"/>
                </a:highlight>
                <a:ea typeface="+mn-lt"/>
                <a:cs typeface="+mn-lt"/>
              </a:rPr>
              <a:t>Health SA </a:t>
            </a:r>
            <a:r>
              <a:rPr lang="en-GB" sz="1200" i="1" dirty="0" err="1">
                <a:highlight>
                  <a:srgbClr val="FFFFFF"/>
                </a:highlight>
                <a:ea typeface="+mn-lt"/>
                <a:cs typeface="+mn-lt"/>
              </a:rPr>
              <a:t>Gesondheid</a:t>
            </a:r>
            <a:r>
              <a:rPr lang="en-GB" sz="1200" dirty="0">
                <a:highlight>
                  <a:srgbClr val="FFFFFF"/>
                </a:highlight>
                <a:ea typeface="+mn-lt"/>
                <a:cs typeface="+mn-lt"/>
              </a:rPr>
              <a:t>, 30(30), pp.2795. Available at: </a:t>
            </a:r>
            <a:r>
              <a:rPr lang="en-GB" sz="1200" dirty="0">
                <a:highlight>
                  <a:srgbClr val="FFFFFF"/>
                </a:highlight>
                <a:ea typeface="+mn-lt"/>
                <a:cs typeface="+mn-lt"/>
                <a:hlinkClick r:id="rId11"/>
              </a:rPr>
              <a:t>https://pmc.ncbi.nlm.nih.gov/articles/PMC12135163</a:t>
            </a:r>
            <a:endParaRPr lang="en-GB" dirty="0"/>
          </a:p>
          <a:p>
            <a:endParaRPr lang="en-GB" sz="1200">
              <a:highlight>
                <a:srgbClr val="FFFFFF"/>
              </a:highlight>
              <a:ea typeface="+mn-lt"/>
              <a:cs typeface="+mn-lt"/>
            </a:endParaRPr>
          </a:p>
          <a:p>
            <a:r>
              <a:rPr lang="en-GB" sz="1200" dirty="0">
                <a:highlight>
                  <a:srgbClr val="FFFFFF"/>
                </a:highlight>
                <a:ea typeface="+mn-lt"/>
                <a:cs typeface="+mn-lt"/>
              </a:rPr>
              <a:t>Marson, S. &amp; McKinney, J. (2019) </a:t>
            </a:r>
            <a:r>
              <a:rPr lang="en-GB" sz="1200" i="1" dirty="0">
                <a:highlight>
                  <a:srgbClr val="FFFFFF"/>
                </a:highlight>
                <a:ea typeface="+mn-lt"/>
                <a:cs typeface="+mn-lt"/>
              </a:rPr>
              <a:t>Routledge Handbook of Social Work Ethics and Values</a:t>
            </a:r>
            <a:r>
              <a:rPr lang="en-GB" sz="1200" dirty="0">
                <a:highlight>
                  <a:srgbClr val="FFFFFF"/>
                </a:highlight>
                <a:ea typeface="+mn-lt"/>
                <a:cs typeface="+mn-lt"/>
              </a:rPr>
              <a:t>. Abingdon: Routledge.</a:t>
            </a:r>
            <a:endParaRPr lang="en-GB" dirty="0"/>
          </a:p>
          <a:p>
            <a:endParaRPr lang="en-GB" sz="1200" b="1">
              <a:highlight>
                <a:srgbClr val="FFFFFF"/>
              </a:highlight>
              <a:latin typeface="Times New Roman"/>
              <a:ea typeface="Times New Roman"/>
              <a:cs typeface="Times New Roman"/>
            </a:endParaRPr>
          </a:p>
          <a:p>
            <a:r>
              <a:rPr lang="en-GB" sz="1200" dirty="0">
                <a:highlight>
                  <a:srgbClr val="FFFFFF"/>
                </a:highlight>
                <a:latin typeface="Times New Roman"/>
                <a:ea typeface="Aptos"/>
                <a:cs typeface="Times New Roman"/>
              </a:rPr>
              <a:t>.</a:t>
            </a:r>
            <a:endParaRPr lang="en-US" sz="1200" dirty="0">
              <a:highlight>
                <a:srgbClr val="FFFFFF"/>
              </a:highlight>
              <a:latin typeface="Times New Roman"/>
              <a:ea typeface="Aptos"/>
              <a:cs typeface="Times New Roman"/>
            </a:endParaRPr>
          </a:p>
          <a:p>
            <a:endParaRPr lang="en-GB" sz="1200">
              <a:highlight>
                <a:srgbClr val="FFFFFF"/>
              </a:highlight>
              <a:latin typeface="Times New Roman"/>
              <a:ea typeface="Aptos"/>
              <a:cs typeface="Times New Roman"/>
            </a:endParaRPr>
          </a:p>
          <a:p>
            <a:endParaRPr lang="en-GB" sz="1200" u="sng">
              <a:highlight>
                <a:srgbClr val="FFFFFF"/>
              </a:highlight>
              <a:latin typeface="Times New Roman"/>
              <a:ea typeface="Aptos"/>
              <a:cs typeface="Times New Roman"/>
            </a:endParaRPr>
          </a:p>
          <a:p>
            <a:pPr>
              <a:lnSpc>
                <a:spcPts val="1482"/>
              </a:lnSpc>
            </a:pPr>
            <a:endParaRPr sz="1100">
              <a:latin typeface="Aptos"/>
              <a:ea typeface="Aptos"/>
              <a:cs typeface="Aptos"/>
            </a:endParaRPr>
          </a:p>
          <a:p>
            <a:pPr>
              <a:lnSpc>
                <a:spcPts val="1482"/>
              </a:lnSpc>
            </a:pPr>
            <a:endParaRPr lang="en-GB" sz="1100">
              <a:latin typeface="Aptos"/>
              <a:ea typeface="Aptos"/>
              <a:cs typeface="Times New Roman"/>
            </a:endParaRPr>
          </a:p>
        </p:txBody>
      </p:sp>
      <p:sp>
        <p:nvSpPr>
          <p:cNvPr id="2" name="Footer Placeholder 1">
            <a:extLst>
              <a:ext uri="{FF2B5EF4-FFF2-40B4-BE49-F238E27FC236}">
                <a16:creationId xmlns:a16="http://schemas.microsoft.com/office/drawing/2014/main" id="{3490F9AC-6AEC-3D30-B5EF-ACEC122AA3A0}"/>
              </a:ext>
            </a:extLst>
          </p:cNvPr>
          <p:cNvSpPr>
            <a:spLocks noGrp="1"/>
          </p:cNvSpPr>
          <p:nvPr>
            <p:ph type="ftr" sz="quarter" idx="11"/>
          </p:nvPr>
        </p:nvSpPr>
        <p:spPr>
          <a:xfrm>
            <a:off x="-2795" y="12278141"/>
            <a:ext cx="9606791" cy="526709"/>
          </a:xfrm>
        </p:spPr>
        <p:txBody>
          <a:bodyPr/>
          <a:lstStyle/>
          <a:p>
            <a:r>
              <a:rPr lang="en-GB"/>
              <a:t>  ECCP7001 – Assignment 2                                                                                                                                                                                                                                                                     1603261</a:t>
            </a:r>
          </a:p>
        </p:txBody>
      </p:sp>
    </p:spTree>
    <p:extLst>
      <p:ext uri="{BB962C8B-B14F-4D97-AF65-F5344CB8AC3E}">
        <p14:creationId xmlns:p14="http://schemas.microsoft.com/office/powerpoint/2010/main" val="3231297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1EC6D6-21E1-3F33-79B4-10898016A809}"/>
              </a:ext>
            </a:extLst>
          </p:cNvPr>
          <p:cNvSpPr txBox="1"/>
          <p:nvPr/>
        </p:nvSpPr>
        <p:spPr>
          <a:xfrm>
            <a:off x="352733" y="344130"/>
            <a:ext cx="8809702" cy="77131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482"/>
              </a:lnSpc>
            </a:pPr>
            <a:endParaRPr lang="en-GB" sz="1200">
              <a:latin typeface="Times New Roman"/>
              <a:ea typeface="Segoe UI"/>
              <a:cs typeface="Segoe UI"/>
            </a:endParaRPr>
          </a:p>
          <a:p>
            <a:r>
              <a:rPr lang="en-GB" sz="1200" dirty="0">
                <a:ea typeface="+mn-lt"/>
                <a:cs typeface="+mn-lt"/>
              </a:rPr>
              <a:t>McCafferty, P. (2023) ‘Children’s participation in child welfare: A systematic review’, </a:t>
            </a:r>
            <a:r>
              <a:rPr lang="en-GB" sz="1200" i="1" dirty="0">
                <a:ea typeface="+mn-lt"/>
                <a:cs typeface="+mn-lt"/>
              </a:rPr>
              <a:t>Br J Soc Work</a:t>
            </a:r>
            <a:r>
              <a:rPr lang="en-GB" sz="1200" dirty="0">
                <a:ea typeface="+mn-lt"/>
                <a:cs typeface="+mn-lt"/>
              </a:rPr>
              <a:t>, 54(3), pp.1092–1108. Available at: </a:t>
            </a:r>
            <a:r>
              <a:rPr lang="en-GB" sz="1200" dirty="0">
                <a:ea typeface="+mn-lt"/>
                <a:cs typeface="+mn-lt"/>
                <a:hlinkClick r:id="rId2"/>
              </a:rPr>
              <a:t>https://academic.oup.com/bjsw/advance</a:t>
            </a:r>
            <a:endParaRPr lang="en-GB" dirty="0"/>
          </a:p>
          <a:p>
            <a:endParaRPr lang="en-GB" sz="1200">
              <a:ea typeface="+mn-lt"/>
              <a:cs typeface="+mn-lt"/>
            </a:endParaRPr>
          </a:p>
          <a:p>
            <a:r>
              <a:rPr lang="en-GB" sz="1200" dirty="0" err="1">
                <a:ea typeface="+mn-lt"/>
                <a:cs typeface="+mn-lt"/>
              </a:rPr>
              <a:t>McCold</a:t>
            </a:r>
            <a:r>
              <a:rPr lang="en-GB" sz="1200" dirty="0">
                <a:ea typeface="+mn-lt"/>
                <a:cs typeface="+mn-lt"/>
              </a:rPr>
              <a:t>, P. &amp; Wachtel, T. (2003) </a:t>
            </a:r>
            <a:r>
              <a:rPr lang="en-GB" sz="1200" i="1" dirty="0">
                <a:ea typeface="+mn-lt"/>
                <a:cs typeface="+mn-lt"/>
              </a:rPr>
              <a:t>In pursuit of paradigm: a theory of restorative justice</a:t>
            </a:r>
            <a:r>
              <a:rPr lang="en-GB" sz="1200" dirty="0">
                <a:ea typeface="+mn-lt"/>
                <a:cs typeface="+mn-lt"/>
              </a:rPr>
              <a:t>. Bethlehem, PA: International Institute for Restorative Practices.</a:t>
            </a:r>
            <a:endParaRPr lang="en-GB" dirty="0"/>
          </a:p>
          <a:p>
            <a:endParaRPr lang="en-GB" sz="1200">
              <a:ea typeface="+mn-lt"/>
              <a:cs typeface="+mn-lt"/>
            </a:endParaRPr>
          </a:p>
          <a:p>
            <a:r>
              <a:rPr lang="en-GB" sz="1200" dirty="0" err="1">
                <a:ea typeface="+mn-lt"/>
                <a:cs typeface="+mn-lt"/>
              </a:rPr>
              <a:t>Mukhalalati</a:t>
            </a:r>
            <a:r>
              <a:rPr lang="en-GB" sz="1200" dirty="0">
                <a:ea typeface="+mn-lt"/>
                <a:cs typeface="+mn-lt"/>
              </a:rPr>
              <a:t>, B.A. &amp; Gardiner, M. (2022) ‘Applications of social theories of learning’, </a:t>
            </a:r>
            <a:r>
              <a:rPr lang="en-GB" sz="1200" i="1" dirty="0">
                <a:ea typeface="+mn-lt"/>
                <a:cs typeface="+mn-lt"/>
              </a:rPr>
              <a:t>PMCID</a:t>
            </a:r>
            <a:r>
              <a:rPr lang="en-GB" sz="1200" dirty="0">
                <a:ea typeface="+mn-lt"/>
                <a:cs typeface="+mn-lt"/>
              </a:rPr>
              <a:t>, 28(9), pp. 912751. Available at: </a:t>
            </a:r>
            <a:r>
              <a:rPr lang="en-GB" sz="1200" dirty="0">
                <a:ea typeface="+mn-lt"/>
                <a:cs typeface="+mn-lt"/>
                <a:hlinkClick r:id="rId3"/>
              </a:rPr>
              <a:t>https://pubmed.ncbi.nlm.nih.gov/35966845/</a:t>
            </a:r>
            <a:endParaRPr lang="en-GB" dirty="0"/>
          </a:p>
          <a:p>
            <a:endParaRPr lang="en-GB" sz="1200">
              <a:ea typeface="+mn-lt"/>
              <a:cs typeface="+mn-lt"/>
            </a:endParaRPr>
          </a:p>
          <a:p>
            <a:r>
              <a:rPr lang="en-GB" sz="1200" dirty="0">
                <a:ea typeface="+mn-lt"/>
                <a:cs typeface="+mn-lt"/>
              </a:rPr>
              <a:t>Newcomb, M. (2025) ‘Using care ethics to support staff wellbeing’, </a:t>
            </a:r>
            <a:r>
              <a:rPr lang="en-GB" sz="1200" i="1" dirty="0">
                <a:ea typeface="+mn-lt"/>
                <a:cs typeface="+mn-lt"/>
              </a:rPr>
              <a:t>Br J Soc Work</a:t>
            </a:r>
            <a:r>
              <a:rPr lang="en-GB" sz="1200" dirty="0">
                <a:ea typeface="+mn-lt"/>
                <a:cs typeface="+mn-lt"/>
              </a:rPr>
              <a:t>. Available at: </a:t>
            </a:r>
            <a:r>
              <a:rPr lang="en-GB" sz="1200" dirty="0">
                <a:ea typeface="+mn-lt"/>
                <a:cs typeface="+mn-lt"/>
                <a:hlinkClick r:id="rId4"/>
              </a:rPr>
              <a:t>https://academic.oup.com/bjsw/advance-article</a:t>
            </a:r>
            <a:endParaRPr lang="en-GB" dirty="0"/>
          </a:p>
          <a:p>
            <a:endParaRPr lang="en-GB" sz="1200">
              <a:ea typeface="+mn-lt"/>
              <a:cs typeface="+mn-lt"/>
            </a:endParaRPr>
          </a:p>
          <a:p>
            <a:r>
              <a:rPr lang="en-GB" sz="1200" dirty="0" err="1">
                <a:ea typeface="+mn-lt"/>
                <a:cs typeface="+mn-lt"/>
              </a:rPr>
              <a:t>Palmà</a:t>
            </a:r>
            <a:r>
              <a:rPr lang="en-GB" sz="1200" dirty="0">
                <a:ea typeface="+mn-lt"/>
                <a:cs typeface="+mn-lt"/>
              </a:rPr>
              <a:t> Contreras, A.M. (2024) ‘Moral distress in social work’, </a:t>
            </a:r>
            <a:r>
              <a:rPr lang="en-GB" sz="1200" i="1" dirty="0">
                <a:ea typeface="+mn-lt"/>
                <a:cs typeface="+mn-lt"/>
              </a:rPr>
              <a:t>Br J Soc Work</a:t>
            </a:r>
            <a:r>
              <a:rPr lang="en-GB" sz="1200" dirty="0">
                <a:ea typeface="+mn-lt"/>
                <a:cs typeface="+mn-lt"/>
              </a:rPr>
              <a:t>, 54(7), pp.3053–3072. Available at: </a:t>
            </a:r>
            <a:r>
              <a:rPr lang="en-GB" sz="1200" dirty="0">
                <a:ea typeface="+mn-lt"/>
                <a:cs typeface="+mn-lt"/>
                <a:hlinkClick r:id="rId5"/>
              </a:rPr>
              <a:t>https://www.researchgate.net/publication/381004317</a:t>
            </a:r>
            <a:endParaRPr lang="en-GB" sz="1200" dirty="0">
              <a:ea typeface="+mn-lt"/>
              <a:cs typeface="+mn-lt"/>
            </a:endParaRPr>
          </a:p>
          <a:p>
            <a:endParaRPr lang="en-GB"/>
          </a:p>
          <a:p>
            <a:r>
              <a:rPr lang="en-GB" sz="1200" dirty="0">
                <a:ea typeface="+mn-lt"/>
                <a:cs typeface="+mn-lt"/>
              </a:rPr>
              <a:t>Rothman, J.C. (2018) </a:t>
            </a:r>
            <a:r>
              <a:rPr lang="en-GB" sz="1200" i="1" dirty="0">
                <a:ea typeface="+mn-lt"/>
                <a:cs typeface="+mn-lt"/>
              </a:rPr>
              <a:t>From the Front Lines: Student Cases in Social Work Ethics</a:t>
            </a:r>
            <a:r>
              <a:rPr lang="en-GB" sz="1200" dirty="0">
                <a:ea typeface="+mn-lt"/>
                <a:cs typeface="+mn-lt"/>
              </a:rPr>
              <a:t>. 4th </a:t>
            </a:r>
            <a:r>
              <a:rPr lang="en-GB" sz="1200" dirty="0" err="1">
                <a:ea typeface="+mn-lt"/>
                <a:cs typeface="+mn-lt"/>
              </a:rPr>
              <a:t>edn</a:t>
            </a:r>
            <a:r>
              <a:rPr lang="en-GB" sz="1200" dirty="0">
                <a:ea typeface="+mn-lt"/>
                <a:cs typeface="+mn-lt"/>
              </a:rPr>
              <a:t>. London: Pearson.</a:t>
            </a:r>
            <a:endParaRPr lang="en-GB" dirty="0"/>
          </a:p>
          <a:p>
            <a:endParaRPr lang="en-GB" sz="1200">
              <a:ea typeface="+mn-lt"/>
              <a:cs typeface="+mn-lt"/>
            </a:endParaRPr>
          </a:p>
          <a:p>
            <a:r>
              <a:rPr lang="en-GB" sz="1200" dirty="0">
                <a:ea typeface="+mn-lt"/>
                <a:cs typeface="+mn-lt"/>
              </a:rPr>
              <a:t>Schön, D.A. (1983) </a:t>
            </a:r>
            <a:r>
              <a:rPr lang="en-GB" sz="1200" i="1" dirty="0">
                <a:ea typeface="+mn-lt"/>
                <a:cs typeface="+mn-lt"/>
              </a:rPr>
              <a:t>The Reflective Practitioner</a:t>
            </a:r>
            <a:r>
              <a:rPr lang="en-GB" sz="1200" dirty="0">
                <a:ea typeface="+mn-lt"/>
                <a:cs typeface="+mn-lt"/>
              </a:rPr>
              <a:t>. New York: Basic Books.</a:t>
            </a:r>
            <a:endParaRPr lang="en-GB" dirty="0"/>
          </a:p>
          <a:p>
            <a:endParaRPr lang="en-GB" sz="1200">
              <a:ea typeface="+mn-lt"/>
              <a:cs typeface="+mn-lt"/>
            </a:endParaRPr>
          </a:p>
          <a:p>
            <a:r>
              <a:rPr lang="en-GB" sz="1200" dirty="0">
                <a:ea typeface="+mn-lt"/>
                <a:cs typeface="+mn-lt"/>
              </a:rPr>
              <a:t>Schore, A.N. (2001) ‘Effects of early relational trauma on brain development’, </a:t>
            </a:r>
            <a:r>
              <a:rPr lang="en-GB" sz="1200" i="1" dirty="0">
                <a:ea typeface="+mn-lt"/>
                <a:cs typeface="+mn-lt"/>
              </a:rPr>
              <a:t>Infant Ment Health J</a:t>
            </a:r>
            <a:r>
              <a:rPr lang="en-GB" sz="1200" dirty="0">
                <a:ea typeface="+mn-lt"/>
                <a:cs typeface="+mn-lt"/>
              </a:rPr>
              <a:t>, 22(1–2), pp.201–269. Available at: </a:t>
            </a:r>
            <a:r>
              <a:rPr lang="en-GB" sz="1200" dirty="0">
                <a:ea typeface="+mn-lt"/>
                <a:cs typeface="+mn-lt"/>
                <a:hlinkClick r:id="rId6"/>
              </a:rPr>
              <a:t>https://www.allanschore.com/pdf/SchoreIMHJTrauma01.pdf</a:t>
            </a:r>
            <a:endParaRPr lang="en-GB" dirty="0"/>
          </a:p>
          <a:p>
            <a:endParaRPr lang="en-GB" sz="1200">
              <a:ea typeface="+mn-lt"/>
              <a:cs typeface="+mn-lt"/>
            </a:endParaRPr>
          </a:p>
          <a:p>
            <a:r>
              <a:rPr lang="en-GB" sz="1200" dirty="0">
                <a:ea typeface="+mn-lt"/>
                <a:cs typeface="+mn-lt"/>
              </a:rPr>
              <a:t>Thompson, N. (2012) </a:t>
            </a:r>
            <a:r>
              <a:rPr lang="en-GB" sz="1200" i="1" dirty="0">
                <a:ea typeface="+mn-lt"/>
                <a:cs typeface="+mn-lt"/>
              </a:rPr>
              <a:t>Understanding Social Work: Preparing for Practice</a:t>
            </a:r>
            <a:r>
              <a:rPr lang="en-GB" sz="1200" dirty="0">
                <a:ea typeface="+mn-lt"/>
                <a:cs typeface="+mn-lt"/>
              </a:rPr>
              <a:t>. 2nd </a:t>
            </a:r>
            <a:r>
              <a:rPr lang="en-GB" sz="1200" dirty="0" err="1">
                <a:ea typeface="+mn-lt"/>
                <a:cs typeface="+mn-lt"/>
              </a:rPr>
              <a:t>edn</a:t>
            </a:r>
            <a:r>
              <a:rPr lang="en-GB" sz="1200" dirty="0">
                <a:ea typeface="+mn-lt"/>
                <a:cs typeface="+mn-lt"/>
              </a:rPr>
              <a:t>. Basingstoke: Palgrave Macmillan.</a:t>
            </a:r>
            <a:endParaRPr lang="en-GB" dirty="0"/>
          </a:p>
          <a:p>
            <a:endParaRPr lang="en-GB" sz="1200">
              <a:ea typeface="+mn-lt"/>
              <a:cs typeface="+mn-lt"/>
            </a:endParaRPr>
          </a:p>
          <a:p>
            <a:r>
              <a:rPr lang="en-GB" sz="1200" dirty="0">
                <a:ea typeface="+mn-lt"/>
                <a:cs typeface="+mn-lt"/>
              </a:rPr>
              <a:t>Tronto, J.C. (1993) </a:t>
            </a:r>
            <a:r>
              <a:rPr lang="en-GB" sz="1200" i="1" dirty="0">
                <a:ea typeface="+mn-lt"/>
                <a:cs typeface="+mn-lt"/>
              </a:rPr>
              <a:t>Moral Boundaries: A Political Argument for an Ethic of Care</a:t>
            </a:r>
            <a:r>
              <a:rPr lang="en-GB" sz="1200" dirty="0">
                <a:ea typeface="+mn-lt"/>
                <a:cs typeface="+mn-lt"/>
              </a:rPr>
              <a:t>. New York: Routledge.</a:t>
            </a:r>
            <a:endParaRPr lang="en-GB" dirty="0"/>
          </a:p>
          <a:p>
            <a:endParaRPr lang="en-GB" sz="1200">
              <a:ea typeface="+mn-lt"/>
              <a:cs typeface="+mn-lt"/>
            </a:endParaRPr>
          </a:p>
          <a:p>
            <a:r>
              <a:rPr lang="en-GB" sz="1200" dirty="0">
                <a:ea typeface="+mn-lt"/>
                <a:cs typeface="+mn-lt"/>
              </a:rPr>
              <a:t>United Nations (1989) </a:t>
            </a:r>
            <a:r>
              <a:rPr lang="en-GB" sz="1200" i="1" dirty="0">
                <a:ea typeface="+mn-lt"/>
                <a:cs typeface="+mn-lt"/>
              </a:rPr>
              <a:t>Convention on the Rights of the Child</a:t>
            </a:r>
            <a:r>
              <a:rPr lang="en-GB" sz="1200" dirty="0">
                <a:ea typeface="+mn-lt"/>
                <a:cs typeface="+mn-lt"/>
              </a:rPr>
              <a:t>. New York: United Nations.</a:t>
            </a:r>
            <a:endParaRPr lang="en-GB" dirty="0"/>
          </a:p>
          <a:p>
            <a:endParaRPr lang="en-GB" sz="1200">
              <a:ea typeface="+mn-lt"/>
              <a:cs typeface="+mn-lt"/>
            </a:endParaRPr>
          </a:p>
          <a:p>
            <a:r>
              <a:rPr lang="en-GB" sz="1200" dirty="0">
                <a:ea typeface="+mn-lt"/>
                <a:cs typeface="+mn-lt"/>
              </a:rPr>
              <a:t>Vygotsky, L.S. (1978) </a:t>
            </a:r>
            <a:r>
              <a:rPr lang="en-GB" sz="1200" i="1" dirty="0">
                <a:ea typeface="+mn-lt"/>
                <a:cs typeface="+mn-lt"/>
              </a:rPr>
              <a:t>Mind in Society</a:t>
            </a:r>
            <a:r>
              <a:rPr lang="en-GB" sz="1200" dirty="0">
                <a:ea typeface="+mn-lt"/>
                <a:cs typeface="+mn-lt"/>
              </a:rPr>
              <a:t>. Cambridge: Harvard University Press.</a:t>
            </a:r>
            <a:endParaRPr lang="en-GB" dirty="0"/>
          </a:p>
          <a:p>
            <a:endParaRPr lang="en-GB" sz="1200">
              <a:ea typeface="+mn-lt"/>
              <a:cs typeface="+mn-lt"/>
            </a:endParaRPr>
          </a:p>
          <a:p>
            <a:r>
              <a:rPr lang="en-GB" sz="1200" dirty="0">
                <a:ea typeface="+mn-lt"/>
                <a:cs typeface="+mn-lt"/>
              </a:rPr>
              <a:t>Winter, K., </a:t>
            </a:r>
            <a:r>
              <a:rPr lang="en-GB" sz="1200" dirty="0">
                <a:solidFill>
                  <a:srgbClr val="222222"/>
                </a:solidFill>
                <a:highlight>
                  <a:srgbClr val="FFFFFF"/>
                </a:highlight>
                <a:latin typeface="Neue Haas Grotesk Text Pro"/>
                <a:ea typeface="+mn-lt"/>
                <a:cs typeface="Arial"/>
              </a:rPr>
              <a:t>Morrison, F., Cree, V., Ruch, G., Hadfield, M. and Hallett, S.,</a:t>
            </a:r>
            <a:r>
              <a:rPr lang="en-GB" sz="1200" dirty="0">
                <a:ea typeface="+mn-lt"/>
                <a:cs typeface="+mn-lt"/>
              </a:rPr>
              <a:t>  (2019) ‘Emotional labour in social workers’ encounters with children and families’, Br J Soc Work, 49(1), pp.217–233.</a:t>
            </a:r>
            <a:endParaRPr lang="en-GB" sz="1200" dirty="0"/>
          </a:p>
          <a:p>
            <a:endParaRPr lang="en-GB" sz="1000" dirty="0">
              <a:solidFill>
                <a:srgbClr val="222222"/>
              </a:solidFill>
              <a:highlight>
                <a:srgbClr val="FFFFFF"/>
              </a:highlight>
              <a:latin typeface="Arial"/>
              <a:cs typeface="Arial"/>
            </a:endParaRPr>
          </a:p>
          <a:p>
            <a:endParaRPr lang="en-GB" sz="1200" dirty="0">
              <a:ea typeface="+mn-lt"/>
              <a:cs typeface="+mn-lt"/>
            </a:endParaRPr>
          </a:p>
          <a:p>
            <a:r>
              <a:rPr lang="en-GB" sz="1200" dirty="0">
                <a:ea typeface="+mn-lt"/>
                <a:cs typeface="+mn-lt"/>
              </a:rPr>
              <a:t>YJB (2021) </a:t>
            </a:r>
            <a:r>
              <a:rPr lang="en-GB" sz="1200" i="1" dirty="0">
                <a:ea typeface="+mn-lt"/>
                <a:cs typeface="+mn-lt"/>
              </a:rPr>
              <a:t>Child First: a framework for youth justice</a:t>
            </a:r>
            <a:r>
              <a:rPr lang="en-GB" sz="1200" dirty="0">
                <a:ea typeface="+mn-lt"/>
                <a:cs typeface="+mn-lt"/>
              </a:rPr>
              <a:t>. London: Youth Justice Board</a:t>
            </a:r>
            <a:endParaRPr lang="en-GB" dirty="0"/>
          </a:p>
          <a:p>
            <a:pPr>
              <a:lnSpc>
                <a:spcPts val="1482"/>
              </a:lnSpc>
            </a:pPr>
            <a:endParaRPr lang="en-GB" sz="1200">
              <a:latin typeface="Times New Roman"/>
              <a:ea typeface="Segoe UI"/>
              <a:cs typeface="Segoe UI"/>
            </a:endParaRPr>
          </a:p>
          <a:p>
            <a:endParaRPr lang="en-GB" sz="1200">
              <a:highlight>
                <a:srgbClr val="FFFFFF"/>
              </a:highlight>
              <a:latin typeface="Times New Roman"/>
              <a:cs typeface="Times New Roman"/>
            </a:endParaRPr>
          </a:p>
          <a:p>
            <a:pPr>
              <a:lnSpc>
                <a:spcPts val="1482"/>
              </a:lnSpc>
            </a:pPr>
            <a:endParaRPr lang="en-GB" sz="1200" u="sng">
              <a:solidFill>
                <a:srgbClr val="467886"/>
              </a:solidFill>
              <a:latin typeface="Times New Roman"/>
              <a:ea typeface="Segoe UI"/>
              <a:cs typeface="Segoe UI"/>
            </a:endParaRPr>
          </a:p>
          <a:p>
            <a:pPr>
              <a:lnSpc>
                <a:spcPts val="1482"/>
              </a:lnSpc>
            </a:pPr>
            <a:endParaRPr lang="en-GB" sz="1200" u="sng">
              <a:solidFill>
                <a:srgbClr val="467886"/>
              </a:solidFill>
              <a:latin typeface="Times New Roman"/>
              <a:ea typeface="Segoe UI"/>
              <a:cs typeface="Segoe UI"/>
            </a:endParaRPr>
          </a:p>
        </p:txBody>
      </p:sp>
      <p:sp>
        <p:nvSpPr>
          <p:cNvPr id="4" name="Footer Placeholder 3">
            <a:extLst>
              <a:ext uri="{FF2B5EF4-FFF2-40B4-BE49-F238E27FC236}">
                <a16:creationId xmlns:a16="http://schemas.microsoft.com/office/drawing/2014/main" id="{0EE9B52A-864F-C4B8-72E3-C007BF5D2FED}"/>
              </a:ext>
            </a:extLst>
          </p:cNvPr>
          <p:cNvSpPr>
            <a:spLocks noGrp="1"/>
          </p:cNvSpPr>
          <p:nvPr>
            <p:ph type="ftr" sz="quarter" idx="11"/>
          </p:nvPr>
        </p:nvSpPr>
        <p:spPr>
          <a:xfrm>
            <a:off x="-2795" y="12312554"/>
            <a:ext cx="9606791" cy="492296"/>
          </a:xfrm>
        </p:spPr>
        <p:txBody>
          <a:bodyPr/>
          <a:lstStyle/>
          <a:p>
            <a:r>
              <a:rPr lang="en-GB"/>
              <a:t>  ECCP7001 – Assignment 2                                                                                                                                                                                                                                                                     1603261</a:t>
            </a:r>
          </a:p>
        </p:txBody>
      </p:sp>
    </p:spTree>
    <p:extLst>
      <p:ext uri="{BB962C8B-B14F-4D97-AF65-F5344CB8AC3E}">
        <p14:creationId xmlns:p14="http://schemas.microsoft.com/office/powerpoint/2010/main" val="1332452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DF8241-8268-F3BF-9384-4567065EA08F}"/>
              </a:ext>
            </a:extLst>
          </p:cNvPr>
          <p:cNvSpPr>
            <a:spLocks noGrp="1"/>
          </p:cNvSpPr>
          <p:nvPr>
            <p:ph type="dt" sz="half" idx="10"/>
          </p:nvPr>
        </p:nvSpPr>
        <p:spPr/>
        <p:txBody>
          <a:bodyPr/>
          <a:lstStyle/>
          <a:p>
            <a:fld id="{708295A7-DF7E-48F0-B4DC-2ADC7A4D96F7}" type="datetime1">
              <a:rPr lang="en-US"/>
              <a:t>1/23/2026</a:t>
            </a:fld>
            <a:endParaRPr lang="en-US"/>
          </a:p>
        </p:txBody>
      </p:sp>
      <p:sp>
        <p:nvSpPr>
          <p:cNvPr id="3" name="Footer Placeholder 2">
            <a:extLst>
              <a:ext uri="{FF2B5EF4-FFF2-40B4-BE49-F238E27FC236}">
                <a16:creationId xmlns:a16="http://schemas.microsoft.com/office/drawing/2014/main" id="{022154CC-A9E6-5D61-EDE2-3557103A69EF}"/>
              </a:ext>
            </a:extLst>
          </p:cNvPr>
          <p:cNvSpPr>
            <a:spLocks noGrp="1"/>
          </p:cNvSpPr>
          <p:nvPr>
            <p:ph type="ftr" sz="quarter" idx="11"/>
          </p:nvPr>
        </p:nvSpPr>
        <p:spPr>
          <a:xfrm>
            <a:off x="-2795" y="11865187"/>
            <a:ext cx="9606791" cy="939663"/>
          </a:xfrm>
        </p:spPr>
        <p:txBody>
          <a:bodyPr/>
          <a:lstStyle/>
          <a:p>
            <a:r>
              <a:rPr lang="en-US"/>
              <a:t>  ECCP7001 – Assignment 2                                                                                                                                                                                                                                                                     1603261</a:t>
            </a:r>
          </a:p>
        </p:txBody>
      </p:sp>
      <p:sp>
        <p:nvSpPr>
          <p:cNvPr id="5" name="Slide Number Placeholder 4">
            <a:extLst>
              <a:ext uri="{FF2B5EF4-FFF2-40B4-BE49-F238E27FC236}">
                <a16:creationId xmlns:a16="http://schemas.microsoft.com/office/drawing/2014/main" id="{7DCF8305-7E97-CF14-7BFA-B6B3CF650384}"/>
              </a:ext>
            </a:extLst>
          </p:cNvPr>
          <p:cNvSpPr>
            <a:spLocks noGrp="1"/>
          </p:cNvSpPr>
          <p:nvPr>
            <p:ph type="sldNum" sz="quarter" idx="12"/>
          </p:nvPr>
        </p:nvSpPr>
        <p:spPr/>
        <p:txBody>
          <a:bodyPr/>
          <a:lstStyle/>
          <a:p>
            <a:fld id="{A65A5C87-DF58-40C8-B092-1DE63DB4547E}" type="slidenum">
              <a:rPr lang="en-US" dirty="0"/>
              <a:t>5</a:t>
            </a:fld>
            <a:endParaRPr lang="en-GB"/>
          </a:p>
        </p:txBody>
      </p:sp>
      <p:sp>
        <p:nvSpPr>
          <p:cNvPr id="4" name="TextBox 3">
            <a:extLst>
              <a:ext uri="{FF2B5EF4-FFF2-40B4-BE49-F238E27FC236}">
                <a16:creationId xmlns:a16="http://schemas.microsoft.com/office/drawing/2014/main" id="{579517C8-315A-0B23-A70D-79A5577E20E7}"/>
              </a:ext>
            </a:extLst>
          </p:cNvPr>
          <p:cNvSpPr txBox="1"/>
          <p:nvPr/>
        </p:nvSpPr>
        <p:spPr>
          <a:xfrm>
            <a:off x="284829" y="510663"/>
            <a:ext cx="9040760" cy="109260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highlight>
                  <a:srgbClr val="FFFFFF"/>
                </a:highlight>
                <a:latin typeface="Times New Roman"/>
                <a:cs typeface="Times New Roman"/>
              </a:rPr>
              <a:t>Script</a:t>
            </a:r>
          </a:p>
          <a:p>
            <a:r>
              <a:rPr lang="en-GB" sz="1200" b="1">
                <a:highlight>
                  <a:srgbClr val="FFFFFF"/>
                </a:highlight>
                <a:latin typeface="Times New Roman"/>
                <a:cs typeface="Times New Roman"/>
              </a:rPr>
              <a:t>Introduction </a:t>
            </a:r>
            <a:endParaRPr lang="en-GB" sz="1200">
              <a:highlight>
                <a:srgbClr val="FFFFFF"/>
              </a:highlight>
              <a:latin typeface="Times New Roman"/>
              <a:cs typeface="Times New Roman"/>
            </a:endParaRPr>
          </a:p>
          <a:p>
            <a:r>
              <a:rPr lang="en-GB" sz="1200">
                <a:highlight>
                  <a:srgbClr val="FFFFFF"/>
                </a:highlight>
                <a:latin typeface="Times New Roman"/>
                <a:cs typeface="Times New Roman"/>
              </a:rPr>
              <a:t>Hello, my name is Claire, this morning/afternoon I will be presenting a critical reflection on my personal and professional development, covering 3 main themes; firstly, influences that have shaped my professional perspective and position will be discussed; secondly, I will cover some personal and academic background leading to undertaking this course; and thirdly, important next steps for my career and professional development will be discussed. Where possible my experiences will be linked to theory, policy and critical reflection models.</a:t>
            </a:r>
          </a:p>
          <a:p>
            <a:endParaRPr lang="en-GB" sz="1200">
              <a:highlight>
                <a:srgbClr val="FFFFFF"/>
              </a:highlight>
              <a:latin typeface="Times New Roman"/>
              <a:cs typeface="Times New Roman"/>
            </a:endParaRPr>
          </a:p>
          <a:p>
            <a:r>
              <a:rPr lang="en-GB" sz="1200" b="1">
                <a:highlight>
                  <a:srgbClr val="FFFFFF"/>
                </a:highlight>
                <a:latin typeface="Times New Roman"/>
                <a:cs typeface="Times New Roman"/>
              </a:rPr>
              <a:t>Position and Perspective</a:t>
            </a:r>
            <a:endParaRPr lang="en-GB" sz="1200">
              <a:highlight>
                <a:srgbClr val="FFFFFF"/>
              </a:highlight>
              <a:latin typeface="Times New Roman"/>
              <a:cs typeface="Times New Roman"/>
            </a:endParaRPr>
          </a:p>
          <a:p>
            <a:r>
              <a:rPr lang="en-GB" sz="1200">
                <a:highlight>
                  <a:srgbClr val="FFFFFF"/>
                </a:highlight>
                <a:latin typeface="Times New Roman"/>
                <a:cs typeface="Times New Roman"/>
              </a:rPr>
              <a:t>Working with children and young people within the youth justice system through my role as an Appropriate adult required a meaningful understanding of theories and policies associated with youth justice and delinquency. Working in a custodial environment gave me the opportunity to understand and experience firsthand; power imbalances, vulnerability and professional and ethical responsibilities. Custody suites are highly regulated and adult-centred environments, where procedural efficiency and risk management often take precedence. Custodial environments reflect </a:t>
            </a:r>
            <a:r>
              <a:rPr lang="en-GB" sz="1200" err="1">
                <a:highlight>
                  <a:srgbClr val="FFFFFF"/>
                </a:highlight>
                <a:latin typeface="Times New Roman"/>
                <a:cs typeface="Times New Roman"/>
              </a:rPr>
              <a:t>Foucalt</a:t>
            </a:r>
            <a:r>
              <a:rPr lang="en-GB" sz="1200">
                <a:highlight>
                  <a:srgbClr val="FFFFFF"/>
                </a:highlight>
                <a:latin typeface="Times New Roman"/>
                <a:cs typeface="Times New Roman"/>
              </a:rPr>
              <a:t> (1977) understanding of disciplinary spaces, with surveillance and control shaping behaviour and professional practice. Youth justice is understood by Creaney (2014) as a site of power and compliance, where young people are subjects of control despite policy commitments to child first approaches under United Nations Convention on the Rights of the Child (UNCRC, 1989).</a:t>
            </a:r>
          </a:p>
          <a:p>
            <a:r>
              <a:rPr lang="en-GB" sz="1200">
                <a:highlight>
                  <a:srgbClr val="FFFFFF"/>
                </a:highlight>
                <a:latin typeface="Times New Roman"/>
                <a:cs typeface="Times New Roman"/>
              </a:rPr>
              <a:t>The emotional regulation required in custodial settings reflects Hochschild’s (1983) concept of emotional labour, whereby practitioners must manage and sometimes suppress or shape their internal feelings to meet professional expectations and organisational rules in their role (Hochschild, 1983; Winter </a:t>
            </a:r>
            <a:r>
              <a:rPr lang="en-GB" sz="1200" i="1">
                <a:highlight>
                  <a:srgbClr val="FFFFFF"/>
                </a:highlight>
                <a:latin typeface="Times New Roman"/>
                <a:cs typeface="Times New Roman"/>
              </a:rPr>
              <a:t>et al</a:t>
            </a:r>
            <a:r>
              <a:rPr lang="en-GB" sz="1200">
                <a:highlight>
                  <a:srgbClr val="FFFFFF"/>
                </a:highlight>
                <a:latin typeface="Times New Roman"/>
                <a:cs typeface="Times New Roman"/>
              </a:rPr>
              <a:t>., 2019). In social work practice, this emotional labour can be profound, as workers engage authentically with vulnerable people while simultaneously maintaining professional composure and relational integrity. Ruch (2007) argues that reflective practice provides a form of emotional containment, enabling practitioners to balance empathy with professional boundaries and process challenging emotional experiences without resorting to detachment or defensive practice. This process of reflective containment supports social work ethical values by fostering self‑awareness, critical reflection, and sustained engagement with service users all of which align with professional standards (BASW, 2021) that emphasise respect, empathy, and ethical responsiveness. Recent scholarship further reinforces the importance of acknowledging and supporting emotional labour in social work, noting that organisational contexts and team support are critical in helping practitioners manage emotional demands and uphold ethical practice in complex environments (Winter </a:t>
            </a:r>
            <a:r>
              <a:rPr lang="en-GB" sz="1200" i="1">
                <a:highlight>
                  <a:srgbClr val="FFFFFF"/>
                </a:highlight>
                <a:latin typeface="Times New Roman"/>
                <a:cs typeface="Times New Roman"/>
              </a:rPr>
              <a:t>et al</a:t>
            </a:r>
            <a:r>
              <a:rPr lang="en-GB" sz="1200">
                <a:highlight>
                  <a:srgbClr val="FFFFFF"/>
                </a:highlight>
                <a:latin typeface="Times New Roman"/>
                <a:cs typeface="Times New Roman"/>
              </a:rPr>
              <a:t>., 2019; Carder, 2023).</a:t>
            </a:r>
          </a:p>
          <a:p>
            <a:endParaRPr lang="en-GB" sz="1200">
              <a:highlight>
                <a:srgbClr val="FFFFFF"/>
              </a:highlight>
              <a:latin typeface="Times New Roman"/>
              <a:cs typeface="Times New Roman"/>
            </a:endParaRPr>
          </a:p>
          <a:p>
            <a:r>
              <a:rPr lang="en-GB" sz="1200">
                <a:highlight>
                  <a:srgbClr val="FFFFFF"/>
                </a:highlight>
                <a:latin typeface="Times New Roman"/>
                <a:cs typeface="Times New Roman"/>
              </a:rPr>
              <a:t>Being positioned within these spaces has reinforced my belief that advocacy is not an optional or secondary function, but a core ethical responsibility. Contemporary youth justice policy emphasises child-first, rights-based and trauma-informed approaches, yet my experiences have shown how difficult it can be to uphold these principles in practice. </a:t>
            </a:r>
          </a:p>
          <a:p>
            <a:r>
              <a:rPr lang="en-GB" sz="1200">
                <a:highlight>
                  <a:srgbClr val="FFFFFF"/>
                </a:highlight>
                <a:latin typeface="Times New Roman"/>
                <a:cs typeface="Times New Roman"/>
              </a:rPr>
              <a:t>Advocacy within youth justice can be understood through a rights-based framework, particularly Article 12 of the United Nations Convention on the Rights of the Child (UNCRC), which affirms children’s right to be heard and to participate in decisions affecting them (United Nations, 1989; McCafferty, 2023). Banks (2012) conceptualises ethical practice as requiring active moral judgement rather than mere procedural compliance, reinforcing the view that advocacy constitutes a core ethical responsibility rather than an optional aspect of practice. This perspective is further supported by social work ethics and professional values outlined by the British Association of Social Workers (BASW, 2025), which emphasise respect for human rights, social justice, and the promotion of service users’ voice and participation. Recent scholarship highlights that a rights-based approach strengthens social work practice in youth justice by ensuring children and young people’s perspectives are meaningfully represented in decision-making processes, supporting ethical, justice-oriented outcomes (Barnert </a:t>
            </a:r>
            <a:r>
              <a:rPr lang="en-GB" sz="1200" i="1">
                <a:highlight>
                  <a:srgbClr val="FFFFFF"/>
                </a:highlight>
                <a:latin typeface="Times New Roman"/>
                <a:cs typeface="Times New Roman"/>
              </a:rPr>
              <a:t>et al.,</a:t>
            </a:r>
            <a:r>
              <a:rPr lang="en-GB" sz="1200">
                <a:highlight>
                  <a:srgbClr val="FFFFFF"/>
                </a:highlight>
                <a:latin typeface="Times New Roman"/>
                <a:cs typeface="Times New Roman"/>
              </a:rPr>
              <a:t> 2023; Asenjo Palma and Verity, 2025; Jones and Welch, 2020).</a:t>
            </a:r>
          </a:p>
          <a:p>
            <a:r>
              <a:rPr lang="en-GB" sz="1200">
                <a:highlight>
                  <a:srgbClr val="FFFFFF"/>
                </a:highlight>
                <a:latin typeface="Times New Roman"/>
                <a:cs typeface="Times New Roman"/>
              </a:rPr>
              <a:t>Working with vulnerable young people in coercive environments requires constant emotional regulation. While emotional containment is necessary, excessive detachment risks dehumanising practice. Through reflective engagement, I have developed greater awareness of this balance, recognising empathy as essential, but only when grounded in ethical clarity and reflexivity. Trauma-informed and attachment-aware frameworks have also strongly shaped my outlook. Research highlights the link between childhood adversity, disrupted attachment, and contact with the criminal justice system (Graf </a:t>
            </a:r>
            <a:r>
              <a:rPr lang="en-GB" sz="1200" i="1">
                <a:highlight>
                  <a:srgbClr val="FFFFFF"/>
                </a:highlight>
                <a:latin typeface="Times New Roman"/>
                <a:cs typeface="Times New Roman"/>
              </a:rPr>
              <a:t>et al.,</a:t>
            </a:r>
            <a:r>
              <a:rPr lang="en-GB" sz="1200">
                <a:highlight>
                  <a:srgbClr val="FFFFFF"/>
                </a:highlight>
                <a:latin typeface="Times New Roman"/>
                <a:cs typeface="Times New Roman"/>
              </a:rPr>
              <a:t> 2021). Viewing behaviour with these frameworks in mind has shifted my practice away from deficit-based narratives and towards understanding behaviour as an adaptive response to trauma. This aligns closely with youth justice policy that advocates trauma-responsive approaches as fundamental to ethical practice. Another significant influence has been growing awareness of unconscious bias and positionality. Through reflection, I have become more attuned to how assumptions shaped by media narratives, institutional culture, and systemic inequality can influence practice. Actively interrogating my own positioning has strengthened my ethical accountability and reinforced reflexivity as a core component of my professional identity.</a:t>
            </a:r>
          </a:p>
          <a:p>
            <a:endParaRPr lang="en-GB" sz="1200">
              <a:highlight>
                <a:srgbClr val="FFFFFF"/>
              </a:highlight>
              <a:latin typeface="Times New Roman"/>
              <a:cs typeface="Times New Roman"/>
            </a:endParaRPr>
          </a:p>
          <a:p>
            <a:r>
              <a:rPr lang="en-GB" sz="1200">
                <a:highlight>
                  <a:srgbClr val="FFFFFF"/>
                </a:highlight>
                <a:latin typeface="Times New Roman"/>
                <a:cs typeface="Times New Roman"/>
              </a:rPr>
              <a:t>One experience that significantly influenced my perspective involved supporting a young person who believed I was a solicitor and expected legal advice. In that moment, I became acutely aware of how confusing and overwhelming the justice system can be for young people, particularly when they are distressed. While I recognise the importance of immediate role clarification, I also experienced strong emotional responses, and a sense of protectiveness and care alongside anxiety about maintaining appropriate professional boundaries. The balance of these numerous roles is difficult and requires experience and reflection to enhance skills and abilities in practice. This balance, however, can have an impact on emotional regulation and requires practitioners who can recognise when they should step back. </a:t>
            </a:r>
            <a:endParaRPr lang="en-GB"/>
          </a:p>
          <a:p>
            <a:endParaRPr lang="en-GB" sz="1200">
              <a:highlight>
                <a:srgbClr val="FFFFFF"/>
              </a:highlight>
              <a:latin typeface="Times New Roman"/>
              <a:cs typeface="Times New Roman"/>
            </a:endParaRPr>
          </a:p>
          <a:p>
            <a:endParaRPr lang="en-GB" sz="1200">
              <a:highlight>
                <a:srgbClr val="FFFFFF"/>
              </a:highlight>
              <a:latin typeface="Times New Roman"/>
              <a:cs typeface="Times New Roman"/>
            </a:endParaRPr>
          </a:p>
          <a:p>
            <a:endParaRPr lang="en-GB"/>
          </a:p>
        </p:txBody>
      </p:sp>
    </p:spTree>
    <p:extLst>
      <p:ext uri="{BB962C8B-B14F-4D97-AF65-F5344CB8AC3E}">
        <p14:creationId xmlns:p14="http://schemas.microsoft.com/office/powerpoint/2010/main" val="3367104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3F3449-64AA-3480-9B75-82A9964036E8}"/>
              </a:ext>
            </a:extLst>
          </p:cNvPr>
          <p:cNvSpPr>
            <a:spLocks noGrp="1"/>
          </p:cNvSpPr>
          <p:nvPr>
            <p:ph type="dt" sz="half" idx="10"/>
          </p:nvPr>
        </p:nvSpPr>
        <p:spPr/>
        <p:txBody>
          <a:bodyPr/>
          <a:lstStyle/>
          <a:p>
            <a:fld id="{39351630-58E3-49A4-A84E-4676A8E17C43}" type="datetime1">
              <a:rPr lang="en-US"/>
              <a:t>1/23/2026</a:t>
            </a:fld>
            <a:endParaRPr lang="en-US"/>
          </a:p>
        </p:txBody>
      </p:sp>
      <p:sp>
        <p:nvSpPr>
          <p:cNvPr id="3" name="Footer Placeholder 2">
            <a:extLst>
              <a:ext uri="{FF2B5EF4-FFF2-40B4-BE49-F238E27FC236}">
                <a16:creationId xmlns:a16="http://schemas.microsoft.com/office/drawing/2014/main" id="{B1D4AEBD-6D81-E92B-2F27-F1791C8D1DE8}"/>
              </a:ext>
            </a:extLst>
          </p:cNvPr>
          <p:cNvSpPr>
            <a:spLocks noGrp="1"/>
          </p:cNvSpPr>
          <p:nvPr>
            <p:ph type="ftr" sz="quarter" idx="11"/>
          </p:nvPr>
        </p:nvSpPr>
        <p:spPr>
          <a:xfrm>
            <a:off x="14411" y="12123284"/>
            <a:ext cx="9589586" cy="681567"/>
          </a:xfrm>
        </p:spPr>
        <p:txBody>
          <a:bodyPr/>
          <a:lstStyle/>
          <a:p>
            <a:r>
              <a:rPr lang="en-US"/>
              <a:t>  ECCP7001 – Assignment 2                                                                                                                                                                                                                                                                     1603261</a:t>
            </a:r>
          </a:p>
        </p:txBody>
      </p:sp>
      <p:sp>
        <p:nvSpPr>
          <p:cNvPr id="4" name="TextBox 3">
            <a:extLst>
              <a:ext uri="{FF2B5EF4-FFF2-40B4-BE49-F238E27FC236}">
                <a16:creationId xmlns:a16="http://schemas.microsoft.com/office/drawing/2014/main" id="{7B173A13-2689-C2B1-194D-E13B13027CCE}"/>
              </a:ext>
            </a:extLst>
          </p:cNvPr>
          <p:cNvSpPr txBox="1"/>
          <p:nvPr/>
        </p:nvSpPr>
        <p:spPr>
          <a:xfrm>
            <a:off x="318319" y="458736"/>
            <a:ext cx="8989140"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highlight>
                  <a:srgbClr val="FFFFFF"/>
                </a:highlight>
                <a:latin typeface="Times New Roman"/>
                <a:cs typeface="Times New Roman"/>
              </a:rPr>
              <a:t>Developing confidence in managing moral tension aligns with contemporary conceptualisations of ethical practice as a dynamic and interpretive process requiring navigation of competing values within constrained organisational systems. Social work ethics literature emphasises that ethical reasoning involves recognising and balancing the tensions between personal values, professional standards, and organisational demands while remaining responsive to service users’ needs (Marson and McKinney, 2019; Morley </a:t>
            </a:r>
            <a:r>
              <a:rPr lang="en-GB" sz="1200" i="1" dirty="0">
                <a:highlight>
                  <a:srgbClr val="FFFFFF"/>
                </a:highlight>
                <a:latin typeface="Times New Roman"/>
                <a:cs typeface="Times New Roman"/>
              </a:rPr>
              <a:t>et al.,</a:t>
            </a:r>
            <a:r>
              <a:rPr lang="en-GB" sz="1200" dirty="0">
                <a:highlight>
                  <a:srgbClr val="FFFFFF"/>
                </a:highlight>
                <a:latin typeface="Times New Roman"/>
                <a:cs typeface="Times New Roman"/>
              </a:rPr>
              <a:t> 2025). Tronto’s ethics of care further informs my commitment to relational and responsive practice, emphasising attentiveness, responsibility, competence and responsiveness in contexts where organisational priorities may conflict with child‑centred values (Tronto, 1993; Newcomb, 2025). Rothman’s (2018) work on professional ethics highlights that moral tension is inherent to practice, and that ethical competence includes articulating and addressing these tensions through reflective judgment, dialogue and accountability. More recent empirical research into moral distress and moral resilience in human services offers evidence that applying ethical frameworks, including care ethics and critical reflection, can support practitioners in recognising, articulating and responding constructively to moral conflicts in practice settings characterised by ambiguity and structural constraint (</a:t>
            </a:r>
            <a:r>
              <a:rPr lang="en-GB" sz="1200" dirty="0" err="1">
                <a:highlight>
                  <a:srgbClr val="FFFFFF"/>
                </a:highlight>
                <a:latin typeface="Times New Roman"/>
                <a:cs typeface="Times New Roman"/>
              </a:rPr>
              <a:t>Palmà</a:t>
            </a:r>
            <a:r>
              <a:rPr lang="en-GB" sz="1200" dirty="0">
                <a:highlight>
                  <a:srgbClr val="FFFFFF"/>
                </a:highlight>
                <a:latin typeface="Times New Roman"/>
                <a:cs typeface="Times New Roman"/>
              </a:rPr>
              <a:t> Contreras, 2024; </a:t>
            </a:r>
            <a:r>
              <a:rPr lang="en-GB" sz="1200" dirty="0" err="1">
                <a:highlight>
                  <a:srgbClr val="FFFFFF"/>
                </a:highlight>
                <a:latin typeface="Times New Roman"/>
                <a:cs typeface="Times New Roman"/>
              </a:rPr>
              <a:t>Mangolele</a:t>
            </a:r>
            <a:r>
              <a:rPr lang="en-GB" sz="1200" dirty="0">
                <a:highlight>
                  <a:srgbClr val="FFFFFF"/>
                </a:highlight>
                <a:latin typeface="Times New Roman"/>
                <a:cs typeface="Times New Roman"/>
              </a:rPr>
              <a:t> and Calitz, 2025). Together, these perspectives reinforce that ethical practice in social work is an iterative, relational and context‑sensitive process that requires moral agency, reflexivity and commitment to social justice.</a:t>
            </a:r>
          </a:p>
          <a:p>
            <a:endParaRPr lang="en-GB" sz="1200">
              <a:highlight>
                <a:srgbClr val="FFFFFF"/>
              </a:highlight>
              <a:latin typeface="Times New Roman"/>
              <a:cs typeface="Times New Roman"/>
            </a:endParaRPr>
          </a:p>
          <a:p>
            <a:r>
              <a:rPr lang="en-GB" sz="1200" dirty="0">
                <a:highlight>
                  <a:srgbClr val="FFFFFF"/>
                </a:highlight>
                <a:latin typeface="Times New Roman"/>
                <a:cs typeface="Times New Roman"/>
              </a:rPr>
              <a:t>Schön’s (1983) distinction between reflection‑in‑action and reflection‑on‑action has been central to my professional development, providing insight into how practitioners think both during and after practice to continually refine their actions and decisions (Schön, 1983; see also research on reflective processes). Gibbs’ (1988) structured reflective cycle has further supported my ability to systematically analyse practice experiences, encouraging a reflective routine that considers emotions, evaluations, analysis, conclusions, and action plans. However, drawing on Fook &amp; Gardner (2007), I now understand </a:t>
            </a:r>
            <a:r>
              <a:rPr lang="en-GB" sz="1200" i="1" dirty="0">
                <a:highlight>
                  <a:srgbClr val="FFFFFF"/>
                </a:highlight>
                <a:latin typeface="Times New Roman"/>
                <a:cs typeface="Times New Roman"/>
              </a:rPr>
              <a:t>critical reflection</a:t>
            </a:r>
            <a:r>
              <a:rPr lang="en-GB" sz="1200" dirty="0">
                <a:highlight>
                  <a:srgbClr val="FFFFFF"/>
                </a:highlight>
                <a:latin typeface="Times New Roman"/>
                <a:cs typeface="Times New Roman"/>
              </a:rPr>
              <a:t> as a deeper process that interrogates power, discourse, and structural constraints, positioning reflexivity as a form of ethical resistance rather than a technical skill alone (Fook and Gardner, 2007; contemporary critiques of reflective models). Brookfield’s (2017) four lenses model which encourages exploration of practice through personal experience, others’ perspectives, and theoretical critique has reinforced the value of challenging taken‑for‑granted assumptions and power relations in practice. Reflexivity as articulated by Finlay (2008) further emphasises ongoing self‑awareness regarding how personal assumptions, social positioning, and relational dynamics shape professional interactions and knowledge creation, promoting a more dynamic, socially aware understanding of reflective practice.</a:t>
            </a:r>
          </a:p>
          <a:p>
            <a:endParaRPr lang="en-GB" sz="1200">
              <a:highlight>
                <a:srgbClr val="FFFFFF"/>
              </a:highlight>
              <a:latin typeface="Times New Roman"/>
              <a:cs typeface="Times New Roman"/>
            </a:endParaRPr>
          </a:p>
          <a:p>
            <a:r>
              <a:rPr lang="en-GB" sz="1200" dirty="0">
                <a:highlight>
                  <a:srgbClr val="FFFFFF"/>
                </a:highlight>
                <a:latin typeface="Times New Roman"/>
                <a:cs typeface="Times New Roman"/>
              </a:rPr>
              <a:t>Thompson’s (2012) Personal Cultural Structural (PCS) model has deepened my understanding of how personal assumptions, cultural narratives, and structural inequalities intersect within youth justice practice. The PCS framework highlights how oppression operates across three interrelated levels personal, cultural, and structural and encourages practitioners to reflect critically on how their own beliefs and biases are shaped by and contribute to these dynamics (Thompson, 2012). This reflexive engagement has made me more aware of how my professional authority and social positioning influence interactions with young people, reinforcing the idea that reflexivity is an ethical obligation in power-laden systems rather than an optional skill. Dominelli’s conceptualisation of anti-oppressive practice further emphasises the need to challenge systemic inequities and power imbalances, advocating for practice that empowers service users and addresses structural sources of disadvantage (Dominelli, 2002; Banks, 2021). Together, these frameworks foreground the importance of critical self-reflection, social justice, and ethical responsiveness in social work with justice-involved young people.</a:t>
            </a:r>
          </a:p>
          <a:p>
            <a:endParaRPr lang="en-GB" sz="1200">
              <a:highlight>
                <a:srgbClr val="FFFFFF"/>
              </a:highlight>
              <a:latin typeface="Times New Roman"/>
              <a:cs typeface="Times New Roman"/>
            </a:endParaRPr>
          </a:p>
          <a:p>
            <a:r>
              <a:rPr lang="en-GB" sz="1200" dirty="0">
                <a:highlight>
                  <a:srgbClr val="FFFFFF"/>
                </a:highlight>
                <a:latin typeface="Times New Roman"/>
                <a:cs typeface="Times New Roman"/>
              </a:rPr>
              <a:t>Attachment theory (Bowlby, 1969) and research on adverse childhood experiences (</a:t>
            </a:r>
            <a:r>
              <a:rPr lang="en-GB" sz="1200" dirty="0" err="1">
                <a:highlight>
                  <a:srgbClr val="FFFFFF"/>
                </a:highlight>
                <a:latin typeface="Times New Roman"/>
                <a:cs typeface="Times New Roman"/>
              </a:rPr>
              <a:t>Felitti</a:t>
            </a:r>
            <a:r>
              <a:rPr lang="en-GB" sz="1200" dirty="0">
                <a:highlight>
                  <a:srgbClr val="FFFFFF"/>
                </a:highlight>
                <a:latin typeface="Times New Roman"/>
                <a:cs typeface="Times New Roman"/>
              </a:rPr>
              <a:t> e</a:t>
            </a:r>
            <a:r>
              <a:rPr lang="en-GB" sz="1200" i="1" dirty="0">
                <a:highlight>
                  <a:srgbClr val="FFFFFF"/>
                </a:highlight>
                <a:latin typeface="Times New Roman"/>
                <a:cs typeface="Times New Roman"/>
              </a:rPr>
              <a:t>t al.</a:t>
            </a:r>
            <a:r>
              <a:rPr lang="en-GB" sz="1200" dirty="0">
                <a:highlight>
                  <a:srgbClr val="FFFFFF"/>
                </a:highlight>
                <a:latin typeface="Times New Roman"/>
                <a:cs typeface="Times New Roman"/>
              </a:rPr>
              <a:t>, 1998) provide a foundational lens for interpreting young people’s behaviour as an adaptive response to early trauma rather than as individual pathology. Contemporary work on attachment and trauma highlights how early disruptions in caregiving can undermine emotional regulation and stress responses throughout development, influencing how children perceive threat and relating this to later adversity (Schore, 2001; Bowlby, 1969; see attachment theory developments in neurobiology). Van der Kolk’s work further demonstrates that traumatic experiences shape emotional regulation and threat perception, making trauma histories highly relevant to youth justice practice (Van der Kolk, 2014). This is particularly pertinent in custodial environments, where rigid routines and perceived threats may inadvertently activate trauma responses. Evidence from systematic reviews and umbrella analyses of trauma-informed youth justice practice suggests that trauma-informed interventions can be associated with improvements in trauma symptomatology, mental health, wellbeing, and some justice-related outcomes, although methodological limitations persist and organisational components of trauma-informed practice warrant further strengthening (Malvaso, Day and Boyd, 2024; Day</a:t>
            </a:r>
            <a:r>
              <a:rPr lang="en-GB" sz="1200" i="1" dirty="0">
                <a:highlight>
                  <a:srgbClr val="FFFFFF"/>
                </a:highlight>
                <a:latin typeface="Times New Roman"/>
                <a:cs typeface="Times New Roman"/>
              </a:rPr>
              <a:t> et al., </a:t>
            </a:r>
            <a:r>
              <a:rPr lang="en-GB" sz="1200" dirty="0">
                <a:highlight>
                  <a:srgbClr val="FFFFFF"/>
                </a:highlight>
                <a:latin typeface="Times New Roman"/>
                <a:cs typeface="Times New Roman"/>
              </a:rPr>
              <a:t>2023). These insights support a trauma-informed perspective that seeks to minimise re-traumatisation and promote resilience among justice-involved young people.</a:t>
            </a:r>
          </a:p>
          <a:p>
            <a:endParaRPr lang="en-GB" sz="1200">
              <a:highlight>
                <a:srgbClr val="FFFFFF"/>
              </a:highlight>
              <a:latin typeface="Times New Roman"/>
              <a:cs typeface="Times New Roman"/>
            </a:endParaRPr>
          </a:p>
          <a:p>
            <a:endParaRPr lang="en-GB" sz="1200" dirty="0">
              <a:highlight>
                <a:srgbClr val="FFFFFF"/>
              </a:highlight>
              <a:latin typeface="Times New Roman"/>
              <a:cs typeface="Times New Roman"/>
            </a:endParaRPr>
          </a:p>
        </p:txBody>
      </p:sp>
    </p:spTree>
    <p:extLst>
      <p:ext uri="{BB962C8B-B14F-4D97-AF65-F5344CB8AC3E}">
        <p14:creationId xmlns:p14="http://schemas.microsoft.com/office/powerpoint/2010/main" val="2257033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CFE502-7C10-1D63-EE3E-55B833A20398}"/>
              </a:ext>
            </a:extLst>
          </p:cNvPr>
          <p:cNvSpPr>
            <a:spLocks noGrp="1"/>
          </p:cNvSpPr>
          <p:nvPr>
            <p:ph type="dt" sz="half" idx="10"/>
          </p:nvPr>
        </p:nvSpPr>
        <p:spPr/>
        <p:txBody>
          <a:bodyPr/>
          <a:lstStyle/>
          <a:p>
            <a:fld id="{6228C2BE-D31A-4C68-81CE-8B4A4A7AF457}" type="datetime1">
              <a:rPr lang="en-US"/>
              <a:t>1/23/2026</a:t>
            </a:fld>
            <a:endParaRPr lang="en-US"/>
          </a:p>
        </p:txBody>
      </p:sp>
      <p:sp>
        <p:nvSpPr>
          <p:cNvPr id="3" name="Footer Placeholder 2">
            <a:extLst>
              <a:ext uri="{FF2B5EF4-FFF2-40B4-BE49-F238E27FC236}">
                <a16:creationId xmlns:a16="http://schemas.microsoft.com/office/drawing/2014/main" id="{0E1752FD-CE1C-31B7-DA33-8127C468BF50}"/>
              </a:ext>
            </a:extLst>
          </p:cNvPr>
          <p:cNvSpPr>
            <a:spLocks noGrp="1"/>
          </p:cNvSpPr>
          <p:nvPr>
            <p:ph type="ftr" sz="quarter" idx="11"/>
          </p:nvPr>
        </p:nvSpPr>
        <p:spPr>
          <a:xfrm>
            <a:off x="14411" y="12123284"/>
            <a:ext cx="9589585" cy="681567"/>
          </a:xfrm>
        </p:spPr>
        <p:txBody>
          <a:bodyPr/>
          <a:lstStyle/>
          <a:p>
            <a:r>
              <a:rPr lang="en-US"/>
              <a:t>  ECCP7001 – Assignment 2                                                                                                                                                                                                                                                                     1603261</a:t>
            </a:r>
          </a:p>
        </p:txBody>
      </p:sp>
      <p:sp>
        <p:nvSpPr>
          <p:cNvPr id="5" name="TextBox 4">
            <a:extLst>
              <a:ext uri="{FF2B5EF4-FFF2-40B4-BE49-F238E27FC236}">
                <a16:creationId xmlns:a16="http://schemas.microsoft.com/office/drawing/2014/main" id="{30946BD2-5CD5-A3C0-DC8C-A7394A3DEB4A}"/>
              </a:ext>
            </a:extLst>
          </p:cNvPr>
          <p:cNvSpPr txBox="1"/>
          <p:nvPr/>
        </p:nvSpPr>
        <p:spPr>
          <a:xfrm>
            <a:off x="259019" y="263935"/>
            <a:ext cx="9109585" cy="116339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highlight>
                  <a:srgbClr val="FFFFFF"/>
                </a:highlight>
                <a:latin typeface="Times New Roman"/>
                <a:cs typeface="Times New Roman"/>
              </a:rPr>
              <a:t>Journey to undertaking this programme</a:t>
            </a:r>
            <a:endParaRPr lang="en-GB" sz="1200" dirty="0">
              <a:highlight>
                <a:srgbClr val="FFFFFF"/>
              </a:highlight>
              <a:latin typeface="Times New Roman"/>
              <a:cs typeface="Times New Roman"/>
            </a:endParaRPr>
          </a:p>
          <a:p>
            <a:endParaRPr lang="en-GB" sz="1200" b="1" dirty="0">
              <a:highlight>
                <a:srgbClr val="FFFFFF"/>
              </a:highlight>
              <a:latin typeface="Times New Roman"/>
              <a:cs typeface="Times New Roman"/>
            </a:endParaRPr>
          </a:p>
          <a:p>
            <a:r>
              <a:rPr lang="en-GB" sz="1200" dirty="0">
                <a:highlight>
                  <a:srgbClr val="FFFFFF"/>
                </a:highlight>
                <a:latin typeface="Times New Roman"/>
                <a:cs typeface="Times New Roman"/>
              </a:rPr>
              <a:t>My decision to undertake this programme emerged from sustained exposure to the complexities and contradictions of youth justice practice. While working within multi-agency settings, I increasingly encountered tensions between organisational priorities, risk management, and child-centred values. These experiences prompted critical questions about how practitioners can uphold ethical principles within systems that are often compliance driven and punitive in nature. The core value of social workers is to support and protect people they work with, and these tensions can devalue the skills that many practitioners possess.</a:t>
            </a:r>
          </a:p>
          <a:p>
            <a:r>
              <a:rPr lang="en-GB" sz="1200" dirty="0">
                <a:highlight>
                  <a:srgbClr val="FFFFFF"/>
                </a:highlight>
                <a:latin typeface="Times New Roman"/>
                <a:cs typeface="Times New Roman"/>
              </a:rPr>
              <a:t>Over time, I became aware that while I was developing practical competence and felt that experiences had prepared me for most scenarios I may encounter. I still felt it was important to deepen my theoretical and critical understanding of the systems I was operating within to become a better practitioner. I was particularly interested in exploring how policy, power, and professional roles intersect, and how reflective practice can function as a form of ethical resistance rather than a purely academic exercise, by allowing practitioners to pause, question assumptions, and foster moral agency in pressurised environments and experiences. Undergraduate and Masters study has provided the theoretical frameworks and critical space to engage with reflective practice models. Models such as Gibbs’ reflective cycle have enabled me to move beyond descriptive reflection and towards a more critical and reflexive approach. Reflection has become a method through which I interrogate not only my actions, but also the structural and ideological contexts in which those actions occur.</a:t>
            </a:r>
          </a:p>
          <a:p>
            <a:pPr algn="l"/>
            <a:endParaRPr lang="en-GB" sz="1200">
              <a:highlight>
                <a:srgbClr val="FFFFFF"/>
              </a:highlight>
              <a:latin typeface="Times New Roman"/>
              <a:cs typeface="Times New Roman"/>
            </a:endParaRPr>
          </a:p>
          <a:p>
            <a:r>
              <a:rPr lang="en-GB" sz="1200" dirty="0">
                <a:highlight>
                  <a:srgbClr val="FFFFFF"/>
                </a:highlight>
                <a:latin typeface="Times New Roman"/>
                <a:cs typeface="Times New Roman"/>
              </a:rPr>
              <a:t>At doctoral level, my understanding of learning has also shifted. I now recognise professional development as relational and dialogic, rather than solely individual, leading to an active, collaborative, and continual construction of knowledge. Supervision, peer discussion, and critical dialogue have become essential to my learning, reinforcing the idea that reflexivity is both a personal and collective process.</a:t>
            </a:r>
          </a:p>
          <a:p>
            <a:r>
              <a:rPr lang="en-GB" sz="1200" dirty="0">
                <a:highlight>
                  <a:srgbClr val="FFFFFF"/>
                </a:highlight>
                <a:latin typeface="Times New Roman"/>
                <a:cs typeface="Times New Roman"/>
              </a:rPr>
              <a:t>Academia has strengthened my confidence to critically engage with policy and dominant narratives within youth justice. Rather than accepting practice norms as fixed, I now feel more equipped to question whose interests are prioritised and how practice can be reshaped to better reflect principles of participation, rights, and social justice. </a:t>
            </a:r>
          </a:p>
          <a:p>
            <a:r>
              <a:rPr lang="en-GB" sz="1200" dirty="0">
                <a:highlight>
                  <a:srgbClr val="FFFFFF"/>
                </a:highlight>
                <a:latin typeface="Times New Roman"/>
                <a:cs typeface="Times New Roman"/>
              </a:rPr>
              <a:t>Using reflective practice and techniques, as conceptualised by Gibbs (1988), I have learnt to regulate my emotional response, ensuring that my empathy does not compromise role clarity. Reflection-on-action later allowed me to critically examine this experience, particularly the emotional labour involved and the ethical tensions inherent in advocacy within youth justice. This process has shaped my professional identity as one that values reflexivity, ethical awareness, and emotional regulation as central to effective practice.</a:t>
            </a:r>
            <a:endParaRPr lang="en-GB" dirty="0"/>
          </a:p>
          <a:p>
            <a:endParaRPr lang="en-GB" sz="1200">
              <a:highlight>
                <a:srgbClr val="FFFFFF"/>
              </a:highlight>
              <a:latin typeface="Times New Roman"/>
              <a:cs typeface="Times New Roman"/>
            </a:endParaRPr>
          </a:p>
          <a:p>
            <a:r>
              <a:rPr lang="en-GB" sz="1200" dirty="0">
                <a:highlight>
                  <a:srgbClr val="FFFFFF"/>
                </a:highlight>
                <a:latin typeface="Times New Roman"/>
                <a:cs typeface="Times New Roman"/>
              </a:rPr>
              <a:t>Importantly, reflection has also heightened my awareness of positionality and unconscious bias. I have become increasingly conscious of how professional authority, institutional culture, and broader social inequalities shape practice encounters. Actively interrogating my own assumptions has reinforced my understanding of reflexivity not simply as self-reflection, but as an ethical responsibility within system</a:t>
            </a:r>
          </a:p>
          <a:p>
            <a:r>
              <a:rPr lang="en-GB" sz="1200" dirty="0">
                <a:highlight>
                  <a:srgbClr val="FFFFFF"/>
                </a:highlight>
                <a:latin typeface="Times New Roman"/>
                <a:cs typeface="Times New Roman"/>
              </a:rPr>
              <a:t>Trauma-informed and attachment-aware frameworks have further influenced my professional perspective. Through both practice experience and engagement with theory, I have come to understand that many behaviours displayed by young people in custody can be interpreted as adaptive responses to adversity rather than individual pathology. This understanding has challenged deficit-based narratives and strengthened my commitment to child-first and rights-based approaches, as promoted within contemporary youth justice policy.</a:t>
            </a:r>
          </a:p>
          <a:p>
            <a:endParaRPr lang="en-GB" sz="1200">
              <a:highlight>
                <a:srgbClr val="FFFFFF"/>
              </a:highlight>
              <a:latin typeface="Times New Roman"/>
              <a:cs typeface="Times New Roman"/>
            </a:endParaRPr>
          </a:p>
          <a:p>
            <a:r>
              <a:rPr lang="en-GB" sz="1200" b="1" dirty="0">
                <a:highlight>
                  <a:srgbClr val="FFFFFF"/>
                </a:highlight>
                <a:latin typeface="Times New Roman"/>
                <a:cs typeface="Times New Roman"/>
              </a:rPr>
              <a:t>Next Steps</a:t>
            </a:r>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In identifying my next steps, I am focused on consolidating my learning and continuing to develop as an ethically grounded and reflexive practitioner. A key priority is the ongoing development of trauma-informed and relational practice, particularly in emotionally charged and coercive environments such as police custody. I intend to continue engaging in structured reflective practice through journaling, supervision, and peer engagement, recognising these as essential tools for ethical accountability and emotional sustainability. Developing confidence in managing tension particularly where organisational demands conflict with child centred values will be a central area of growth.</a:t>
            </a:r>
          </a:p>
          <a:p>
            <a:r>
              <a:rPr lang="en-GB" sz="1200" dirty="0">
                <a:highlight>
                  <a:srgbClr val="FFFFFF"/>
                </a:highlight>
                <a:latin typeface="Times New Roman"/>
                <a:cs typeface="Times New Roman"/>
              </a:rPr>
              <a:t>Another important next step involves strengthening my contribution to multi agency practice. I aim to use my growing critical awareness to support clearer role understanding, promote child participation, and challenge practices that risk marginalising young people’s voices.</a:t>
            </a:r>
          </a:p>
          <a:p>
            <a:endParaRPr lang="en-GB" sz="1200">
              <a:highlight>
                <a:srgbClr val="FFFFFF"/>
              </a:highlight>
              <a:latin typeface="Times New Roman"/>
              <a:cs typeface="Times New Roman"/>
            </a:endParaRPr>
          </a:p>
          <a:p>
            <a:r>
              <a:rPr lang="en-GB" sz="1200" dirty="0">
                <a:highlight>
                  <a:srgbClr val="FFFFFF"/>
                </a:highlight>
                <a:latin typeface="Times New Roman"/>
                <a:cs typeface="Times New Roman"/>
              </a:rPr>
              <a:t>The PDP clearly shows 3 key themes and numerous areas for continued development throughout coming years and shows a dedication to a sustained learning plan that will equip me with the skills to practice effectively post academia. Longer term, I aspire to progress into advanced practice within social work or youth justice. I am particularly interested in roles that influence practice development, training, or policy implementation, where I can contribute to embedding trauma informed and rights-based approaches at a systemic level.</a:t>
            </a:r>
          </a:p>
          <a:p>
            <a:r>
              <a:rPr lang="en-GB" sz="1200" dirty="0">
                <a:highlight>
                  <a:srgbClr val="FFFFFF"/>
                </a:highlight>
                <a:latin typeface="Times New Roman"/>
                <a:cs typeface="Times New Roman"/>
              </a:rPr>
              <a:t>My understanding of learning has shifted towards viewing it as a relational and dialogic process, rather than something acquired individually. Vygotsky’s (1978) social learning theory emphasises that learning is inherently social, shaped through interaction with more knowledgeable others within cultural and historical contexts. This means knowledge is co‑constructed as individuals use language and social tools to mediate understanding. Building on this, Lave and Wenger’s (1991) concept of communities of practice (CoPs) situates learning within social participation, arguing that learners become full members of a practice through engagement with experienced practitioners and negotiation of meaning over time, rather than through isolated study. Transformative learning theory, as articulated by Mezirow (1991), further extends this view by proposing that professional learning involves critical reflection that can change one’s frame of reference, fostering deeper shifts in perspective and understanding beyond surface knowledge acquisition. Contemporary research supports these views, showing that professional knowledge develops through social interaction, shared reflection, and participation in authentic practice environments, and that learners’ identities evolve as they engage meaningfully within communities of practice and critically reflect on experience (Lave and Wenger, 1991; </a:t>
            </a:r>
            <a:r>
              <a:rPr lang="en-GB" sz="1200" dirty="0" err="1">
                <a:highlight>
                  <a:srgbClr val="FFFFFF"/>
                </a:highlight>
                <a:latin typeface="Times New Roman"/>
                <a:cs typeface="Times New Roman"/>
              </a:rPr>
              <a:t>Mukhalalati</a:t>
            </a:r>
            <a:r>
              <a:rPr lang="en-GB" sz="1200" dirty="0">
                <a:highlight>
                  <a:srgbClr val="FFFFFF"/>
                </a:highlight>
                <a:latin typeface="Times New Roman"/>
                <a:cs typeface="Times New Roman"/>
              </a:rPr>
              <a:t> and Gardiner, 2022; Illeris, 2009). Together, these theoretical perspectives underscore that learning in professional contexts emerges through relationships, dialogue, and transformation, rather than through solitary study.</a:t>
            </a:r>
          </a:p>
          <a:p>
            <a:endParaRPr lang="en-GB" sz="1200">
              <a:highlight>
                <a:srgbClr val="FFFFFF"/>
              </a:highlight>
              <a:latin typeface="Times New Roman"/>
              <a:cs typeface="Times New Roman"/>
            </a:endParaRPr>
          </a:p>
          <a:p>
            <a:endParaRPr lang="en-GB"/>
          </a:p>
        </p:txBody>
      </p:sp>
    </p:spTree>
    <p:extLst>
      <p:ext uri="{BB962C8B-B14F-4D97-AF65-F5344CB8AC3E}">
        <p14:creationId xmlns:p14="http://schemas.microsoft.com/office/powerpoint/2010/main" val="1036003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774DAA-7D35-24B1-7454-768D10E25E4C}"/>
              </a:ext>
            </a:extLst>
          </p:cNvPr>
          <p:cNvSpPr>
            <a:spLocks noGrp="1"/>
          </p:cNvSpPr>
          <p:nvPr>
            <p:ph type="dt" sz="half" idx="10"/>
          </p:nvPr>
        </p:nvSpPr>
        <p:spPr/>
        <p:txBody>
          <a:bodyPr/>
          <a:lstStyle/>
          <a:p>
            <a:fld id="{AB417938-3249-4C94-BF42-F80B1380D9EF}" type="datetime1">
              <a:rPr lang="en-US"/>
              <a:t>1/23/2026</a:t>
            </a:fld>
            <a:endParaRPr lang="en-US"/>
          </a:p>
        </p:txBody>
      </p:sp>
      <p:sp>
        <p:nvSpPr>
          <p:cNvPr id="3" name="Footer Placeholder 2">
            <a:extLst>
              <a:ext uri="{FF2B5EF4-FFF2-40B4-BE49-F238E27FC236}">
                <a16:creationId xmlns:a16="http://schemas.microsoft.com/office/drawing/2014/main" id="{E0241ED5-4D07-F936-EC5D-9A9AC17FB955}"/>
              </a:ext>
            </a:extLst>
          </p:cNvPr>
          <p:cNvSpPr>
            <a:spLocks noGrp="1"/>
          </p:cNvSpPr>
          <p:nvPr>
            <p:ph type="ftr" sz="quarter" idx="11"/>
          </p:nvPr>
        </p:nvSpPr>
        <p:spPr>
          <a:xfrm>
            <a:off x="-2795" y="11865187"/>
            <a:ext cx="9606792" cy="939663"/>
          </a:xfrm>
        </p:spPr>
        <p:txBody>
          <a:bodyPr/>
          <a:lstStyle/>
          <a:p>
            <a:r>
              <a:rPr lang="en-US"/>
              <a:t>  ECCP7001 – Assignment 2                                                                                                                                                                                                                                                                     1603261</a:t>
            </a:r>
          </a:p>
        </p:txBody>
      </p:sp>
      <p:sp>
        <p:nvSpPr>
          <p:cNvPr id="5" name="TextBox 4">
            <a:extLst>
              <a:ext uri="{FF2B5EF4-FFF2-40B4-BE49-F238E27FC236}">
                <a16:creationId xmlns:a16="http://schemas.microsoft.com/office/drawing/2014/main" id="{E5099533-2418-3AF5-096B-8952A910E9E8}"/>
              </a:ext>
            </a:extLst>
          </p:cNvPr>
          <p:cNvSpPr txBox="1"/>
          <p:nvPr/>
        </p:nvSpPr>
        <p:spPr>
          <a:xfrm>
            <a:off x="733425" y="495299"/>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CDFB37CF-3D57-E04D-7A2A-D1660F0D5BE7}"/>
              </a:ext>
            </a:extLst>
          </p:cNvPr>
          <p:cNvSpPr txBox="1"/>
          <p:nvPr/>
        </p:nvSpPr>
        <p:spPr>
          <a:xfrm>
            <a:off x="332146" y="336754"/>
            <a:ext cx="892031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Times New Roman"/>
                <a:cs typeface="Times New Roman"/>
              </a:rPr>
              <a:t>My experiences as an Appropriate Adult have significantly shaped my professional position and perspective, particularly in relation to advocacy, emotional labour, and ethical decision-making. These experiences prompted my journey into further study, driven by a desire to critically understand and ethically navigate the complexities of youth justice practice.</a:t>
            </a:r>
          </a:p>
          <a:p>
            <a:r>
              <a:rPr lang="en-GB" sz="1200">
                <a:highlight>
                  <a:srgbClr val="FFFFFF"/>
                </a:highlight>
                <a:latin typeface="Times New Roman"/>
                <a:cs typeface="Times New Roman"/>
              </a:rPr>
              <a:t>My learning so far has strengthened my ability to integrate theory, policy, and practice, and has supported the development of a reflexive professional identity. Moving forward, I remain committed to child-first, rights-based practice, ongoing critical reflection, and lifelong learning as foundations for becoming and remaining an effective practitioner, promoting justice and wellbeing for children and young people.</a:t>
            </a:r>
          </a:p>
          <a:p>
            <a:endParaRPr lang="en-GB" sz="1200">
              <a:highlight>
                <a:srgbClr val="FFFFFF"/>
              </a:highlight>
              <a:latin typeface="Times New Roman"/>
              <a:cs typeface="Times New Roman"/>
            </a:endParaRPr>
          </a:p>
          <a:p>
            <a:r>
              <a:rPr lang="en-GB" sz="1200">
                <a:highlight>
                  <a:srgbClr val="FFFFFF"/>
                </a:highlight>
                <a:latin typeface="Times New Roman"/>
                <a:cs typeface="Times New Roman"/>
              </a:rPr>
              <a:t>Thank you.</a:t>
            </a:r>
          </a:p>
          <a:p>
            <a:endParaRPr lang="en-GB" sz="1200">
              <a:highlight>
                <a:srgbClr val="FFFFFF"/>
              </a:highlight>
              <a:latin typeface="Times New Roman"/>
              <a:cs typeface="Times New Roman"/>
            </a:endParaRPr>
          </a:p>
          <a:p>
            <a:pPr algn="l"/>
            <a:endParaRPr lang="en-GB"/>
          </a:p>
        </p:txBody>
      </p:sp>
    </p:spTree>
    <p:extLst>
      <p:ext uri="{BB962C8B-B14F-4D97-AF65-F5344CB8AC3E}">
        <p14:creationId xmlns:p14="http://schemas.microsoft.com/office/powerpoint/2010/main" val="1507763932"/>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8eec32-6c1f-4222-b0db-7a2311f40316">
      <Terms xmlns="http://schemas.microsoft.com/office/infopath/2007/PartnerControls"/>
    </lcf76f155ced4ddcb4097134ff3c332f>
    <TaxCatchAll xmlns="4f4b2e42-f0f4-43b4-92fd-d6e49845968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FA35F65E1BB4E4A9E4D99BBCA23562E" ma:contentTypeVersion="10" ma:contentTypeDescription="Create a new document." ma:contentTypeScope="" ma:versionID="ee3634a1291f79e856bb41e923ace8c6">
  <xsd:schema xmlns:xsd="http://www.w3.org/2001/XMLSchema" xmlns:xs="http://www.w3.org/2001/XMLSchema" xmlns:p="http://schemas.microsoft.com/office/2006/metadata/properties" xmlns:ns2="588eec32-6c1f-4222-b0db-7a2311f40316" xmlns:ns3="4f4b2e42-f0f4-43b4-92fd-d6e49845968d" targetNamespace="http://schemas.microsoft.com/office/2006/metadata/properties" ma:root="true" ma:fieldsID="531c735a80508cc088b3aa49c123e1e5" ns2:_="" ns3:_="">
    <xsd:import namespace="588eec32-6c1f-4222-b0db-7a2311f40316"/>
    <xsd:import namespace="4f4b2e42-f0f4-43b4-92fd-d6e49845968d"/>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8eec32-6c1f-4222-b0db-7a2311f403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4b2e42-f0f4-43b4-92fd-d6e49845968d"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0ea4a27-1cb9-423d-80de-2d29c3f73ff4}" ma:internalName="TaxCatchAll" ma:showField="CatchAllData" ma:web="4f4b2e42-f0f4-43b4-92fd-d6e49845968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6403FF-679E-4D2B-ADDE-209E85B8A66F}">
  <ds:schemaRefs>
    <ds:schemaRef ds:uri="4f4b2e42-f0f4-43b4-92fd-d6e49845968d"/>
    <ds:schemaRef ds:uri="588eec32-6c1f-4222-b0db-7a2311f40316"/>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7ADA5A50-C7C5-44D1-814D-83652CFDBAC2}">
  <ds:schemaRefs>
    <ds:schemaRef ds:uri="4f4b2e42-f0f4-43b4-92fd-d6e49845968d"/>
    <ds:schemaRef ds:uri="588eec32-6c1f-4222-b0db-7a2311f4031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7A5FAE95-F41C-45A2-9336-0D2B13383E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A3 Paper (297x420 mm)</PresentationFormat>
  <Slides>8</Slides>
  <Notes>2</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VanillaVTI</vt:lpstr>
      <vt:lpstr>PowerPoint Presentation</vt:lpstr>
      <vt:lpstr>Picture References </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Colyn Pugh</dc:creator>
  <cp:revision>51</cp:revision>
  <dcterms:created xsi:type="dcterms:W3CDTF">2026-01-20T12:51:55Z</dcterms:created>
  <dcterms:modified xsi:type="dcterms:W3CDTF">2026-01-23T17:18:09Z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0x0101007FA35F65E1BB4E4A9E4D99BBCA23562E</vt:lpwstr>
  </property>
  <property fmtid="{D5CDD505-2E9C-101B-9397-08002B2CF9AE}" pid="3" name="MediaServiceImageTags">
    <vt:lpwstr/>
  </property>
</Properties>
</file>