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69" r:id="rId3"/>
    <p:sldId id="257" r:id="rId4"/>
    <p:sldId id="258" r:id="rId5"/>
    <p:sldId id="259" r:id="rId6"/>
    <p:sldId id="260" r:id="rId7"/>
    <p:sldId id="261" r:id="rId8"/>
    <p:sldId id="262" r:id="rId9"/>
    <p:sldId id="263" r:id="rId10"/>
    <p:sldId id="268" r:id="rId11"/>
    <p:sldId id="264" r:id="rId12"/>
    <p:sldId id="265" r:id="rId13"/>
    <p:sldId id="266" r:id="rId14"/>
    <p:sldId id="270" r:id="rId15"/>
    <p:sldId id="267" r:id="rId16"/>
  </p:sldIdLst>
  <p:sldSz cx="18288000" cy="10287000"/>
  <p:notesSz cx="6858000" cy="9144000"/>
  <p:embeddedFontLst>
    <p:embeddedFont>
      <p:font typeface="Bauer Bodoni" panose="020B0604020202020204" charset="0"/>
      <p:regular r:id="rId17"/>
    </p:embeddedFont>
    <p:embeddedFont>
      <p:font typeface="Gotham" panose="020B0604020202020204" charset="0"/>
      <p:regular r:id="rId18"/>
    </p:embeddedFont>
    <p:embeddedFont>
      <p:font typeface="Gotham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4B975D-B7DE-C22E-BFC0-2E878642905E}" v="29" dt="2025-11-21T10:35:59.066"/>
    <p1510:client id="{6E0BBF51-CB45-C210-59E5-56B53AB6E64D}" v="293" dt="2025-11-22T18:19:16.898"/>
    <p1510:client id="{9F897C9B-8CC5-669F-C42B-58AC3F8E6B7F}" v="370" dt="2025-11-21T10:28:59.7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9" d="100"/>
          <a:sy n="69" d="100"/>
        </p:scale>
        <p:origin x="114"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a Sliskova (2421920)" userId="S::2421920@student.uwtsd.ac.uk::9ad57eff-cd9a-41fd-ad82-2b504320a9a4" providerId="AD" clId="Web-{3E3B183C-D70A-24AF-A24B-DEF49FFED8B4}"/>
    <pc:docChg chg="addSld modSld sldOrd">
      <pc:chgData name="Jana Sliskova (2421920)" userId="S::2421920@student.uwtsd.ac.uk::9ad57eff-cd9a-41fd-ad82-2b504320a9a4" providerId="AD" clId="Web-{3E3B183C-D70A-24AF-A24B-DEF49FFED8B4}" dt="2025-11-20T14:13:03.769" v="276" actId="20577"/>
      <pc:docMkLst>
        <pc:docMk/>
      </pc:docMkLst>
      <pc:sldChg chg="modSp">
        <pc:chgData name="Jana Sliskova (2421920)" userId="S::2421920@student.uwtsd.ac.uk::9ad57eff-cd9a-41fd-ad82-2b504320a9a4" providerId="AD" clId="Web-{3E3B183C-D70A-24AF-A24B-DEF49FFED8B4}" dt="2025-11-20T10:21:50.963" v="3" actId="20577"/>
        <pc:sldMkLst>
          <pc:docMk/>
          <pc:sldMk cId="0" sldId="258"/>
        </pc:sldMkLst>
        <pc:spChg chg="mod">
          <ac:chgData name="Jana Sliskova (2421920)" userId="S::2421920@student.uwtsd.ac.uk::9ad57eff-cd9a-41fd-ad82-2b504320a9a4" providerId="AD" clId="Web-{3E3B183C-D70A-24AF-A24B-DEF49FFED8B4}" dt="2025-11-20T10:21:50.963" v="3" actId="20577"/>
          <ac:spMkLst>
            <pc:docMk/>
            <pc:sldMk cId="0" sldId="258"/>
            <ac:spMk id="9" creationId="{00000000-0000-0000-0000-000000000000}"/>
          </ac:spMkLst>
        </pc:spChg>
      </pc:sldChg>
      <pc:sldChg chg="modSp">
        <pc:chgData name="Jana Sliskova (2421920)" userId="S::2421920@student.uwtsd.ac.uk::9ad57eff-cd9a-41fd-ad82-2b504320a9a4" providerId="AD" clId="Web-{3E3B183C-D70A-24AF-A24B-DEF49FFED8B4}" dt="2025-11-20T10:25:17.047" v="11" actId="20577"/>
        <pc:sldMkLst>
          <pc:docMk/>
          <pc:sldMk cId="0" sldId="260"/>
        </pc:sldMkLst>
        <pc:spChg chg="mod">
          <ac:chgData name="Jana Sliskova (2421920)" userId="S::2421920@student.uwtsd.ac.uk::9ad57eff-cd9a-41fd-ad82-2b504320a9a4" providerId="AD" clId="Web-{3E3B183C-D70A-24AF-A24B-DEF49FFED8B4}" dt="2025-11-20T10:25:17.047" v="11" actId="20577"/>
          <ac:spMkLst>
            <pc:docMk/>
            <pc:sldMk cId="0" sldId="260"/>
            <ac:spMk id="6" creationId="{00000000-0000-0000-0000-000000000000}"/>
          </ac:spMkLst>
        </pc:spChg>
      </pc:sldChg>
      <pc:sldChg chg="modSp">
        <pc:chgData name="Jana Sliskova (2421920)" userId="S::2421920@student.uwtsd.ac.uk::9ad57eff-cd9a-41fd-ad82-2b504320a9a4" providerId="AD" clId="Web-{3E3B183C-D70A-24AF-A24B-DEF49FFED8B4}" dt="2025-11-20T13:52:53.369" v="243" actId="20577"/>
        <pc:sldMkLst>
          <pc:docMk/>
          <pc:sldMk cId="0" sldId="261"/>
        </pc:sldMkLst>
        <pc:spChg chg="mod">
          <ac:chgData name="Jana Sliskova (2421920)" userId="S::2421920@student.uwtsd.ac.uk::9ad57eff-cd9a-41fd-ad82-2b504320a9a4" providerId="AD" clId="Web-{3E3B183C-D70A-24AF-A24B-DEF49FFED8B4}" dt="2025-11-20T13:52:53.369" v="243" actId="20577"/>
          <ac:spMkLst>
            <pc:docMk/>
            <pc:sldMk cId="0" sldId="261"/>
            <ac:spMk id="6" creationId="{00000000-0000-0000-0000-000000000000}"/>
          </ac:spMkLst>
        </pc:spChg>
        <pc:spChg chg="mod">
          <ac:chgData name="Jana Sliskova (2421920)" userId="S::2421920@student.uwtsd.ac.uk::9ad57eff-cd9a-41fd-ad82-2b504320a9a4" providerId="AD" clId="Web-{3E3B183C-D70A-24AF-A24B-DEF49FFED8B4}" dt="2025-11-20T12:49:01.673" v="96" actId="20577"/>
          <ac:spMkLst>
            <pc:docMk/>
            <pc:sldMk cId="0" sldId="261"/>
            <ac:spMk id="7" creationId="{00000000-0000-0000-0000-000000000000}"/>
          </ac:spMkLst>
        </pc:spChg>
      </pc:sldChg>
      <pc:sldChg chg="modSp">
        <pc:chgData name="Jana Sliskova (2421920)" userId="S::2421920@student.uwtsd.ac.uk::9ad57eff-cd9a-41fd-ad82-2b504320a9a4" providerId="AD" clId="Web-{3E3B183C-D70A-24AF-A24B-DEF49FFED8B4}" dt="2025-11-20T13:55:14.463" v="250" actId="20577"/>
        <pc:sldMkLst>
          <pc:docMk/>
          <pc:sldMk cId="0" sldId="262"/>
        </pc:sldMkLst>
        <pc:spChg chg="mod">
          <ac:chgData name="Jana Sliskova (2421920)" userId="S::2421920@student.uwtsd.ac.uk::9ad57eff-cd9a-41fd-ad82-2b504320a9a4" providerId="AD" clId="Web-{3E3B183C-D70A-24AF-A24B-DEF49FFED8B4}" dt="2025-11-20T13:55:14.463" v="250" actId="20577"/>
          <ac:spMkLst>
            <pc:docMk/>
            <pc:sldMk cId="0" sldId="262"/>
            <ac:spMk id="9" creationId="{00000000-0000-0000-0000-000000000000}"/>
          </ac:spMkLst>
        </pc:spChg>
      </pc:sldChg>
      <pc:sldChg chg="mod setBg">
        <pc:chgData name="Jana Sliskova (2421920)" userId="S::2421920@student.uwtsd.ac.uk::9ad57eff-cd9a-41fd-ad82-2b504320a9a4" providerId="AD" clId="Web-{3E3B183C-D70A-24AF-A24B-DEF49FFED8B4}" dt="2025-11-20T13:35:53.086" v="228"/>
        <pc:sldMkLst>
          <pc:docMk/>
          <pc:sldMk cId="0" sldId="264"/>
        </pc:sldMkLst>
      </pc:sldChg>
      <pc:sldChg chg="modSp">
        <pc:chgData name="Jana Sliskova (2421920)" userId="S::2421920@student.uwtsd.ac.uk::9ad57eff-cd9a-41fd-ad82-2b504320a9a4" providerId="AD" clId="Web-{3E3B183C-D70A-24AF-A24B-DEF49FFED8B4}" dt="2025-11-20T14:13:03.769" v="276" actId="20577"/>
        <pc:sldMkLst>
          <pc:docMk/>
          <pc:sldMk cId="0" sldId="266"/>
        </pc:sldMkLst>
        <pc:spChg chg="mod">
          <ac:chgData name="Jana Sliskova (2421920)" userId="S::2421920@student.uwtsd.ac.uk::9ad57eff-cd9a-41fd-ad82-2b504320a9a4" providerId="AD" clId="Web-{3E3B183C-D70A-24AF-A24B-DEF49FFED8B4}" dt="2025-11-20T14:10:53.673" v="270" actId="1076"/>
          <ac:spMkLst>
            <pc:docMk/>
            <pc:sldMk cId="0" sldId="266"/>
            <ac:spMk id="8" creationId="{00000000-0000-0000-0000-000000000000}"/>
          </ac:spMkLst>
        </pc:spChg>
        <pc:spChg chg="mod">
          <ac:chgData name="Jana Sliskova (2421920)" userId="S::2421920@student.uwtsd.ac.uk::9ad57eff-cd9a-41fd-ad82-2b504320a9a4" providerId="AD" clId="Web-{3E3B183C-D70A-24AF-A24B-DEF49FFED8B4}" dt="2025-11-20T14:13:03.769" v="276" actId="20577"/>
          <ac:spMkLst>
            <pc:docMk/>
            <pc:sldMk cId="0" sldId="266"/>
            <ac:spMk id="9" creationId="{00000000-0000-0000-0000-000000000000}"/>
          </ac:spMkLst>
        </pc:spChg>
        <pc:grpChg chg="mod">
          <ac:chgData name="Jana Sliskova (2421920)" userId="S::2421920@student.uwtsd.ac.uk::9ad57eff-cd9a-41fd-ad82-2b504320a9a4" providerId="AD" clId="Web-{3E3B183C-D70A-24AF-A24B-DEF49FFED8B4}" dt="2025-11-20T14:10:44.548" v="268" actId="1076"/>
          <ac:grpSpMkLst>
            <pc:docMk/>
            <pc:sldMk cId="0" sldId="266"/>
            <ac:grpSpMk id="4" creationId="{00000000-0000-0000-0000-000000000000}"/>
          </ac:grpSpMkLst>
        </pc:grpChg>
        <pc:grpChg chg="mod">
          <ac:chgData name="Jana Sliskova (2421920)" userId="S::2421920@student.uwtsd.ac.uk::9ad57eff-cd9a-41fd-ad82-2b504320a9a4" providerId="AD" clId="Web-{3E3B183C-D70A-24AF-A24B-DEF49FFED8B4}" dt="2025-11-20T14:10:49.783" v="269" actId="1076"/>
          <ac:grpSpMkLst>
            <pc:docMk/>
            <pc:sldMk cId="0" sldId="266"/>
            <ac:grpSpMk id="6" creationId="{00000000-0000-0000-0000-000000000000}"/>
          </ac:grpSpMkLst>
        </pc:grpChg>
      </pc:sldChg>
      <pc:sldChg chg="mod setBg">
        <pc:chgData name="Jana Sliskova (2421920)" userId="S::2421920@student.uwtsd.ac.uk::9ad57eff-cd9a-41fd-ad82-2b504320a9a4" providerId="AD" clId="Web-{3E3B183C-D70A-24AF-A24B-DEF49FFED8B4}" dt="2025-11-20T13:36:23.821" v="230"/>
        <pc:sldMkLst>
          <pc:docMk/>
          <pc:sldMk cId="0" sldId="267"/>
        </pc:sldMkLst>
      </pc:sldChg>
      <pc:sldChg chg="modSp">
        <pc:chgData name="Jana Sliskova (2421920)" userId="S::2421920@student.uwtsd.ac.uk::9ad57eff-cd9a-41fd-ad82-2b504320a9a4" providerId="AD" clId="Web-{3E3B183C-D70A-24AF-A24B-DEF49FFED8B4}" dt="2025-11-20T12:50:31.316" v="113" actId="20577"/>
        <pc:sldMkLst>
          <pc:docMk/>
          <pc:sldMk cId="1850768081" sldId="269"/>
        </pc:sldMkLst>
        <pc:spChg chg="mod">
          <ac:chgData name="Jana Sliskova (2421920)" userId="S::2421920@student.uwtsd.ac.uk::9ad57eff-cd9a-41fd-ad82-2b504320a9a4" providerId="AD" clId="Web-{3E3B183C-D70A-24AF-A24B-DEF49FFED8B4}" dt="2025-11-20T12:50:31.316" v="113" actId="20577"/>
          <ac:spMkLst>
            <pc:docMk/>
            <pc:sldMk cId="1850768081" sldId="269"/>
            <ac:spMk id="4" creationId="{ABF6667F-12ED-5984-633D-5D4CE97310EA}"/>
          </ac:spMkLst>
        </pc:spChg>
      </pc:sldChg>
      <pc:sldChg chg="modSp new mod ord setBg">
        <pc:chgData name="Jana Sliskova (2421920)" userId="S::2421920@student.uwtsd.ac.uk::9ad57eff-cd9a-41fd-ad82-2b504320a9a4" providerId="AD" clId="Web-{3E3B183C-D70A-24AF-A24B-DEF49FFED8B4}" dt="2025-11-20T13:36:15.993" v="229"/>
        <pc:sldMkLst>
          <pc:docMk/>
          <pc:sldMk cId="840041631" sldId="270"/>
        </pc:sldMkLst>
        <pc:spChg chg="mod">
          <ac:chgData name="Jana Sliskova (2421920)" userId="S::2421920@student.uwtsd.ac.uk::9ad57eff-cd9a-41fd-ad82-2b504320a9a4" providerId="AD" clId="Web-{3E3B183C-D70A-24AF-A24B-DEF49FFED8B4}" dt="2025-11-20T12:55:36.945" v="212" actId="20577"/>
          <ac:spMkLst>
            <pc:docMk/>
            <pc:sldMk cId="840041631" sldId="270"/>
            <ac:spMk id="2" creationId="{2A2318A4-90FE-142D-8ADC-6B576E2A91F4}"/>
          </ac:spMkLst>
        </pc:spChg>
        <pc:spChg chg="mod">
          <ac:chgData name="Jana Sliskova (2421920)" userId="S::2421920@student.uwtsd.ac.uk::9ad57eff-cd9a-41fd-ad82-2b504320a9a4" providerId="AD" clId="Web-{3E3B183C-D70A-24AF-A24B-DEF49FFED8B4}" dt="2025-11-20T12:57:49.877" v="217" actId="20577"/>
          <ac:spMkLst>
            <pc:docMk/>
            <pc:sldMk cId="840041631" sldId="270"/>
            <ac:spMk id="3" creationId="{176DDE45-3CD9-9E58-2010-C359A9DC851E}"/>
          </ac:spMkLst>
        </pc:spChg>
      </pc:sldChg>
    </pc:docChg>
  </pc:docChgLst>
  <pc:docChgLst>
    <pc:chgData name="Jana Sliskova (2421920)" userId="S::2421920@student.uwtsd.ac.uk::9ad57eff-cd9a-41fd-ad82-2b504320a9a4" providerId="AD" clId="Web-{9F897C9B-8CC5-669F-C42B-58AC3F8E6B7F}"/>
    <pc:docChg chg="modSld">
      <pc:chgData name="Jana Sliskova (2421920)" userId="S::2421920@student.uwtsd.ac.uk::9ad57eff-cd9a-41fd-ad82-2b504320a9a4" providerId="AD" clId="Web-{9F897C9B-8CC5-669F-C42B-58AC3F8E6B7F}" dt="2025-11-21T10:28:59.642" v="191" actId="20577"/>
      <pc:docMkLst>
        <pc:docMk/>
      </pc:docMkLst>
      <pc:sldChg chg="addSp modSp">
        <pc:chgData name="Jana Sliskova (2421920)" userId="S::2421920@student.uwtsd.ac.uk::9ad57eff-cd9a-41fd-ad82-2b504320a9a4" providerId="AD" clId="Web-{9F897C9B-8CC5-669F-C42B-58AC3F8E6B7F}" dt="2025-11-21T10:18:54.501" v="129" actId="20577"/>
        <pc:sldMkLst>
          <pc:docMk/>
          <pc:sldMk cId="0" sldId="260"/>
        </pc:sldMkLst>
        <pc:spChg chg="add mod">
          <ac:chgData name="Jana Sliskova (2421920)" userId="S::2421920@student.uwtsd.ac.uk::9ad57eff-cd9a-41fd-ad82-2b504320a9a4" providerId="AD" clId="Web-{9F897C9B-8CC5-669F-C42B-58AC3F8E6B7F}" dt="2025-11-21T10:18:54.501" v="129" actId="20577"/>
          <ac:spMkLst>
            <pc:docMk/>
            <pc:sldMk cId="0" sldId="260"/>
            <ac:spMk id="4" creationId="{237C8181-F4C8-04D0-3D00-4AF959D032EF}"/>
          </ac:spMkLst>
        </pc:spChg>
      </pc:sldChg>
      <pc:sldChg chg="modSp">
        <pc:chgData name="Jana Sliskova (2421920)" userId="S::2421920@student.uwtsd.ac.uk::9ad57eff-cd9a-41fd-ad82-2b504320a9a4" providerId="AD" clId="Web-{9F897C9B-8CC5-669F-C42B-58AC3F8E6B7F}" dt="2025-11-21T10:27:24.685" v="148" actId="20577"/>
        <pc:sldMkLst>
          <pc:docMk/>
          <pc:sldMk cId="0" sldId="261"/>
        </pc:sldMkLst>
        <pc:spChg chg="mod">
          <ac:chgData name="Jana Sliskova (2421920)" userId="S::2421920@student.uwtsd.ac.uk::9ad57eff-cd9a-41fd-ad82-2b504320a9a4" providerId="AD" clId="Web-{9F897C9B-8CC5-669F-C42B-58AC3F8E6B7F}" dt="2025-11-20T14:22:27.885" v="20" actId="1076"/>
          <ac:spMkLst>
            <pc:docMk/>
            <pc:sldMk cId="0" sldId="261"/>
            <ac:spMk id="2" creationId="{00000000-0000-0000-0000-000000000000}"/>
          </ac:spMkLst>
        </pc:spChg>
        <pc:spChg chg="mod">
          <ac:chgData name="Jana Sliskova (2421920)" userId="S::2421920@student.uwtsd.ac.uk::9ad57eff-cd9a-41fd-ad82-2b504320a9a4" providerId="AD" clId="Web-{9F897C9B-8CC5-669F-C42B-58AC3F8E6B7F}" dt="2025-11-21T10:27:24.685" v="148" actId="20577"/>
          <ac:spMkLst>
            <pc:docMk/>
            <pc:sldMk cId="0" sldId="261"/>
            <ac:spMk id="7" creationId="{00000000-0000-0000-0000-000000000000}"/>
          </ac:spMkLst>
        </pc:spChg>
        <pc:grpChg chg="mod">
          <ac:chgData name="Jana Sliskova (2421920)" userId="S::2421920@student.uwtsd.ac.uk::9ad57eff-cd9a-41fd-ad82-2b504320a9a4" providerId="AD" clId="Web-{9F897C9B-8CC5-669F-C42B-58AC3F8E6B7F}" dt="2025-11-20T14:22:23.494" v="19" actId="1076"/>
          <ac:grpSpMkLst>
            <pc:docMk/>
            <pc:sldMk cId="0" sldId="261"/>
            <ac:grpSpMk id="8" creationId="{00000000-0000-0000-0000-000000000000}"/>
          </ac:grpSpMkLst>
        </pc:grpChg>
        <pc:grpChg chg="mod">
          <ac:chgData name="Jana Sliskova (2421920)" userId="S::2421920@student.uwtsd.ac.uk::9ad57eff-cd9a-41fd-ad82-2b504320a9a4" providerId="AD" clId="Web-{9F897C9B-8CC5-669F-C42B-58AC3F8E6B7F}" dt="2025-11-20T14:22:31.119" v="21" actId="1076"/>
          <ac:grpSpMkLst>
            <pc:docMk/>
            <pc:sldMk cId="0" sldId="261"/>
            <ac:grpSpMk id="10" creationId="{00000000-0000-0000-0000-000000000000}"/>
          </ac:grpSpMkLst>
        </pc:grpChg>
        <pc:grpChg chg="mod">
          <ac:chgData name="Jana Sliskova (2421920)" userId="S::2421920@student.uwtsd.ac.uk::9ad57eff-cd9a-41fd-ad82-2b504320a9a4" providerId="AD" clId="Web-{9F897C9B-8CC5-669F-C42B-58AC3F8E6B7F}" dt="2025-11-20T14:22:37.541" v="22" actId="1076"/>
          <ac:grpSpMkLst>
            <pc:docMk/>
            <pc:sldMk cId="0" sldId="261"/>
            <ac:grpSpMk id="12" creationId="{00000000-0000-0000-0000-000000000000}"/>
          </ac:grpSpMkLst>
        </pc:grpChg>
      </pc:sldChg>
      <pc:sldChg chg="modSp">
        <pc:chgData name="Jana Sliskova (2421920)" userId="S::2421920@student.uwtsd.ac.uk::9ad57eff-cd9a-41fd-ad82-2b504320a9a4" providerId="AD" clId="Web-{9F897C9B-8CC5-669F-C42B-58AC3F8E6B7F}" dt="2025-11-21T10:28:59.642" v="191" actId="20577"/>
        <pc:sldMkLst>
          <pc:docMk/>
          <pc:sldMk cId="0" sldId="262"/>
        </pc:sldMkLst>
        <pc:spChg chg="mod">
          <ac:chgData name="Jana Sliskova (2421920)" userId="S::2421920@student.uwtsd.ac.uk::9ad57eff-cd9a-41fd-ad82-2b504320a9a4" providerId="AD" clId="Web-{9F897C9B-8CC5-669F-C42B-58AC3F8E6B7F}" dt="2025-11-21T10:28:59.642" v="191" actId="20577"/>
          <ac:spMkLst>
            <pc:docMk/>
            <pc:sldMk cId="0" sldId="262"/>
            <ac:spMk id="9" creationId="{00000000-0000-0000-0000-000000000000}"/>
          </ac:spMkLst>
        </pc:spChg>
      </pc:sldChg>
      <pc:sldChg chg="modSp">
        <pc:chgData name="Jana Sliskova (2421920)" userId="S::2421920@student.uwtsd.ac.uk::9ad57eff-cd9a-41fd-ad82-2b504320a9a4" providerId="AD" clId="Web-{9F897C9B-8CC5-669F-C42B-58AC3F8E6B7F}" dt="2025-11-21T10:10:37.342" v="113" actId="20577"/>
        <pc:sldMkLst>
          <pc:docMk/>
          <pc:sldMk cId="0" sldId="266"/>
        </pc:sldMkLst>
        <pc:spChg chg="mod">
          <ac:chgData name="Jana Sliskova (2421920)" userId="S::2421920@student.uwtsd.ac.uk::9ad57eff-cd9a-41fd-ad82-2b504320a9a4" providerId="AD" clId="Web-{9F897C9B-8CC5-669F-C42B-58AC3F8E6B7F}" dt="2025-11-21T10:10:37.342" v="113" actId="20577"/>
          <ac:spMkLst>
            <pc:docMk/>
            <pc:sldMk cId="0" sldId="266"/>
            <ac:spMk id="9" creationId="{00000000-0000-0000-0000-000000000000}"/>
          </ac:spMkLst>
        </pc:spChg>
      </pc:sldChg>
    </pc:docChg>
  </pc:docChgLst>
  <pc:docChgLst>
    <pc:chgData name="Jana Sliskova (2421920)" userId="S::2421920@student.uwtsd.ac.uk::9ad57eff-cd9a-41fd-ad82-2b504320a9a4" providerId="AD" clId="Web-{233E2B9A-A54C-EE82-9CFA-74B2BFE2C718}"/>
    <pc:docChg chg="modSld">
      <pc:chgData name="Jana Sliskova (2421920)" userId="S::2421920@student.uwtsd.ac.uk::9ad57eff-cd9a-41fd-ad82-2b504320a9a4" providerId="AD" clId="Web-{233E2B9A-A54C-EE82-9CFA-74B2BFE2C718}" dt="2025-11-20T00:50:48.167" v="137" actId="14100"/>
      <pc:docMkLst>
        <pc:docMk/>
      </pc:docMkLst>
      <pc:sldChg chg="modSp">
        <pc:chgData name="Jana Sliskova (2421920)" userId="S::2421920@student.uwtsd.ac.uk::9ad57eff-cd9a-41fd-ad82-2b504320a9a4" providerId="AD" clId="Web-{233E2B9A-A54C-EE82-9CFA-74B2BFE2C718}" dt="2025-11-20T00:50:48.167" v="137" actId="14100"/>
        <pc:sldMkLst>
          <pc:docMk/>
          <pc:sldMk cId="0" sldId="256"/>
        </pc:sldMkLst>
        <pc:spChg chg="mod">
          <ac:chgData name="Jana Sliskova (2421920)" userId="S::2421920@student.uwtsd.ac.uk::9ad57eff-cd9a-41fd-ad82-2b504320a9a4" providerId="AD" clId="Web-{233E2B9A-A54C-EE82-9CFA-74B2BFE2C718}" dt="2025-11-20T00:49:49.788" v="122" actId="1076"/>
          <ac:spMkLst>
            <pc:docMk/>
            <pc:sldMk cId="0" sldId="256"/>
            <ac:spMk id="6" creationId="{00000000-0000-0000-0000-000000000000}"/>
          </ac:spMkLst>
        </pc:spChg>
        <pc:spChg chg="mod">
          <ac:chgData name="Jana Sliskova (2421920)" userId="S::2421920@student.uwtsd.ac.uk::9ad57eff-cd9a-41fd-ad82-2b504320a9a4" providerId="AD" clId="Web-{233E2B9A-A54C-EE82-9CFA-74B2BFE2C718}" dt="2025-11-20T00:50:48.167" v="137" actId="14100"/>
          <ac:spMkLst>
            <pc:docMk/>
            <pc:sldMk cId="0" sldId="256"/>
            <ac:spMk id="9" creationId="{00000000-0000-0000-0000-000000000000}"/>
          </ac:spMkLst>
        </pc:spChg>
      </pc:sldChg>
      <pc:sldChg chg="modSp">
        <pc:chgData name="Jana Sliskova (2421920)" userId="S::2421920@student.uwtsd.ac.uk::9ad57eff-cd9a-41fd-ad82-2b504320a9a4" providerId="AD" clId="Web-{233E2B9A-A54C-EE82-9CFA-74B2BFE2C718}" dt="2025-11-20T00:23:27.318" v="84" actId="1076"/>
        <pc:sldMkLst>
          <pc:docMk/>
          <pc:sldMk cId="0" sldId="261"/>
        </pc:sldMkLst>
        <pc:spChg chg="mod">
          <ac:chgData name="Jana Sliskova (2421920)" userId="S::2421920@student.uwtsd.ac.uk::9ad57eff-cd9a-41fd-ad82-2b504320a9a4" providerId="AD" clId="Web-{233E2B9A-A54C-EE82-9CFA-74B2BFE2C718}" dt="2025-11-20T00:21:58.691" v="72" actId="1076"/>
          <ac:spMkLst>
            <pc:docMk/>
            <pc:sldMk cId="0" sldId="261"/>
            <ac:spMk id="2" creationId="{00000000-0000-0000-0000-000000000000}"/>
          </ac:spMkLst>
        </pc:spChg>
        <pc:spChg chg="mod">
          <ac:chgData name="Jana Sliskova (2421920)" userId="S::2421920@student.uwtsd.ac.uk::9ad57eff-cd9a-41fd-ad82-2b504320a9a4" providerId="AD" clId="Web-{233E2B9A-A54C-EE82-9CFA-74B2BFE2C718}" dt="2025-11-20T00:22:19.238" v="75" actId="1076"/>
          <ac:spMkLst>
            <pc:docMk/>
            <pc:sldMk cId="0" sldId="261"/>
            <ac:spMk id="3" creationId="{00000000-0000-0000-0000-000000000000}"/>
          </ac:spMkLst>
        </pc:spChg>
        <pc:spChg chg="mod">
          <ac:chgData name="Jana Sliskova (2421920)" userId="S::2421920@student.uwtsd.ac.uk::9ad57eff-cd9a-41fd-ad82-2b504320a9a4" providerId="AD" clId="Web-{233E2B9A-A54C-EE82-9CFA-74B2BFE2C718}" dt="2025-11-20T00:22:47.817" v="78" actId="20577"/>
          <ac:spMkLst>
            <pc:docMk/>
            <pc:sldMk cId="0" sldId="261"/>
            <ac:spMk id="5" creationId="{00000000-0000-0000-0000-000000000000}"/>
          </ac:spMkLst>
        </pc:spChg>
        <pc:spChg chg="mod">
          <ac:chgData name="Jana Sliskova (2421920)" userId="S::2421920@student.uwtsd.ac.uk::9ad57eff-cd9a-41fd-ad82-2b504320a9a4" providerId="AD" clId="Web-{233E2B9A-A54C-EE82-9CFA-74B2BFE2C718}" dt="2025-11-20T00:22:59.692" v="81" actId="20577"/>
          <ac:spMkLst>
            <pc:docMk/>
            <pc:sldMk cId="0" sldId="261"/>
            <ac:spMk id="6" creationId="{00000000-0000-0000-0000-000000000000}"/>
          </ac:spMkLst>
        </pc:spChg>
        <pc:spChg chg="mod">
          <ac:chgData name="Jana Sliskova (2421920)" userId="S::2421920@student.uwtsd.ac.uk::9ad57eff-cd9a-41fd-ad82-2b504320a9a4" providerId="AD" clId="Web-{233E2B9A-A54C-EE82-9CFA-74B2BFE2C718}" dt="2025-11-20T00:22:42.879" v="77" actId="20577"/>
          <ac:spMkLst>
            <pc:docMk/>
            <pc:sldMk cId="0" sldId="261"/>
            <ac:spMk id="7" creationId="{00000000-0000-0000-0000-000000000000}"/>
          </ac:spMkLst>
        </pc:spChg>
        <pc:spChg chg="mod">
          <ac:chgData name="Jana Sliskova (2421920)" userId="S::2421920@student.uwtsd.ac.uk::9ad57eff-cd9a-41fd-ad82-2b504320a9a4" providerId="AD" clId="Web-{233E2B9A-A54C-EE82-9CFA-74B2BFE2C718}" dt="2025-11-20T00:22:22.379" v="76" actId="1076"/>
          <ac:spMkLst>
            <pc:docMk/>
            <pc:sldMk cId="0" sldId="261"/>
            <ac:spMk id="14" creationId="{00000000-0000-0000-0000-000000000000}"/>
          </ac:spMkLst>
        </pc:spChg>
        <pc:grpChg chg="mod">
          <ac:chgData name="Jana Sliskova (2421920)" userId="S::2421920@student.uwtsd.ac.uk::9ad57eff-cd9a-41fd-ad82-2b504320a9a4" providerId="AD" clId="Web-{233E2B9A-A54C-EE82-9CFA-74B2BFE2C718}" dt="2025-11-20T00:23:27.318" v="84" actId="1076"/>
          <ac:grpSpMkLst>
            <pc:docMk/>
            <pc:sldMk cId="0" sldId="261"/>
            <ac:grpSpMk id="8" creationId="{00000000-0000-0000-0000-000000000000}"/>
          </ac:grpSpMkLst>
        </pc:grpChg>
        <pc:grpChg chg="mod">
          <ac:chgData name="Jana Sliskova (2421920)" userId="S::2421920@student.uwtsd.ac.uk::9ad57eff-cd9a-41fd-ad82-2b504320a9a4" providerId="AD" clId="Web-{233E2B9A-A54C-EE82-9CFA-74B2BFE2C718}" dt="2025-11-20T00:23:19.271" v="83" actId="1076"/>
          <ac:grpSpMkLst>
            <pc:docMk/>
            <pc:sldMk cId="0" sldId="261"/>
            <ac:grpSpMk id="10" creationId="{00000000-0000-0000-0000-000000000000}"/>
          </ac:grpSpMkLst>
        </pc:grpChg>
        <pc:grpChg chg="mod">
          <ac:chgData name="Jana Sliskova (2421920)" userId="S::2421920@student.uwtsd.ac.uk::9ad57eff-cd9a-41fd-ad82-2b504320a9a4" providerId="AD" clId="Web-{233E2B9A-A54C-EE82-9CFA-74B2BFE2C718}" dt="2025-11-20T00:23:15.896" v="82" actId="1076"/>
          <ac:grpSpMkLst>
            <pc:docMk/>
            <pc:sldMk cId="0" sldId="261"/>
            <ac:grpSpMk id="12" creationId="{00000000-0000-0000-0000-000000000000}"/>
          </ac:grpSpMkLst>
        </pc:grpChg>
      </pc:sldChg>
      <pc:sldChg chg="modSp">
        <pc:chgData name="Jana Sliskova (2421920)" userId="S::2421920@student.uwtsd.ac.uk::9ad57eff-cd9a-41fd-ad82-2b504320a9a4" providerId="AD" clId="Web-{233E2B9A-A54C-EE82-9CFA-74B2BFE2C718}" dt="2025-11-20T00:08:59.952" v="1" actId="14100"/>
        <pc:sldMkLst>
          <pc:docMk/>
          <pc:sldMk cId="0" sldId="263"/>
        </pc:sldMkLst>
        <pc:spChg chg="mod">
          <ac:chgData name="Jana Sliskova (2421920)" userId="S::2421920@student.uwtsd.ac.uk::9ad57eff-cd9a-41fd-ad82-2b504320a9a4" providerId="AD" clId="Web-{233E2B9A-A54C-EE82-9CFA-74B2BFE2C718}" dt="2025-11-20T00:08:59.952" v="1" actId="14100"/>
          <ac:spMkLst>
            <pc:docMk/>
            <pc:sldMk cId="0" sldId="263"/>
            <ac:spMk id="4" creationId="{00000000-0000-0000-0000-000000000000}"/>
          </ac:spMkLst>
        </pc:spChg>
      </pc:sldChg>
    </pc:docChg>
  </pc:docChgLst>
  <pc:docChgLst>
    <pc:chgData name="Jana Sliskova (2421920)" userId="S::2421920@student.uwtsd.ac.uk::9ad57eff-cd9a-41fd-ad82-2b504320a9a4" providerId="AD" clId="Web-{5A4B975D-B7DE-C22E-BFC0-2E878642905E}"/>
    <pc:docChg chg="modSld">
      <pc:chgData name="Jana Sliskova (2421920)" userId="S::2421920@student.uwtsd.ac.uk::9ad57eff-cd9a-41fd-ad82-2b504320a9a4" providerId="AD" clId="Web-{5A4B975D-B7DE-C22E-BFC0-2E878642905E}" dt="2025-11-21T10:35:59.066" v="13" actId="14100"/>
      <pc:docMkLst>
        <pc:docMk/>
      </pc:docMkLst>
      <pc:sldChg chg="modSp">
        <pc:chgData name="Jana Sliskova (2421920)" userId="S::2421920@student.uwtsd.ac.uk::9ad57eff-cd9a-41fd-ad82-2b504320a9a4" providerId="AD" clId="Web-{5A4B975D-B7DE-C22E-BFC0-2E878642905E}" dt="2025-11-21T10:35:23.769" v="12" actId="20577"/>
        <pc:sldMkLst>
          <pc:docMk/>
          <pc:sldMk cId="0" sldId="261"/>
        </pc:sldMkLst>
        <pc:spChg chg="mod">
          <ac:chgData name="Jana Sliskova (2421920)" userId="S::2421920@student.uwtsd.ac.uk::9ad57eff-cd9a-41fd-ad82-2b504320a9a4" providerId="AD" clId="Web-{5A4B975D-B7DE-C22E-BFC0-2E878642905E}" dt="2025-11-21T10:35:23.769" v="12" actId="20577"/>
          <ac:spMkLst>
            <pc:docMk/>
            <pc:sldMk cId="0" sldId="261"/>
            <ac:spMk id="6" creationId="{00000000-0000-0000-0000-000000000000}"/>
          </ac:spMkLst>
        </pc:spChg>
      </pc:sldChg>
      <pc:sldChg chg="modSp">
        <pc:chgData name="Jana Sliskova (2421920)" userId="S::2421920@student.uwtsd.ac.uk::9ad57eff-cd9a-41fd-ad82-2b504320a9a4" providerId="AD" clId="Web-{5A4B975D-B7DE-C22E-BFC0-2E878642905E}" dt="2025-11-21T10:35:59.066" v="13" actId="14100"/>
        <pc:sldMkLst>
          <pc:docMk/>
          <pc:sldMk cId="840041631" sldId="270"/>
        </pc:sldMkLst>
        <pc:spChg chg="mod">
          <ac:chgData name="Jana Sliskova (2421920)" userId="S::2421920@student.uwtsd.ac.uk::9ad57eff-cd9a-41fd-ad82-2b504320a9a4" providerId="AD" clId="Web-{5A4B975D-B7DE-C22E-BFC0-2E878642905E}" dt="2025-11-21T10:35:59.066" v="13" actId="14100"/>
          <ac:spMkLst>
            <pc:docMk/>
            <pc:sldMk cId="840041631" sldId="270"/>
            <ac:spMk id="3" creationId="{176DDE45-3CD9-9E58-2010-C359A9DC851E}"/>
          </ac:spMkLst>
        </pc:spChg>
      </pc:sldChg>
    </pc:docChg>
  </pc:docChgLst>
  <pc:docChgLst>
    <pc:chgData name="Jana Sliskova (2421920)" userId="S::2421920@student.uwtsd.ac.uk::9ad57eff-cd9a-41fd-ad82-2b504320a9a4" providerId="AD" clId="Web-{FF7EB090-A62F-546A-B6CE-664FBD0BD390}"/>
    <pc:docChg chg="addSld modSld sldOrd">
      <pc:chgData name="Jana Sliskova (2421920)" userId="S::2421920@student.uwtsd.ac.uk::9ad57eff-cd9a-41fd-ad82-2b504320a9a4" providerId="AD" clId="Web-{FF7EB090-A62F-546A-B6CE-664FBD0BD390}" dt="2025-11-20T00:07:21.153" v="795" actId="14100"/>
      <pc:docMkLst>
        <pc:docMk/>
      </pc:docMkLst>
      <pc:sldChg chg="modSp mod ord setBg">
        <pc:chgData name="Jana Sliskova (2421920)" userId="S::2421920@student.uwtsd.ac.uk::9ad57eff-cd9a-41fd-ad82-2b504320a9a4" providerId="AD" clId="Web-{FF7EB090-A62F-546A-B6CE-664FBD0BD390}" dt="2025-11-19T23:55:02.503" v="721" actId="20577"/>
        <pc:sldMkLst>
          <pc:docMk/>
          <pc:sldMk cId="0" sldId="256"/>
        </pc:sldMkLst>
        <pc:spChg chg="mod">
          <ac:chgData name="Jana Sliskova (2421920)" userId="S::2421920@student.uwtsd.ac.uk::9ad57eff-cd9a-41fd-ad82-2b504320a9a4" providerId="AD" clId="Web-{FF7EB090-A62F-546A-B6CE-664FBD0BD390}" dt="2025-11-19T23:55:02.503" v="721" actId="20577"/>
          <ac:spMkLst>
            <pc:docMk/>
            <pc:sldMk cId="0" sldId="256"/>
            <ac:spMk id="9" creationId="{00000000-0000-0000-0000-000000000000}"/>
          </ac:spMkLst>
        </pc:spChg>
      </pc:sldChg>
      <pc:sldChg chg="mod setBg">
        <pc:chgData name="Jana Sliskova (2421920)" userId="S::2421920@student.uwtsd.ac.uk::9ad57eff-cd9a-41fd-ad82-2b504320a9a4" providerId="AD" clId="Web-{FF7EB090-A62F-546A-B6CE-664FBD0BD390}" dt="2025-11-19T23:15:30.411" v="218"/>
        <pc:sldMkLst>
          <pc:docMk/>
          <pc:sldMk cId="0" sldId="257"/>
        </pc:sldMkLst>
      </pc:sldChg>
      <pc:sldChg chg="modSp mod setBg">
        <pc:chgData name="Jana Sliskova (2421920)" userId="S::2421920@student.uwtsd.ac.uk::9ad57eff-cd9a-41fd-ad82-2b504320a9a4" providerId="AD" clId="Web-{FF7EB090-A62F-546A-B6CE-664FBD0BD390}" dt="2025-11-19T23:41:04.699" v="602" actId="1076"/>
        <pc:sldMkLst>
          <pc:docMk/>
          <pc:sldMk cId="0" sldId="258"/>
        </pc:sldMkLst>
        <pc:spChg chg="mod">
          <ac:chgData name="Jana Sliskova (2421920)" userId="S::2421920@student.uwtsd.ac.uk::9ad57eff-cd9a-41fd-ad82-2b504320a9a4" providerId="AD" clId="Web-{FF7EB090-A62F-546A-B6CE-664FBD0BD390}" dt="2025-11-19T23:02:58.629" v="100" actId="14100"/>
          <ac:spMkLst>
            <pc:docMk/>
            <pc:sldMk cId="0" sldId="258"/>
            <ac:spMk id="8" creationId="{00000000-0000-0000-0000-000000000000}"/>
          </ac:spMkLst>
        </pc:spChg>
        <pc:grpChg chg="mod">
          <ac:chgData name="Jana Sliskova (2421920)" userId="S::2421920@student.uwtsd.ac.uk::9ad57eff-cd9a-41fd-ad82-2b504320a9a4" providerId="AD" clId="Web-{FF7EB090-A62F-546A-B6CE-664FBD0BD390}" dt="2025-11-19T23:41:04.699" v="602" actId="1076"/>
          <ac:grpSpMkLst>
            <pc:docMk/>
            <pc:sldMk cId="0" sldId="258"/>
            <ac:grpSpMk id="3" creationId="{00000000-0000-0000-0000-000000000000}"/>
          </ac:grpSpMkLst>
        </pc:grpChg>
        <pc:grpChg chg="mod">
          <ac:chgData name="Jana Sliskova (2421920)" userId="S::2421920@student.uwtsd.ac.uk::9ad57eff-cd9a-41fd-ad82-2b504320a9a4" providerId="AD" clId="Web-{FF7EB090-A62F-546A-B6CE-664FBD0BD390}" dt="2025-11-19T23:41:02.339" v="601" actId="1076"/>
          <ac:grpSpMkLst>
            <pc:docMk/>
            <pc:sldMk cId="0" sldId="258"/>
            <ac:grpSpMk id="5" creationId="{00000000-0000-0000-0000-000000000000}"/>
          </ac:grpSpMkLst>
        </pc:grpChg>
      </pc:sldChg>
      <pc:sldChg chg="modSp mod setBg">
        <pc:chgData name="Jana Sliskova (2421920)" userId="S::2421920@student.uwtsd.ac.uk::9ad57eff-cd9a-41fd-ad82-2b504320a9a4" providerId="AD" clId="Web-{FF7EB090-A62F-546A-B6CE-664FBD0BD390}" dt="2025-11-19T23:16:15.053" v="222"/>
        <pc:sldMkLst>
          <pc:docMk/>
          <pc:sldMk cId="0" sldId="259"/>
        </pc:sldMkLst>
        <pc:spChg chg="mod">
          <ac:chgData name="Jana Sliskova (2421920)" userId="S::2421920@student.uwtsd.ac.uk::9ad57eff-cd9a-41fd-ad82-2b504320a9a4" providerId="AD" clId="Web-{FF7EB090-A62F-546A-B6CE-664FBD0BD390}" dt="2025-11-19T23:16:09.678" v="221" actId="1076"/>
          <ac:spMkLst>
            <pc:docMk/>
            <pc:sldMk cId="0" sldId="259"/>
            <ac:spMk id="7" creationId="{00000000-0000-0000-0000-000000000000}"/>
          </ac:spMkLst>
        </pc:spChg>
      </pc:sldChg>
      <pc:sldChg chg="addSp delSp modSp mod setBg">
        <pc:chgData name="Jana Sliskova (2421920)" userId="S::2421920@student.uwtsd.ac.uk::9ad57eff-cd9a-41fd-ad82-2b504320a9a4" providerId="AD" clId="Web-{FF7EB090-A62F-546A-B6CE-664FBD0BD390}" dt="2025-11-19T23:16:37.975" v="227"/>
        <pc:sldMkLst>
          <pc:docMk/>
          <pc:sldMk cId="0" sldId="260"/>
        </pc:sldMkLst>
        <pc:spChg chg="mod">
          <ac:chgData name="Jana Sliskova (2421920)" userId="S::2421920@student.uwtsd.ac.uk::9ad57eff-cd9a-41fd-ad82-2b504320a9a4" providerId="AD" clId="Web-{FF7EB090-A62F-546A-B6CE-664FBD0BD390}" dt="2025-11-19T23:16:33.990" v="226" actId="1076"/>
          <ac:spMkLst>
            <pc:docMk/>
            <pc:sldMk cId="0" sldId="260"/>
            <ac:spMk id="3" creationId="{00000000-0000-0000-0000-000000000000}"/>
          </ac:spMkLst>
        </pc:spChg>
        <pc:spChg chg="mod">
          <ac:chgData name="Jana Sliskova (2421920)" userId="S::2421920@student.uwtsd.ac.uk::9ad57eff-cd9a-41fd-ad82-2b504320a9a4" providerId="AD" clId="Web-{FF7EB090-A62F-546A-B6CE-664FBD0BD390}" dt="2025-11-19T23:09:51.112" v="139" actId="20577"/>
          <ac:spMkLst>
            <pc:docMk/>
            <pc:sldMk cId="0" sldId="260"/>
            <ac:spMk id="6" creationId="{00000000-0000-0000-0000-000000000000}"/>
          </ac:spMkLst>
        </pc:spChg>
        <pc:picChg chg="add mod">
          <ac:chgData name="Jana Sliskova (2421920)" userId="S::2421920@student.uwtsd.ac.uk::9ad57eff-cd9a-41fd-ad82-2b504320a9a4" providerId="AD" clId="Web-{FF7EB090-A62F-546A-B6CE-664FBD0BD390}" dt="2025-11-19T23:09:23.092" v="133" actId="1076"/>
          <ac:picMkLst>
            <pc:docMk/>
            <pc:sldMk cId="0" sldId="260"/>
            <ac:picMk id="8" creationId="{82FE708B-D369-8365-0328-B25719394384}"/>
          </ac:picMkLst>
        </pc:picChg>
      </pc:sldChg>
      <pc:sldChg chg="modSp mod setBg">
        <pc:chgData name="Jana Sliskova (2421920)" userId="S::2421920@student.uwtsd.ac.uk::9ad57eff-cd9a-41fd-ad82-2b504320a9a4" providerId="AD" clId="Web-{FF7EB090-A62F-546A-B6CE-664FBD0BD390}" dt="2025-11-19T23:16:44.553" v="228"/>
        <pc:sldMkLst>
          <pc:docMk/>
          <pc:sldMk cId="0" sldId="261"/>
        </pc:sldMkLst>
        <pc:spChg chg="mod">
          <ac:chgData name="Jana Sliskova (2421920)" userId="S::2421920@student.uwtsd.ac.uk::9ad57eff-cd9a-41fd-ad82-2b504320a9a4" providerId="AD" clId="Web-{FF7EB090-A62F-546A-B6CE-664FBD0BD390}" dt="2025-11-19T23:02:37.847" v="93" actId="20577"/>
          <ac:spMkLst>
            <pc:docMk/>
            <pc:sldMk cId="0" sldId="261"/>
            <ac:spMk id="7" creationId="{00000000-0000-0000-0000-000000000000}"/>
          </ac:spMkLst>
        </pc:spChg>
      </pc:sldChg>
      <pc:sldChg chg="modSp mod setBg">
        <pc:chgData name="Jana Sliskova (2421920)" userId="S::2421920@student.uwtsd.ac.uk::9ad57eff-cd9a-41fd-ad82-2b504320a9a4" providerId="AD" clId="Web-{FF7EB090-A62F-546A-B6CE-664FBD0BD390}" dt="2025-11-19T23:59:08.383" v="766" actId="14100"/>
        <pc:sldMkLst>
          <pc:docMk/>
          <pc:sldMk cId="0" sldId="262"/>
        </pc:sldMkLst>
        <pc:spChg chg="mod">
          <ac:chgData name="Jana Sliskova (2421920)" userId="S::2421920@student.uwtsd.ac.uk::9ad57eff-cd9a-41fd-ad82-2b504320a9a4" providerId="AD" clId="Web-{FF7EB090-A62F-546A-B6CE-664FBD0BD390}" dt="2025-11-19T23:58:56.210" v="764" actId="1076"/>
          <ac:spMkLst>
            <pc:docMk/>
            <pc:sldMk cId="0" sldId="262"/>
            <ac:spMk id="4" creationId="{00000000-0000-0000-0000-000000000000}"/>
          </ac:spMkLst>
        </pc:spChg>
        <pc:spChg chg="mod">
          <ac:chgData name="Jana Sliskova (2421920)" userId="S::2421920@student.uwtsd.ac.uk::9ad57eff-cd9a-41fd-ad82-2b504320a9a4" providerId="AD" clId="Web-{FF7EB090-A62F-546A-B6CE-664FBD0BD390}" dt="2025-11-19T23:59:00.648" v="765" actId="14100"/>
          <ac:spMkLst>
            <pc:docMk/>
            <pc:sldMk cId="0" sldId="262"/>
            <ac:spMk id="9" creationId="{00000000-0000-0000-0000-000000000000}"/>
          </ac:spMkLst>
        </pc:spChg>
        <pc:spChg chg="mod">
          <ac:chgData name="Jana Sliskova (2421920)" userId="S::2421920@student.uwtsd.ac.uk::9ad57eff-cd9a-41fd-ad82-2b504320a9a4" providerId="AD" clId="Web-{FF7EB090-A62F-546A-B6CE-664FBD0BD390}" dt="2025-11-19T23:58:29.817" v="759" actId="14100"/>
          <ac:spMkLst>
            <pc:docMk/>
            <pc:sldMk cId="0" sldId="262"/>
            <ac:spMk id="10" creationId="{00000000-0000-0000-0000-000000000000}"/>
          </ac:spMkLst>
        </pc:spChg>
        <pc:grpChg chg="mod">
          <ac:chgData name="Jana Sliskova (2421920)" userId="S::2421920@student.uwtsd.ac.uk::9ad57eff-cd9a-41fd-ad82-2b504320a9a4" providerId="AD" clId="Web-{FF7EB090-A62F-546A-B6CE-664FBD0BD390}" dt="2025-11-19T23:59:08.383" v="766" actId="14100"/>
          <ac:grpSpMkLst>
            <pc:docMk/>
            <pc:sldMk cId="0" sldId="262"/>
            <ac:grpSpMk id="3" creationId="{00000000-0000-0000-0000-000000000000}"/>
          </ac:grpSpMkLst>
        </pc:grpChg>
        <pc:grpChg chg="mod">
          <ac:chgData name="Jana Sliskova (2421920)" userId="S::2421920@student.uwtsd.ac.uk::9ad57eff-cd9a-41fd-ad82-2b504320a9a4" providerId="AD" clId="Web-{FF7EB090-A62F-546A-B6CE-664FBD0BD390}" dt="2025-11-19T23:58:33.802" v="760" actId="1076"/>
          <ac:grpSpMkLst>
            <pc:docMk/>
            <pc:sldMk cId="0" sldId="262"/>
            <ac:grpSpMk id="5" creationId="{00000000-0000-0000-0000-000000000000}"/>
          </ac:grpSpMkLst>
        </pc:grpChg>
      </pc:sldChg>
      <pc:sldChg chg="modSp mod setBg">
        <pc:chgData name="Jana Sliskova (2421920)" userId="S::2421920@student.uwtsd.ac.uk::9ad57eff-cd9a-41fd-ad82-2b504320a9a4" providerId="AD" clId="Web-{FF7EB090-A62F-546A-B6CE-664FBD0BD390}" dt="2025-11-20T00:07:21.153" v="795" actId="14100"/>
        <pc:sldMkLst>
          <pc:docMk/>
          <pc:sldMk cId="0" sldId="263"/>
        </pc:sldMkLst>
        <pc:spChg chg="mod">
          <ac:chgData name="Jana Sliskova (2421920)" userId="S::2421920@student.uwtsd.ac.uk::9ad57eff-cd9a-41fd-ad82-2b504320a9a4" providerId="AD" clId="Web-{FF7EB090-A62F-546A-B6CE-664FBD0BD390}" dt="2025-11-20T00:02:45.442" v="785" actId="14100"/>
          <ac:spMkLst>
            <pc:docMk/>
            <pc:sldMk cId="0" sldId="263"/>
            <ac:spMk id="3" creationId="{00000000-0000-0000-0000-000000000000}"/>
          </ac:spMkLst>
        </pc:spChg>
        <pc:spChg chg="mod">
          <ac:chgData name="Jana Sliskova (2421920)" userId="S::2421920@student.uwtsd.ac.uk::9ad57eff-cd9a-41fd-ad82-2b504320a9a4" providerId="AD" clId="Web-{FF7EB090-A62F-546A-B6CE-664FBD0BD390}" dt="2025-11-19T23:25:55.275" v="354" actId="1076"/>
          <ac:spMkLst>
            <pc:docMk/>
            <pc:sldMk cId="0" sldId="263"/>
            <ac:spMk id="4" creationId="{00000000-0000-0000-0000-000000000000}"/>
          </ac:spMkLst>
        </pc:spChg>
        <pc:spChg chg="mod">
          <ac:chgData name="Jana Sliskova (2421920)" userId="S::2421920@student.uwtsd.ac.uk::9ad57eff-cd9a-41fd-ad82-2b504320a9a4" providerId="AD" clId="Web-{FF7EB090-A62F-546A-B6CE-664FBD0BD390}" dt="2025-11-20T00:06:59.715" v="793"/>
          <ac:spMkLst>
            <pc:docMk/>
            <pc:sldMk cId="0" sldId="263"/>
            <ac:spMk id="5" creationId="{00000000-0000-0000-0000-000000000000}"/>
          </ac:spMkLst>
        </pc:spChg>
        <pc:spChg chg="mod">
          <ac:chgData name="Jana Sliskova (2421920)" userId="S::2421920@student.uwtsd.ac.uk::9ad57eff-cd9a-41fd-ad82-2b504320a9a4" providerId="AD" clId="Web-{FF7EB090-A62F-546A-B6CE-664FBD0BD390}" dt="2025-11-20T00:07:21.153" v="795" actId="14100"/>
          <ac:spMkLst>
            <pc:docMk/>
            <pc:sldMk cId="0" sldId="263"/>
            <ac:spMk id="6" creationId="{00000000-0000-0000-0000-000000000000}"/>
          </ac:spMkLst>
        </pc:spChg>
        <pc:spChg chg="mod">
          <ac:chgData name="Jana Sliskova (2421920)" userId="S::2421920@student.uwtsd.ac.uk::9ad57eff-cd9a-41fd-ad82-2b504320a9a4" providerId="AD" clId="Web-{FF7EB090-A62F-546A-B6CE-664FBD0BD390}" dt="2025-11-20T00:07:16.075" v="794" actId="1076"/>
          <ac:spMkLst>
            <pc:docMk/>
            <pc:sldMk cId="0" sldId="263"/>
            <ac:spMk id="7" creationId="{00000000-0000-0000-0000-000000000000}"/>
          </ac:spMkLst>
        </pc:spChg>
      </pc:sldChg>
      <pc:sldChg chg="delSp modSp mod setBg">
        <pc:chgData name="Jana Sliskova (2421920)" userId="S::2421920@student.uwtsd.ac.uk::9ad57eff-cd9a-41fd-ad82-2b504320a9a4" providerId="AD" clId="Web-{FF7EB090-A62F-546A-B6CE-664FBD0BD390}" dt="2025-11-19T23:48:59.622" v="664"/>
        <pc:sldMkLst>
          <pc:docMk/>
          <pc:sldMk cId="0" sldId="264"/>
        </pc:sldMkLst>
        <pc:spChg chg="mod">
          <ac:chgData name="Jana Sliskova (2421920)" userId="S::2421920@student.uwtsd.ac.uk::9ad57eff-cd9a-41fd-ad82-2b504320a9a4" providerId="AD" clId="Web-{FF7EB090-A62F-546A-B6CE-664FBD0BD390}" dt="2025-11-19T23:48:28.730" v="662" actId="20577"/>
          <ac:spMkLst>
            <pc:docMk/>
            <pc:sldMk cId="0" sldId="264"/>
            <ac:spMk id="6" creationId="{00000000-0000-0000-0000-000000000000}"/>
          </ac:spMkLst>
        </pc:spChg>
      </pc:sldChg>
      <pc:sldChg chg="mod setBg">
        <pc:chgData name="Jana Sliskova (2421920)" userId="S::2421920@student.uwtsd.ac.uk::9ad57eff-cd9a-41fd-ad82-2b504320a9a4" providerId="AD" clId="Web-{FF7EB090-A62F-546A-B6CE-664FBD0BD390}" dt="2025-11-19T23:50:24.514" v="671"/>
        <pc:sldMkLst>
          <pc:docMk/>
          <pc:sldMk cId="0" sldId="265"/>
        </pc:sldMkLst>
      </pc:sldChg>
      <pc:sldChg chg="modSp mod setBg">
        <pc:chgData name="Jana Sliskova (2421920)" userId="S::2421920@student.uwtsd.ac.uk::9ad57eff-cd9a-41fd-ad82-2b504320a9a4" providerId="AD" clId="Web-{FF7EB090-A62F-546A-B6CE-664FBD0BD390}" dt="2025-11-20T00:02:25.394" v="784" actId="1076"/>
        <pc:sldMkLst>
          <pc:docMk/>
          <pc:sldMk cId="0" sldId="266"/>
        </pc:sldMkLst>
        <pc:spChg chg="mod">
          <ac:chgData name="Jana Sliskova (2421920)" userId="S::2421920@student.uwtsd.ac.uk::9ad57eff-cd9a-41fd-ad82-2b504320a9a4" providerId="AD" clId="Web-{FF7EB090-A62F-546A-B6CE-664FBD0BD390}" dt="2025-11-20T00:02:21.613" v="783" actId="1076"/>
          <ac:spMkLst>
            <pc:docMk/>
            <pc:sldMk cId="0" sldId="266"/>
            <ac:spMk id="2" creationId="{00000000-0000-0000-0000-000000000000}"/>
          </ac:spMkLst>
        </pc:spChg>
        <pc:spChg chg="mod">
          <ac:chgData name="Jana Sliskova (2421920)" userId="S::2421920@student.uwtsd.ac.uk::9ad57eff-cd9a-41fd-ad82-2b504320a9a4" providerId="AD" clId="Web-{FF7EB090-A62F-546A-B6CE-664FBD0BD390}" dt="2025-11-20T00:02:16.675" v="782" actId="14100"/>
          <ac:spMkLst>
            <pc:docMk/>
            <pc:sldMk cId="0" sldId="266"/>
            <ac:spMk id="3" creationId="{00000000-0000-0000-0000-000000000000}"/>
          </ac:spMkLst>
        </pc:spChg>
        <pc:spChg chg="mod">
          <ac:chgData name="Jana Sliskova (2421920)" userId="S::2421920@student.uwtsd.ac.uk::9ad57eff-cd9a-41fd-ad82-2b504320a9a4" providerId="AD" clId="Web-{FF7EB090-A62F-546A-B6CE-664FBD0BD390}" dt="2025-11-20T00:02:25.394" v="784" actId="1076"/>
          <ac:spMkLst>
            <pc:docMk/>
            <pc:sldMk cId="0" sldId="266"/>
            <ac:spMk id="8" creationId="{00000000-0000-0000-0000-000000000000}"/>
          </ac:spMkLst>
        </pc:spChg>
        <pc:spChg chg="mod">
          <ac:chgData name="Jana Sliskova (2421920)" userId="S::2421920@student.uwtsd.ac.uk::9ad57eff-cd9a-41fd-ad82-2b504320a9a4" providerId="AD" clId="Web-{FF7EB090-A62F-546A-B6CE-664FBD0BD390}" dt="2025-11-20T00:01:46.861" v="777" actId="14100"/>
          <ac:spMkLst>
            <pc:docMk/>
            <pc:sldMk cId="0" sldId="266"/>
            <ac:spMk id="9" creationId="{00000000-0000-0000-0000-000000000000}"/>
          </ac:spMkLst>
        </pc:spChg>
        <pc:grpChg chg="mod">
          <ac:chgData name="Jana Sliskova (2421920)" userId="S::2421920@student.uwtsd.ac.uk::9ad57eff-cd9a-41fd-ad82-2b504320a9a4" providerId="AD" clId="Web-{FF7EB090-A62F-546A-B6CE-664FBD0BD390}" dt="2025-11-20T00:01:50.143" v="778" actId="1076"/>
          <ac:grpSpMkLst>
            <pc:docMk/>
            <pc:sldMk cId="0" sldId="266"/>
            <ac:grpSpMk id="4" creationId="{00000000-0000-0000-0000-000000000000}"/>
          </ac:grpSpMkLst>
        </pc:grpChg>
        <pc:grpChg chg="mod">
          <ac:chgData name="Jana Sliskova (2421920)" userId="S::2421920@student.uwtsd.ac.uk::9ad57eff-cd9a-41fd-ad82-2b504320a9a4" providerId="AD" clId="Web-{FF7EB090-A62F-546A-B6CE-664FBD0BD390}" dt="2025-11-20T00:01:51.877" v="779" actId="1076"/>
          <ac:grpSpMkLst>
            <pc:docMk/>
            <pc:sldMk cId="0" sldId="266"/>
            <ac:grpSpMk id="6" creationId="{00000000-0000-0000-0000-000000000000}"/>
          </ac:grpSpMkLst>
        </pc:grpChg>
      </pc:sldChg>
      <pc:sldChg chg="addSp modSp mod setBg">
        <pc:chgData name="Jana Sliskova (2421920)" userId="S::2421920@student.uwtsd.ac.uk::9ad57eff-cd9a-41fd-ad82-2b504320a9a4" providerId="AD" clId="Web-{FF7EB090-A62F-546A-B6CE-664FBD0BD390}" dt="2025-11-20T00:02:59.646" v="787" actId="1076"/>
        <pc:sldMkLst>
          <pc:docMk/>
          <pc:sldMk cId="0" sldId="267"/>
        </pc:sldMkLst>
        <pc:spChg chg="add mod">
          <ac:chgData name="Jana Sliskova (2421920)" userId="S::2421920@student.uwtsd.ac.uk::9ad57eff-cd9a-41fd-ad82-2b504320a9a4" providerId="AD" clId="Web-{FF7EB090-A62F-546A-B6CE-664FBD0BD390}" dt="2025-11-20T00:02:59.646" v="787" actId="1076"/>
          <ac:spMkLst>
            <pc:docMk/>
            <pc:sldMk cId="0" sldId="267"/>
            <ac:spMk id="6" creationId="{34943BC6-F966-0F93-F1BB-8E6CE297A005}"/>
          </ac:spMkLst>
        </pc:spChg>
      </pc:sldChg>
      <pc:sldChg chg="addSp modSp mod setBg">
        <pc:chgData name="Jana Sliskova (2421920)" userId="S::2421920@student.uwtsd.ac.uk::9ad57eff-cd9a-41fd-ad82-2b504320a9a4" providerId="AD" clId="Web-{FF7EB090-A62F-546A-B6CE-664FBD0BD390}" dt="2025-11-19T23:53:59.236" v="704" actId="20577"/>
        <pc:sldMkLst>
          <pc:docMk/>
          <pc:sldMk cId="552765723" sldId="268"/>
        </pc:sldMkLst>
        <pc:spChg chg="mod">
          <ac:chgData name="Jana Sliskova (2421920)" userId="S::2421920@student.uwtsd.ac.uk::9ad57eff-cd9a-41fd-ad82-2b504320a9a4" providerId="AD" clId="Web-{FF7EB090-A62F-546A-B6CE-664FBD0BD390}" dt="2025-11-19T23:52:13.594" v="681" actId="14100"/>
          <ac:spMkLst>
            <pc:docMk/>
            <pc:sldMk cId="552765723" sldId="268"/>
            <ac:spMk id="2" creationId="{849609FA-95FE-3064-2F56-36E83553B995}"/>
          </ac:spMkLst>
        </pc:spChg>
        <pc:spChg chg="mod">
          <ac:chgData name="Jana Sliskova (2421920)" userId="S::2421920@student.uwtsd.ac.uk::9ad57eff-cd9a-41fd-ad82-2b504320a9a4" providerId="AD" clId="Web-{FF7EB090-A62F-546A-B6CE-664FBD0BD390}" dt="2025-11-19T23:52:41.548" v="684" actId="20577"/>
          <ac:spMkLst>
            <pc:docMk/>
            <pc:sldMk cId="552765723" sldId="268"/>
            <ac:spMk id="3" creationId="{F0AB0285-9A9F-261C-3A12-4A7A97606D35}"/>
          </ac:spMkLst>
        </pc:spChg>
        <pc:spChg chg="add mod">
          <ac:chgData name="Jana Sliskova (2421920)" userId="S::2421920@student.uwtsd.ac.uk::9ad57eff-cd9a-41fd-ad82-2b504320a9a4" providerId="AD" clId="Web-{FF7EB090-A62F-546A-B6CE-664FBD0BD390}" dt="2025-11-19T23:44:08.629" v="624" actId="1076"/>
          <ac:spMkLst>
            <pc:docMk/>
            <pc:sldMk cId="552765723" sldId="268"/>
            <ac:spMk id="5" creationId="{8EFF540D-1744-FC8C-7E43-00858330B25F}"/>
          </ac:spMkLst>
        </pc:spChg>
        <pc:spChg chg="add mod">
          <ac:chgData name="Jana Sliskova (2421920)" userId="S::2421920@student.uwtsd.ac.uk::9ad57eff-cd9a-41fd-ad82-2b504320a9a4" providerId="AD" clId="Web-{FF7EB090-A62F-546A-B6CE-664FBD0BD390}" dt="2025-11-19T23:52:19.094" v="682" actId="1076"/>
          <ac:spMkLst>
            <pc:docMk/>
            <pc:sldMk cId="552765723" sldId="268"/>
            <ac:spMk id="7" creationId="{27DBB253-16A3-5F90-9594-559F4C71C109}"/>
          </ac:spMkLst>
        </pc:spChg>
        <pc:spChg chg="add">
          <ac:chgData name="Jana Sliskova (2421920)" userId="S::2421920@student.uwtsd.ac.uk::9ad57eff-cd9a-41fd-ad82-2b504320a9a4" providerId="AD" clId="Web-{FF7EB090-A62F-546A-B6CE-664FBD0BD390}" dt="2025-11-19T23:52:48.720" v="685"/>
          <ac:spMkLst>
            <pc:docMk/>
            <pc:sldMk cId="552765723" sldId="268"/>
            <ac:spMk id="8" creationId="{26BC2305-C324-D6B1-4CCE-977CC622FB39}"/>
          </ac:spMkLst>
        </pc:spChg>
        <pc:spChg chg="add mod">
          <ac:chgData name="Jana Sliskova (2421920)" userId="S::2421920@student.uwtsd.ac.uk::9ad57eff-cd9a-41fd-ad82-2b504320a9a4" providerId="AD" clId="Web-{FF7EB090-A62F-546A-B6CE-664FBD0BD390}" dt="2025-11-19T23:53:59.236" v="704" actId="20577"/>
          <ac:spMkLst>
            <pc:docMk/>
            <pc:sldMk cId="552765723" sldId="268"/>
            <ac:spMk id="9" creationId="{4471D9B4-87B3-BAD3-E977-309119D2E1EC}"/>
          </ac:spMkLst>
        </pc:spChg>
      </pc:sldChg>
      <pc:sldChg chg="addSp delSp modSp new mod setBg modClrScheme chgLayout">
        <pc:chgData name="Jana Sliskova (2421920)" userId="S::2421920@student.uwtsd.ac.uk::9ad57eff-cd9a-41fd-ad82-2b504320a9a4" providerId="AD" clId="Web-{FF7EB090-A62F-546A-B6CE-664FBD0BD390}" dt="2025-11-20T00:01:11.110" v="775" actId="1076"/>
        <pc:sldMkLst>
          <pc:docMk/>
          <pc:sldMk cId="1850768081" sldId="269"/>
        </pc:sldMkLst>
        <pc:spChg chg="add mod">
          <ac:chgData name="Jana Sliskova (2421920)" userId="S::2421920@student.uwtsd.ac.uk::9ad57eff-cd9a-41fd-ad82-2b504320a9a4" providerId="AD" clId="Web-{FF7EB090-A62F-546A-B6CE-664FBD0BD390}" dt="2025-11-19T23:59:36.229" v="767" actId="20577"/>
          <ac:spMkLst>
            <pc:docMk/>
            <pc:sldMk cId="1850768081" sldId="269"/>
            <ac:spMk id="3" creationId="{E9C3FCEA-F2FC-B05E-A88E-005B573163CE}"/>
          </ac:spMkLst>
        </pc:spChg>
        <pc:spChg chg="add mod">
          <ac:chgData name="Jana Sliskova (2421920)" userId="S::2421920@student.uwtsd.ac.uk::9ad57eff-cd9a-41fd-ad82-2b504320a9a4" providerId="AD" clId="Web-{FF7EB090-A62F-546A-B6CE-664FBD0BD390}" dt="2025-11-19T23:51:47.938" v="679" actId="20577"/>
          <ac:spMkLst>
            <pc:docMk/>
            <pc:sldMk cId="1850768081" sldId="269"/>
            <ac:spMk id="4" creationId="{ABF6667F-12ED-5984-633D-5D4CE97310EA}"/>
          </ac:spMkLst>
        </pc:spChg>
        <pc:spChg chg="add">
          <ac:chgData name="Jana Sliskova (2421920)" userId="S::2421920@student.uwtsd.ac.uk::9ad57eff-cd9a-41fd-ad82-2b504320a9a4" providerId="AD" clId="Web-{FF7EB090-A62F-546A-B6CE-664FBD0BD390}" dt="2025-11-19T23:40:17.493" v="597"/>
          <ac:spMkLst>
            <pc:docMk/>
            <pc:sldMk cId="1850768081" sldId="269"/>
            <ac:spMk id="6" creationId="{CE49E14B-46F6-4D1A-A46C-0792C3B7E5B8}"/>
          </ac:spMkLst>
        </pc:spChg>
        <pc:spChg chg="add mod">
          <ac:chgData name="Jana Sliskova (2421920)" userId="S::2421920@student.uwtsd.ac.uk::9ad57eff-cd9a-41fd-ad82-2b504320a9a4" providerId="AD" clId="Web-{FF7EB090-A62F-546A-B6CE-664FBD0BD390}" dt="2025-11-20T00:00:49.624" v="772" actId="1076"/>
          <ac:spMkLst>
            <pc:docMk/>
            <pc:sldMk cId="1850768081" sldId="269"/>
            <ac:spMk id="8" creationId="{AA05C199-3B06-BF55-91D8-B4D6825DAA79}"/>
          </ac:spMkLst>
        </pc:spChg>
        <pc:spChg chg="add">
          <ac:chgData name="Jana Sliskova (2421920)" userId="S::2421920@student.uwtsd.ac.uk::9ad57eff-cd9a-41fd-ad82-2b504320a9a4" providerId="AD" clId="Web-{FF7EB090-A62F-546A-B6CE-664FBD0BD390}" dt="2025-11-19T23:18:00.663" v="235"/>
          <ac:spMkLst>
            <pc:docMk/>
            <pc:sldMk cId="1850768081" sldId="269"/>
            <ac:spMk id="49" creationId="{98DDA986-B6EE-4642-AC60-0490373E69D0}"/>
          </ac:spMkLst>
        </pc:spChg>
        <pc:spChg chg="add mod">
          <ac:chgData name="Jana Sliskova (2421920)" userId="S::2421920@student.uwtsd.ac.uk::9ad57eff-cd9a-41fd-ad82-2b504320a9a4" providerId="AD" clId="Web-{FF7EB090-A62F-546A-B6CE-664FBD0BD390}" dt="2025-11-19T23:18:58.042" v="236"/>
          <ac:spMkLst>
            <pc:docMk/>
            <pc:sldMk cId="1850768081" sldId="269"/>
            <ac:spMk id="50" creationId="{80B62878-12EF-4E97-A284-47BAFC30DA2E}"/>
          </ac:spMkLst>
        </pc:spChg>
        <pc:spChg chg="add mod">
          <ac:chgData name="Jana Sliskova (2421920)" userId="S::2421920@student.uwtsd.ac.uk::9ad57eff-cd9a-41fd-ad82-2b504320a9a4" providerId="AD" clId="Web-{FF7EB090-A62F-546A-B6CE-664FBD0BD390}" dt="2025-11-19T23:19:22.429" v="238"/>
          <ac:spMkLst>
            <pc:docMk/>
            <pc:sldMk cId="1850768081" sldId="269"/>
            <ac:spMk id="51" creationId="{6D79188D-1ED5-4705-B8C7-5D6FB7670AB3}"/>
          </ac:spMkLst>
        </pc:spChg>
        <pc:picChg chg="add mod">
          <ac:chgData name="Jana Sliskova (2421920)" userId="S::2421920@student.uwtsd.ac.uk::9ad57eff-cd9a-41fd-ad82-2b504320a9a4" providerId="AD" clId="Web-{FF7EB090-A62F-546A-B6CE-664FBD0BD390}" dt="2025-11-20T00:01:11.110" v="775" actId="1076"/>
          <ac:picMkLst>
            <pc:docMk/>
            <pc:sldMk cId="1850768081" sldId="269"/>
            <ac:picMk id="10" creationId="{0764DA66-D3AF-BEAE-0D5D-7D2E4F3FB275}"/>
          </ac:picMkLst>
        </pc:picChg>
      </pc:sldChg>
    </pc:docChg>
  </pc:docChgLst>
  <pc:docChgLst>
    <pc:chgData name="Jana Sliskova (2421920)" userId="S::2421920@student.uwtsd.ac.uk::9ad57eff-cd9a-41fd-ad82-2b504320a9a4" providerId="AD" clId="Web-{6E0BBF51-CB45-C210-59E5-56B53AB6E64D}"/>
    <pc:docChg chg="modSld">
      <pc:chgData name="Jana Sliskova (2421920)" userId="S::2421920@student.uwtsd.ac.uk::9ad57eff-cd9a-41fd-ad82-2b504320a9a4" providerId="AD" clId="Web-{6E0BBF51-CB45-C210-59E5-56B53AB6E64D}" dt="2025-11-22T18:19:16.742" v="150" actId="20577"/>
      <pc:docMkLst>
        <pc:docMk/>
      </pc:docMkLst>
      <pc:sldChg chg="modSp">
        <pc:chgData name="Jana Sliskova (2421920)" userId="S::2421920@student.uwtsd.ac.uk::9ad57eff-cd9a-41fd-ad82-2b504320a9a4" providerId="AD" clId="Web-{6E0BBF51-CB45-C210-59E5-56B53AB6E64D}" dt="2025-11-22T18:12:05.641" v="13" actId="20577"/>
        <pc:sldMkLst>
          <pc:docMk/>
          <pc:sldMk cId="0" sldId="259"/>
        </pc:sldMkLst>
        <pc:spChg chg="mod">
          <ac:chgData name="Jana Sliskova (2421920)" userId="S::2421920@student.uwtsd.ac.uk::9ad57eff-cd9a-41fd-ad82-2b504320a9a4" providerId="AD" clId="Web-{6E0BBF51-CB45-C210-59E5-56B53AB6E64D}" dt="2025-11-22T18:12:05.641" v="13" actId="20577"/>
          <ac:spMkLst>
            <pc:docMk/>
            <pc:sldMk cId="0" sldId="259"/>
            <ac:spMk id="9" creationId="{00000000-0000-0000-0000-000000000000}"/>
          </ac:spMkLst>
        </pc:spChg>
      </pc:sldChg>
      <pc:sldChg chg="modSp">
        <pc:chgData name="Jana Sliskova (2421920)" userId="S::2421920@student.uwtsd.ac.uk::9ad57eff-cd9a-41fd-ad82-2b504320a9a4" providerId="AD" clId="Web-{6E0BBF51-CB45-C210-59E5-56B53AB6E64D}" dt="2025-11-22T18:16:55.942" v="94" actId="20577"/>
        <pc:sldMkLst>
          <pc:docMk/>
          <pc:sldMk cId="0" sldId="261"/>
        </pc:sldMkLst>
        <pc:spChg chg="mod">
          <ac:chgData name="Jana Sliskova (2421920)" userId="S::2421920@student.uwtsd.ac.uk::9ad57eff-cd9a-41fd-ad82-2b504320a9a4" providerId="AD" clId="Web-{6E0BBF51-CB45-C210-59E5-56B53AB6E64D}" dt="2025-11-22T18:16:55.942" v="94" actId="20577"/>
          <ac:spMkLst>
            <pc:docMk/>
            <pc:sldMk cId="0" sldId="261"/>
            <ac:spMk id="6" creationId="{00000000-0000-0000-0000-000000000000}"/>
          </ac:spMkLst>
        </pc:spChg>
        <pc:spChg chg="mod">
          <ac:chgData name="Jana Sliskova (2421920)" userId="S::2421920@student.uwtsd.ac.uk::9ad57eff-cd9a-41fd-ad82-2b504320a9a4" providerId="AD" clId="Web-{6E0BBF51-CB45-C210-59E5-56B53AB6E64D}" dt="2025-11-22T18:16:17.160" v="92" actId="20577"/>
          <ac:spMkLst>
            <pc:docMk/>
            <pc:sldMk cId="0" sldId="261"/>
            <ac:spMk id="7" creationId="{00000000-0000-0000-0000-000000000000}"/>
          </ac:spMkLst>
        </pc:spChg>
      </pc:sldChg>
      <pc:sldChg chg="modSp">
        <pc:chgData name="Jana Sliskova (2421920)" userId="S::2421920@student.uwtsd.ac.uk::9ad57eff-cd9a-41fd-ad82-2b504320a9a4" providerId="AD" clId="Web-{6E0BBF51-CB45-C210-59E5-56B53AB6E64D}" dt="2025-11-22T18:19:16.742" v="150" actId="20577"/>
        <pc:sldMkLst>
          <pc:docMk/>
          <pc:sldMk cId="0" sldId="262"/>
        </pc:sldMkLst>
        <pc:spChg chg="mod">
          <ac:chgData name="Jana Sliskova (2421920)" userId="S::2421920@student.uwtsd.ac.uk::9ad57eff-cd9a-41fd-ad82-2b504320a9a4" providerId="AD" clId="Web-{6E0BBF51-CB45-C210-59E5-56B53AB6E64D}" dt="2025-11-22T18:17:53.537" v="120" actId="20577"/>
          <ac:spMkLst>
            <pc:docMk/>
            <pc:sldMk cId="0" sldId="262"/>
            <ac:spMk id="9" creationId="{00000000-0000-0000-0000-000000000000}"/>
          </ac:spMkLst>
        </pc:spChg>
        <pc:spChg chg="mod">
          <ac:chgData name="Jana Sliskova (2421920)" userId="S::2421920@student.uwtsd.ac.uk::9ad57eff-cd9a-41fd-ad82-2b504320a9a4" providerId="AD" clId="Web-{6E0BBF51-CB45-C210-59E5-56B53AB6E64D}" dt="2025-11-22T18:19:16.742" v="150" actId="20577"/>
          <ac:spMkLst>
            <pc:docMk/>
            <pc:sldMk cId="0" sldId="262"/>
            <ac:spMk id="10"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sv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0.jpe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14.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18.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3.svg"/><Relationship Id="rId7"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21.sv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21.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25.jpeg"/><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3.svg"/><Relationship Id="rId7" Type="http://schemas.openxmlformats.org/officeDocument/2006/relationships/image" Target="../media/image29.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32.sv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3.svg"/><Relationship Id="rId7" Type="http://schemas.openxmlformats.org/officeDocument/2006/relationships/image" Target="../media/image31.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8" Type="http://schemas.openxmlformats.org/officeDocument/2006/relationships/hyperlink" Target="https://www.koganpage.com/marketing-communications/social-media-strategy-9781398609990" TargetMode="External"/><Relationship Id="rId13" Type="http://schemas.openxmlformats.org/officeDocument/2006/relationships/hyperlink" Target="https://www.gov.uk/set-up-as-sole-trader" TargetMode="External"/><Relationship Id="rId18" Type="http://schemas.openxmlformats.org/officeDocument/2006/relationships/hyperlink" Target="https://ibn.idsi.md/ro/vizualizare_articol/215232/datacite" TargetMode="External"/><Relationship Id="rId3" Type="http://schemas.openxmlformats.org/officeDocument/2006/relationships/image" Target="../media/image3.svg"/><Relationship Id="rId21" Type="http://schemas.openxmlformats.org/officeDocument/2006/relationships/hyperlink" Target="https://pimrj.org/index.php/pimrj/article/view/58" TargetMode="External"/><Relationship Id="rId7" Type="http://schemas.openxmlformats.org/officeDocument/2006/relationships/image" Target="../media/image39.svg"/><Relationship Id="rId12" Type="http://schemas.openxmlformats.org/officeDocument/2006/relationships/hyperlink" Target="https://support.google.com/business/answer/7091?hl=en" TargetMode="External"/><Relationship Id="rId17" Type="http://schemas.openxmlformats.org/officeDocument/2006/relationships/hyperlink" Target="https://www.theseus.fi/bitstream/handle/10024/864693/Oasmaa_Suvi.pdf?sequence=2&amp;isAllowed=y" TargetMode="External"/><Relationship Id="rId2" Type="http://schemas.openxmlformats.org/officeDocument/2006/relationships/image" Target="../media/image2.png"/><Relationship Id="rId16" Type="http://schemas.openxmlformats.org/officeDocument/2006/relationships/hyperlink" Target="https://digilib.k.utb.cz/bitstream/handle/10563/46720/nikitina_2021_dp.pdf?sequence=1&amp;isAllowed=y" TargetMode="External"/><Relationship Id="rId20" Type="http://schemas.openxmlformats.org/officeDocument/2006/relationships/hyperlink" Target="https://blog.salonist.io/online-booking-system/" TargetMode="External"/><Relationship Id="rId1" Type="http://schemas.openxmlformats.org/officeDocument/2006/relationships/slideLayout" Target="../slideLayouts/slideLayout7.xml"/><Relationship Id="rId6" Type="http://schemas.openxmlformats.org/officeDocument/2006/relationships/image" Target="../media/image38.png"/><Relationship Id="rId11" Type="http://schemas.openxmlformats.org/officeDocument/2006/relationships/hyperlink" Target="https://doi.org/10.1109/DeSE54285.2021.9719493" TargetMode="External"/><Relationship Id="rId5" Type="http://schemas.openxmlformats.org/officeDocument/2006/relationships/image" Target="../media/image37.jpeg"/><Relationship Id="rId15" Type="http://schemas.openxmlformats.org/officeDocument/2006/relationships/hyperlink" Target="https://www.taylorfrancis.com/chapters/edit/10.4324/9781003372189-13/seo-strategy-digital-presence-aleksej-heinze-montserrat-cano" TargetMode="External"/><Relationship Id="rId10" Type="http://schemas.openxmlformats.org/officeDocument/2006/relationships/hyperlink" Target="https://doi.org/10.17762/turcomat.v12i12.8092" TargetMode="External"/><Relationship Id="rId19" Type="http://schemas.openxmlformats.org/officeDocument/2006/relationships/hyperlink" Target="https://www.ofcom.org.uk/siteassets/resources/documents/research-and-data/online-research/online-nation/2024/online-nation-2024-report.pdf" TargetMode="External"/><Relationship Id="rId4" Type="http://schemas.openxmlformats.org/officeDocument/2006/relationships/image" Target="../media/image36.jpeg"/><Relationship Id="rId9" Type="http://schemas.openxmlformats.org/officeDocument/2006/relationships/hyperlink" Target="https://britishbeautycouncil.com/value-of-beauty-2025/" TargetMode="External"/><Relationship Id="rId14" Type="http://schemas.openxmlformats.org/officeDocument/2006/relationships/hyperlink" Target="https://www.econbiz.de/Record/data-driven-marketing-for-growth-and-profitability-grandhi-balakrishna/10012411489" TargetMode="External"/><Relationship Id="rId22" Type="http://schemas.openxmlformats.org/officeDocument/2006/relationships/hyperlink" Target="https://doi.org/10.1109/InC460750.2024.10649088"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21.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41.svg"/><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10923092" y="1708868"/>
            <a:ext cx="6336208" cy="6869263"/>
            <a:chOff x="0" y="0"/>
            <a:chExt cx="5857240" cy="6350000"/>
          </a:xfrm>
        </p:grpSpPr>
        <p:sp>
          <p:nvSpPr>
            <p:cNvPr id="3" name="Freeform 3"/>
            <p:cNvSpPr/>
            <p:nvPr/>
          </p:nvSpPr>
          <p:spPr>
            <a:xfrm>
              <a:off x="0" y="0"/>
              <a:ext cx="5857240" cy="6350000"/>
            </a:xfrm>
            <a:custGeom>
              <a:avLst/>
              <a:gdLst/>
              <a:ahLst/>
              <a:cxnLst/>
              <a:rect l="l" t="t" r="r" b="b"/>
              <a:pathLst>
                <a:path w="5857240" h="6350000">
                  <a:moveTo>
                    <a:pt x="2928620" y="0"/>
                  </a:moveTo>
                  <a:cubicBezTo>
                    <a:pt x="4546600" y="0"/>
                    <a:pt x="5857240" y="1310640"/>
                    <a:pt x="5857240" y="2928620"/>
                  </a:cubicBezTo>
                  <a:lnTo>
                    <a:pt x="5857240" y="6350000"/>
                  </a:lnTo>
                  <a:lnTo>
                    <a:pt x="0" y="6350000"/>
                  </a:lnTo>
                  <a:lnTo>
                    <a:pt x="0" y="2928620"/>
                  </a:lnTo>
                  <a:cubicBezTo>
                    <a:pt x="0" y="1310640"/>
                    <a:pt x="1310640" y="0"/>
                    <a:pt x="2928620" y="0"/>
                  </a:cubicBezTo>
                  <a:close/>
                </a:path>
              </a:pathLst>
            </a:custGeom>
            <a:blipFill>
              <a:blip r:embed="rId2"/>
              <a:stretch>
                <a:fillRect l="-14718" r="-48002"/>
              </a:stretch>
            </a:blipFill>
            <a:ln w="19050" cap="sq">
              <a:solidFill>
                <a:srgbClr val="000000"/>
              </a:solidFill>
              <a:prstDash val="solid"/>
              <a:miter/>
            </a:ln>
          </p:spPr>
        </p:sp>
      </p:grpSp>
      <p:sp>
        <p:nvSpPr>
          <p:cNvPr id="4" name="Freeform 4"/>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4679787" y="2016735"/>
            <a:ext cx="1664155" cy="556735"/>
          </a:xfrm>
          <a:custGeom>
            <a:avLst/>
            <a:gdLst/>
            <a:ahLst/>
            <a:cxnLst/>
            <a:rect l="l" t="t" r="r" b="b"/>
            <a:pathLst>
              <a:path w="1664155" h="556735">
                <a:moveTo>
                  <a:pt x="0" y="0"/>
                </a:moveTo>
                <a:lnTo>
                  <a:pt x="1664154" y="0"/>
                </a:lnTo>
                <a:lnTo>
                  <a:pt x="1664154" y="556735"/>
                </a:lnTo>
                <a:lnTo>
                  <a:pt x="0" y="5567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15614007" y="9157510"/>
            <a:ext cx="1664155" cy="556735"/>
          </a:xfrm>
          <a:custGeom>
            <a:avLst/>
            <a:gdLst/>
            <a:ahLst/>
            <a:cxnLst/>
            <a:rect l="l" t="t" r="r" b="b"/>
            <a:pathLst>
              <a:path w="1664155" h="556735">
                <a:moveTo>
                  <a:pt x="0" y="0"/>
                </a:moveTo>
                <a:lnTo>
                  <a:pt x="1664154" y="0"/>
                </a:lnTo>
                <a:lnTo>
                  <a:pt x="1664154" y="556735"/>
                </a:lnTo>
                <a:lnTo>
                  <a:pt x="0" y="5567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834565" y="2477879"/>
            <a:ext cx="10288574" cy="4149072"/>
          </a:xfrm>
          <a:prstGeom prst="rect">
            <a:avLst/>
          </a:prstGeom>
        </p:spPr>
        <p:txBody>
          <a:bodyPr lIns="0" tIns="0" rIns="0" bIns="0" rtlCol="0" anchor="t">
            <a:spAutoFit/>
          </a:bodyPr>
          <a:lstStyle/>
          <a:p>
            <a:pPr algn="l">
              <a:lnSpc>
                <a:spcPts val="10639"/>
              </a:lnSpc>
            </a:pPr>
            <a:r>
              <a:rPr lang="en-US" sz="7599">
                <a:solidFill>
                  <a:srgbClr val="1E302C"/>
                </a:solidFill>
                <a:latin typeface="Bauer Bodoni"/>
                <a:ea typeface="Bauer Bodoni"/>
                <a:cs typeface="Bauer Bodoni"/>
                <a:sym typeface="Bauer Bodoni"/>
              </a:rPr>
              <a:t>FEELING BEAUTIFUL FOREVER</a:t>
            </a:r>
          </a:p>
          <a:p>
            <a:pPr algn="l">
              <a:lnSpc>
                <a:spcPts val="10639"/>
              </a:lnSpc>
            </a:pPr>
            <a:endParaRPr lang="en-US" sz="7599">
              <a:solidFill>
                <a:srgbClr val="1E302C"/>
              </a:solidFill>
              <a:latin typeface="Bauer Bodoni"/>
              <a:ea typeface="Bauer Bodoni"/>
              <a:cs typeface="Bauer Bodoni"/>
              <a:sym typeface="Bauer Bodoni"/>
            </a:endParaRPr>
          </a:p>
        </p:txBody>
      </p:sp>
      <p:sp>
        <p:nvSpPr>
          <p:cNvPr id="8" name="TextBox 8"/>
          <p:cNvSpPr txBox="1"/>
          <p:nvPr/>
        </p:nvSpPr>
        <p:spPr>
          <a:xfrm>
            <a:off x="834565" y="5671940"/>
            <a:ext cx="7585717" cy="2109083"/>
          </a:xfrm>
          <a:prstGeom prst="rect">
            <a:avLst/>
          </a:prstGeom>
        </p:spPr>
        <p:txBody>
          <a:bodyPr lIns="0" tIns="0" rIns="0" bIns="0" rtlCol="0" anchor="t">
            <a:spAutoFit/>
          </a:bodyPr>
          <a:lstStyle/>
          <a:p>
            <a:pPr algn="l">
              <a:lnSpc>
                <a:spcPts val="5620"/>
              </a:lnSpc>
            </a:pPr>
            <a:r>
              <a:rPr lang="en-US" sz="4014">
                <a:solidFill>
                  <a:srgbClr val="1E302C"/>
                </a:solidFill>
                <a:latin typeface="Gotham"/>
                <a:ea typeface="Gotham"/>
                <a:cs typeface="Gotham"/>
                <a:sym typeface="Gotham"/>
              </a:rPr>
              <a:t>Managing Enterprise in 21st Century – BMSW4006</a:t>
            </a:r>
          </a:p>
          <a:p>
            <a:pPr algn="l">
              <a:lnSpc>
                <a:spcPts val="5620"/>
              </a:lnSpc>
            </a:pPr>
            <a:endParaRPr lang="en-US" sz="4014">
              <a:solidFill>
                <a:srgbClr val="1E302C"/>
              </a:solidFill>
              <a:latin typeface="Gotham"/>
              <a:ea typeface="Gotham"/>
              <a:cs typeface="Gotham"/>
              <a:sym typeface="Gotham"/>
            </a:endParaRPr>
          </a:p>
        </p:txBody>
      </p:sp>
      <p:sp>
        <p:nvSpPr>
          <p:cNvPr id="9" name="TextBox 9"/>
          <p:cNvSpPr txBox="1"/>
          <p:nvPr/>
        </p:nvSpPr>
        <p:spPr>
          <a:xfrm>
            <a:off x="830210" y="7653318"/>
            <a:ext cx="9901350" cy="1769331"/>
          </a:xfrm>
          <a:prstGeom prst="rect">
            <a:avLst/>
          </a:prstGeom>
        </p:spPr>
        <p:txBody>
          <a:bodyPr wrap="square" lIns="0" tIns="0" rIns="0" bIns="0" rtlCol="0" anchor="t">
            <a:spAutoFit/>
          </a:bodyPr>
          <a:lstStyle/>
          <a:p>
            <a:pPr>
              <a:lnSpc>
                <a:spcPts val="3499"/>
              </a:lnSpc>
            </a:pPr>
            <a:r>
              <a:rPr lang="en-US" sz="2800" b="1" dirty="0">
                <a:solidFill>
                  <a:srgbClr val="1E302C"/>
                </a:solidFill>
                <a:latin typeface="Gotham"/>
                <a:ea typeface="Gotham"/>
                <a:cs typeface="Gotham"/>
              </a:rPr>
              <a:t>Module Name: Managing Enterprise (BMSW4011)</a:t>
            </a:r>
          </a:p>
          <a:p>
            <a:pPr>
              <a:lnSpc>
                <a:spcPts val="3499"/>
              </a:lnSpc>
            </a:pPr>
            <a:r>
              <a:rPr lang="en-US" sz="2800" b="1" dirty="0">
                <a:solidFill>
                  <a:srgbClr val="1E302C"/>
                </a:solidFill>
                <a:latin typeface="Gotham"/>
                <a:ea typeface="Gotham"/>
                <a:cs typeface="Gotham"/>
                <a:sym typeface="Gotham"/>
              </a:rPr>
              <a:t>Student Name: Jana </a:t>
            </a:r>
            <a:r>
              <a:rPr lang="en-US" sz="2800" b="1" err="1">
                <a:solidFill>
                  <a:srgbClr val="1E302C"/>
                </a:solidFill>
                <a:latin typeface="Gotham"/>
                <a:ea typeface="Gotham"/>
                <a:cs typeface="Gotham"/>
                <a:sym typeface="Gotham"/>
              </a:rPr>
              <a:t>Sliskova</a:t>
            </a:r>
            <a:endParaRPr lang="en-US" sz="2800" b="1" dirty="0">
              <a:solidFill>
                <a:srgbClr val="1E302C"/>
              </a:solidFill>
              <a:latin typeface="Gotham"/>
              <a:ea typeface="Gotham"/>
              <a:cs typeface="Gotham"/>
            </a:endParaRPr>
          </a:p>
          <a:p>
            <a:pPr>
              <a:lnSpc>
                <a:spcPts val="3499"/>
              </a:lnSpc>
            </a:pPr>
            <a:r>
              <a:rPr lang="en-US" sz="2800" b="1" dirty="0">
                <a:solidFill>
                  <a:srgbClr val="1E302C"/>
                </a:solidFill>
                <a:latin typeface="Gotham"/>
                <a:ea typeface="Gotham"/>
                <a:cs typeface="Gotham"/>
              </a:rPr>
              <a:t>Student Number: 2421920</a:t>
            </a:r>
          </a:p>
          <a:p>
            <a:pPr>
              <a:lnSpc>
                <a:spcPts val="3499"/>
              </a:lnSpc>
            </a:pPr>
            <a:r>
              <a:rPr lang="en-US" sz="2800" b="1" dirty="0">
                <a:solidFill>
                  <a:srgbClr val="1E302C"/>
                </a:solidFill>
                <a:latin typeface="Gotham"/>
                <a:ea typeface="Gotham"/>
                <a:cs typeface="Gotham"/>
                <a:sym typeface="Gotham"/>
              </a:rPr>
              <a:t>Lecture Name: Melanie Squire</a:t>
            </a:r>
            <a:endParaRPr lang="en-US" sz="3200" dirty="0">
              <a:solidFill>
                <a:srgbClr val="1E302C"/>
              </a:solidFill>
              <a:latin typeface="Gotham"/>
              <a:ea typeface="Gotham"/>
              <a:cs typeface="Gotham"/>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7999" cy="10287000"/>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271" y="1028700"/>
            <a:ext cx="16201458" cy="8229600"/>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9C3FCEA-F2FC-B05E-A88E-005B573163CE}"/>
              </a:ext>
            </a:extLst>
          </p:cNvPr>
          <p:cNvSpPr>
            <a:spLocks noGrp="1"/>
          </p:cNvSpPr>
          <p:nvPr>
            <p:ph type="title"/>
          </p:nvPr>
        </p:nvSpPr>
        <p:spPr>
          <a:xfrm>
            <a:off x="2424081" y="1891705"/>
            <a:ext cx="13439839" cy="1332540"/>
          </a:xfrm>
        </p:spPr>
        <p:txBody>
          <a:bodyPr anchor="b">
            <a:noAutofit/>
          </a:bodyPr>
          <a:lstStyle/>
          <a:p>
            <a:r>
              <a:rPr lang="en-GB" sz="8000" dirty="0">
                <a:latin typeface="Bauer Bodoni"/>
                <a:ea typeface="Calibri"/>
                <a:cs typeface="Calibri"/>
              </a:rPr>
              <a:t>PRESENTATION OVERVIEW</a:t>
            </a:r>
          </a:p>
        </p:txBody>
      </p:sp>
      <p:sp>
        <p:nvSpPr>
          <p:cNvPr id="4" name="Content Placeholder 3">
            <a:extLst>
              <a:ext uri="{FF2B5EF4-FFF2-40B4-BE49-F238E27FC236}">
                <a16:creationId xmlns:a16="http://schemas.microsoft.com/office/drawing/2014/main" id="{ABF6667F-12ED-5984-633D-5D4CE97310EA}"/>
              </a:ext>
            </a:extLst>
          </p:cNvPr>
          <p:cNvSpPr>
            <a:spLocks noGrp="1"/>
          </p:cNvSpPr>
          <p:nvPr>
            <p:ph idx="1"/>
          </p:nvPr>
        </p:nvSpPr>
        <p:spPr>
          <a:xfrm>
            <a:off x="2240637" y="3217741"/>
            <a:ext cx="13524504" cy="4980000"/>
          </a:xfrm>
        </p:spPr>
        <p:txBody>
          <a:bodyPr vert="horz" lIns="91440" tIns="45720" rIns="91440" bIns="45720" rtlCol="0" anchor="t">
            <a:normAutofit fontScale="70000" lnSpcReduction="20000"/>
          </a:bodyPr>
          <a:lstStyle/>
          <a:p>
            <a:pPr marL="514350" indent="-514350">
              <a:lnSpc>
                <a:spcPct val="90000"/>
              </a:lnSpc>
              <a:spcBef>
                <a:spcPts val="20"/>
              </a:spcBef>
              <a:buAutoNum type="arabicPeriod"/>
            </a:pPr>
            <a:r>
              <a:rPr lang="en-US" sz="4000" b="1" dirty="0">
                <a:latin typeface="Gotham"/>
                <a:ea typeface="Calibri"/>
                <a:cs typeface="Calibri"/>
              </a:rPr>
              <a:t>Business Overview</a:t>
            </a:r>
            <a:endParaRPr lang="en-US" sz="4000" dirty="0">
              <a:ea typeface="Calibri"/>
              <a:cs typeface="Calibri"/>
            </a:endParaRPr>
          </a:p>
          <a:p>
            <a:pPr marL="0" indent="0">
              <a:lnSpc>
                <a:spcPct val="90000"/>
              </a:lnSpc>
              <a:spcBef>
                <a:spcPts val="20"/>
              </a:spcBef>
              <a:buNone/>
            </a:pPr>
            <a:r>
              <a:rPr lang="en-US" sz="3600" dirty="0">
                <a:latin typeface="Gotham"/>
                <a:ea typeface="Calibri"/>
                <a:cs typeface="Calibri"/>
              </a:rPr>
              <a:t>1.1   Business concept, name and story</a:t>
            </a:r>
          </a:p>
          <a:p>
            <a:pPr marL="0" indent="0">
              <a:lnSpc>
                <a:spcPct val="90000"/>
              </a:lnSpc>
              <a:spcBef>
                <a:spcPts val="20"/>
              </a:spcBef>
              <a:buNone/>
            </a:pPr>
            <a:r>
              <a:rPr lang="en-US" sz="3600" dirty="0">
                <a:latin typeface="Gotham"/>
                <a:ea typeface="Calibri"/>
                <a:cs typeface="Calibri"/>
              </a:rPr>
              <a:t>1.2  Mission, Aims, Smart objectives and USP</a:t>
            </a:r>
          </a:p>
          <a:p>
            <a:pPr marL="0" indent="0">
              <a:lnSpc>
                <a:spcPct val="90000"/>
              </a:lnSpc>
              <a:spcBef>
                <a:spcPts val="20"/>
              </a:spcBef>
              <a:buNone/>
            </a:pPr>
            <a:r>
              <a:rPr lang="en-US" sz="3600" dirty="0">
                <a:latin typeface="Gotham"/>
                <a:ea typeface="Calibri"/>
                <a:cs typeface="Calibri"/>
              </a:rPr>
              <a:t>1.3  Legal Status and people plan</a:t>
            </a:r>
          </a:p>
          <a:p>
            <a:pPr marL="0" indent="0">
              <a:lnSpc>
                <a:spcPct val="90000"/>
              </a:lnSpc>
              <a:spcBef>
                <a:spcPts val="20"/>
              </a:spcBef>
              <a:buNone/>
            </a:pPr>
            <a:r>
              <a:rPr lang="en-US" sz="3600" dirty="0">
                <a:latin typeface="Gotham"/>
                <a:ea typeface="Calibri"/>
                <a:cs typeface="Calibri"/>
              </a:rPr>
              <a:t>1.4  Location and Financial Snapshot</a:t>
            </a:r>
          </a:p>
          <a:p>
            <a:pPr marL="0" indent="0">
              <a:lnSpc>
                <a:spcPct val="90000"/>
              </a:lnSpc>
              <a:spcBef>
                <a:spcPts val="20"/>
              </a:spcBef>
              <a:buNone/>
            </a:pPr>
            <a:r>
              <a:rPr lang="en-US" sz="3600" b="1" dirty="0">
                <a:latin typeface="Gotham"/>
                <a:ea typeface="Calibri"/>
                <a:cs typeface="Calibri"/>
              </a:rPr>
              <a:t>2. </a:t>
            </a:r>
            <a:r>
              <a:rPr lang="en-US" sz="4000" b="1" dirty="0">
                <a:latin typeface="Gotham"/>
                <a:ea typeface="Calibri"/>
                <a:cs typeface="Calibri"/>
              </a:rPr>
              <a:t> Marketing Strategy</a:t>
            </a:r>
          </a:p>
          <a:p>
            <a:pPr marL="0" indent="0">
              <a:lnSpc>
                <a:spcPct val="90000"/>
              </a:lnSpc>
              <a:spcBef>
                <a:spcPts val="20"/>
              </a:spcBef>
              <a:buNone/>
            </a:pPr>
            <a:r>
              <a:rPr lang="en-US" sz="3600" dirty="0">
                <a:latin typeface="Gotham"/>
                <a:ea typeface="Calibri"/>
                <a:cs typeface="Calibri"/>
              </a:rPr>
              <a:t>2.1  Market research, Swot and Pestle</a:t>
            </a:r>
          </a:p>
          <a:p>
            <a:pPr marL="0" indent="0">
              <a:lnSpc>
                <a:spcPct val="90000"/>
              </a:lnSpc>
              <a:spcBef>
                <a:spcPts val="20"/>
              </a:spcBef>
              <a:buNone/>
            </a:pPr>
            <a:r>
              <a:rPr lang="en-US" sz="3600" dirty="0">
                <a:latin typeface="Gotham"/>
                <a:ea typeface="Calibri"/>
                <a:cs typeface="Calibri"/>
              </a:rPr>
              <a:t>2.2 12-month Marketing Strategies</a:t>
            </a:r>
          </a:p>
          <a:p>
            <a:pPr marL="0" indent="0">
              <a:lnSpc>
                <a:spcPct val="90000"/>
              </a:lnSpc>
              <a:spcBef>
                <a:spcPts val="20"/>
              </a:spcBef>
              <a:buNone/>
            </a:pPr>
            <a:r>
              <a:rPr lang="en-US" sz="3600" dirty="0">
                <a:latin typeface="Gotham"/>
                <a:ea typeface="Calibri"/>
                <a:cs typeface="Calibri"/>
              </a:rPr>
              <a:t>2.3 Brand and Marketing examples</a:t>
            </a:r>
          </a:p>
          <a:p>
            <a:pPr marL="0" indent="0">
              <a:lnSpc>
                <a:spcPct val="90000"/>
              </a:lnSpc>
              <a:spcBef>
                <a:spcPts val="20"/>
              </a:spcBef>
              <a:buNone/>
            </a:pPr>
            <a:r>
              <a:rPr lang="en-US" sz="3600" b="1" dirty="0">
                <a:latin typeface="Gotham"/>
                <a:ea typeface="Calibri"/>
                <a:cs typeface="Calibri"/>
              </a:rPr>
              <a:t>3. </a:t>
            </a:r>
            <a:r>
              <a:rPr lang="en-US" sz="4000" b="1" dirty="0">
                <a:latin typeface="Gotham"/>
                <a:ea typeface="Calibri"/>
                <a:cs typeface="Calibri"/>
              </a:rPr>
              <a:t> Two Minute Pitch</a:t>
            </a:r>
          </a:p>
          <a:p>
            <a:pPr marL="0" indent="0">
              <a:lnSpc>
                <a:spcPct val="90000"/>
              </a:lnSpc>
              <a:spcBef>
                <a:spcPts val="20"/>
              </a:spcBef>
              <a:buNone/>
            </a:pPr>
            <a:r>
              <a:rPr lang="en-US" sz="3600" dirty="0">
                <a:latin typeface="Gotham"/>
                <a:ea typeface="Calibri"/>
                <a:cs typeface="Calibri"/>
              </a:rPr>
              <a:t>3.1  Why invest in me and benefits</a:t>
            </a:r>
          </a:p>
          <a:p>
            <a:pPr marL="0" indent="0">
              <a:lnSpc>
                <a:spcPct val="90000"/>
              </a:lnSpc>
              <a:spcBef>
                <a:spcPts val="20"/>
              </a:spcBef>
              <a:buNone/>
            </a:pPr>
            <a:r>
              <a:rPr lang="en-US" sz="3600" dirty="0">
                <a:latin typeface="Gotham"/>
                <a:ea typeface="Calibri"/>
                <a:cs typeface="Calibri"/>
              </a:rPr>
              <a:t>3.   Expected Impact</a:t>
            </a:r>
          </a:p>
          <a:p>
            <a:pPr marL="0" indent="0">
              <a:lnSpc>
                <a:spcPct val="90000"/>
              </a:lnSpc>
              <a:spcBef>
                <a:spcPts val="20"/>
              </a:spcBef>
              <a:buNone/>
            </a:pPr>
            <a:r>
              <a:rPr lang="en-US" sz="3600" b="1" dirty="0">
                <a:latin typeface="Gotham"/>
                <a:ea typeface="Calibri"/>
                <a:cs typeface="Calibri"/>
              </a:rPr>
              <a:t>4.  References List</a:t>
            </a:r>
          </a:p>
          <a:p>
            <a:pPr marL="0" indent="0">
              <a:lnSpc>
                <a:spcPct val="90000"/>
              </a:lnSpc>
              <a:spcBef>
                <a:spcPts val="20"/>
              </a:spcBef>
              <a:buNone/>
            </a:pPr>
            <a:r>
              <a:rPr lang="en-US" sz="3600" b="1" dirty="0">
                <a:latin typeface="Gotham"/>
                <a:ea typeface="Calibri"/>
                <a:cs typeface="Calibri"/>
              </a:rPr>
              <a:t>5.  AI Statement </a:t>
            </a:r>
          </a:p>
          <a:p>
            <a:pPr marL="0" indent="0">
              <a:buNone/>
            </a:pPr>
            <a:br>
              <a:rPr lang="en-US" sz="2700" dirty="0">
                <a:ea typeface="Calibri"/>
                <a:cs typeface="Calibri"/>
              </a:rPr>
            </a:br>
            <a:endParaRPr lang="en-US" sz="3600">
              <a:ea typeface="Calibri"/>
              <a:cs typeface="Calibri"/>
            </a:endParaRPr>
          </a:p>
          <a:p>
            <a:pPr marL="457200" indent="-457200">
              <a:lnSpc>
                <a:spcPct val="90000"/>
              </a:lnSpc>
              <a:spcBef>
                <a:spcPts val="20"/>
              </a:spcBef>
              <a:buAutoNum type="arabicPeriod"/>
            </a:pPr>
            <a:endParaRPr lang="en-US" dirty="0">
              <a:ea typeface="Calibri"/>
              <a:cs typeface="Calibri"/>
            </a:endParaRPr>
          </a:p>
        </p:txBody>
      </p:sp>
      <p:sp>
        <p:nvSpPr>
          <p:cNvPr id="6" name="Freeform 2">
            <a:extLst>
              <a:ext uri="{FF2B5EF4-FFF2-40B4-BE49-F238E27FC236}">
                <a16:creationId xmlns:a16="http://schemas.microsoft.com/office/drawing/2014/main" id="{CE49E14B-46F6-4D1A-A46C-0792C3B7E5B8}"/>
              </a:ext>
            </a:extLst>
          </p:cNvPr>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7">
            <a:extLst>
              <a:ext uri="{FF2B5EF4-FFF2-40B4-BE49-F238E27FC236}">
                <a16:creationId xmlns:a16="http://schemas.microsoft.com/office/drawing/2014/main" id="{AA05C199-3B06-BF55-91D8-B4D6825DAA79}"/>
              </a:ext>
            </a:extLst>
          </p:cNvPr>
          <p:cNvSpPr/>
          <p:nvPr/>
        </p:nvSpPr>
        <p:spPr>
          <a:xfrm>
            <a:off x="15986372" y="8102318"/>
            <a:ext cx="1128314" cy="1149208"/>
          </a:xfrm>
          <a:custGeom>
            <a:avLst/>
            <a:gdLst/>
            <a:ahLst/>
            <a:cxnLst/>
            <a:rect l="l" t="t" r="r" b="b"/>
            <a:pathLst>
              <a:path w="1128314" h="1149208">
                <a:moveTo>
                  <a:pt x="0" y="0"/>
                </a:moveTo>
                <a:lnTo>
                  <a:pt x="1128314" y="0"/>
                </a:lnTo>
                <a:lnTo>
                  <a:pt x="1128314" y="1149208"/>
                </a:lnTo>
                <a:lnTo>
                  <a:pt x="0" y="11492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0" name="Picture 9" descr="A close up of a flower&#10;&#10;AI-generated content may be incorrect.">
            <a:extLst>
              <a:ext uri="{FF2B5EF4-FFF2-40B4-BE49-F238E27FC236}">
                <a16:creationId xmlns:a16="http://schemas.microsoft.com/office/drawing/2014/main" id="{0764DA66-D3AF-BEAE-0D5D-7D2E4F3FB275}"/>
              </a:ext>
            </a:extLst>
          </p:cNvPr>
          <p:cNvPicPr>
            <a:picLocks noChangeAspect="1"/>
          </p:cNvPicPr>
          <p:nvPr/>
        </p:nvPicPr>
        <p:blipFill>
          <a:blip r:embed="rId6"/>
          <a:stretch>
            <a:fillRect/>
          </a:stretch>
        </p:blipFill>
        <p:spPr>
          <a:xfrm>
            <a:off x="12052533" y="3217333"/>
            <a:ext cx="5189602" cy="3711222"/>
          </a:xfrm>
          <a:prstGeom prst="rect">
            <a:avLst/>
          </a:prstGeom>
        </p:spPr>
      </p:pic>
    </p:spTree>
    <p:extLst>
      <p:ext uri="{BB962C8B-B14F-4D97-AF65-F5344CB8AC3E}">
        <p14:creationId xmlns:p14="http://schemas.microsoft.com/office/powerpoint/2010/main" val="1850768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11968562" y="2842292"/>
            <a:ext cx="5290738" cy="5735839"/>
            <a:chOff x="0" y="0"/>
            <a:chExt cx="5857240" cy="6350000"/>
          </a:xfrm>
        </p:grpSpPr>
        <p:sp>
          <p:nvSpPr>
            <p:cNvPr id="3" name="Freeform 3"/>
            <p:cNvSpPr/>
            <p:nvPr/>
          </p:nvSpPr>
          <p:spPr>
            <a:xfrm>
              <a:off x="0" y="0"/>
              <a:ext cx="5857240" cy="6350000"/>
            </a:xfrm>
            <a:custGeom>
              <a:avLst/>
              <a:gdLst/>
              <a:ahLst/>
              <a:cxnLst/>
              <a:rect l="l" t="t" r="r" b="b"/>
              <a:pathLst>
                <a:path w="5857240" h="6350000">
                  <a:moveTo>
                    <a:pt x="2928620" y="0"/>
                  </a:moveTo>
                  <a:cubicBezTo>
                    <a:pt x="4546600" y="0"/>
                    <a:pt x="5857240" y="1310640"/>
                    <a:pt x="5857240" y="2928620"/>
                  </a:cubicBezTo>
                  <a:lnTo>
                    <a:pt x="5857240" y="6350000"/>
                  </a:lnTo>
                  <a:lnTo>
                    <a:pt x="0" y="6350000"/>
                  </a:lnTo>
                  <a:lnTo>
                    <a:pt x="0" y="2928620"/>
                  </a:lnTo>
                  <a:cubicBezTo>
                    <a:pt x="0" y="1310640"/>
                    <a:pt x="1310640" y="0"/>
                    <a:pt x="2928620" y="0"/>
                  </a:cubicBezTo>
                  <a:close/>
                </a:path>
              </a:pathLst>
            </a:custGeom>
            <a:blipFill>
              <a:blip r:embed="rId2"/>
              <a:stretch>
                <a:fillRect l="-31513" r="-31513"/>
              </a:stretch>
            </a:blipFill>
            <a:ln w="19050" cap="sq">
              <a:solidFill>
                <a:srgbClr val="000000"/>
              </a:solidFill>
              <a:prstDash val="solid"/>
              <a:miter/>
            </a:ln>
          </p:spPr>
        </p:sp>
      </p:grpSp>
      <p:sp>
        <p:nvSpPr>
          <p:cNvPr id="4" name="Freeform 4"/>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a:off x="10160192" y="1468287"/>
            <a:ext cx="5290738" cy="5735839"/>
            <a:chOff x="0" y="0"/>
            <a:chExt cx="5857240" cy="6350000"/>
          </a:xfrm>
        </p:grpSpPr>
        <p:sp>
          <p:nvSpPr>
            <p:cNvPr id="6" name="Freeform 6"/>
            <p:cNvSpPr/>
            <p:nvPr/>
          </p:nvSpPr>
          <p:spPr>
            <a:xfrm>
              <a:off x="0" y="0"/>
              <a:ext cx="5857240" cy="6350000"/>
            </a:xfrm>
            <a:custGeom>
              <a:avLst/>
              <a:gdLst/>
              <a:ahLst/>
              <a:cxnLst/>
              <a:rect l="l" t="t" r="r" b="b"/>
              <a:pathLst>
                <a:path w="5857240" h="6350000">
                  <a:moveTo>
                    <a:pt x="2928620" y="0"/>
                  </a:moveTo>
                  <a:cubicBezTo>
                    <a:pt x="4546600" y="0"/>
                    <a:pt x="5857240" y="1310640"/>
                    <a:pt x="5857240" y="2928620"/>
                  </a:cubicBezTo>
                  <a:lnTo>
                    <a:pt x="5857240" y="6350000"/>
                  </a:lnTo>
                  <a:lnTo>
                    <a:pt x="0" y="6350000"/>
                  </a:lnTo>
                  <a:lnTo>
                    <a:pt x="0" y="2928620"/>
                  </a:lnTo>
                  <a:cubicBezTo>
                    <a:pt x="0" y="1310640"/>
                    <a:pt x="1310640" y="0"/>
                    <a:pt x="2928620" y="0"/>
                  </a:cubicBezTo>
                  <a:close/>
                </a:path>
              </a:pathLst>
            </a:custGeom>
            <a:blipFill>
              <a:blip r:embed="rId5"/>
              <a:stretch>
                <a:fillRect l="-31208" r="-31208"/>
              </a:stretch>
            </a:blipFill>
            <a:ln w="19050" cap="sq">
              <a:solidFill>
                <a:srgbClr val="000000"/>
              </a:solidFill>
              <a:prstDash val="solid"/>
              <a:miter/>
            </a:ln>
          </p:spPr>
        </p:sp>
      </p:grpSp>
      <p:sp>
        <p:nvSpPr>
          <p:cNvPr id="7" name="Freeform 7"/>
          <p:cNvSpPr/>
          <p:nvPr/>
        </p:nvSpPr>
        <p:spPr>
          <a:xfrm>
            <a:off x="11174483" y="454096"/>
            <a:ext cx="1128314" cy="1149208"/>
          </a:xfrm>
          <a:custGeom>
            <a:avLst/>
            <a:gdLst/>
            <a:ahLst/>
            <a:cxnLst/>
            <a:rect l="l" t="t" r="r" b="b"/>
            <a:pathLst>
              <a:path w="1128314" h="1149208">
                <a:moveTo>
                  <a:pt x="0" y="0"/>
                </a:moveTo>
                <a:lnTo>
                  <a:pt x="1128314" y="0"/>
                </a:lnTo>
                <a:lnTo>
                  <a:pt x="1128314" y="1149208"/>
                </a:lnTo>
                <a:lnTo>
                  <a:pt x="0" y="11492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1623991"/>
            <a:ext cx="9131492" cy="3839479"/>
          </a:xfrm>
          <a:prstGeom prst="rect">
            <a:avLst/>
          </a:prstGeom>
        </p:spPr>
        <p:txBody>
          <a:bodyPr lIns="0" tIns="0" rIns="0" bIns="0" rtlCol="0" anchor="t">
            <a:spAutoFit/>
          </a:bodyPr>
          <a:lstStyle/>
          <a:p>
            <a:pPr algn="l">
              <a:lnSpc>
                <a:spcPts val="9820"/>
              </a:lnSpc>
            </a:pPr>
            <a:r>
              <a:rPr lang="en-US" sz="7014">
                <a:solidFill>
                  <a:srgbClr val="1E302C"/>
                </a:solidFill>
                <a:latin typeface="Bauer Bodoni"/>
                <a:ea typeface="Bauer Bodoni"/>
                <a:cs typeface="Bauer Bodoni"/>
                <a:sym typeface="Bauer Bodoni"/>
              </a:rPr>
              <a:t>BUSINESS CONCEPT, NAME AND STORY</a:t>
            </a:r>
          </a:p>
          <a:p>
            <a:pPr algn="l">
              <a:lnSpc>
                <a:spcPts val="9820"/>
              </a:lnSpc>
            </a:pPr>
            <a:endParaRPr lang="en-US" sz="7014">
              <a:solidFill>
                <a:srgbClr val="1E302C"/>
              </a:solidFill>
              <a:latin typeface="Bauer Bodoni"/>
              <a:ea typeface="Bauer Bodoni"/>
              <a:cs typeface="Bauer Bodoni"/>
              <a:sym typeface="Bauer Bodoni"/>
            </a:endParaRPr>
          </a:p>
        </p:txBody>
      </p:sp>
      <p:sp>
        <p:nvSpPr>
          <p:cNvPr id="9" name="TextBox 9"/>
          <p:cNvSpPr txBox="1"/>
          <p:nvPr/>
        </p:nvSpPr>
        <p:spPr>
          <a:xfrm>
            <a:off x="1028700" y="4405772"/>
            <a:ext cx="8115300" cy="4660583"/>
          </a:xfrm>
          <a:prstGeom prst="rect">
            <a:avLst/>
          </a:prstGeom>
        </p:spPr>
        <p:txBody>
          <a:bodyPr lIns="0" tIns="0" rIns="0" bIns="0" rtlCol="0" anchor="t">
            <a:spAutoFit/>
          </a:bodyPr>
          <a:lstStyle/>
          <a:p>
            <a:pPr marL="539746" lvl="1" indent="-269873" algn="just">
              <a:lnSpc>
                <a:spcPts val="3224"/>
              </a:lnSpc>
              <a:buFont typeface="Arial"/>
              <a:buChar char="•"/>
            </a:pPr>
            <a:r>
              <a:rPr lang="en-US" sz="2499" spc="-137">
                <a:solidFill>
                  <a:srgbClr val="1E302C"/>
                </a:solidFill>
                <a:latin typeface="Gotham"/>
                <a:ea typeface="Gotham"/>
                <a:cs typeface="Gotham"/>
                <a:sym typeface="Gotham"/>
              </a:rPr>
              <a:t>Feeling Beautiful Forever – small beauty and hair studio in Cardiff city centre.</a:t>
            </a:r>
          </a:p>
          <a:p>
            <a:pPr marL="539746" lvl="1" indent="-269873" algn="just">
              <a:lnSpc>
                <a:spcPts val="3224"/>
              </a:lnSpc>
              <a:buFont typeface="Arial"/>
              <a:buChar char="•"/>
            </a:pPr>
            <a:r>
              <a:rPr lang="en-US" sz="2499" spc="-137">
                <a:solidFill>
                  <a:srgbClr val="1E302C"/>
                </a:solidFill>
                <a:latin typeface="Gotham"/>
                <a:ea typeface="Gotham"/>
                <a:cs typeface="Gotham"/>
                <a:sym typeface="Gotham"/>
              </a:rPr>
              <a:t>Express nails, brows, lashes, simple facials and basic hair styling in one place.</a:t>
            </a:r>
          </a:p>
          <a:p>
            <a:pPr marL="539746" lvl="1" indent="-269873" algn="just">
              <a:lnSpc>
                <a:spcPts val="3224"/>
              </a:lnSpc>
              <a:buFont typeface="Arial"/>
              <a:buChar char="•"/>
            </a:pPr>
            <a:r>
              <a:rPr lang="en-US" sz="2499" spc="-137">
                <a:solidFill>
                  <a:srgbClr val="1E302C"/>
                </a:solidFill>
                <a:latin typeface="Gotham"/>
                <a:ea typeface="Gotham"/>
                <a:cs typeface="Gotham"/>
                <a:sym typeface="Gotham"/>
              </a:rPr>
              <a:t>Focus on quick, hygienic appointments with clear timings and prices.</a:t>
            </a:r>
          </a:p>
          <a:p>
            <a:pPr marL="539746" lvl="1" indent="-269873" algn="just">
              <a:lnSpc>
                <a:spcPts val="3224"/>
              </a:lnSpc>
              <a:buFont typeface="Arial"/>
              <a:buChar char="•"/>
            </a:pPr>
            <a:r>
              <a:rPr lang="en-US" sz="2499" spc="-137">
                <a:solidFill>
                  <a:srgbClr val="1E302C"/>
                </a:solidFill>
                <a:latin typeface="Gotham"/>
                <a:ea typeface="Gotham"/>
                <a:cs typeface="Gotham"/>
                <a:sym typeface="Gotham"/>
              </a:rPr>
              <a:t>Idea came from my own salon experiences and questionnaire with local women.</a:t>
            </a:r>
          </a:p>
          <a:p>
            <a:pPr marL="539746" lvl="1" indent="-269873" algn="just">
              <a:lnSpc>
                <a:spcPts val="3224"/>
              </a:lnSpc>
              <a:buFont typeface="Arial"/>
              <a:buChar char="•"/>
            </a:pPr>
            <a:r>
              <a:rPr lang="en-US" sz="2499" spc="-137">
                <a:solidFill>
                  <a:srgbClr val="1E302C"/>
                </a:solidFill>
                <a:latin typeface="Gotham"/>
                <a:ea typeface="Gotham"/>
                <a:cs typeface="Gotham"/>
                <a:sym typeface="Gotham"/>
              </a:rPr>
              <a:t>Many wanted one studio to sort nails, skin and hair before events without luxury prices.</a:t>
            </a:r>
          </a:p>
          <a:p>
            <a:pPr algn="just">
              <a:lnSpc>
                <a:spcPts val="2579"/>
              </a:lnSpc>
              <a:spcBef>
                <a:spcPct val="0"/>
              </a:spcBef>
            </a:pPr>
            <a:endParaRPr lang="en-US" sz="2499" spc="-137">
              <a:solidFill>
                <a:srgbClr val="1E302C"/>
              </a:solidFill>
              <a:latin typeface="Gotham"/>
              <a:ea typeface="Gotham"/>
              <a:cs typeface="Gotham"/>
              <a:sym typeface="Gotham"/>
            </a:endParaRPr>
          </a:p>
          <a:p>
            <a:pPr marL="0" lvl="1" indent="0" algn="just">
              <a:lnSpc>
                <a:spcPts val="2579"/>
              </a:lnSpc>
              <a:spcBef>
                <a:spcPct val="0"/>
              </a:spcBef>
            </a:pPr>
            <a:endParaRPr lang="en-US" sz="2499" spc="-137">
              <a:solidFill>
                <a:srgbClr val="1E302C"/>
              </a:solidFill>
              <a:latin typeface="Gotham"/>
              <a:ea typeface="Gotham"/>
              <a:cs typeface="Gotham"/>
              <a:sym typeface="Gotham"/>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4578519" y="1862923"/>
            <a:ext cx="3577744" cy="7155488"/>
            <a:chOff x="0" y="0"/>
            <a:chExt cx="3175000" cy="6350000"/>
          </a:xfrm>
        </p:grpSpPr>
        <p:sp>
          <p:nvSpPr>
            <p:cNvPr id="4" name="Freeform 4"/>
            <p:cNvSpPr/>
            <p:nvPr/>
          </p:nvSpPr>
          <p:spPr>
            <a:xfrm>
              <a:off x="0" y="0"/>
              <a:ext cx="3175000" cy="6350000"/>
            </a:xfrm>
            <a:custGeom>
              <a:avLst/>
              <a:gdLst/>
              <a:ahLst/>
              <a:cxnLst/>
              <a:rect l="l" t="t" r="r" b="b"/>
              <a:pathLst>
                <a:path w="3175000" h="6350000">
                  <a:moveTo>
                    <a:pt x="3175000" y="0"/>
                  </a:moveTo>
                  <a:lnTo>
                    <a:pt x="3175000" y="6350000"/>
                  </a:lnTo>
                  <a:cubicBezTo>
                    <a:pt x="1421498" y="6350000"/>
                    <a:pt x="0" y="4928502"/>
                    <a:pt x="0" y="3175000"/>
                  </a:cubicBezTo>
                  <a:cubicBezTo>
                    <a:pt x="0" y="1421498"/>
                    <a:pt x="1421498" y="0"/>
                    <a:pt x="3175000" y="0"/>
                  </a:cubicBezTo>
                  <a:close/>
                </a:path>
              </a:pathLst>
            </a:custGeom>
            <a:blipFill>
              <a:blip r:embed="rId4"/>
              <a:stretch>
                <a:fillRect l="-100093" r="-100093"/>
              </a:stretch>
            </a:blipFill>
            <a:ln w="19050" cap="sq">
              <a:solidFill>
                <a:srgbClr val="000000"/>
              </a:solidFill>
              <a:prstDash val="solid"/>
              <a:miter/>
            </a:ln>
          </p:spPr>
        </p:sp>
      </p:grpSp>
      <p:grpSp>
        <p:nvGrpSpPr>
          <p:cNvPr id="5" name="Group 5"/>
          <p:cNvGrpSpPr/>
          <p:nvPr/>
        </p:nvGrpSpPr>
        <p:grpSpPr>
          <a:xfrm>
            <a:off x="102818" y="1989923"/>
            <a:ext cx="3577744" cy="7155488"/>
            <a:chOff x="0" y="0"/>
            <a:chExt cx="3175000" cy="6350000"/>
          </a:xfrm>
        </p:grpSpPr>
        <p:sp>
          <p:nvSpPr>
            <p:cNvPr id="6" name="Freeform 6"/>
            <p:cNvSpPr/>
            <p:nvPr/>
          </p:nvSpPr>
          <p:spPr>
            <a:xfrm>
              <a:off x="0" y="0"/>
              <a:ext cx="3175000" cy="6350000"/>
            </a:xfrm>
            <a:custGeom>
              <a:avLst/>
              <a:gdLst/>
              <a:ahLst/>
              <a:cxnLst/>
              <a:rect l="l" t="t" r="r" b="b"/>
              <a:pathLst>
                <a:path w="3175000" h="6350000">
                  <a:moveTo>
                    <a:pt x="3175000" y="3175000"/>
                  </a:moveTo>
                  <a:cubicBezTo>
                    <a:pt x="3175000" y="4928502"/>
                    <a:pt x="1753502" y="6350000"/>
                    <a:pt x="0" y="6350000"/>
                  </a:cubicBezTo>
                  <a:lnTo>
                    <a:pt x="0" y="0"/>
                  </a:lnTo>
                  <a:cubicBezTo>
                    <a:pt x="1753502" y="0"/>
                    <a:pt x="3175000" y="1421498"/>
                    <a:pt x="3175000" y="3175000"/>
                  </a:cubicBezTo>
                  <a:close/>
                </a:path>
              </a:pathLst>
            </a:custGeom>
            <a:blipFill>
              <a:blip r:embed="rId5"/>
              <a:stretch>
                <a:fillRect l="-16625" r="-16625"/>
              </a:stretch>
            </a:blipFill>
            <a:ln w="19050" cap="sq">
              <a:solidFill>
                <a:srgbClr val="000000"/>
              </a:solidFill>
              <a:prstDash val="solid"/>
              <a:miter/>
            </a:ln>
          </p:spPr>
        </p:sp>
      </p:grpSp>
      <p:sp>
        <p:nvSpPr>
          <p:cNvPr id="7" name="Freeform 7"/>
          <p:cNvSpPr/>
          <p:nvPr/>
        </p:nvSpPr>
        <p:spPr>
          <a:xfrm>
            <a:off x="3688885" y="9018944"/>
            <a:ext cx="1741334" cy="895995"/>
          </a:xfrm>
          <a:custGeom>
            <a:avLst/>
            <a:gdLst/>
            <a:ahLst/>
            <a:cxnLst/>
            <a:rect l="l" t="t" r="r" b="b"/>
            <a:pathLst>
              <a:path w="1741334" h="895995">
                <a:moveTo>
                  <a:pt x="0" y="0"/>
                </a:moveTo>
                <a:lnTo>
                  <a:pt x="1741334" y="0"/>
                </a:lnTo>
                <a:lnTo>
                  <a:pt x="1741334" y="895996"/>
                </a:lnTo>
                <a:lnTo>
                  <a:pt x="0" y="8959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4946965" y="716694"/>
            <a:ext cx="9918069" cy="3636252"/>
          </a:xfrm>
          <a:prstGeom prst="rect">
            <a:avLst/>
          </a:prstGeom>
        </p:spPr>
        <p:txBody>
          <a:bodyPr wrap="square" lIns="0" tIns="0" rIns="0" bIns="0" rtlCol="0" anchor="t">
            <a:spAutoFit/>
          </a:bodyPr>
          <a:lstStyle/>
          <a:p>
            <a:pPr algn="ctr">
              <a:lnSpc>
                <a:spcPts val="9800"/>
              </a:lnSpc>
            </a:pPr>
            <a:r>
              <a:rPr lang="en-US" sz="7000" dirty="0">
                <a:solidFill>
                  <a:srgbClr val="1E302C"/>
                </a:solidFill>
                <a:latin typeface="Bauer Bodoni"/>
                <a:ea typeface="Bauer Bodoni"/>
                <a:cs typeface="Bauer Bodoni"/>
                <a:sym typeface="Bauer Bodoni"/>
              </a:rPr>
              <a:t>MISSION, AIMS, SMART OBJECTIVES AND USP</a:t>
            </a:r>
          </a:p>
          <a:p>
            <a:pPr algn="ctr">
              <a:lnSpc>
                <a:spcPts val="9240"/>
              </a:lnSpc>
            </a:pPr>
            <a:endParaRPr lang="en-US" sz="7000">
              <a:solidFill>
                <a:srgbClr val="1E302C"/>
              </a:solidFill>
              <a:latin typeface="Bauer Bodoni"/>
              <a:ea typeface="Bauer Bodoni"/>
              <a:cs typeface="Bauer Bodoni"/>
              <a:sym typeface="Bauer Bodoni"/>
            </a:endParaRPr>
          </a:p>
        </p:txBody>
      </p:sp>
      <p:sp>
        <p:nvSpPr>
          <p:cNvPr id="9" name="TextBox 9"/>
          <p:cNvSpPr txBox="1"/>
          <p:nvPr/>
        </p:nvSpPr>
        <p:spPr>
          <a:xfrm>
            <a:off x="4186084" y="4807436"/>
            <a:ext cx="9915833" cy="2009775"/>
          </a:xfrm>
          <a:prstGeom prst="rect">
            <a:avLst/>
          </a:prstGeom>
        </p:spPr>
        <p:txBody>
          <a:bodyPr lIns="0" tIns="0" rIns="0" bIns="0" rtlCol="0" anchor="t">
            <a:spAutoFit/>
          </a:bodyPr>
          <a:lstStyle/>
          <a:p>
            <a:pPr algn="ctr">
              <a:lnSpc>
                <a:spcPts val="3224"/>
              </a:lnSpc>
            </a:pPr>
            <a:r>
              <a:rPr lang="en-US" sz="2450" b="1" spc="-137" dirty="0">
                <a:solidFill>
                  <a:srgbClr val="1E302C"/>
                </a:solidFill>
                <a:latin typeface="Gotham Bold"/>
                <a:ea typeface="Gotham Bold"/>
                <a:cs typeface="Gotham Bold"/>
                <a:sym typeface="Gotham Bold"/>
              </a:rPr>
              <a:t>Mission</a:t>
            </a:r>
            <a:r>
              <a:rPr lang="en-US" sz="2450" spc="-137" dirty="0">
                <a:solidFill>
                  <a:srgbClr val="1E302C"/>
                </a:solidFill>
                <a:latin typeface="Gotham"/>
                <a:ea typeface="Gotham"/>
                <a:cs typeface="Gotham"/>
                <a:sym typeface="Gotham"/>
              </a:rPr>
              <a:t>: Help clients feel beautiful for everyday life through quick hygienic beauty and hair services in central Cardiff.</a:t>
            </a:r>
          </a:p>
          <a:p>
            <a:pPr algn="ctr">
              <a:lnSpc>
                <a:spcPts val="3224"/>
              </a:lnSpc>
            </a:pPr>
            <a:r>
              <a:rPr lang="en-US" sz="2450" b="1" spc="-137" dirty="0">
                <a:solidFill>
                  <a:srgbClr val="1E302C"/>
                </a:solidFill>
                <a:latin typeface="Gotham Bold"/>
                <a:ea typeface="Gotham Bold"/>
                <a:cs typeface="Gotham Bold"/>
                <a:sym typeface="Gotham Bold"/>
              </a:rPr>
              <a:t>Year-one aim</a:t>
            </a:r>
            <a:r>
              <a:rPr lang="en-US" sz="2450" spc="-137" dirty="0">
                <a:solidFill>
                  <a:srgbClr val="1E302C"/>
                </a:solidFill>
                <a:latin typeface="Gotham"/>
                <a:ea typeface="Gotham"/>
                <a:cs typeface="Gotham"/>
                <a:sym typeface="Gotham"/>
              </a:rPr>
              <a:t>: Reach steady monthly income that covers costs, pays a modest wage and builds a small growth fund.</a:t>
            </a:r>
            <a:endParaRPr lang="en-US" sz="2450" spc="-137" dirty="0">
              <a:solidFill>
                <a:srgbClr val="1E302C"/>
              </a:solidFill>
              <a:latin typeface="Gotham"/>
              <a:ea typeface="Gotham"/>
              <a:cs typeface="Gotham"/>
            </a:endParaRPr>
          </a:p>
          <a:p>
            <a:pPr marL="0" lvl="1" indent="0" algn="ctr">
              <a:lnSpc>
                <a:spcPts val="3224"/>
              </a:lnSpc>
              <a:spcBef>
                <a:spcPct val="0"/>
              </a:spcBef>
            </a:pPr>
            <a:endParaRPr lang="en-US" sz="2499" spc="-137">
              <a:solidFill>
                <a:srgbClr val="1E302C"/>
              </a:solidFill>
              <a:latin typeface="Gotham"/>
              <a:ea typeface="Gotham"/>
              <a:cs typeface="Gotham"/>
              <a:sym typeface="Gotham"/>
            </a:endParaRPr>
          </a:p>
        </p:txBody>
      </p:sp>
      <p:sp>
        <p:nvSpPr>
          <p:cNvPr id="10" name="TextBox 10"/>
          <p:cNvSpPr txBox="1"/>
          <p:nvPr/>
        </p:nvSpPr>
        <p:spPr>
          <a:xfrm>
            <a:off x="2687339" y="6609119"/>
            <a:ext cx="12912626" cy="2409825"/>
          </a:xfrm>
          <a:prstGeom prst="rect">
            <a:avLst/>
          </a:prstGeom>
        </p:spPr>
        <p:txBody>
          <a:bodyPr lIns="0" tIns="0" rIns="0" bIns="0" rtlCol="0" anchor="t">
            <a:spAutoFit/>
          </a:bodyPr>
          <a:lstStyle/>
          <a:p>
            <a:pPr algn="ctr">
              <a:lnSpc>
                <a:spcPts val="3224"/>
              </a:lnSpc>
            </a:pPr>
            <a:r>
              <a:rPr lang="en-US" sz="2499" b="1" spc="-137">
                <a:solidFill>
                  <a:srgbClr val="1E302C"/>
                </a:solidFill>
                <a:latin typeface="Gotham Bold"/>
                <a:ea typeface="Gotham Bold"/>
                <a:cs typeface="Gotham Bold"/>
                <a:sym typeface="Gotham Bold"/>
              </a:rPr>
              <a:t>SMART objectives (12 months)</a:t>
            </a:r>
            <a:r>
              <a:rPr lang="en-US" sz="2499" spc="-137">
                <a:solidFill>
                  <a:srgbClr val="1E302C"/>
                </a:solidFill>
                <a:latin typeface="Gotham"/>
                <a:ea typeface="Gotham"/>
                <a:cs typeface="Gotham"/>
                <a:sym typeface="Gotham"/>
              </a:rPr>
              <a:t>:</a:t>
            </a:r>
          </a:p>
          <a:p>
            <a:pPr algn="ctr">
              <a:lnSpc>
                <a:spcPts val="3224"/>
              </a:lnSpc>
            </a:pPr>
            <a:r>
              <a:rPr lang="en-US" sz="2499" spc="-137">
                <a:solidFill>
                  <a:srgbClr val="1E302C"/>
                </a:solidFill>
                <a:latin typeface="Gotham"/>
                <a:ea typeface="Gotham"/>
                <a:cs typeface="Gotham"/>
                <a:sym typeface="Gotham"/>
              </a:rPr>
              <a:t>Reach ~250 paid treatments per month by month 12.</a:t>
            </a:r>
          </a:p>
          <a:p>
            <a:pPr algn="ctr">
              <a:lnSpc>
                <a:spcPts val="3224"/>
              </a:lnSpc>
            </a:pPr>
            <a:r>
              <a:rPr lang="en-US" sz="2499" spc="-137">
                <a:solidFill>
                  <a:srgbClr val="1E302C"/>
                </a:solidFill>
                <a:latin typeface="Gotham"/>
                <a:ea typeface="Gotham"/>
                <a:cs typeface="Gotham"/>
                <a:sym typeface="Gotham"/>
              </a:rPr>
              <a:t> Achieve at least 4.7 / 5 average Google rating.</a:t>
            </a:r>
          </a:p>
          <a:p>
            <a:pPr algn="ctr">
              <a:lnSpc>
                <a:spcPts val="3224"/>
              </a:lnSpc>
            </a:pPr>
            <a:r>
              <a:rPr lang="en-US" sz="2499" spc="-137">
                <a:solidFill>
                  <a:srgbClr val="1E302C"/>
                </a:solidFill>
                <a:latin typeface="Gotham"/>
                <a:ea typeface="Gotham"/>
                <a:cs typeface="Gotham"/>
                <a:sym typeface="Gotham"/>
              </a:rPr>
              <a:t> Reach 40% repeat clients.</a:t>
            </a:r>
          </a:p>
          <a:p>
            <a:pPr algn="ctr">
              <a:lnSpc>
                <a:spcPts val="3224"/>
              </a:lnSpc>
            </a:pPr>
            <a:r>
              <a:rPr lang="en-US" sz="2499" b="1" spc="-137">
                <a:solidFill>
                  <a:srgbClr val="1E302C"/>
                </a:solidFill>
                <a:latin typeface="Gotham Bold"/>
                <a:ea typeface="Gotham Bold"/>
                <a:cs typeface="Gotham Bold"/>
                <a:sym typeface="Gotham Bold"/>
              </a:rPr>
              <a:t>USP</a:t>
            </a:r>
            <a:r>
              <a:rPr lang="en-US" sz="2499" spc="-137">
                <a:solidFill>
                  <a:srgbClr val="1E302C"/>
                </a:solidFill>
                <a:latin typeface="Gotham"/>
                <a:ea typeface="Gotham"/>
                <a:cs typeface="Gotham"/>
                <a:sym typeface="Gotham"/>
              </a:rPr>
              <a:t>: Express nails, skin and hair under one roof, transparent prices and easy online booking.</a:t>
            </a:r>
          </a:p>
          <a:p>
            <a:pPr marL="0" lvl="1" indent="0" algn="ctr">
              <a:lnSpc>
                <a:spcPts val="3224"/>
              </a:lnSpc>
              <a:spcBef>
                <a:spcPct val="0"/>
              </a:spcBef>
            </a:pPr>
            <a:endParaRPr lang="en-US" sz="2499" spc="-137">
              <a:solidFill>
                <a:srgbClr val="1E302C"/>
              </a:solidFill>
              <a:latin typeface="Gotham"/>
              <a:ea typeface="Gotham"/>
              <a:cs typeface="Gotham"/>
              <a:sym typeface="Gotham"/>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028700" y="3627673"/>
            <a:ext cx="3174889" cy="5630627"/>
            <a:chOff x="0" y="0"/>
            <a:chExt cx="812800" cy="1441491"/>
          </a:xfrm>
        </p:grpSpPr>
        <p:sp>
          <p:nvSpPr>
            <p:cNvPr id="4" name="Freeform 4"/>
            <p:cNvSpPr/>
            <p:nvPr/>
          </p:nvSpPr>
          <p:spPr>
            <a:xfrm>
              <a:off x="0" y="0"/>
              <a:ext cx="812800" cy="1441491"/>
            </a:xfrm>
            <a:custGeom>
              <a:avLst/>
              <a:gdLst/>
              <a:ahLst/>
              <a:cxnLst/>
              <a:rect l="l" t="t" r="r" b="b"/>
              <a:pathLst>
                <a:path w="812800" h="1441491">
                  <a:moveTo>
                    <a:pt x="0" y="0"/>
                  </a:moveTo>
                  <a:lnTo>
                    <a:pt x="812800" y="0"/>
                  </a:lnTo>
                  <a:lnTo>
                    <a:pt x="812800" y="1441491"/>
                  </a:lnTo>
                  <a:lnTo>
                    <a:pt x="0" y="1441491"/>
                  </a:lnTo>
                  <a:close/>
                </a:path>
              </a:pathLst>
            </a:custGeom>
            <a:blipFill>
              <a:blip r:embed="rId4"/>
              <a:stretch>
                <a:fillRect l="-11296" r="-11296"/>
              </a:stretch>
            </a:blipFill>
            <a:ln w="19050" cap="sq">
              <a:solidFill>
                <a:srgbClr val="000000"/>
              </a:solidFill>
              <a:prstDash val="solid"/>
              <a:miter/>
            </a:ln>
          </p:spPr>
        </p:sp>
      </p:grpSp>
      <p:grpSp>
        <p:nvGrpSpPr>
          <p:cNvPr id="5" name="Group 5"/>
          <p:cNvGrpSpPr/>
          <p:nvPr/>
        </p:nvGrpSpPr>
        <p:grpSpPr>
          <a:xfrm>
            <a:off x="14084411" y="3627673"/>
            <a:ext cx="3174889" cy="5630627"/>
            <a:chOff x="0" y="0"/>
            <a:chExt cx="812800" cy="1441491"/>
          </a:xfrm>
        </p:grpSpPr>
        <p:sp>
          <p:nvSpPr>
            <p:cNvPr id="6" name="Freeform 6"/>
            <p:cNvSpPr/>
            <p:nvPr/>
          </p:nvSpPr>
          <p:spPr>
            <a:xfrm>
              <a:off x="0" y="0"/>
              <a:ext cx="812800" cy="1441491"/>
            </a:xfrm>
            <a:custGeom>
              <a:avLst/>
              <a:gdLst/>
              <a:ahLst/>
              <a:cxnLst/>
              <a:rect l="l" t="t" r="r" b="b"/>
              <a:pathLst>
                <a:path w="812800" h="1441491">
                  <a:moveTo>
                    <a:pt x="0" y="0"/>
                  </a:moveTo>
                  <a:lnTo>
                    <a:pt x="812800" y="0"/>
                  </a:lnTo>
                  <a:lnTo>
                    <a:pt x="812800" y="1441491"/>
                  </a:lnTo>
                  <a:lnTo>
                    <a:pt x="0" y="1441491"/>
                  </a:lnTo>
                  <a:close/>
                </a:path>
              </a:pathLst>
            </a:custGeom>
            <a:blipFill>
              <a:blip r:embed="rId5"/>
              <a:stretch>
                <a:fillRect l="-9190" r="-9190"/>
              </a:stretch>
            </a:blipFill>
            <a:ln w="19050" cap="sq">
              <a:solidFill>
                <a:srgbClr val="000000"/>
              </a:solidFill>
              <a:prstDash val="solid"/>
              <a:miter/>
            </a:ln>
          </p:spPr>
        </p:sp>
      </p:grpSp>
      <p:sp>
        <p:nvSpPr>
          <p:cNvPr id="7" name="Freeform 7"/>
          <p:cNvSpPr/>
          <p:nvPr/>
        </p:nvSpPr>
        <p:spPr>
          <a:xfrm>
            <a:off x="13887116" y="131254"/>
            <a:ext cx="4246813" cy="2957689"/>
          </a:xfrm>
          <a:custGeom>
            <a:avLst/>
            <a:gdLst/>
            <a:ahLst/>
            <a:cxnLst/>
            <a:rect l="l" t="t" r="r" b="b"/>
            <a:pathLst>
              <a:path w="5629701" h="4114800">
                <a:moveTo>
                  <a:pt x="0" y="0"/>
                </a:moveTo>
                <a:lnTo>
                  <a:pt x="5629701" y="0"/>
                </a:lnTo>
                <a:lnTo>
                  <a:pt x="562970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4203589" y="719690"/>
            <a:ext cx="8905178" cy="3813171"/>
          </a:xfrm>
          <a:prstGeom prst="rect">
            <a:avLst/>
          </a:prstGeom>
        </p:spPr>
        <p:txBody>
          <a:bodyPr lIns="0" tIns="0" rIns="0" bIns="0" rtlCol="0" anchor="t">
            <a:spAutoFit/>
          </a:bodyPr>
          <a:lstStyle/>
          <a:p>
            <a:pPr algn="ctr">
              <a:lnSpc>
                <a:spcPts val="9800"/>
              </a:lnSpc>
            </a:pPr>
            <a:r>
              <a:rPr lang="en-US" sz="7000">
                <a:solidFill>
                  <a:srgbClr val="1E302C"/>
                </a:solidFill>
                <a:latin typeface="Bauer Bodoni"/>
                <a:ea typeface="Bauer Bodoni"/>
                <a:cs typeface="Bauer Bodoni"/>
                <a:sym typeface="Bauer Bodoni"/>
              </a:rPr>
              <a:t>LEGAL STATUS AND PEOPLE PLAN</a:t>
            </a:r>
          </a:p>
          <a:p>
            <a:pPr algn="ctr">
              <a:lnSpc>
                <a:spcPts val="9800"/>
              </a:lnSpc>
            </a:pPr>
            <a:endParaRPr lang="en-US" sz="7000">
              <a:solidFill>
                <a:srgbClr val="1E302C"/>
              </a:solidFill>
              <a:latin typeface="Bauer Bodoni"/>
              <a:ea typeface="Bauer Bodoni"/>
              <a:cs typeface="Bauer Bodoni"/>
              <a:sym typeface="Bauer Bodoni"/>
            </a:endParaRPr>
          </a:p>
        </p:txBody>
      </p:sp>
      <p:sp>
        <p:nvSpPr>
          <p:cNvPr id="9" name="TextBox 9"/>
          <p:cNvSpPr txBox="1"/>
          <p:nvPr/>
        </p:nvSpPr>
        <p:spPr>
          <a:xfrm>
            <a:off x="4381761" y="3648075"/>
            <a:ext cx="9915833" cy="5719514"/>
          </a:xfrm>
          <a:prstGeom prst="rect">
            <a:avLst/>
          </a:prstGeom>
        </p:spPr>
        <p:txBody>
          <a:bodyPr lIns="0" tIns="0" rIns="0" bIns="0" rtlCol="0" anchor="t">
            <a:spAutoFit/>
          </a:bodyPr>
          <a:lstStyle/>
          <a:p>
            <a:pPr algn="just">
              <a:lnSpc>
                <a:spcPts val="3224"/>
              </a:lnSpc>
            </a:pPr>
            <a:r>
              <a:rPr lang="en-US" sz="2450" spc="-137" dirty="0">
                <a:solidFill>
                  <a:srgbClr val="1E302C"/>
                </a:solidFill>
                <a:latin typeface="Gotham"/>
                <a:ea typeface="Gotham"/>
                <a:cs typeface="Gotham"/>
                <a:sym typeface="Gotham"/>
              </a:rPr>
              <a:t> </a:t>
            </a:r>
            <a:r>
              <a:rPr lang="en-US" sz="2450" b="1" spc="-137" dirty="0">
                <a:solidFill>
                  <a:srgbClr val="1E302C"/>
                </a:solidFill>
                <a:latin typeface="Gotham Bold"/>
                <a:ea typeface="Gotham Bold"/>
                <a:cs typeface="Gotham Bold"/>
                <a:sym typeface="Gotham Bold"/>
              </a:rPr>
              <a:t>Year 1 legal form</a:t>
            </a:r>
            <a:r>
              <a:rPr lang="en-US" sz="2450" spc="-137" dirty="0">
                <a:solidFill>
                  <a:srgbClr val="1E302C"/>
                </a:solidFill>
                <a:latin typeface="Gotham"/>
                <a:ea typeface="Gotham"/>
                <a:cs typeface="Gotham"/>
                <a:sym typeface="Gotham"/>
              </a:rPr>
              <a:t>: Sole trader, trading as Feeling Beautiful Forever.</a:t>
            </a:r>
          </a:p>
          <a:p>
            <a:pPr algn="just">
              <a:lnSpc>
                <a:spcPts val="3224"/>
              </a:lnSpc>
            </a:pPr>
            <a:r>
              <a:rPr lang="en-US" sz="2450" spc="-137" dirty="0">
                <a:solidFill>
                  <a:srgbClr val="1E302C"/>
                </a:solidFill>
                <a:latin typeface="Gotham"/>
                <a:ea typeface="Gotham"/>
                <a:cs typeface="Gotham"/>
                <a:sym typeface="Gotham"/>
              </a:rPr>
              <a:t> </a:t>
            </a:r>
            <a:r>
              <a:rPr lang="en-US" sz="2450" b="1" spc="-137" dirty="0">
                <a:solidFill>
                  <a:srgbClr val="1E302C"/>
                </a:solidFill>
                <a:latin typeface="Gotham Bold"/>
                <a:ea typeface="Gotham Bold"/>
                <a:cs typeface="Gotham Bold"/>
                <a:sym typeface="Gotham Bold"/>
              </a:rPr>
              <a:t>Why</a:t>
            </a:r>
            <a:r>
              <a:rPr lang="en-US" sz="2450" spc="-137" dirty="0">
                <a:solidFill>
                  <a:srgbClr val="1E302C"/>
                </a:solidFill>
                <a:latin typeface="Gotham"/>
                <a:ea typeface="Gotham"/>
                <a:cs typeface="Gotham"/>
                <a:sym typeface="Gotham"/>
              </a:rPr>
              <a:t>:</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Low start-up and admin cost.(GOV.UK,2025)</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Simple control of cash flow.</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Flexible to test demand before hiring.</a:t>
            </a:r>
            <a:endParaRPr lang="en-US" sz="2450" spc="-137" dirty="0">
              <a:solidFill>
                <a:srgbClr val="1E302C"/>
              </a:solidFill>
              <a:latin typeface="Gotham"/>
              <a:ea typeface="Gotham"/>
              <a:cs typeface="Gotham"/>
            </a:endParaRPr>
          </a:p>
          <a:p>
            <a:pPr algn="just">
              <a:lnSpc>
                <a:spcPts val="3224"/>
              </a:lnSpc>
            </a:pPr>
            <a:r>
              <a:rPr lang="en-US" sz="2450" b="1" spc="-137" dirty="0">
                <a:solidFill>
                  <a:srgbClr val="1E302C"/>
                </a:solidFill>
                <a:latin typeface="Gotham Bold"/>
                <a:ea typeface="Gotham Bold"/>
                <a:cs typeface="Gotham Bold"/>
                <a:sym typeface="Gotham Bold"/>
              </a:rPr>
              <a:t> Limits:</a:t>
            </a:r>
            <a:endParaRPr lang="en-US" sz="2450" b="1" spc="-137" dirty="0">
              <a:solidFill>
                <a:srgbClr val="1E302C"/>
              </a:solidFill>
              <a:latin typeface="Gotham Bold"/>
              <a:ea typeface="Gotham Bold"/>
              <a:cs typeface="Gotham Bold"/>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 Unlimited liability.</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Business depends on my health and time.</a:t>
            </a:r>
            <a:endParaRPr lang="en-US" sz="2450" spc="-137" dirty="0">
              <a:solidFill>
                <a:srgbClr val="1E302C"/>
              </a:solidFill>
              <a:latin typeface="Gotham"/>
              <a:ea typeface="Gotham"/>
              <a:cs typeface="Gotham"/>
            </a:endParaRPr>
          </a:p>
          <a:p>
            <a:pPr algn="just">
              <a:lnSpc>
                <a:spcPts val="3224"/>
              </a:lnSpc>
            </a:pPr>
            <a:r>
              <a:rPr lang="en-US" sz="2450" b="1" spc="-137" dirty="0">
                <a:solidFill>
                  <a:srgbClr val="1E302C"/>
                </a:solidFill>
                <a:latin typeface="Gotham Bold"/>
                <a:ea typeface="Gotham Bold"/>
                <a:cs typeface="Gotham Bold"/>
                <a:sym typeface="Gotham Bold"/>
              </a:rPr>
              <a:t>Human resources strategy</a:t>
            </a:r>
            <a:endParaRPr lang="en-US" sz="2450" b="1" spc="-137" dirty="0">
              <a:solidFill>
                <a:srgbClr val="1E302C"/>
              </a:solidFill>
              <a:latin typeface="Gotham Bold"/>
              <a:ea typeface="Gotham Bold"/>
              <a:cs typeface="Gotham Bold"/>
            </a:endParaRPr>
          </a:p>
          <a:p>
            <a:pPr algn="just">
              <a:lnSpc>
                <a:spcPts val="3224"/>
              </a:lnSpc>
            </a:pPr>
            <a:r>
              <a:rPr lang="en-US" sz="2450" b="1" spc="-137" dirty="0">
                <a:solidFill>
                  <a:srgbClr val="1E302C"/>
                </a:solidFill>
                <a:latin typeface="Gotham Bold"/>
                <a:ea typeface="Gotham Bold"/>
                <a:cs typeface="Gotham Bold"/>
                <a:sym typeface="Gotham Bold"/>
              </a:rPr>
              <a:t> Year 1: </a:t>
            </a:r>
            <a:r>
              <a:rPr lang="en-US" sz="2450" spc="-137" dirty="0">
                <a:solidFill>
                  <a:srgbClr val="1E302C"/>
                </a:solidFill>
                <a:latin typeface="Gotham"/>
                <a:ea typeface="Gotham"/>
                <a:cs typeface="Gotham"/>
                <a:sym typeface="Gotham"/>
              </a:rPr>
              <a:t>only me as regular operator to protect cash flow.</a:t>
            </a:r>
            <a:endParaRPr lang="en-US" sz="2450" spc="-137" dirty="0">
              <a:solidFill>
                <a:srgbClr val="1E302C"/>
              </a:solidFill>
              <a:latin typeface="Gotham"/>
              <a:ea typeface="Gotham"/>
              <a:cs typeface="Gotham"/>
            </a:endParaRPr>
          </a:p>
          <a:p>
            <a:pPr algn="just">
              <a:lnSpc>
                <a:spcPts val="3224"/>
              </a:lnSpc>
            </a:pPr>
            <a:r>
              <a:rPr lang="en-US" sz="2450" spc="-137" dirty="0">
                <a:solidFill>
                  <a:srgbClr val="1E302C"/>
                </a:solidFill>
                <a:latin typeface="Gotham"/>
                <a:ea typeface="Gotham"/>
                <a:cs typeface="Gotham"/>
                <a:sym typeface="Gotham"/>
              </a:rPr>
              <a:t> Busy periods: insured freelancers on day rates.</a:t>
            </a:r>
            <a:endParaRPr lang="en-US" sz="2450" spc="-137" dirty="0">
              <a:solidFill>
                <a:srgbClr val="1E302C"/>
              </a:solidFill>
              <a:latin typeface="Gotham"/>
              <a:ea typeface="Gotham"/>
              <a:cs typeface="Gotham"/>
            </a:endParaRPr>
          </a:p>
          <a:p>
            <a:pPr algn="just">
              <a:lnSpc>
                <a:spcPts val="3224"/>
              </a:lnSpc>
            </a:pPr>
            <a:r>
              <a:rPr lang="en-US" sz="2450" spc="-137" dirty="0">
                <a:solidFill>
                  <a:srgbClr val="1E302C"/>
                </a:solidFill>
                <a:latin typeface="Gotham"/>
                <a:ea typeface="Gotham"/>
                <a:cs typeface="Gotham"/>
                <a:sym typeface="Gotham"/>
              </a:rPr>
              <a:t> </a:t>
            </a:r>
            <a:r>
              <a:rPr lang="en-US" sz="2450" b="1" spc="-137" dirty="0">
                <a:solidFill>
                  <a:srgbClr val="1E302C"/>
                </a:solidFill>
                <a:latin typeface="Gotham Bold"/>
                <a:ea typeface="Gotham Bold"/>
                <a:cs typeface="Gotham Bold"/>
                <a:sym typeface="Gotham Bold"/>
              </a:rPr>
              <a:t>Year 2</a:t>
            </a:r>
            <a:r>
              <a:rPr lang="en-US" sz="2450" spc="-137" dirty="0">
                <a:solidFill>
                  <a:srgbClr val="1E302C"/>
                </a:solidFill>
                <a:latin typeface="Gotham"/>
                <a:ea typeface="Gotham"/>
                <a:cs typeface="Gotham"/>
                <a:sym typeface="Gotham"/>
              </a:rPr>
              <a:t>: hire part-time nail and hair stylist once cash flow is stable.</a:t>
            </a:r>
            <a:endParaRPr lang="en-US" sz="2450" spc="-137" dirty="0">
              <a:solidFill>
                <a:srgbClr val="1E302C"/>
              </a:solidFill>
              <a:latin typeface="Gotham"/>
              <a:ea typeface="Gotham"/>
              <a:cs typeface="Gotham"/>
            </a:endParaRPr>
          </a:p>
          <a:p>
            <a:pPr algn="ctr">
              <a:lnSpc>
                <a:spcPts val="3224"/>
              </a:lnSpc>
            </a:pPr>
            <a:endParaRPr lang="en-US" sz="2499" spc="-137">
              <a:solidFill>
                <a:srgbClr val="1E302C"/>
              </a:solidFill>
              <a:latin typeface="Gotham"/>
              <a:ea typeface="Gotham"/>
              <a:cs typeface="Gotham"/>
              <a:sym typeface="Gotham"/>
            </a:endParaRPr>
          </a:p>
          <a:p>
            <a:pPr marL="0" lvl="1" indent="0" algn="ctr">
              <a:lnSpc>
                <a:spcPts val="3224"/>
              </a:lnSpc>
              <a:spcBef>
                <a:spcPct val="0"/>
              </a:spcBef>
            </a:pPr>
            <a:endParaRPr lang="en-US" sz="2499" spc="-137">
              <a:solidFill>
                <a:srgbClr val="1E302C"/>
              </a:solidFill>
              <a:latin typeface="Gotham"/>
              <a:ea typeface="Gotham"/>
              <a:cs typeface="Gotham"/>
              <a:sym typeface="Gotham"/>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4042339" y="131253"/>
            <a:ext cx="3795258" cy="3112912"/>
          </a:xfrm>
          <a:custGeom>
            <a:avLst/>
            <a:gdLst/>
            <a:ahLst/>
            <a:cxnLst/>
            <a:rect l="l" t="t" r="r" b="b"/>
            <a:pathLst>
              <a:path w="5629701" h="4114800">
                <a:moveTo>
                  <a:pt x="0" y="0"/>
                </a:moveTo>
                <a:lnTo>
                  <a:pt x="5629701" y="0"/>
                </a:lnTo>
                <a:lnTo>
                  <a:pt x="5629701"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2764702" y="518742"/>
            <a:ext cx="7858012" cy="4451802"/>
          </a:xfrm>
          <a:prstGeom prst="rect">
            <a:avLst/>
          </a:prstGeom>
        </p:spPr>
        <p:txBody>
          <a:bodyPr lIns="0" tIns="0" rIns="0" bIns="0" rtlCol="0" anchor="t">
            <a:spAutoFit/>
          </a:bodyPr>
          <a:lstStyle/>
          <a:p>
            <a:pPr algn="ctr">
              <a:lnSpc>
                <a:spcPts val="8647"/>
              </a:lnSpc>
            </a:pPr>
            <a:r>
              <a:rPr lang="en-US" sz="6177">
                <a:solidFill>
                  <a:srgbClr val="1E302C"/>
                </a:solidFill>
                <a:latin typeface="Bauer Bodoni"/>
                <a:ea typeface="Bauer Bodoni"/>
                <a:cs typeface="Bauer Bodoni"/>
                <a:sym typeface="Bauer Bodoni"/>
              </a:rPr>
              <a:t>LOCATION AND FINANCIAL SNAPSHOT</a:t>
            </a:r>
          </a:p>
          <a:p>
            <a:pPr algn="ctr">
              <a:lnSpc>
                <a:spcPts val="8647"/>
              </a:lnSpc>
            </a:pPr>
            <a:endParaRPr lang="en-US" sz="6177">
              <a:solidFill>
                <a:srgbClr val="1E302C"/>
              </a:solidFill>
              <a:latin typeface="Bauer Bodoni"/>
              <a:ea typeface="Bauer Bodoni"/>
              <a:cs typeface="Bauer Bodoni"/>
              <a:sym typeface="Bauer Bodoni"/>
            </a:endParaRPr>
          </a:p>
        </p:txBody>
      </p:sp>
      <p:sp>
        <p:nvSpPr>
          <p:cNvPr id="6" name="TextBox 6"/>
          <p:cNvSpPr txBox="1"/>
          <p:nvPr/>
        </p:nvSpPr>
        <p:spPr>
          <a:xfrm>
            <a:off x="10622714" y="3248025"/>
            <a:ext cx="7483839" cy="6540252"/>
          </a:xfrm>
          <a:prstGeom prst="rect">
            <a:avLst/>
          </a:prstGeom>
        </p:spPr>
        <p:txBody>
          <a:bodyPr lIns="0" tIns="0" rIns="0" bIns="0" rtlCol="0" anchor="t">
            <a:spAutoFit/>
          </a:bodyPr>
          <a:lstStyle/>
          <a:p>
            <a:pPr algn="just">
              <a:lnSpc>
                <a:spcPts val="3224"/>
              </a:lnSpc>
            </a:pPr>
            <a:r>
              <a:rPr lang="en-US" sz="2450" b="1" spc="-137" dirty="0">
                <a:solidFill>
                  <a:srgbClr val="1E302C"/>
                </a:solidFill>
                <a:latin typeface="Gotham Bold"/>
                <a:ea typeface="Gotham Bold"/>
                <a:cs typeface="Gotham Bold"/>
                <a:sym typeface="Gotham Bold"/>
              </a:rPr>
              <a:t>Title: Location and financial snapshot</a:t>
            </a: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Compact studio unit in CF10, near Cardiff Queen Street.</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Strong footfall from office workers, students and shoppers.</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Good transport links and visibility.</a:t>
            </a:r>
            <a:endParaRPr lang="en-US" sz="2450" spc="-137" dirty="0">
              <a:solidFill>
                <a:srgbClr val="1E302C"/>
              </a:solidFill>
              <a:latin typeface="Gotham"/>
              <a:ea typeface="Gotham"/>
              <a:cs typeface="Gotham"/>
            </a:endParaRPr>
          </a:p>
          <a:p>
            <a:pPr algn="just">
              <a:lnSpc>
                <a:spcPts val="3224"/>
              </a:lnSpc>
            </a:pPr>
            <a:r>
              <a:rPr lang="en-US" sz="2450" b="1" spc="-137" dirty="0">
                <a:solidFill>
                  <a:srgbClr val="1E302C"/>
                </a:solidFill>
                <a:latin typeface="Gotham Bold"/>
                <a:ea typeface="Gotham Bold"/>
                <a:cs typeface="Gotham Bold"/>
                <a:sym typeface="Gotham Bold"/>
              </a:rPr>
              <a:t>Mini cash-flow summary:</a:t>
            </a:r>
            <a:endParaRPr lang="en-US" sz="2450" b="1" spc="-137" dirty="0">
              <a:solidFill>
                <a:srgbClr val="1E302C"/>
              </a:solidFill>
              <a:latin typeface="Gotham Bold"/>
              <a:ea typeface="Gotham Bold"/>
              <a:cs typeface="Gotham Bold"/>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Start-up spend: deposit and first month rent, basic equipment, stock, </a:t>
            </a:r>
            <a:r>
              <a:rPr lang="en-US" sz="2450" spc="-137" dirty="0" err="1">
                <a:solidFill>
                  <a:srgbClr val="1E302C"/>
                </a:solidFill>
                <a:latin typeface="Gotham"/>
                <a:ea typeface="Gotham"/>
                <a:cs typeface="Gotham"/>
                <a:sym typeface="Gotham"/>
              </a:rPr>
              <a:t>licences</a:t>
            </a:r>
            <a:r>
              <a:rPr lang="en-US" sz="2450" spc="-137" dirty="0">
                <a:solidFill>
                  <a:srgbClr val="1E302C"/>
                </a:solidFill>
                <a:latin typeface="Gotham"/>
                <a:ea typeface="Gotham"/>
                <a:cs typeface="Gotham"/>
                <a:sym typeface="Gotham"/>
              </a:rPr>
              <a:t>, insurance, booking system, branding.</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Average treatment price ≈ £22.</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Break-even around 230–250 treatments per month.</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Growth plan: build weekend and evening peaks; tight control of stock and utilities.</a:t>
            </a:r>
            <a:endParaRPr lang="en-US" sz="2450" spc="-137" dirty="0">
              <a:solidFill>
                <a:srgbClr val="1E302C"/>
              </a:solidFill>
              <a:latin typeface="Gotham"/>
              <a:ea typeface="Gotham"/>
              <a:cs typeface="Gotham"/>
            </a:endParaRPr>
          </a:p>
          <a:p>
            <a:pPr algn="just">
              <a:lnSpc>
                <a:spcPts val="3224"/>
              </a:lnSpc>
            </a:pPr>
            <a:endParaRPr lang="en-US" sz="2499" spc="-137">
              <a:solidFill>
                <a:srgbClr val="1E302C"/>
              </a:solidFill>
              <a:latin typeface="Gotham"/>
              <a:ea typeface="Gotham"/>
              <a:cs typeface="Gotham"/>
              <a:sym typeface="Gotham"/>
            </a:endParaRPr>
          </a:p>
        </p:txBody>
      </p:sp>
      <p:sp>
        <p:nvSpPr>
          <p:cNvPr id="7" name="TextBox 7"/>
          <p:cNvSpPr txBox="1"/>
          <p:nvPr/>
        </p:nvSpPr>
        <p:spPr>
          <a:xfrm>
            <a:off x="0" y="4374603"/>
            <a:ext cx="10860092" cy="595941"/>
          </a:xfrm>
          <a:prstGeom prst="rect">
            <a:avLst/>
          </a:prstGeom>
        </p:spPr>
        <p:txBody>
          <a:bodyPr lIns="0" tIns="0" rIns="0" bIns="0" rtlCol="0" anchor="t">
            <a:spAutoFit/>
          </a:bodyPr>
          <a:lstStyle/>
          <a:p>
            <a:pPr algn="ctr">
              <a:lnSpc>
                <a:spcPts val="2327"/>
              </a:lnSpc>
              <a:spcBef>
                <a:spcPct val="0"/>
              </a:spcBef>
            </a:pPr>
            <a:r>
              <a:rPr lang="en-US" sz="1662" b="1">
                <a:solidFill>
                  <a:srgbClr val="1E302C"/>
                </a:solidFill>
                <a:latin typeface="Gotham Bold"/>
                <a:ea typeface="Gotham Bold"/>
                <a:cs typeface="Gotham Bold"/>
                <a:sym typeface="Gotham Bold"/>
              </a:rPr>
              <a:t>FIGURE 1: PROPOSED LOCATION OF FEELING BEAUTIFUL FOREVER IN CARDIFF CITY CENTRE (CF10). </a:t>
            </a:r>
          </a:p>
        </p:txBody>
      </p:sp>
      <p:pic>
        <p:nvPicPr>
          <p:cNvPr id="8" name="Picture 7" descr="A map of a city&#10;&#10;AI-generated content may be incorrect.">
            <a:extLst>
              <a:ext uri="{FF2B5EF4-FFF2-40B4-BE49-F238E27FC236}">
                <a16:creationId xmlns:a16="http://schemas.microsoft.com/office/drawing/2014/main" id="{82FE708B-D369-8365-0328-B25719394384}"/>
              </a:ext>
            </a:extLst>
          </p:cNvPr>
          <p:cNvPicPr>
            <a:picLocks noChangeAspect="1"/>
          </p:cNvPicPr>
          <p:nvPr/>
        </p:nvPicPr>
        <p:blipFill>
          <a:blip r:embed="rId6"/>
          <a:stretch>
            <a:fillRect/>
          </a:stretch>
        </p:blipFill>
        <p:spPr>
          <a:xfrm>
            <a:off x="790575" y="5142441"/>
            <a:ext cx="9284406" cy="4461228"/>
          </a:xfrm>
          <a:prstGeom prst="rect">
            <a:avLst/>
          </a:prstGeom>
        </p:spPr>
      </p:pic>
      <p:sp>
        <p:nvSpPr>
          <p:cNvPr id="4" name="TextBox 3">
            <a:extLst>
              <a:ext uri="{FF2B5EF4-FFF2-40B4-BE49-F238E27FC236}">
                <a16:creationId xmlns:a16="http://schemas.microsoft.com/office/drawing/2014/main" id="{237C8181-F4C8-04D0-3D00-4AF959D032EF}"/>
              </a:ext>
            </a:extLst>
          </p:cNvPr>
          <p:cNvSpPr txBox="1"/>
          <p:nvPr/>
        </p:nvSpPr>
        <p:spPr>
          <a:xfrm>
            <a:off x="2142139" y="9702634"/>
            <a:ext cx="58971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Map data: Google Maps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3559148" y="8937435"/>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5701295" y="999471"/>
            <a:ext cx="2048396" cy="1446913"/>
          </a:xfrm>
          <a:custGeom>
            <a:avLst/>
            <a:gdLst/>
            <a:ahLst/>
            <a:cxnLst/>
            <a:rect l="l" t="t" r="r" b="b"/>
            <a:pathLst>
              <a:path w="2048396" h="1446913">
                <a:moveTo>
                  <a:pt x="0" y="0"/>
                </a:moveTo>
                <a:lnTo>
                  <a:pt x="2048396" y="0"/>
                </a:lnTo>
                <a:lnTo>
                  <a:pt x="2048396" y="1446914"/>
                </a:lnTo>
                <a:lnTo>
                  <a:pt x="0" y="144691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TextBox 4"/>
          <p:cNvSpPr txBox="1"/>
          <p:nvPr/>
        </p:nvSpPr>
        <p:spPr>
          <a:xfrm>
            <a:off x="3313430" y="781050"/>
            <a:ext cx="10100595" cy="3543042"/>
          </a:xfrm>
          <a:prstGeom prst="rect">
            <a:avLst/>
          </a:prstGeom>
        </p:spPr>
        <p:txBody>
          <a:bodyPr lIns="0" tIns="0" rIns="0" bIns="0" rtlCol="0" anchor="t">
            <a:spAutoFit/>
          </a:bodyPr>
          <a:lstStyle/>
          <a:p>
            <a:pPr algn="ctr">
              <a:lnSpc>
                <a:spcPts val="8716"/>
              </a:lnSpc>
            </a:pPr>
            <a:r>
              <a:rPr lang="en-US" sz="6225">
                <a:solidFill>
                  <a:srgbClr val="1E302C"/>
                </a:solidFill>
                <a:latin typeface="Bauer Bodoni"/>
                <a:ea typeface="Bauer Bodoni"/>
                <a:cs typeface="Bauer Bodoni"/>
                <a:sym typeface="Bauer Bodoni"/>
              </a:rPr>
              <a:t>MARKET RESEARCH, SWOT AND PESTLE</a:t>
            </a:r>
          </a:p>
          <a:p>
            <a:pPr algn="ctr">
              <a:lnSpc>
                <a:spcPts val="9961"/>
              </a:lnSpc>
            </a:pPr>
            <a:endParaRPr lang="en-US" sz="6225">
              <a:solidFill>
                <a:srgbClr val="1E302C"/>
              </a:solidFill>
              <a:latin typeface="Bauer Bodoni"/>
              <a:ea typeface="Bauer Bodoni"/>
              <a:cs typeface="Bauer Bodoni"/>
              <a:sym typeface="Bauer Bodoni"/>
            </a:endParaRPr>
          </a:p>
        </p:txBody>
      </p:sp>
      <p:sp>
        <p:nvSpPr>
          <p:cNvPr id="5" name="TextBox 5"/>
          <p:cNvSpPr txBox="1"/>
          <p:nvPr/>
        </p:nvSpPr>
        <p:spPr>
          <a:xfrm>
            <a:off x="6729358" y="3512241"/>
            <a:ext cx="5359338" cy="4898777"/>
          </a:xfrm>
          <a:prstGeom prst="rect">
            <a:avLst/>
          </a:prstGeom>
        </p:spPr>
        <p:txBody>
          <a:bodyPr lIns="0" tIns="0" rIns="0" bIns="0" rtlCol="0" anchor="t">
            <a:spAutoFit/>
          </a:bodyPr>
          <a:lstStyle/>
          <a:p>
            <a:pPr algn="ctr">
              <a:lnSpc>
                <a:spcPts val="3224"/>
              </a:lnSpc>
            </a:pPr>
            <a:r>
              <a:rPr lang="en-US" sz="2800" b="1" spc="-137" dirty="0">
                <a:solidFill>
                  <a:srgbClr val="1E302C"/>
                </a:solidFill>
                <a:latin typeface="Gotham Bold"/>
                <a:ea typeface="Gotham Bold"/>
                <a:cs typeface="Gotham Bold"/>
                <a:sym typeface="Gotham Bold"/>
              </a:rPr>
              <a:t>SWOT highlights</a:t>
            </a:r>
          </a:p>
          <a:p>
            <a:pPr algn="ctr">
              <a:lnSpc>
                <a:spcPts val="3224"/>
              </a:lnSpc>
            </a:pPr>
            <a:r>
              <a:rPr lang="en-US" sz="2450" b="1" spc="-137" dirty="0">
                <a:solidFill>
                  <a:srgbClr val="7030A0"/>
                </a:solidFill>
                <a:latin typeface="Gotham Bold"/>
                <a:ea typeface="Gotham Bold"/>
                <a:cs typeface="Gotham Bold"/>
                <a:sym typeface="Gotham Bold"/>
              </a:rPr>
              <a:t>Strengths</a:t>
            </a:r>
            <a:r>
              <a:rPr lang="en-US" sz="2450" spc="-137" dirty="0">
                <a:solidFill>
                  <a:srgbClr val="7030A0"/>
                </a:solidFill>
                <a:latin typeface="Gotham"/>
                <a:ea typeface="Gotham"/>
                <a:cs typeface="Gotham"/>
                <a:sym typeface="Gotham"/>
              </a:rPr>
              <a:t>:</a:t>
            </a:r>
            <a:r>
              <a:rPr lang="en-US" sz="2450" spc="-137" dirty="0">
                <a:solidFill>
                  <a:srgbClr val="1E302C"/>
                </a:solidFill>
                <a:latin typeface="Gotham"/>
                <a:ea typeface="Gotham"/>
                <a:cs typeface="Gotham"/>
                <a:sym typeface="Gotham"/>
              </a:rPr>
              <a:t> central location, clear express menu, modern branding, flexible booking.</a:t>
            </a:r>
            <a:endParaRPr lang="en-US" sz="2450" spc="-137" dirty="0">
              <a:solidFill>
                <a:srgbClr val="1E302C"/>
              </a:solidFill>
              <a:latin typeface="Gotham"/>
              <a:ea typeface="Gotham"/>
              <a:cs typeface="Gotham"/>
            </a:endParaRPr>
          </a:p>
          <a:p>
            <a:pPr algn="ctr">
              <a:lnSpc>
                <a:spcPts val="3224"/>
              </a:lnSpc>
            </a:pPr>
            <a:r>
              <a:rPr lang="en-US" sz="2450" b="1" spc="-137" dirty="0">
                <a:solidFill>
                  <a:srgbClr val="FFFF00"/>
                </a:solidFill>
                <a:latin typeface="Gotham Bold"/>
                <a:ea typeface="Gotham Bold"/>
                <a:cs typeface="Gotham Bold"/>
                <a:sym typeface="Gotham Bold"/>
              </a:rPr>
              <a:t>Weaknesses</a:t>
            </a:r>
            <a:r>
              <a:rPr lang="en-US" sz="2450" spc="-137" dirty="0">
                <a:solidFill>
                  <a:srgbClr val="FFFF00"/>
                </a:solidFill>
                <a:latin typeface="Gotham"/>
                <a:ea typeface="Gotham"/>
                <a:cs typeface="Gotham"/>
                <a:sym typeface="Gotham"/>
              </a:rPr>
              <a:t>: </a:t>
            </a:r>
            <a:r>
              <a:rPr lang="en-US" sz="2450" spc="-137" dirty="0">
                <a:solidFill>
                  <a:srgbClr val="1E302C"/>
                </a:solidFill>
                <a:latin typeface="Gotham"/>
                <a:ea typeface="Gotham"/>
                <a:cs typeface="Gotham"/>
                <a:sym typeface="Gotham"/>
              </a:rPr>
              <a:t>single operator capacity, reliance on my health.</a:t>
            </a:r>
            <a:endParaRPr lang="en-US" sz="2450" spc="-137" dirty="0">
              <a:solidFill>
                <a:srgbClr val="1E302C"/>
              </a:solidFill>
              <a:latin typeface="Gotham"/>
              <a:ea typeface="Gotham"/>
              <a:cs typeface="Gotham"/>
            </a:endParaRPr>
          </a:p>
          <a:p>
            <a:pPr algn="ctr">
              <a:lnSpc>
                <a:spcPts val="3224"/>
              </a:lnSpc>
            </a:pPr>
            <a:r>
              <a:rPr lang="en-US" sz="2450" b="1" spc="-137" dirty="0">
                <a:solidFill>
                  <a:srgbClr val="00B0F0"/>
                </a:solidFill>
                <a:latin typeface="Gotham Bold"/>
                <a:ea typeface="Gotham Bold"/>
                <a:cs typeface="Gotham Bold"/>
                <a:sym typeface="Gotham Bold"/>
              </a:rPr>
              <a:t>Opportunities</a:t>
            </a:r>
            <a:r>
              <a:rPr lang="en-US" sz="2450" spc="-137" dirty="0">
                <a:solidFill>
                  <a:srgbClr val="00B0F0"/>
                </a:solidFill>
                <a:latin typeface="Gotham"/>
                <a:ea typeface="Gotham"/>
                <a:cs typeface="Gotham"/>
                <a:sym typeface="Gotham"/>
              </a:rPr>
              <a:t>:</a:t>
            </a:r>
            <a:r>
              <a:rPr lang="en-US" sz="2450" spc="-137" dirty="0">
                <a:solidFill>
                  <a:srgbClr val="1E302C"/>
                </a:solidFill>
                <a:latin typeface="Gotham"/>
                <a:ea typeface="Gotham"/>
                <a:cs typeface="Gotham"/>
                <a:sym typeface="Gotham"/>
              </a:rPr>
              <a:t> demand for quick beauty and hair, chance to add staff, content on social media.</a:t>
            </a:r>
            <a:endParaRPr lang="en-US" sz="2450" spc="-137" dirty="0">
              <a:solidFill>
                <a:srgbClr val="1E302C"/>
              </a:solidFill>
              <a:latin typeface="Gotham"/>
              <a:ea typeface="Gotham"/>
              <a:cs typeface="Gotham"/>
            </a:endParaRPr>
          </a:p>
          <a:p>
            <a:pPr algn="ctr">
              <a:lnSpc>
                <a:spcPts val="3224"/>
              </a:lnSpc>
            </a:pPr>
            <a:r>
              <a:rPr lang="en-US" sz="2450" b="1" spc="-137" dirty="0">
                <a:solidFill>
                  <a:srgbClr val="FF0000"/>
                </a:solidFill>
                <a:latin typeface="Gotham Bold"/>
                <a:ea typeface="Gotham Bold"/>
                <a:cs typeface="Gotham Bold"/>
                <a:sym typeface="Gotham Bold"/>
              </a:rPr>
              <a:t>Threats</a:t>
            </a:r>
            <a:r>
              <a:rPr lang="en-US" sz="2450" spc="-137" dirty="0">
                <a:solidFill>
                  <a:srgbClr val="FF0000"/>
                </a:solidFill>
                <a:latin typeface="Gotham"/>
                <a:ea typeface="Gotham"/>
                <a:cs typeface="Gotham"/>
                <a:sym typeface="Gotham"/>
              </a:rPr>
              <a:t>: </a:t>
            </a:r>
            <a:r>
              <a:rPr lang="en-US" sz="2450" spc="-137" dirty="0">
                <a:solidFill>
                  <a:srgbClr val="1E302C"/>
                </a:solidFill>
                <a:latin typeface="Gotham"/>
                <a:ea typeface="Gotham"/>
                <a:cs typeface="Gotham"/>
                <a:sym typeface="Gotham"/>
              </a:rPr>
              <a:t>new salons, rising costs, changes in algorithms.</a:t>
            </a:r>
            <a:endParaRPr lang="en-US" sz="2450" spc="-137" dirty="0">
              <a:solidFill>
                <a:srgbClr val="1E302C"/>
              </a:solidFill>
              <a:latin typeface="Gotham"/>
              <a:ea typeface="Gotham"/>
              <a:cs typeface="Gotham"/>
            </a:endParaRPr>
          </a:p>
          <a:p>
            <a:pPr algn="ctr">
              <a:lnSpc>
                <a:spcPts val="3224"/>
              </a:lnSpc>
            </a:pPr>
            <a:endParaRPr lang="en-US" sz="2499" spc="-137">
              <a:solidFill>
                <a:srgbClr val="1E302C"/>
              </a:solidFill>
              <a:latin typeface="Gotham"/>
              <a:ea typeface="Gotham"/>
              <a:cs typeface="Gotham"/>
              <a:sym typeface="Gotham"/>
            </a:endParaRPr>
          </a:p>
        </p:txBody>
      </p:sp>
      <p:sp>
        <p:nvSpPr>
          <p:cNvPr id="6" name="TextBox 6"/>
          <p:cNvSpPr txBox="1"/>
          <p:nvPr/>
        </p:nvSpPr>
        <p:spPr>
          <a:xfrm>
            <a:off x="693403" y="3512241"/>
            <a:ext cx="5722740" cy="5306068"/>
          </a:xfrm>
          <a:prstGeom prst="rect">
            <a:avLst/>
          </a:prstGeom>
        </p:spPr>
        <p:txBody>
          <a:bodyPr lIns="0" tIns="0" rIns="0" bIns="0" rtlCol="0" anchor="t">
            <a:spAutoFit/>
          </a:bodyPr>
          <a:lstStyle/>
          <a:p>
            <a:pPr algn="ctr">
              <a:lnSpc>
                <a:spcPts val="3224"/>
              </a:lnSpc>
            </a:pPr>
            <a:r>
              <a:rPr lang="en-US" sz="2800" b="1" spc="-137" dirty="0">
                <a:solidFill>
                  <a:srgbClr val="1E302C"/>
                </a:solidFill>
                <a:latin typeface="Gotham Bold"/>
                <a:ea typeface="Gotham Bold"/>
                <a:cs typeface="Gotham Bold"/>
                <a:sym typeface="Gotham Bold"/>
              </a:rPr>
              <a:t>Market research</a:t>
            </a:r>
          </a:p>
          <a:p>
            <a:pPr algn="ctr">
              <a:lnSpc>
                <a:spcPts val="3224"/>
              </a:lnSpc>
            </a:pPr>
            <a:r>
              <a:rPr lang="en-US" sz="2450" spc="-137" dirty="0">
                <a:solidFill>
                  <a:srgbClr val="1E302C"/>
                </a:solidFill>
                <a:latin typeface="Gotham"/>
                <a:ea typeface="Gotham"/>
                <a:cs typeface="Gotham"/>
                <a:sym typeface="Gotham"/>
              </a:rPr>
              <a:t>Online questionnaire with potential clients.</a:t>
            </a:r>
            <a:endParaRPr lang="en-US" sz="2450" spc="-137" dirty="0">
              <a:solidFill>
                <a:srgbClr val="1E302C"/>
              </a:solidFill>
              <a:latin typeface="Gotham"/>
              <a:ea typeface="Gotham"/>
              <a:cs typeface="Gotham"/>
            </a:endParaRPr>
          </a:p>
          <a:p>
            <a:pPr algn="ctr">
              <a:lnSpc>
                <a:spcPts val="3224"/>
              </a:lnSpc>
            </a:pPr>
            <a:r>
              <a:rPr lang="en-US" sz="2450" spc="-137" dirty="0">
                <a:solidFill>
                  <a:srgbClr val="1E302C"/>
                </a:solidFill>
                <a:latin typeface="Gotham"/>
                <a:ea typeface="Gotham"/>
                <a:cs typeface="Gotham"/>
                <a:sym typeface="Gotham"/>
              </a:rPr>
              <a:t>Most visit salons weekly or monthly.(Singh and Ahmed,2025)</a:t>
            </a:r>
            <a:endParaRPr lang="en-US" sz="2450" spc="-137" dirty="0">
              <a:solidFill>
                <a:srgbClr val="1E302C"/>
              </a:solidFill>
              <a:latin typeface="Gotham"/>
              <a:ea typeface="Gotham"/>
              <a:cs typeface="Gotham"/>
            </a:endParaRPr>
          </a:p>
          <a:p>
            <a:pPr algn="ctr">
              <a:lnSpc>
                <a:spcPts val="3224"/>
              </a:lnSpc>
            </a:pPr>
            <a:r>
              <a:rPr lang="en-US" sz="2450" b="1" spc="-137" dirty="0">
                <a:solidFill>
                  <a:srgbClr val="1E302C"/>
                </a:solidFill>
                <a:latin typeface="Gotham Bold"/>
                <a:ea typeface="Gotham Bold"/>
                <a:cs typeface="Gotham Bold"/>
                <a:sym typeface="Gotham Bold"/>
              </a:rPr>
              <a:t>Top services</a:t>
            </a:r>
            <a:r>
              <a:rPr lang="en-US" sz="2450" spc="-137" dirty="0">
                <a:solidFill>
                  <a:srgbClr val="1E302C"/>
                </a:solidFill>
                <a:latin typeface="Gotham"/>
                <a:ea typeface="Gotham"/>
                <a:cs typeface="Gotham"/>
                <a:sym typeface="Gotham"/>
              </a:rPr>
              <a:t>: pedicures, skincare, hair styling, brows.</a:t>
            </a:r>
            <a:endParaRPr lang="en-US" sz="2450" spc="-137" dirty="0">
              <a:solidFill>
                <a:srgbClr val="1E302C"/>
              </a:solidFill>
              <a:latin typeface="Gotham"/>
              <a:ea typeface="Gotham"/>
              <a:cs typeface="Gotham"/>
            </a:endParaRPr>
          </a:p>
          <a:p>
            <a:pPr algn="ctr">
              <a:lnSpc>
                <a:spcPts val="3224"/>
              </a:lnSpc>
            </a:pPr>
            <a:r>
              <a:rPr lang="en-US" sz="2450" spc="-137" dirty="0">
                <a:solidFill>
                  <a:srgbClr val="1E302C"/>
                </a:solidFill>
                <a:latin typeface="Gotham"/>
                <a:ea typeface="Gotham"/>
                <a:cs typeface="Gotham"/>
                <a:sym typeface="Gotham"/>
              </a:rPr>
              <a:t>People want both online and phone booking.</a:t>
            </a:r>
            <a:endParaRPr lang="en-US" sz="2450" spc="-137" dirty="0">
              <a:solidFill>
                <a:srgbClr val="1E302C"/>
              </a:solidFill>
              <a:latin typeface="Gotham"/>
              <a:ea typeface="Gotham"/>
              <a:cs typeface="Gotham"/>
            </a:endParaRPr>
          </a:p>
          <a:p>
            <a:pPr algn="ctr">
              <a:lnSpc>
                <a:spcPts val="3224"/>
              </a:lnSpc>
            </a:pPr>
            <a:r>
              <a:rPr lang="en-US" sz="2450" b="1" spc="-137" dirty="0">
                <a:solidFill>
                  <a:srgbClr val="1E302C"/>
                </a:solidFill>
                <a:latin typeface="Gotham Bold"/>
                <a:ea typeface="Gotham Bold"/>
                <a:cs typeface="Gotham Bold"/>
                <a:sym typeface="Gotham Bold"/>
              </a:rPr>
              <a:t>Secondary research:</a:t>
            </a:r>
            <a:r>
              <a:rPr lang="en-US" sz="2450" spc="-137" dirty="0">
                <a:solidFill>
                  <a:srgbClr val="1E302C"/>
                </a:solidFill>
                <a:latin typeface="Gotham"/>
                <a:ea typeface="Gotham"/>
                <a:cs typeface="Gotham"/>
                <a:sym typeface="Gotham"/>
              </a:rPr>
              <a:t> beauty sector value, role of social media, importance of reviews.(Atherton,J.,2023).</a:t>
            </a:r>
            <a:endParaRPr lang="en-US" sz="2400" spc="-137" dirty="0">
              <a:solidFill>
                <a:srgbClr val="1E302C"/>
              </a:solidFill>
              <a:latin typeface="Gotham"/>
              <a:ea typeface="Gotham"/>
              <a:cs typeface="Gotham"/>
            </a:endParaRPr>
          </a:p>
          <a:p>
            <a:pPr algn="ctr">
              <a:lnSpc>
                <a:spcPts val="3224"/>
              </a:lnSpc>
            </a:pPr>
            <a:endParaRPr lang="en-US" sz="2400" spc="-137" dirty="0">
              <a:solidFill>
                <a:srgbClr val="1E302C"/>
              </a:solidFill>
              <a:latin typeface="Gotham"/>
              <a:ea typeface="Gotham"/>
              <a:cs typeface="Gotham"/>
            </a:endParaRPr>
          </a:p>
        </p:txBody>
      </p:sp>
      <p:sp>
        <p:nvSpPr>
          <p:cNvPr id="7" name="TextBox 7"/>
          <p:cNvSpPr txBox="1"/>
          <p:nvPr/>
        </p:nvSpPr>
        <p:spPr>
          <a:xfrm>
            <a:off x="12088696" y="3512241"/>
            <a:ext cx="5987988" cy="6540252"/>
          </a:xfrm>
          <a:prstGeom prst="rect">
            <a:avLst/>
          </a:prstGeom>
        </p:spPr>
        <p:txBody>
          <a:bodyPr lIns="0" tIns="0" rIns="0" bIns="0" rtlCol="0" anchor="t">
            <a:spAutoFit/>
          </a:bodyPr>
          <a:lstStyle/>
          <a:p>
            <a:pPr algn="ctr">
              <a:lnSpc>
                <a:spcPts val="3224"/>
              </a:lnSpc>
            </a:pPr>
            <a:r>
              <a:rPr lang="en-US" sz="2800" b="1" spc="-137" dirty="0">
                <a:solidFill>
                  <a:srgbClr val="1E302C"/>
                </a:solidFill>
                <a:latin typeface="Gotham Bold"/>
                <a:ea typeface="Gotham Bold"/>
                <a:cs typeface="Gotham Bold"/>
                <a:sym typeface="Gotham Bold"/>
              </a:rPr>
              <a:t>PESTLE highlights</a:t>
            </a:r>
            <a:endParaRPr lang="en-US" sz="2800">
              <a:solidFill>
                <a:srgbClr val="000000"/>
              </a:solidFill>
              <a:latin typeface="Calibri"/>
              <a:ea typeface="Calibri"/>
              <a:cs typeface="Calibri"/>
              <a:sym typeface="Gotham Bold"/>
            </a:endParaRPr>
          </a:p>
          <a:p>
            <a:pPr algn="ctr">
              <a:lnSpc>
                <a:spcPts val="3224"/>
              </a:lnSpc>
            </a:pPr>
            <a:r>
              <a:rPr lang="en-US" sz="2450" b="1" spc="-137" dirty="0">
                <a:solidFill>
                  <a:srgbClr val="7030A0"/>
                </a:solidFill>
                <a:latin typeface="Gotham Bold"/>
                <a:cs typeface="Gotham Bold"/>
                <a:sym typeface="Gotham Bold"/>
              </a:rPr>
              <a:t>Political</a:t>
            </a:r>
            <a:r>
              <a:rPr lang="en-US" sz="2450" b="1" spc="-137" dirty="0">
                <a:solidFill>
                  <a:srgbClr val="7030A0"/>
                </a:solidFill>
                <a:latin typeface="Gotham Bold"/>
                <a:cs typeface="Gotham Bold"/>
              </a:rPr>
              <a:t>:</a:t>
            </a:r>
            <a:r>
              <a:rPr lang="en-US" sz="2450" spc="-137" dirty="0">
                <a:solidFill>
                  <a:schemeClr val="tx1">
                    <a:lumMod val="76000"/>
                    <a:lumOff val="24000"/>
                  </a:schemeClr>
                </a:solidFill>
                <a:latin typeface="Gotham"/>
                <a:cs typeface="Gotham Bold"/>
              </a:rPr>
              <a:t> International trade policies, animal testing policies. </a:t>
            </a:r>
            <a:r>
              <a:rPr lang="en-US" sz="2450" b="1" spc="-137" dirty="0">
                <a:solidFill>
                  <a:srgbClr val="1E302C"/>
                </a:solidFill>
                <a:latin typeface="Gotham Bold"/>
                <a:cs typeface="Gotham Bold"/>
              </a:rPr>
              <a:t>            </a:t>
            </a:r>
          </a:p>
          <a:p>
            <a:pPr algn="ctr">
              <a:lnSpc>
                <a:spcPts val="3224"/>
              </a:lnSpc>
            </a:pPr>
            <a:r>
              <a:rPr lang="en-US" sz="2450" b="1" spc="-137" dirty="0">
                <a:solidFill>
                  <a:srgbClr val="C00000"/>
                </a:solidFill>
                <a:latin typeface="Gotham Bold"/>
                <a:ea typeface="Gotham Bold"/>
                <a:cs typeface="Gotham Bold"/>
                <a:sym typeface="Gotham Bold"/>
              </a:rPr>
              <a:t>Economic</a:t>
            </a:r>
            <a:r>
              <a:rPr lang="en-US" sz="2450" spc="-137" dirty="0">
                <a:solidFill>
                  <a:srgbClr val="C00000"/>
                </a:solidFill>
                <a:latin typeface="Gotham"/>
                <a:ea typeface="Gotham"/>
                <a:cs typeface="Gotham"/>
                <a:sym typeface="Gotham"/>
              </a:rPr>
              <a:t>: </a:t>
            </a:r>
            <a:r>
              <a:rPr lang="en-US" sz="2450" spc="-137" dirty="0">
                <a:solidFill>
                  <a:srgbClr val="1E302C"/>
                </a:solidFill>
                <a:latin typeface="Gotham"/>
                <a:ea typeface="Gotham"/>
                <a:cs typeface="Gotham"/>
                <a:sym typeface="Gotham"/>
              </a:rPr>
              <a:t>pressure on disposable income, but small treats still popular.(British Beauty Council, 2025).</a:t>
            </a:r>
            <a:endParaRPr lang="en-US" sz="2450" spc="-137" dirty="0">
              <a:solidFill>
                <a:srgbClr val="1E302C"/>
              </a:solidFill>
              <a:latin typeface="Gotham"/>
              <a:ea typeface="Gotham"/>
              <a:cs typeface="Gotham"/>
            </a:endParaRPr>
          </a:p>
          <a:p>
            <a:pPr algn="ctr">
              <a:lnSpc>
                <a:spcPts val="3224"/>
              </a:lnSpc>
            </a:pPr>
            <a:r>
              <a:rPr lang="en-US" sz="2450" spc="-137" dirty="0">
                <a:solidFill>
                  <a:srgbClr val="1E302C"/>
                </a:solidFill>
                <a:latin typeface="Gotham"/>
                <a:ea typeface="Gotham"/>
                <a:cs typeface="Gotham"/>
                <a:sym typeface="Gotham"/>
              </a:rPr>
              <a:t> </a:t>
            </a:r>
            <a:r>
              <a:rPr lang="en-US" sz="2450" b="1" spc="-137" dirty="0">
                <a:solidFill>
                  <a:srgbClr val="FFFF00"/>
                </a:solidFill>
                <a:latin typeface="Gotham Bold"/>
                <a:ea typeface="Gotham Bold"/>
                <a:cs typeface="Gotham Bold"/>
                <a:sym typeface="Gotham Bold"/>
              </a:rPr>
              <a:t>Social</a:t>
            </a:r>
            <a:r>
              <a:rPr lang="en-US" sz="2450" spc="-137" dirty="0">
                <a:solidFill>
                  <a:srgbClr val="FFFF00"/>
                </a:solidFill>
                <a:latin typeface="Gotham"/>
                <a:ea typeface="Gotham"/>
                <a:cs typeface="Gotham"/>
                <a:sym typeface="Gotham"/>
              </a:rPr>
              <a:t>:</a:t>
            </a:r>
            <a:r>
              <a:rPr lang="en-US" sz="2450" spc="-137" dirty="0">
                <a:solidFill>
                  <a:srgbClr val="1E302C"/>
                </a:solidFill>
                <a:latin typeface="Gotham"/>
                <a:ea typeface="Gotham"/>
                <a:cs typeface="Gotham"/>
                <a:sym typeface="Gotham"/>
              </a:rPr>
              <a:t> self-care culture and events.</a:t>
            </a:r>
            <a:endParaRPr lang="en-US" sz="2450" spc="-137" dirty="0">
              <a:solidFill>
                <a:srgbClr val="1E302C"/>
              </a:solidFill>
              <a:latin typeface="Gotham"/>
              <a:ea typeface="Gotham"/>
              <a:cs typeface="Gotham"/>
            </a:endParaRPr>
          </a:p>
          <a:p>
            <a:pPr algn="ctr">
              <a:lnSpc>
                <a:spcPts val="3224"/>
              </a:lnSpc>
            </a:pPr>
            <a:r>
              <a:rPr lang="en-US" sz="2450" b="1" spc="-137" dirty="0">
                <a:solidFill>
                  <a:srgbClr val="0070C0"/>
                </a:solidFill>
                <a:latin typeface="Gotham Bold"/>
                <a:ea typeface="Gotham Bold"/>
                <a:cs typeface="Gotham Bold"/>
                <a:sym typeface="Gotham Bold"/>
              </a:rPr>
              <a:t>Technological</a:t>
            </a:r>
            <a:r>
              <a:rPr lang="en-US" sz="2450" spc="-137" dirty="0">
                <a:solidFill>
                  <a:srgbClr val="0070C0"/>
                </a:solidFill>
                <a:latin typeface="Gotham"/>
                <a:ea typeface="Gotham"/>
                <a:cs typeface="Gotham"/>
                <a:sym typeface="Gotham"/>
              </a:rPr>
              <a:t>:</a:t>
            </a:r>
            <a:r>
              <a:rPr lang="en-US" sz="2450" spc="-137" dirty="0">
                <a:solidFill>
                  <a:srgbClr val="1E302C"/>
                </a:solidFill>
                <a:latin typeface="Gotham"/>
                <a:ea typeface="Gotham"/>
                <a:cs typeface="Gotham"/>
                <a:sym typeface="Gotham"/>
              </a:rPr>
              <a:t> booking apps, online reviews, card payments.</a:t>
            </a:r>
            <a:endParaRPr lang="en-US" sz="2450" spc="-137" dirty="0">
              <a:solidFill>
                <a:srgbClr val="1E302C"/>
              </a:solidFill>
              <a:latin typeface="Gotham"/>
              <a:ea typeface="Gotham"/>
              <a:cs typeface="Gotham"/>
            </a:endParaRPr>
          </a:p>
          <a:p>
            <a:pPr algn="ctr">
              <a:lnSpc>
                <a:spcPts val="3224"/>
              </a:lnSpc>
            </a:pPr>
            <a:r>
              <a:rPr lang="en-US" sz="2500" b="1" spc="-137" dirty="0">
                <a:solidFill>
                  <a:srgbClr val="00B050"/>
                </a:solidFill>
                <a:latin typeface="Gotham Bold"/>
                <a:cs typeface="Gotham Bold"/>
              </a:rPr>
              <a:t>Legal</a:t>
            </a:r>
            <a:r>
              <a:rPr lang="en-US" sz="2500" spc="-137" dirty="0">
                <a:solidFill>
                  <a:srgbClr val="00B050"/>
                </a:solidFill>
                <a:latin typeface="Gotham"/>
                <a:cs typeface="Gotham"/>
              </a:rPr>
              <a:t>:</a:t>
            </a:r>
            <a:r>
              <a:rPr lang="en-US" sz="2500" spc="-137" dirty="0">
                <a:solidFill>
                  <a:srgbClr val="1E302C"/>
                </a:solidFill>
                <a:latin typeface="Gotham"/>
                <a:cs typeface="Gotham"/>
              </a:rPr>
              <a:t> </a:t>
            </a:r>
            <a:r>
              <a:rPr lang="en-US" sz="2500" spc="-137" err="1">
                <a:solidFill>
                  <a:srgbClr val="1E302C"/>
                </a:solidFill>
                <a:latin typeface="Gotham"/>
                <a:cs typeface="Gotham"/>
              </a:rPr>
              <a:t>licences</a:t>
            </a:r>
            <a:r>
              <a:rPr lang="en-US" sz="2500" spc="-137" dirty="0">
                <a:solidFill>
                  <a:srgbClr val="1E302C"/>
                </a:solidFill>
                <a:latin typeface="Gotham"/>
                <a:cs typeface="Gotham"/>
              </a:rPr>
              <a:t>, health and safety, insurance, data and consumer rules.</a:t>
            </a:r>
            <a:endParaRPr lang="en-US" dirty="0"/>
          </a:p>
          <a:p>
            <a:pPr algn="ctr">
              <a:lnSpc>
                <a:spcPts val="3224"/>
              </a:lnSpc>
            </a:pPr>
            <a:r>
              <a:rPr lang="en-US" sz="2450" b="1" spc="-137" dirty="0">
                <a:solidFill>
                  <a:srgbClr val="FF0000"/>
                </a:solidFill>
                <a:latin typeface="Gotham Bold"/>
                <a:ea typeface="Gotham Bold"/>
                <a:cs typeface="Gotham Bold"/>
                <a:sym typeface="Gotham Bold"/>
              </a:rPr>
              <a:t>Environmental</a:t>
            </a:r>
            <a:r>
              <a:rPr lang="en-US" sz="2450" spc="-137" dirty="0">
                <a:solidFill>
                  <a:srgbClr val="FF0000"/>
                </a:solidFill>
                <a:latin typeface="Gotham"/>
                <a:ea typeface="Gotham"/>
                <a:cs typeface="Gotham"/>
                <a:sym typeface="Gotham"/>
              </a:rPr>
              <a:t>:</a:t>
            </a:r>
            <a:r>
              <a:rPr lang="en-US" sz="2450" spc="-137" dirty="0">
                <a:solidFill>
                  <a:srgbClr val="1E302C"/>
                </a:solidFill>
                <a:latin typeface="Gotham"/>
                <a:ea typeface="Gotham"/>
                <a:cs typeface="Gotham"/>
                <a:sym typeface="Gotham"/>
              </a:rPr>
              <a:t> product waste, energy use; plan to recycle and choose safer products</a:t>
            </a:r>
            <a:r>
              <a:rPr lang="en-US" sz="1400" spc="-137" dirty="0">
                <a:solidFill>
                  <a:srgbClr val="1E302C"/>
                </a:solidFill>
                <a:latin typeface="Gotham"/>
                <a:ea typeface="Gotham"/>
                <a:cs typeface="Gotham"/>
                <a:sym typeface="Gotham"/>
              </a:rPr>
              <a:t> . </a:t>
            </a:r>
            <a:r>
              <a:rPr lang="en-US" sz="2400" spc="-137" dirty="0">
                <a:solidFill>
                  <a:srgbClr val="1E302C"/>
                </a:solidFill>
                <a:latin typeface="Gotham"/>
                <a:ea typeface="Gotham"/>
                <a:cs typeface="Gotham"/>
                <a:sym typeface="Gotham"/>
              </a:rPr>
              <a:t>.(British Beauty Council, 2025).</a:t>
            </a:r>
            <a:endParaRPr lang="en-US" sz="2000" spc="-137" dirty="0">
              <a:solidFill>
                <a:srgbClr val="1E302C"/>
              </a:solidFill>
              <a:latin typeface="Gotham"/>
              <a:ea typeface="Gotham"/>
              <a:cs typeface="Gotham"/>
              <a:sym typeface="Gotham"/>
            </a:endParaRPr>
          </a:p>
          <a:p>
            <a:pPr algn="ctr">
              <a:lnSpc>
                <a:spcPts val="3224"/>
              </a:lnSpc>
            </a:pPr>
            <a:endParaRPr lang="en-US" sz="2400" spc="-137">
              <a:solidFill>
                <a:srgbClr val="222222"/>
              </a:solidFill>
              <a:latin typeface="Gotham"/>
              <a:ea typeface="Gotham"/>
              <a:cs typeface="Arial"/>
            </a:endParaRPr>
          </a:p>
          <a:p>
            <a:pPr algn="ctr">
              <a:lnSpc>
                <a:spcPts val="3224"/>
              </a:lnSpc>
            </a:pPr>
            <a:endParaRPr lang="en-US" sz="2499" spc="-137">
              <a:solidFill>
                <a:srgbClr val="1E302C"/>
              </a:solidFill>
              <a:latin typeface="Gotham"/>
              <a:ea typeface="Gotham"/>
              <a:cs typeface="Gotham"/>
              <a:sym typeface="Gotham"/>
            </a:endParaRPr>
          </a:p>
        </p:txBody>
      </p:sp>
      <p:grpSp>
        <p:nvGrpSpPr>
          <p:cNvPr id="8" name="Group 8"/>
          <p:cNvGrpSpPr/>
          <p:nvPr/>
        </p:nvGrpSpPr>
        <p:grpSpPr>
          <a:xfrm>
            <a:off x="695877" y="8394582"/>
            <a:ext cx="1849175" cy="1849175"/>
            <a:chOff x="0" y="0"/>
            <a:chExt cx="812800" cy="812800"/>
          </a:xfrm>
        </p:grpSpPr>
        <p:sp>
          <p:nvSpPr>
            <p:cNvPr id="9" name="Freeform 9"/>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6"/>
              <a:stretch>
                <a:fillRect l="-25046" r="-25046"/>
              </a:stretch>
            </a:blipFill>
            <a:ln w="19050" cap="sq">
              <a:solidFill>
                <a:srgbClr val="000000"/>
              </a:solidFill>
              <a:prstDash val="solid"/>
              <a:miter/>
            </a:ln>
          </p:spPr>
        </p:sp>
      </p:grpSp>
      <p:grpSp>
        <p:nvGrpSpPr>
          <p:cNvPr id="10" name="Group 10"/>
          <p:cNvGrpSpPr/>
          <p:nvPr/>
        </p:nvGrpSpPr>
        <p:grpSpPr>
          <a:xfrm>
            <a:off x="6419216" y="8399238"/>
            <a:ext cx="1862104" cy="1862104"/>
            <a:chOff x="0" y="0"/>
            <a:chExt cx="812800" cy="812800"/>
          </a:xfrm>
        </p:grpSpPr>
        <p:sp>
          <p:nvSpPr>
            <p:cNvPr id="11" name="Freeform 11"/>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7"/>
              <a:stretch>
                <a:fillRect t="-25046" b="-25046"/>
              </a:stretch>
            </a:blipFill>
            <a:ln w="19050" cap="sq">
              <a:solidFill>
                <a:srgbClr val="000000"/>
              </a:solidFill>
              <a:prstDash val="solid"/>
              <a:miter/>
            </a:ln>
          </p:spPr>
        </p:sp>
      </p:grpSp>
      <p:grpSp>
        <p:nvGrpSpPr>
          <p:cNvPr id="12" name="Group 12"/>
          <p:cNvGrpSpPr/>
          <p:nvPr/>
        </p:nvGrpSpPr>
        <p:grpSpPr>
          <a:xfrm>
            <a:off x="10506081" y="8405014"/>
            <a:ext cx="1772302" cy="1772302"/>
            <a:chOff x="0" y="0"/>
            <a:chExt cx="812800" cy="812800"/>
          </a:xfrm>
        </p:grpSpPr>
        <p:sp>
          <p:nvSpPr>
            <p:cNvPr id="13" name="Freeform 13"/>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8"/>
              <a:stretch>
                <a:fillRect l="-25046" r="-25046"/>
              </a:stretch>
            </a:blipFill>
            <a:ln w="19050" cap="sq">
              <a:solidFill>
                <a:srgbClr val="000000"/>
              </a:solidFill>
              <a:prstDash val="solid"/>
              <a:miter/>
            </a:ln>
          </p:spPr>
        </p:sp>
      </p:grpSp>
      <p:sp>
        <p:nvSpPr>
          <p:cNvPr id="14" name="Freeform 14"/>
          <p:cNvSpPr/>
          <p:nvPr/>
        </p:nvSpPr>
        <p:spPr>
          <a:xfrm>
            <a:off x="698737" y="997513"/>
            <a:ext cx="2048396" cy="1446913"/>
          </a:xfrm>
          <a:custGeom>
            <a:avLst/>
            <a:gdLst/>
            <a:ahLst/>
            <a:cxnLst/>
            <a:rect l="l" t="t" r="r" b="b"/>
            <a:pathLst>
              <a:path w="2048396" h="1446913">
                <a:moveTo>
                  <a:pt x="0" y="0"/>
                </a:moveTo>
                <a:lnTo>
                  <a:pt x="2048395" y="0"/>
                </a:lnTo>
                <a:lnTo>
                  <a:pt x="2048395" y="1446913"/>
                </a:lnTo>
                <a:lnTo>
                  <a:pt x="0" y="14469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5531136" y="3924852"/>
            <a:ext cx="3090176" cy="3315953"/>
            <a:chOff x="74201" y="6746"/>
            <a:chExt cx="768954" cy="785818"/>
          </a:xfrm>
        </p:grpSpPr>
        <p:sp>
          <p:nvSpPr>
            <p:cNvPr id="4" name="Freeform 4"/>
            <p:cNvSpPr/>
            <p:nvPr/>
          </p:nvSpPr>
          <p:spPr>
            <a:xfrm>
              <a:off x="74201" y="6746"/>
              <a:ext cx="768954" cy="785818"/>
            </a:xfrm>
            <a:custGeom>
              <a:avLst/>
              <a:gdLst/>
              <a:ahLst/>
              <a:cxnLst/>
              <a:rect l="l" t="t" r="r" b="b"/>
              <a:pathLst>
                <a:path w="812800" h="812800">
                  <a:moveTo>
                    <a:pt x="0" y="0"/>
                  </a:moveTo>
                  <a:lnTo>
                    <a:pt x="812800" y="0"/>
                  </a:lnTo>
                  <a:lnTo>
                    <a:pt x="812800" y="812800"/>
                  </a:lnTo>
                  <a:lnTo>
                    <a:pt x="0" y="812800"/>
                  </a:lnTo>
                  <a:close/>
                </a:path>
              </a:pathLst>
            </a:custGeom>
            <a:blipFill>
              <a:blip r:embed="rId4"/>
              <a:stretch>
                <a:fillRect t="-25046" b="-25046"/>
              </a:stretch>
            </a:blipFill>
            <a:ln w="19050" cap="sq">
              <a:solidFill>
                <a:srgbClr val="000000"/>
              </a:solidFill>
              <a:prstDash val="solid"/>
              <a:miter/>
            </a:ln>
          </p:spPr>
        </p:sp>
      </p:grpSp>
      <p:grpSp>
        <p:nvGrpSpPr>
          <p:cNvPr id="5" name="Group 5"/>
          <p:cNvGrpSpPr/>
          <p:nvPr/>
        </p:nvGrpSpPr>
        <p:grpSpPr>
          <a:xfrm>
            <a:off x="14747681" y="3840183"/>
            <a:ext cx="3400619" cy="3400619"/>
            <a:chOff x="0" y="0"/>
            <a:chExt cx="812800" cy="812800"/>
          </a:xfrm>
        </p:grpSpPr>
        <p:sp>
          <p:nvSpPr>
            <p:cNvPr id="6" name="Freeform 6"/>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5"/>
              <a:stretch>
                <a:fillRect l="-24906" r="-24906"/>
              </a:stretch>
            </a:blipFill>
            <a:ln w="19050" cap="sq">
              <a:solidFill>
                <a:srgbClr val="000000"/>
              </a:solidFill>
              <a:prstDash val="solid"/>
              <a:miter/>
            </a:ln>
          </p:spPr>
        </p:sp>
      </p:grpSp>
      <p:sp>
        <p:nvSpPr>
          <p:cNvPr id="7" name="Freeform 7"/>
          <p:cNvSpPr/>
          <p:nvPr/>
        </p:nvSpPr>
        <p:spPr>
          <a:xfrm>
            <a:off x="14006838" y="882792"/>
            <a:ext cx="2048396" cy="1446913"/>
          </a:xfrm>
          <a:custGeom>
            <a:avLst/>
            <a:gdLst/>
            <a:ahLst/>
            <a:cxnLst/>
            <a:rect l="l" t="t" r="r" b="b"/>
            <a:pathLst>
              <a:path w="2048396" h="1446913">
                <a:moveTo>
                  <a:pt x="0" y="0"/>
                </a:moveTo>
                <a:lnTo>
                  <a:pt x="2048395" y="0"/>
                </a:lnTo>
                <a:lnTo>
                  <a:pt x="2048395" y="1446913"/>
                </a:lnTo>
                <a:lnTo>
                  <a:pt x="0" y="144691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2110587" y="1041249"/>
            <a:ext cx="11896251" cy="2574921"/>
          </a:xfrm>
          <a:prstGeom prst="rect">
            <a:avLst/>
          </a:prstGeom>
        </p:spPr>
        <p:txBody>
          <a:bodyPr lIns="0" tIns="0" rIns="0" bIns="0" rtlCol="0" anchor="t">
            <a:spAutoFit/>
          </a:bodyPr>
          <a:lstStyle/>
          <a:p>
            <a:pPr algn="ctr">
              <a:lnSpc>
                <a:spcPts val="9800"/>
              </a:lnSpc>
            </a:pPr>
            <a:r>
              <a:rPr lang="en-US" sz="7000">
                <a:solidFill>
                  <a:srgbClr val="1E302C"/>
                </a:solidFill>
                <a:latin typeface="Bauer Bodoni"/>
                <a:ea typeface="Bauer Bodoni"/>
                <a:cs typeface="Bauer Bodoni"/>
                <a:sym typeface="Bauer Bodoni"/>
              </a:rPr>
              <a:t>12-MONTH MARKETING STRATEGY</a:t>
            </a:r>
          </a:p>
        </p:txBody>
      </p:sp>
      <p:sp>
        <p:nvSpPr>
          <p:cNvPr id="9" name="TextBox 9"/>
          <p:cNvSpPr txBox="1"/>
          <p:nvPr/>
        </p:nvSpPr>
        <p:spPr>
          <a:xfrm>
            <a:off x="370518" y="3923791"/>
            <a:ext cx="5027426" cy="4441152"/>
          </a:xfrm>
          <a:prstGeom prst="rect">
            <a:avLst/>
          </a:prstGeom>
        </p:spPr>
        <p:txBody>
          <a:bodyPr wrap="square" lIns="0" tIns="0" rIns="0" bIns="0" rtlCol="0" anchor="t">
            <a:spAutoFit/>
          </a:bodyPr>
          <a:lstStyle/>
          <a:p>
            <a:pPr algn="l">
              <a:lnSpc>
                <a:spcPts val="2940"/>
              </a:lnSpc>
            </a:pPr>
            <a:endParaRPr/>
          </a:p>
          <a:p>
            <a:pPr algn="l">
              <a:lnSpc>
                <a:spcPts val="2940"/>
              </a:lnSpc>
            </a:pPr>
            <a:r>
              <a:rPr lang="en-US" sz="2400" b="1" dirty="0">
                <a:solidFill>
                  <a:srgbClr val="1E302C"/>
                </a:solidFill>
                <a:latin typeface="Gotham"/>
                <a:ea typeface="Bauer Bodoni Bold"/>
                <a:cs typeface="Bauer Bodoni Bold"/>
                <a:sym typeface="Bauer Bodoni Bold"/>
              </a:rPr>
              <a:t>Brand look</a:t>
            </a:r>
            <a:r>
              <a:rPr lang="en-US" sz="2400" dirty="0">
                <a:solidFill>
                  <a:srgbClr val="1E302C"/>
                </a:solidFill>
                <a:latin typeface="Gotham"/>
                <a:ea typeface="Bauer Bodoni"/>
                <a:cs typeface="Bauer Bodoni"/>
                <a:sym typeface="Bauer Bodoni"/>
              </a:rPr>
              <a:t>:</a:t>
            </a:r>
            <a:r>
              <a:rPr lang="en-US" sz="2100" dirty="0">
                <a:solidFill>
                  <a:srgbClr val="1E302C"/>
                </a:solidFill>
                <a:latin typeface="Bauer Bodoni"/>
                <a:ea typeface="Bauer Bodoni"/>
                <a:cs typeface="Bauer Bodoni"/>
                <a:sym typeface="Bauer Bodoni"/>
              </a:rPr>
              <a:t> </a:t>
            </a:r>
            <a:r>
              <a:rPr lang="en-US" sz="2000" dirty="0">
                <a:solidFill>
                  <a:srgbClr val="1E302C"/>
                </a:solidFill>
                <a:latin typeface="Gotham"/>
                <a:ea typeface="Bauer Bodoni"/>
                <a:cs typeface="Bauer Bodoni"/>
                <a:sym typeface="Bauer Bodoni"/>
              </a:rPr>
              <a:t>soft blush, beige and gold; calm, clean and consistent across studio and online.</a:t>
            </a:r>
            <a:endParaRPr lang="en-US" sz="2000" dirty="0">
              <a:solidFill>
                <a:srgbClr val="1E302C"/>
              </a:solidFill>
              <a:latin typeface="Gotham"/>
              <a:ea typeface="Bauer Bodoni"/>
              <a:cs typeface="Bauer Bodoni"/>
            </a:endParaRPr>
          </a:p>
          <a:p>
            <a:pPr algn="l">
              <a:lnSpc>
                <a:spcPts val="2940"/>
              </a:lnSpc>
            </a:pPr>
            <a:r>
              <a:rPr lang="en-US" sz="2400" b="1" dirty="0">
                <a:solidFill>
                  <a:srgbClr val="1E302C"/>
                </a:solidFill>
                <a:latin typeface="Gotham"/>
                <a:ea typeface="Bauer Bodoni Bold"/>
                <a:cs typeface="Bauer Bodoni Bold"/>
                <a:sym typeface="Bauer Bodoni Bold"/>
              </a:rPr>
              <a:t>Digital foundations (months 1–3):</a:t>
            </a:r>
            <a:endParaRPr lang="en-US" sz="2400" b="1" dirty="0">
              <a:solidFill>
                <a:srgbClr val="1E302C"/>
              </a:solidFill>
              <a:latin typeface="Gotham"/>
              <a:ea typeface="Bauer Bodoni Bold"/>
              <a:cs typeface="Bauer Bodoni Bold"/>
            </a:endParaRPr>
          </a:p>
          <a:p>
            <a:pPr algn="l">
              <a:lnSpc>
                <a:spcPts val="2940"/>
              </a:lnSpc>
            </a:pPr>
            <a:r>
              <a:rPr lang="en-US" sz="2000" dirty="0">
                <a:solidFill>
                  <a:srgbClr val="1E302C"/>
                </a:solidFill>
                <a:latin typeface="Gotham"/>
                <a:ea typeface="Bauer Bodoni"/>
                <a:cs typeface="Bauer Bodoni"/>
                <a:sym typeface="Bauer Bodoni"/>
              </a:rPr>
              <a:t>Google Business Profile with photos, service list and map.</a:t>
            </a:r>
            <a:endParaRPr lang="en-US" sz="2000" dirty="0">
              <a:solidFill>
                <a:srgbClr val="1E302C"/>
              </a:solidFill>
              <a:latin typeface="Gotham"/>
              <a:ea typeface="Bauer Bodoni"/>
              <a:cs typeface="Bauer Bodoni"/>
            </a:endParaRPr>
          </a:p>
          <a:p>
            <a:pPr algn="l">
              <a:lnSpc>
                <a:spcPts val="2940"/>
              </a:lnSpc>
            </a:pPr>
            <a:r>
              <a:rPr lang="en-US" sz="2000" dirty="0">
                <a:solidFill>
                  <a:srgbClr val="1E302C"/>
                </a:solidFill>
                <a:latin typeface="Gotham"/>
                <a:ea typeface="Bauer Bodoni"/>
                <a:cs typeface="Bauer Bodoni"/>
                <a:sym typeface="Bauer Bodoni"/>
              </a:rPr>
              <a:t>Instagram and Facebook pages.</a:t>
            </a:r>
            <a:endParaRPr lang="en-US" sz="2000" dirty="0">
              <a:solidFill>
                <a:srgbClr val="1E302C"/>
              </a:solidFill>
              <a:latin typeface="Gotham"/>
              <a:ea typeface="Bauer Bodoni"/>
              <a:cs typeface="Bauer Bodoni"/>
            </a:endParaRPr>
          </a:p>
          <a:p>
            <a:pPr>
              <a:lnSpc>
                <a:spcPts val="2940"/>
              </a:lnSpc>
            </a:pPr>
            <a:r>
              <a:rPr lang="en-US" sz="2000" dirty="0">
                <a:solidFill>
                  <a:srgbClr val="1E302C"/>
                </a:solidFill>
                <a:latin typeface="Gotham"/>
                <a:ea typeface="Bauer Bodoni"/>
                <a:cs typeface="Bauer Bodoni"/>
                <a:sym typeface="Bauer Bodoni"/>
              </a:rPr>
              <a:t>Simple website with clear menu and booking link.(Atherton, 2023; Google, 2025)</a:t>
            </a:r>
            <a:endParaRPr lang="en-US" dirty="0">
              <a:solidFill>
                <a:srgbClr val="1E302C"/>
              </a:solidFill>
              <a:latin typeface="Gotham"/>
              <a:ea typeface="Bauer Bodoni"/>
              <a:cs typeface="Arial"/>
            </a:endParaRPr>
          </a:p>
          <a:p>
            <a:pPr algn="l">
              <a:lnSpc>
                <a:spcPts val="2940"/>
              </a:lnSpc>
            </a:pPr>
            <a:endParaRPr lang="en-US" sz="2100">
              <a:solidFill>
                <a:srgbClr val="1E302C"/>
              </a:solidFill>
              <a:latin typeface="Bauer Bodoni"/>
              <a:ea typeface="Bauer Bodoni"/>
              <a:cs typeface="Bauer Bodoni"/>
              <a:sym typeface="Bauer Bodoni"/>
            </a:endParaRPr>
          </a:p>
        </p:txBody>
      </p:sp>
      <p:sp>
        <p:nvSpPr>
          <p:cNvPr id="10" name="TextBox 10"/>
          <p:cNvSpPr txBox="1"/>
          <p:nvPr/>
        </p:nvSpPr>
        <p:spPr>
          <a:xfrm>
            <a:off x="8812167" y="3923791"/>
            <a:ext cx="5758901" cy="4813049"/>
          </a:xfrm>
          <a:prstGeom prst="rect">
            <a:avLst/>
          </a:prstGeom>
        </p:spPr>
        <p:txBody>
          <a:bodyPr wrap="square" lIns="0" tIns="0" rIns="0" bIns="0" rtlCol="0" anchor="t">
            <a:spAutoFit/>
          </a:bodyPr>
          <a:lstStyle/>
          <a:p>
            <a:pPr algn="l">
              <a:lnSpc>
                <a:spcPts val="2940"/>
              </a:lnSpc>
            </a:pPr>
            <a:r>
              <a:rPr lang="en-US" sz="2400" b="1" dirty="0">
                <a:solidFill>
                  <a:srgbClr val="1E302C"/>
                </a:solidFill>
                <a:latin typeface="Gotham"/>
                <a:ea typeface="Bauer Bodoni Bold"/>
                <a:cs typeface="Bauer Bodoni Bold"/>
                <a:sym typeface="Bauer Bodoni Bold"/>
              </a:rPr>
              <a:t>GROWTH ACTIONS (MONTHS 4–12):</a:t>
            </a:r>
          </a:p>
          <a:p>
            <a:pPr algn="l">
              <a:lnSpc>
                <a:spcPts val="2940"/>
              </a:lnSpc>
            </a:pPr>
            <a:r>
              <a:rPr lang="en-US" sz="2400" b="1" dirty="0">
                <a:solidFill>
                  <a:srgbClr val="1E302C"/>
                </a:solidFill>
                <a:latin typeface="Gotham"/>
                <a:ea typeface="Bauer Bodoni Bold"/>
                <a:cs typeface="Bauer Bodoni Bold"/>
                <a:sym typeface="Bauer Bodoni Bold"/>
              </a:rPr>
              <a:t>Regular content</a:t>
            </a:r>
            <a:r>
              <a:rPr lang="en-US" sz="2400" dirty="0">
                <a:solidFill>
                  <a:srgbClr val="1E302C"/>
                </a:solidFill>
                <a:latin typeface="Gotham"/>
                <a:ea typeface="Bauer Bodoni"/>
                <a:cs typeface="Bauer Bodoni"/>
                <a:sym typeface="Bauer Bodoni"/>
              </a:rPr>
              <a:t>:</a:t>
            </a:r>
            <a:r>
              <a:rPr lang="en-US" sz="2100" dirty="0">
                <a:solidFill>
                  <a:srgbClr val="1E302C"/>
                </a:solidFill>
                <a:latin typeface="Bauer Bodoni"/>
                <a:ea typeface="Bauer Bodoni"/>
                <a:cs typeface="Bauer Bodoni"/>
                <a:sym typeface="Bauer Bodoni"/>
              </a:rPr>
              <a:t> </a:t>
            </a:r>
            <a:r>
              <a:rPr lang="en-US" sz="2000" dirty="0">
                <a:solidFill>
                  <a:srgbClr val="1E302C"/>
                </a:solidFill>
                <a:latin typeface="Gotham"/>
                <a:ea typeface="Bauer Bodoni"/>
                <a:cs typeface="Bauer Bodoni"/>
                <a:sym typeface="Bauer Bodoni"/>
              </a:rPr>
              <a:t>before-and-after nails, hair and skin </a:t>
            </a:r>
            <a:r>
              <a:rPr lang="en-US" sz="2000" b="1" dirty="0">
                <a:solidFill>
                  <a:srgbClr val="1E302C"/>
                </a:solidFill>
                <a:latin typeface="Gotham"/>
                <a:ea typeface="Bauer Bodoni Bold"/>
                <a:cs typeface="Bauer Bodoni Bold"/>
                <a:sym typeface="Bauer Bodoni Bold"/>
              </a:rPr>
              <a:t>posts</a:t>
            </a:r>
            <a:r>
              <a:rPr lang="en-US" sz="2000" dirty="0">
                <a:solidFill>
                  <a:srgbClr val="1E302C"/>
                </a:solidFill>
                <a:latin typeface="Gotham"/>
                <a:ea typeface="Bauer Bodoni"/>
                <a:cs typeface="Bauer Bodoni"/>
                <a:sym typeface="Bauer Bodoni"/>
              </a:rPr>
              <a:t>; short reels.</a:t>
            </a:r>
            <a:endParaRPr lang="en-US" sz="2000" dirty="0">
              <a:solidFill>
                <a:srgbClr val="1E302C"/>
              </a:solidFill>
              <a:latin typeface="Gotham"/>
              <a:ea typeface="Bauer Bodoni"/>
              <a:cs typeface="Bauer Bodoni"/>
            </a:endParaRPr>
          </a:p>
          <a:p>
            <a:pPr>
              <a:lnSpc>
                <a:spcPts val="2940"/>
              </a:lnSpc>
            </a:pPr>
            <a:r>
              <a:rPr lang="en-US" sz="2000" b="1" dirty="0">
                <a:solidFill>
                  <a:srgbClr val="1E302C"/>
                </a:solidFill>
                <a:latin typeface="Gotham"/>
                <a:ea typeface="Bauer Bodoni Bold"/>
                <a:cs typeface="Bauer Bodoni Bold"/>
                <a:sym typeface="Bauer Bodoni Bold"/>
              </a:rPr>
              <a:t>Review drive</a:t>
            </a:r>
            <a:r>
              <a:rPr lang="en-US" sz="2000" dirty="0">
                <a:solidFill>
                  <a:srgbClr val="1E302C"/>
                </a:solidFill>
                <a:latin typeface="Gotham"/>
                <a:ea typeface="Bauer Bodoni"/>
                <a:cs typeface="Bauer Bodoni"/>
                <a:sym typeface="Bauer Bodoni"/>
              </a:rPr>
              <a:t>: ask every happy client to post a Google review.(Heinze &amp; </a:t>
            </a:r>
            <a:r>
              <a:rPr lang="en-US" sz="2000" dirty="0" err="1">
                <a:solidFill>
                  <a:srgbClr val="1E302C"/>
                </a:solidFill>
                <a:latin typeface="Gotham"/>
                <a:ea typeface="Bauer Bodoni"/>
                <a:cs typeface="Bauer Bodoni"/>
                <a:sym typeface="Bauer Bodoni"/>
              </a:rPr>
              <a:t>Cano</a:t>
            </a:r>
            <a:r>
              <a:rPr lang="en-US" sz="2000" dirty="0">
                <a:solidFill>
                  <a:srgbClr val="1E302C"/>
                </a:solidFill>
                <a:latin typeface="Gotham"/>
                <a:ea typeface="Bauer Bodoni"/>
                <a:cs typeface="Bauer Bodoni"/>
                <a:sym typeface="Bauer Bodoni"/>
              </a:rPr>
              <a:t>, 2024)</a:t>
            </a:r>
            <a:endParaRPr lang="en-US" sz="2000" dirty="0">
              <a:solidFill>
                <a:srgbClr val="1E302C"/>
              </a:solidFill>
              <a:latin typeface="Gotham"/>
              <a:ea typeface="Bauer Bodoni"/>
              <a:cs typeface="Bauer Bodoni"/>
            </a:endParaRPr>
          </a:p>
          <a:p>
            <a:pPr algn="l">
              <a:lnSpc>
                <a:spcPts val="2940"/>
              </a:lnSpc>
            </a:pPr>
            <a:r>
              <a:rPr lang="en-US" sz="2400" b="1" dirty="0">
                <a:solidFill>
                  <a:srgbClr val="1E302C"/>
                </a:solidFill>
                <a:latin typeface="Gotham"/>
                <a:ea typeface="Bauer Bodoni Bold"/>
                <a:cs typeface="Bauer Bodoni Bold"/>
                <a:sym typeface="Bauer Bodoni Bold"/>
              </a:rPr>
              <a:t>Referral scheme</a:t>
            </a:r>
            <a:r>
              <a:rPr lang="en-US" sz="2400" dirty="0">
                <a:solidFill>
                  <a:srgbClr val="1E302C"/>
                </a:solidFill>
                <a:latin typeface="Gotham"/>
                <a:ea typeface="Bauer Bodoni"/>
                <a:cs typeface="Bauer Bodoni"/>
                <a:sym typeface="Bauer Bodoni"/>
              </a:rPr>
              <a:t>:</a:t>
            </a:r>
            <a:r>
              <a:rPr lang="en-US" sz="2100" dirty="0">
                <a:solidFill>
                  <a:srgbClr val="1E302C"/>
                </a:solidFill>
                <a:latin typeface="Bauer Bodoni"/>
                <a:ea typeface="Bauer Bodoni"/>
                <a:cs typeface="Bauer Bodoni"/>
                <a:sym typeface="Bauer Bodoni"/>
              </a:rPr>
              <a:t> </a:t>
            </a:r>
            <a:r>
              <a:rPr lang="en-US" sz="2000" dirty="0">
                <a:solidFill>
                  <a:srgbClr val="1E302C"/>
                </a:solidFill>
                <a:latin typeface="Gotham"/>
                <a:ea typeface="Bauer Bodoni"/>
                <a:cs typeface="Bauer Bodoni"/>
                <a:sym typeface="Bauer Bodoni"/>
              </a:rPr>
              <a:t>“bring a friend” discount.</a:t>
            </a:r>
            <a:endParaRPr lang="en-US" sz="2000" dirty="0">
              <a:solidFill>
                <a:srgbClr val="1E302C"/>
              </a:solidFill>
              <a:latin typeface="Gotham"/>
              <a:ea typeface="Bauer Bodoni"/>
              <a:cs typeface="Bauer Bodoni"/>
            </a:endParaRPr>
          </a:p>
          <a:p>
            <a:pPr algn="l">
              <a:lnSpc>
                <a:spcPts val="2940"/>
              </a:lnSpc>
            </a:pPr>
            <a:r>
              <a:rPr lang="en-US" sz="2400" b="1" dirty="0">
                <a:solidFill>
                  <a:srgbClr val="1E302C"/>
                </a:solidFill>
                <a:latin typeface="Gotham"/>
                <a:ea typeface="Bauer Bodoni Bold"/>
                <a:cs typeface="Bauer Bodoni Bold"/>
                <a:sym typeface="Bauer Bodoni Bold"/>
              </a:rPr>
              <a:t>Seasonal campaigns</a:t>
            </a:r>
            <a:r>
              <a:rPr lang="en-US" sz="2400" dirty="0">
                <a:solidFill>
                  <a:srgbClr val="1E302C"/>
                </a:solidFill>
                <a:latin typeface="Gotham"/>
                <a:ea typeface="Bauer Bodoni"/>
                <a:cs typeface="Bauer Bodoni"/>
                <a:sym typeface="Bauer Bodoni"/>
              </a:rPr>
              <a:t>:</a:t>
            </a:r>
            <a:r>
              <a:rPr lang="en-US" sz="2100" dirty="0">
                <a:solidFill>
                  <a:srgbClr val="1E302C"/>
                </a:solidFill>
                <a:latin typeface="Bauer Bodoni"/>
                <a:ea typeface="Bauer Bodoni"/>
                <a:cs typeface="Bauer Bodoni"/>
                <a:sym typeface="Bauer Bodoni"/>
              </a:rPr>
              <a:t> </a:t>
            </a:r>
            <a:r>
              <a:rPr lang="en-US" sz="2000" dirty="0">
                <a:solidFill>
                  <a:srgbClr val="1E302C"/>
                </a:solidFill>
                <a:latin typeface="Gotham"/>
                <a:ea typeface="Bauer Bodoni"/>
                <a:cs typeface="Bauer Bodoni"/>
                <a:sym typeface="Bauer Bodoni"/>
              </a:rPr>
              <a:t>Eid, weddings, Christmas party season bundles.</a:t>
            </a:r>
            <a:endParaRPr lang="en-US" sz="2000" dirty="0">
              <a:solidFill>
                <a:srgbClr val="1E302C"/>
              </a:solidFill>
              <a:latin typeface="Gotham"/>
              <a:ea typeface="Bauer Bodoni"/>
              <a:cs typeface="Bauer Bodoni"/>
            </a:endParaRPr>
          </a:p>
          <a:p>
            <a:pPr>
              <a:lnSpc>
                <a:spcPts val="2940"/>
              </a:lnSpc>
            </a:pPr>
            <a:r>
              <a:rPr lang="en-US" sz="2400" b="1" dirty="0">
                <a:solidFill>
                  <a:srgbClr val="1E302C"/>
                </a:solidFill>
                <a:latin typeface="Gotham"/>
                <a:ea typeface="Bauer Bodoni Bold"/>
                <a:cs typeface="Bauer Bodoni Bold"/>
                <a:sym typeface="Bauer Bodoni Bold"/>
              </a:rPr>
              <a:t>KPIs tracked monthly</a:t>
            </a:r>
            <a:r>
              <a:rPr lang="en-US" sz="2100" dirty="0">
                <a:solidFill>
                  <a:srgbClr val="1E302C"/>
                </a:solidFill>
                <a:latin typeface="Bauer Bodoni"/>
                <a:ea typeface="Bauer Bodoni"/>
                <a:cs typeface="Bauer Bodoni"/>
                <a:sym typeface="Bauer Bodoni"/>
              </a:rPr>
              <a:t>:</a:t>
            </a:r>
            <a:r>
              <a:rPr lang="en-US" sz="2000" dirty="0">
                <a:solidFill>
                  <a:srgbClr val="1E302C"/>
                </a:solidFill>
                <a:latin typeface="Gotham"/>
                <a:ea typeface="Bauer Bodoni"/>
                <a:cs typeface="Bauer Bodoni"/>
                <a:sym typeface="Bauer Bodoni"/>
              </a:rPr>
              <a:t> bookings per channel, repeat rate, average spend, review score.(Grandhi </a:t>
            </a:r>
            <a:r>
              <a:rPr lang="en-US" sz="2000" dirty="0" err="1">
                <a:solidFill>
                  <a:srgbClr val="1E302C"/>
                </a:solidFill>
                <a:latin typeface="Gotham"/>
                <a:ea typeface="Bauer Bodoni"/>
                <a:cs typeface="Bauer Bodoni"/>
                <a:sym typeface="Bauer Bodoni"/>
              </a:rPr>
              <a:t>etal</a:t>
            </a:r>
            <a:r>
              <a:rPr lang="en-US" sz="2000" dirty="0">
                <a:solidFill>
                  <a:srgbClr val="1E302C"/>
                </a:solidFill>
                <a:latin typeface="Gotham"/>
                <a:ea typeface="Bauer Bodoni"/>
                <a:cs typeface="Bauer Bodoni"/>
                <a:sym typeface="Bauer Bodoni"/>
              </a:rPr>
              <a:t>., 2021)</a:t>
            </a:r>
            <a:endParaRPr lang="en-US" sz="2000" dirty="0">
              <a:solidFill>
                <a:srgbClr val="1E302C"/>
              </a:solidFill>
              <a:latin typeface="Gotham"/>
              <a:ea typeface="Bauer Bodoni"/>
              <a:cs typeface="Bauer Bodoni"/>
            </a:endParaRPr>
          </a:p>
          <a:p>
            <a:pPr algn="l">
              <a:lnSpc>
                <a:spcPts val="2940"/>
              </a:lnSpc>
            </a:pPr>
            <a:endParaRPr lang="en-US" sz="2100">
              <a:solidFill>
                <a:srgbClr val="1E302C"/>
              </a:solidFill>
              <a:latin typeface="Bauer Bodoni"/>
              <a:ea typeface="Bauer Bodoni"/>
              <a:cs typeface="Bauer Bodoni"/>
              <a:sym typeface="Bauer Bodon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2089246" y="256822"/>
            <a:ext cx="3200083" cy="2896499"/>
          </a:xfrm>
          <a:custGeom>
            <a:avLst/>
            <a:gdLst/>
            <a:ahLst/>
            <a:cxnLst/>
            <a:rect l="l" t="t" r="r" b="b"/>
            <a:pathLst>
              <a:path w="5274414" h="5097833">
                <a:moveTo>
                  <a:pt x="0" y="0"/>
                </a:moveTo>
                <a:lnTo>
                  <a:pt x="5274414" y="0"/>
                </a:lnTo>
                <a:lnTo>
                  <a:pt x="5274414" y="5097833"/>
                </a:lnTo>
                <a:lnTo>
                  <a:pt x="0" y="50978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4888388" y="445171"/>
            <a:ext cx="2822610" cy="2552862"/>
          </a:xfrm>
          <a:custGeom>
            <a:avLst/>
            <a:gdLst/>
            <a:ahLst/>
            <a:cxnLst/>
            <a:rect l="l" t="t" r="r" b="b"/>
            <a:pathLst>
              <a:path w="5274414" h="5097833">
                <a:moveTo>
                  <a:pt x="0" y="0"/>
                </a:moveTo>
                <a:lnTo>
                  <a:pt x="5274414" y="0"/>
                </a:lnTo>
                <a:lnTo>
                  <a:pt x="5274414" y="5097833"/>
                </a:lnTo>
                <a:lnTo>
                  <a:pt x="0" y="50978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0" y="3314865"/>
            <a:ext cx="6982892" cy="4463487"/>
          </a:xfrm>
          <a:custGeom>
            <a:avLst/>
            <a:gdLst/>
            <a:ahLst/>
            <a:cxnLst/>
            <a:rect l="l" t="t" r="r" b="b"/>
            <a:pathLst>
              <a:path w="6982892" h="4463487">
                <a:moveTo>
                  <a:pt x="0" y="0"/>
                </a:moveTo>
                <a:lnTo>
                  <a:pt x="6982892" y="0"/>
                </a:lnTo>
                <a:lnTo>
                  <a:pt x="6982892" y="4463488"/>
                </a:lnTo>
                <a:lnTo>
                  <a:pt x="0" y="4463488"/>
                </a:lnTo>
                <a:lnTo>
                  <a:pt x="0" y="0"/>
                </a:lnTo>
                <a:close/>
              </a:path>
            </a:pathLst>
          </a:custGeom>
          <a:blipFill>
            <a:blip r:embed="rId6"/>
            <a:stretch>
              <a:fillRect r="-11908"/>
            </a:stretch>
          </a:blipFill>
          <a:ln>
            <a:solidFill>
              <a:schemeClr val="accent2">
                <a:lumMod val="60000"/>
                <a:lumOff val="40000"/>
              </a:schemeClr>
            </a:solidFill>
          </a:ln>
        </p:spPr>
      </p:sp>
      <p:sp>
        <p:nvSpPr>
          <p:cNvPr id="6" name="Freeform 6"/>
          <p:cNvSpPr/>
          <p:nvPr/>
        </p:nvSpPr>
        <p:spPr>
          <a:xfrm>
            <a:off x="7376229" y="3314865"/>
            <a:ext cx="5811447" cy="5613891"/>
          </a:xfrm>
          <a:custGeom>
            <a:avLst/>
            <a:gdLst/>
            <a:ahLst/>
            <a:cxnLst/>
            <a:rect l="l" t="t" r="r" b="b"/>
            <a:pathLst>
              <a:path w="5007114" h="5007114">
                <a:moveTo>
                  <a:pt x="0" y="0"/>
                </a:moveTo>
                <a:lnTo>
                  <a:pt x="5007114" y="0"/>
                </a:lnTo>
                <a:lnTo>
                  <a:pt x="5007114" y="5007114"/>
                </a:lnTo>
                <a:lnTo>
                  <a:pt x="0" y="5007114"/>
                </a:lnTo>
                <a:lnTo>
                  <a:pt x="0" y="0"/>
                </a:lnTo>
                <a:close/>
              </a:path>
            </a:pathLst>
          </a:custGeom>
          <a:blipFill>
            <a:blip r:embed="rId7"/>
            <a:stretch>
              <a:fillRect/>
            </a:stretch>
          </a:blipFill>
          <a:ln>
            <a:solidFill>
              <a:schemeClr val="accent2">
                <a:lumMod val="60000"/>
                <a:lumOff val="40000"/>
              </a:schemeClr>
            </a:solidFill>
          </a:ln>
        </p:spPr>
      </p:sp>
      <p:sp>
        <p:nvSpPr>
          <p:cNvPr id="7" name="Freeform 7"/>
          <p:cNvSpPr/>
          <p:nvPr/>
        </p:nvSpPr>
        <p:spPr>
          <a:xfrm>
            <a:off x="13653859" y="3314865"/>
            <a:ext cx="4640579" cy="6356958"/>
          </a:xfrm>
          <a:custGeom>
            <a:avLst/>
            <a:gdLst/>
            <a:ahLst/>
            <a:cxnLst/>
            <a:rect l="l" t="t" r="r" b="b"/>
            <a:pathLst>
              <a:path w="4640579" h="6356958">
                <a:moveTo>
                  <a:pt x="0" y="0"/>
                </a:moveTo>
                <a:lnTo>
                  <a:pt x="4640579" y="0"/>
                </a:lnTo>
                <a:lnTo>
                  <a:pt x="4640579" y="6356959"/>
                </a:lnTo>
                <a:lnTo>
                  <a:pt x="0" y="6356959"/>
                </a:lnTo>
                <a:lnTo>
                  <a:pt x="0" y="0"/>
                </a:lnTo>
                <a:close/>
              </a:path>
            </a:pathLst>
          </a:custGeom>
          <a:blipFill>
            <a:blip r:embed="rId8"/>
            <a:stretch>
              <a:fillRect/>
            </a:stretch>
          </a:blipFill>
          <a:ln>
            <a:solidFill>
              <a:schemeClr val="accent2">
                <a:lumMod val="60000"/>
                <a:lumOff val="40000"/>
              </a:schemeClr>
            </a:solidFill>
          </a:ln>
        </p:spPr>
      </p:sp>
      <p:sp>
        <p:nvSpPr>
          <p:cNvPr id="8" name="TextBox 8"/>
          <p:cNvSpPr txBox="1"/>
          <p:nvPr/>
        </p:nvSpPr>
        <p:spPr>
          <a:xfrm>
            <a:off x="6982892" y="258360"/>
            <a:ext cx="9185667" cy="3912330"/>
          </a:xfrm>
          <a:prstGeom prst="rect">
            <a:avLst/>
          </a:prstGeom>
        </p:spPr>
        <p:txBody>
          <a:bodyPr lIns="0" tIns="0" rIns="0" bIns="0" rtlCol="0" anchor="t">
            <a:spAutoFit/>
          </a:bodyPr>
          <a:lstStyle/>
          <a:p>
            <a:pPr algn="l">
              <a:lnSpc>
                <a:spcPts val="7374"/>
              </a:lnSpc>
            </a:pPr>
            <a:r>
              <a:rPr lang="en-US" sz="7301">
                <a:solidFill>
                  <a:srgbClr val="1E302C"/>
                </a:solidFill>
                <a:latin typeface="Bauer Bodoni"/>
                <a:ea typeface="Bauer Bodoni"/>
                <a:cs typeface="Bauer Bodoni"/>
                <a:sym typeface="Bauer Bodoni"/>
              </a:rPr>
              <a:t>BRAND AND MARKETING EXAMPLES</a:t>
            </a:r>
          </a:p>
          <a:p>
            <a:pPr algn="l">
              <a:lnSpc>
                <a:spcPts val="7374"/>
              </a:lnSpc>
            </a:pPr>
            <a:endParaRPr lang="en-US" sz="7301">
              <a:solidFill>
                <a:srgbClr val="1E302C"/>
              </a:solidFill>
              <a:latin typeface="Bauer Bodoni"/>
              <a:ea typeface="Bauer Bodoni"/>
              <a:cs typeface="Bauer Bodoni"/>
              <a:sym typeface="Bauer Bodon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609FA-95FE-3064-2F56-36E83553B995}"/>
              </a:ext>
            </a:extLst>
          </p:cNvPr>
          <p:cNvSpPr>
            <a:spLocks noGrp="1"/>
          </p:cNvSpPr>
          <p:nvPr>
            <p:ph type="title"/>
          </p:nvPr>
        </p:nvSpPr>
        <p:spPr>
          <a:xfrm>
            <a:off x="457200" y="331082"/>
            <a:ext cx="17274822" cy="747890"/>
          </a:xfrm>
        </p:spPr>
        <p:txBody>
          <a:bodyPr>
            <a:noAutofit/>
          </a:bodyPr>
          <a:lstStyle/>
          <a:p>
            <a:pPr algn="just"/>
            <a:r>
              <a:rPr lang="en-US" sz="8000" dirty="0">
                <a:latin typeface="Bauer Bodoni"/>
              </a:rPr>
              <a:t>TWO MINUTE PITCH </a:t>
            </a:r>
          </a:p>
        </p:txBody>
      </p:sp>
      <p:sp>
        <p:nvSpPr>
          <p:cNvPr id="3" name="Content Placeholder 2">
            <a:extLst>
              <a:ext uri="{FF2B5EF4-FFF2-40B4-BE49-F238E27FC236}">
                <a16:creationId xmlns:a16="http://schemas.microsoft.com/office/drawing/2014/main" id="{F0AB0285-9A9F-261C-3A12-4A7A97606D35}"/>
              </a:ext>
            </a:extLst>
          </p:cNvPr>
          <p:cNvSpPr>
            <a:spLocks noGrp="1"/>
          </p:cNvSpPr>
          <p:nvPr>
            <p:ph idx="1"/>
          </p:nvPr>
        </p:nvSpPr>
        <p:spPr>
          <a:xfrm>
            <a:off x="457200" y="1600200"/>
            <a:ext cx="16535400" cy="6743700"/>
          </a:xfrm>
        </p:spPr>
        <p:txBody>
          <a:bodyPr vert="horz" lIns="91440" tIns="45720" rIns="91440" bIns="45720" rtlCol="0" anchor="t">
            <a:noAutofit/>
          </a:bodyPr>
          <a:lstStyle/>
          <a:p>
            <a:r>
              <a:rPr lang="en-GB" sz="2400" dirty="0">
                <a:latin typeface="Gotham"/>
                <a:cs typeface="Gotham"/>
              </a:rPr>
              <a:t>Good morning/afternoon. My name is Jana and I am the founder of Feeling Beautiful Forever, a small beauty and hair studio planned for Cardiff city centre.</a:t>
            </a:r>
            <a:endParaRPr lang="en-US" sz="2400">
              <a:latin typeface="Gotham"/>
              <a:ea typeface="Calibri"/>
              <a:cs typeface="Gotham"/>
            </a:endParaRPr>
          </a:p>
          <a:p>
            <a:r>
              <a:rPr lang="en-GB" sz="2400" dirty="0">
                <a:latin typeface="Gotham"/>
                <a:cs typeface="Gotham"/>
              </a:rPr>
              <a:t>The idea is simple. Busy women and men want neat nails, fresh skin and tidy hair, but they do not always have time or budget for a half-day spa. Feeling Beautiful Forever offers express nails, brows, lashes, basic facials and simple hair styling in one calm studio, with clear prices and an easy booking path.</a:t>
            </a:r>
            <a:endParaRPr lang="en-US" sz="2400">
              <a:latin typeface="Gotham"/>
              <a:ea typeface="Calibri"/>
              <a:cs typeface="Gotham"/>
            </a:endParaRPr>
          </a:p>
          <a:p>
            <a:r>
              <a:rPr lang="en-GB" sz="2400" dirty="0">
                <a:latin typeface="Gotham"/>
                <a:cs typeface="Gotham"/>
              </a:rPr>
              <a:t>The concept is tested. Through my questionnaire and earlier module work I know that most potential clients visit a salon weekly or monthly, and that pedicures, skincare and hair styling are among the most popular services. People told me they want one place where they can fix the “top to toe” look before events, with both online and phone booking.</a:t>
            </a:r>
            <a:endParaRPr lang="en-US" sz="2400">
              <a:latin typeface="Gotham"/>
              <a:ea typeface="Calibri"/>
              <a:cs typeface="Gotham"/>
            </a:endParaRPr>
          </a:p>
          <a:p>
            <a:r>
              <a:rPr lang="en-GB" sz="2400" dirty="0">
                <a:latin typeface="Gotham"/>
                <a:cs typeface="Gotham"/>
              </a:rPr>
              <a:t>Financially, the model is modest but realistic. As a sole trader I keep costs low in year one, working from a compact CF10 studio. At an average ticket of around twenty-two pounds, break-even is about two hundred thirty to two hundred fifty treatments per month, which is achievable with strong evenings and weekends.</a:t>
            </a:r>
            <a:endParaRPr lang="en-US" sz="2400">
              <a:latin typeface="Gotham"/>
              <a:ea typeface="Calibri"/>
              <a:cs typeface="Gotham"/>
            </a:endParaRPr>
          </a:p>
          <a:p>
            <a:r>
              <a:rPr lang="en-GB" sz="2400" dirty="0">
                <a:latin typeface="Gotham"/>
                <a:cs typeface="Gotham"/>
              </a:rPr>
              <a:t>Investment of fifty thousand pounds would let me move faster and safer. It would pay for a brighter two-chair fit-out, more colours and hair tools, initial wages for a part-time stylist, and a focused digital campaign around Google, Instagram and TikTok. This would raise capacity, shorten waiting times and build a stronger local brand.</a:t>
            </a:r>
            <a:endParaRPr lang="en-US" sz="2400">
              <a:latin typeface="Gotham"/>
              <a:ea typeface="Calibri"/>
              <a:cs typeface="Gotham"/>
            </a:endParaRPr>
          </a:p>
          <a:p>
            <a:r>
              <a:rPr lang="en-GB" sz="2400" dirty="0">
                <a:latin typeface="Gotham"/>
                <a:cs typeface="Gotham"/>
              </a:rPr>
              <a:t>I bring beauty experience, a live website, a clear plan and the discipline to track numbers every week. With your support, Feeling Beautiful Forever can grow from a one-chair studio to a small but trusted beauty and hair brand in Cardiff. </a:t>
            </a:r>
            <a:endParaRPr lang="en-US" sz="2400" dirty="0">
              <a:latin typeface="Gotham"/>
              <a:cs typeface="Gotham"/>
            </a:endParaRPr>
          </a:p>
          <a:p>
            <a:pPr marL="0" indent="0">
              <a:buNone/>
            </a:pPr>
            <a:endParaRPr lang="en-GB" sz="2800" dirty="0">
              <a:ea typeface="Calibri"/>
              <a:cs typeface="Calibri"/>
            </a:endParaRPr>
          </a:p>
          <a:p>
            <a:pPr marL="0" indent="0">
              <a:buNone/>
            </a:pPr>
            <a:endParaRPr lang="en-US" dirty="0">
              <a:ea typeface="Calibri"/>
              <a:cs typeface="Calibri"/>
            </a:endParaRPr>
          </a:p>
        </p:txBody>
      </p:sp>
      <p:sp>
        <p:nvSpPr>
          <p:cNvPr id="5" name="Freeform 6">
            <a:extLst>
              <a:ext uri="{FF2B5EF4-FFF2-40B4-BE49-F238E27FC236}">
                <a16:creationId xmlns:a16="http://schemas.microsoft.com/office/drawing/2014/main" id="{8EFF540D-1744-FC8C-7E43-00858330B25F}"/>
              </a:ext>
            </a:extLst>
          </p:cNvPr>
          <p:cNvSpPr/>
          <p:nvPr/>
        </p:nvSpPr>
        <p:spPr>
          <a:xfrm>
            <a:off x="15783340" y="9312732"/>
            <a:ext cx="1664155" cy="556735"/>
          </a:xfrm>
          <a:custGeom>
            <a:avLst/>
            <a:gdLst/>
            <a:ahLst/>
            <a:cxnLst/>
            <a:rect l="l" t="t" r="r" b="b"/>
            <a:pathLst>
              <a:path w="1664155" h="556735">
                <a:moveTo>
                  <a:pt x="0" y="0"/>
                </a:moveTo>
                <a:lnTo>
                  <a:pt x="1664154" y="0"/>
                </a:lnTo>
                <a:lnTo>
                  <a:pt x="1664154" y="556735"/>
                </a:lnTo>
                <a:lnTo>
                  <a:pt x="0" y="55673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9">
            <a:extLst>
              <a:ext uri="{FF2B5EF4-FFF2-40B4-BE49-F238E27FC236}">
                <a16:creationId xmlns:a16="http://schemas.microsoft.com/office/drawing/2014/main" id="{27DBB253-16A3-5F90-9594-559F4C71C109}"/>
              </a:ext>
            </a:extLst>
          </p:cNvPr>
          <p:cNvSpPr/>
          <p:nvPr/>
        </p:nvSpPr>
        <p:spPr>
          <a:xfrm>
            <a:off x="15199720" y="155954"/>
            <a:ext cx="1164020" cy="1092062"/>
          </a:xfrm>
          <a:custGeom>
            <a:avLst/>
            <a:gdLst/>
            <a:ahLst/>
            <a:cxnLst/>
            <a:rect l="l" t="t" r="r" b="b"/>
            <a:pathLst>
              <a:path w="1164020" h="1092062">
                <a:moveTo>
                  <a:pt x="0" y="0"/>
                </a:moveTo>
                <a:lnTo>
                  <a:pt x="1164020" y="0"/>
                </a:lnTo>
                <a:lnTo>
                  <a:pt x="1164020" y="1092062"/>
                </a:lnTo>
                <a:lnTo>
                  <a:pt x="0" y="109206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7">
            <a:extLst>
              <a:ext uri="{FF2B5EF4-FFF2-40B4-BE49-F238E27FC236}">
                <a16:creationId xmlns:a16="http://schemas.microsoft.com/office/drawing/2014/main" id="{26BC2305-C324-D6B1-4CCE-977CC622FB39}"/>
              </a:ext>
            </a:extLst>
          </p:cNvPr>
          <p:cNvSpPr txBox="1"/>
          <p:nvPr/>
        </p:nvSpPr>
        <p:spPr>
          <a:xfrm>
            <a:off x="5150556" y="9158111"/>
            <a:ext cx="6716888" cy="973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4471D9B4-87B3-BAD3-E977-309119D2E1EC}"/>
              </a:ext>
            </a:extLst>
          </p:cNvPr>
          <p:cNvSpPr txBox="1"/>
          <p:nvPr/>
        </p:nvSpPr>
        <p:spPr>
          <a:xfrm>
            <a:off x="5968999" y="9468555"/>
            <a:ext cx="543277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latin typeface="Bauer Bodoni"/>
                <a:ea typeface="Calibri"/>
                <a:cs typeface="Calibri"/>
              </a:rPr>
              <a:t>THANK YOU</a:t>
            </a:r>
            <a:endParaRPr lang="en-GB" sz="4000">
              <a:latin typeface="Bauer Bodoni"/>
            </a:endParaRPr>
          </a:p>
        </p:txBody>
      </p:sp>
    </p:spTree>
    <p:extLst>
      <p:ext uri="{BB962C8B-B14F-4D97-AF65-F5344CB8AC3E}">
        <p14:creationId xmlns:p14="http://schemas.microsoft.com/office/powerpoint/2010/main" val="552765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Freeform 3"/>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1510690" y="1777736"/>
            <a:ext cx="6888232" cy="5592493"/>
          </a:xfrm>
          <a:prstGeom prst="rect">
            <a:avLst/>
          </a:prstGeom>
        </p:spPr>
        <p:txBody>
          <a:bodyPr lIns="0" tIns="0" rIns="0" bIns="0" rtlCol="0" anchor="t">
            <a:spAutoFit/>
          </a:bodyPr>
          <a:lstStyle/>
          <a:p>
            <a:pPr algn="l">
              <a:lnSpc>
                <a:spcPts val="8707"/>
              </a:lnSpc>
            </a:pPr>
            <a:r>
              <a:rPr lang="en-US" sz="8621" dirty="0">
                <a:solidFill>
                  <a:srgbClr val="1E302C"/>
                </a:solidFill>
                <a:latin typeface="Bauer Bodoni"/>
                <a:ea typeface="Bauer Bodoni"/>
                <a:cs typeface="Bauer Bodoni"/>
                <a:sym typeface="Bauer Bodoni"/>
              </a:rPr>
              <a:t>WHY INVEST IN ME AND BENEFITS</a:t>
            </a:r>
          </a:p>
          <a:p>
            <a:pPr algn="l">
              <a:lnSpc>
                <a:spcPts val="8707"/>
              </a:lnSpc>
            </a:pPr>
            <a:endParaRPr lang="en-US" sz="8621" dirty="0">
              <a:solidFill>
                <a:srgbClr val="1E302C"/>
              </a:solidFill>
              <a:latin typeface="Bauer Bodoni"/>
              <a:ea typeface="Bauer Bodoni"/>
              <a:cs typeface="Bauer Bodoni"/>
              <a:sym typeface="Bauer Bodoni"/>
            </a:endParaRPr>
          </a:p>
        </p:txBody>
      </p:sp>
      <p:sp>
        <p:nvSpPr>
          <p:cNvPr id="5" name="Freeform 5"/>
          <p:cNvSpPr/>
          <p:nvPr/>
        </p:nvSpPr>
        <p:spPr>
          <a:xfrm>
            <a:off x="7692323" y="3390359"/>
            <a:ext cx="1741334" cy="895995"/>
          </a:xfrm>
          <a:custGeom>
            <a:avLst/>
            <a:gdLst/>
            <a:ahLst/>
            <a:cxnLst/>
            <a:rect l="l" t="t" r="r" b="b"/>
            <a:pathLst>
              <a:path w="1741334" h="895995">
                <a:moveTo>
                  <a:pt x="0" y="0"/>
                </a:moveTo>
                <a:lnTo>
                  <a:pt x="1741334" y="0"/>
                </a:lnTo>
                <a:lnTo>
                  <a:pt x="1741334" y="895996"/>
                </a:lnTo>
                <a:lnTo>
                  <a:pt x="0" y="89599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9687719" y="1321707"/>
            <a:ext cx="8291246" cy="4488408"/>
          </a:xfrm>
          <a:prstGeom prst="rect">
            <a:avLst/>
          </a:prstGeom>
        </p:spPr>
        <p:txBody>
          <a:bodyPr wrap="square" lIns="0" tIns="0" rIns="0" bIns="0" rtlCol="0" anchor="t">
            <a:spAutoFit/>
          </a:bodyPr>
          <a:lstStyle/>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Clear demand for quick, mid-priced beauty and hair in Cardiff city Centre.</a:t>
            </a:r>
            <a:endParaRPr lang="en-US" sz="2450"/>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Tested concept with real research and realistic cash flow.</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99" spc="-137" dirty="0">
                <a:solidFill>
                  <a:srgbClr val="1E302C"/>
                </a:solidFill>
                <a:latin typeface="Gotham"/>
                <a:ea typeface="Gotham"/>
                <a:cs typeface="Gotham"/>
                <a:sym typeface="Gotham"/>
              </a:rPr>
              <a:t>Strong brand identity and growing online presence.</a:t>
            </a:r>
            <a:endParaRPr lang="en-US" sz="2499" spc="-137" dirty="0">
              <a:solidFill>
                <a:srgbClr val="1E302C"/>
              </a:solidFill>
              <a:latin typeface="Gotham"/>
              <a:ea typeface="Gotham"/>
              <a:cs typeface="Gotham"/>
            </a:endParaRPr>
          </a:p>
          <a:p>
            <a:pPr marL="539115" lvl="1" indent="-269240" algn="just">
              <a:lnSpc>
                <a:spcPts val="3224"/>
              </a:lnSpc>
              <a:buFont typeface="Arial"/>
              <a:buChar char="•"/>
            </a:pPr>
            <a:r>
              <a:rPr lang="en-US" sz="2499" spc="-137" dirty="0">
                <a:solidFill>
                  <a:srgbClr val="1E302C"/>
                </a:solidFill>
                <a:latin typeface="Gotham"/>
                <a:ea typeface="Gotham"/>
                <a:cs typeface="Gotham"/>
                <a:sym typeface="Gotham"/>
              </a:rPr>
              <a:t>£50k Angel investment would fund:</a:t>
            </a:r>
            <a:endParaRPr lang="en-US" sz="2499" spc="-137" dirty="0">
              <a:solidFill>
                <a:srgbClr val="1E302C"/>
              </a:solidFill>
              <a:latin typeface="Gotham"/>
              <a:ea typeface="Gotham"/>
              <a:cs typeface="Gotham"/>
            </a:endParaRPr>
          </a:p>
          <a:p>
            <a:pPr marL="539115" lvl="1" indent="-269240" algn="just">
              <a:lnSpc>
                <a:spcPts val="3224"/>
              </a:lnSpc>
              <a:buFont typeface="Arial"/>
              <a:buChar char="•"/>
            </a:pPr>
            <a:r>
              <a:rPr lang="en-US" sz="2499" spc="-137" dirty="0">
                <a:solidFill>
                  <a:srgbClr val="1E302C"/>
                </a:solidFill>
                <a:latin typeface="Gotham"/>
                <a:ea typeface="Gotham"/>
                <a:cs typeface="Gotham"/>
                <a:sym typeface="Gotham"/>
              </a:rPr>
              <a:t>Fit-out of a brighter, two-chair hair and nail space.</a:t>
            </a:r>
            <a:endParaRPr lang="en-US" sz="2499" spc="-137" dirty="0">
              <a:solidFill>
                <a:srgbClr val="1E302C"/>
              </a:solidFill>
              <a:latin typeface="Gotham"/>
              <a:ea typeface="Gotham"/>
              <a:cs typeface="Gotham"/>
            </a:endParaRPr>
          </a:p>
          <a:p>
            <a:pPr marL="539115" lvl="1" indent="-269240" algn="just">
              <a:lnSpc>
                <a:spcPts val="3224"/>
              </a:lnSpc>
              <a:buFont typeface="Arial"/>
              <a:buChar char="•"/>
            </a:pPr>
            <a:r>
              <a:rPr lang="en-US" sz="2450" spc="-137" dirty="0">
                <a:solidFill>
                  <a:srgbClr val="1E302C"/>
                </a:solidFill>
                <a:latin typeface="Gotham"/>
                <a:ea typeface="Gotham"/>
                <a:cs typeface="Gotham"/>
                <a:sym typeface="Gotham"/>
              </a:rPr>
              <a:t>Extra equipment and colours for hair and nails.</a:t>
            </a:r>
            <a:endParaRPr lang="en-US" sz="2450" spc="-137" dirty="0">
              <a:solidFill>
                <a:srgbClr val="1E302C"/>
              </a:solidFill>
              <a:latin typeface="Gotham"/>
              <a:ea typeface="Gotham"/>
              <a:cs typeface="Gotham"/>
            </a:endParaRPr>
          </a:p>
          <a:p>
            <a:pPr marL="539115" lvl="1" indent="-269240" algn="just">
              <a:lnSpc>
                <a:spcPts val="3224"/>
              </a:lnSpc>
              <a:buFont typeface="Arial"/>
              <a:buChar char="•"/>
            </a:pPr>
            <a:r>
              <a:rPr lang="en-US" sz="2499" spc="-137" dirty="0">
                <a:solidFill>
                  <a:srgbClr val="1E302C"/>
                </a:solidFill>
                <a:latin typeface="Gotham"/>
                <a:ea typeface="Gotham"/>
                <a:cs typeface="Gotham"/>
                <a:sym typeface="Gotham"/>
              </a:rPr>
              <a:t>Part-time stylist hire and training.</a:t>
            </a:r>
            <a:endParaRPr lang="en-US" sz="2499" spc="-137" dirty="0">
              <a:solidFill>
                <a:srgbClr val="1E302C"/>
              </a:solidFill>
              <a:latin typeface="Gotham"/>
              <a:ea typeface="Gotham"/>
              <a:cs typeface="Gotham"/>
            </a:endParaRPr>
          </a:p>
          <a:p>
            <a:pPr marL="539115" lvl="1" indent="-269240" algn="just">
              <a:lnSpc>
                <a:spcPts val="3224"/>
              </a:lnSpc>
              <a:buFont typeface="Arial"/>
              <a:buChar char="•"/>
            </a:pPr>
            <a:r>
              <a:rPr lang="en-US" sz="2499" spc="-137" dirty="0">
                <a:solidFill>
                  <a:srgbClr val="1E302C"/>
                </a:solidFill>
                <a:latin typeface="Gotham"/>
                <a:ea typeface="Gotham"/>
                <a:cs typeface="Gotham"/>
                <a:sym typeface="Gotham"/>
              </a:rPr>
              <a:t>Focused digital advertising and content creation.</a:t>
            </a:r>
            <a:endParaRPr lang="en-US" sz="2499" spc="-137" dirty="0">
              <a:solidFill>
                <a:srgbClr val="1E302C"/>
              </a:solidFill>
              <a:latin typeface="Gotham"/>
              <a:ea typeface="Gotham"/>
              <a:cs typeface="Gotham"/>
            </a:endParaRPr>
          </a:p>
          <a:p>
            <a:pPr algn="just">
              <a:lnSpc>
                <a:spcPts val="3224"/>
              </a:lnSpc>
            </a:pPr>
            <a:endParaRPr lang="en-US" sz="2499" spc="-137" dirty="0">
              <a:solidFill>
                <a:srgbClr val="1E302C"/>
              </a:solidFill>
              <a:latin typeface="Gotham"/>
              <a:ea typeface="Gotham"/>
              <a:cs typeface="Gotham"/>
              <a:sym typeface="Gotham"/>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028700" y="5143500"/>
            <a:ext cx="5096219" cy="4114800"/>
            <a:chOff x="0" y="0"/>
            <a:chExt cx="1140273" cy="920682"/>
          </a:xfrm>
        </p:grpSpPr>
        <p:sp>
          <p:nvSpPr>
            <p:cNvPr id="4" name="Freeform 4"/>
            <p:cNvSpPr/>
            <p:nvPr/>
          </p:nvSpPr>
          <p:spPr>
            <a:xfrm>
              <a:off x="0" y="0"/>
              <a:ext cx="1140273" cy="920682"/>
            </a:xfrm>
            <a:custGeom>
              <a:avLst/>
              <a:gdLst/>
              <a:ahLst/>
              <a:cxnLst/>
              <a:rect l="l" t="t" r="r" b="b"/>
              <a:pathLst>
                <a:path w="1140273" h="920682">
                  <a:moveTo>
                    <a:pt x="0" y="0"/>
                  </a:moveTo>
                  <a:lnTo>
                    <a:pt x="1140273" y="0"/>
                  </a:lnTo>
                  <a:lnTo>
                    <a:pt x="1140273" y="920682"/>
                  </a:lnTo>
                  <a:lnTo>
                    <a:pt x="0" y="920682"/>
                  </a:lnTo>
                  <a:close/>
                </a:path>
              </a:pathLst>
            </a:custGeom>
            <a:blipFill>
              <a:blip r:embed="rId4"/>
              <a:stretch>
                <a:fillRect l="-10594" r="-10594"/>
              </a:stretch>
            </a:blipFill>
            <a:ln w="19050" cap="sq">
              <a:solidFill>
                <a:srgbClr val="000000"/>
              </a:solidFill>
              <a:prstDash val="solid"/>
              <a:miter/>
            </a:ln>
          </p:spPr>
        </p:sp>
      </p:grpSp>
      <p:grpSp>
        <p:nvGrpSpPr>
          <p:cNvPr id="5" name="Group 5"/>
          <p:cNvGrpSpPr/>
          <p:nvPr/>
        </p:nvGrpSpPr>
        <p:grpSpPr>
          <a:xfrm>
            <a:off x="6595890" y="5143500"/>
            <a:ext cx="5096219" cy="4114800"/>
            <a:chOff x="0" y="0"/>
            <a:chExt cx="1140273" cy="920682"/>
          </a:xfrm>
        </p:grpSpPr>
        <p:sp>
          <p:nvSpPr>
            <p:cNvPr id="6" name="Freeform 6"/>
            <p:cNvSpPr/>
            <p:nvPr/>
          </p:nvSpPr>
          <p:spPr>
            <a:xfrm>
              <a:off x="0" y="0"/>
              <a:ext cx="1140273" cy="920682"/>
            </a:xfrm>
            <a:custGeom>
              <a:avLst/>
              <a:gdLst/>
              <a:ahLst/>
              <a:cxnLst/>
              <a:rect l="l" t="t" r="r" b="b"/>
              <a:pathLst>
                <a:path w="1140273" h="920682">
                  <a:moveTo>
                    <a:pt x="0" y="0"/>
                  </a:moveTo>
                  <a:lnTo>
                    <a:pt x="1140273" y="0"/>
                  </a:lnTo>
                  <a:lnTo>
                    <a:pt x="1140273" y="920682"/>
                  </a:lnTo>
                  <a:lnTo>
                    <a:pt x="0" y="920682"/>
                  </a:lnTo>
                  <a:close/>
                </a:path>
              </a:pathLst>
            </a:custGeom>
            <a:blipFill>
              <a:blip r:embed="rId5"/>
              <a:stretch>
                <a:fillRect t="-42946" b="-42946"/>
              </a:stretch>
            </a:blipFill>
            <a:ln w="19050" cap="sq">
              <a:solidFill>
                <a:srgbClr val="000000"/>
              </a:solidFill>
              <a:prstDash val="solid"/>
              <a:miter/>
            </a:ln>
          </p:spPr>
        </p:sp>
      </p:grpSp>
      <p:grpSp>
        <p:nvGrpSpPr>
          <p:cNvPr id="7" name="Group 7"/>
          <p:cNvGrpSpPr/>
          <p:nvPr/>
        </p:nvGrpSpPr>
        <p:grpSpPr>
          <a:xfrm>
            <a:off x="12163081" y="5143500"/>
            <a:ext cx="5096219" cy="4114800"/>
            <a:chOff x="0" y="0"/>
            <a:chExt cx="1140273" cy="920682"/>
          </a:xfrm>
        </p:grpSpPr>
        <p:sp>
          <p:nvSpPr>
            <p:cNvPr id="8" name="Freeform 8"/>
            <p:cNvSpPr/>
            <p:nvPr/>
          </p:nvSpPr>
          <p:spPr>
            <a:xfrm>
              <a:off x="0" y="0"/>
              <a:ext cx="1140273" cy="920682"/>
            </a:xfrm>
            <a:custGeom>
              <a:avLst/>
              <a:gdLst/>
              <a:ahLst/>
              <a:cxnLst/>
              <a:rect l="l" t="t" r="r" b="b"/>
              <a:pathLst>
                <a:path w="1140273" h="920682">
                  <a:moveTo>
                    <a:pt x="0" y="0"/>
                  </a:moveTo>
                  <a:lnTo>
                    <a:pt x="1140273" y="0"/>
                  </a:lnTo>
                  <a:lnTo>
                    <a:pt x="1140273" y="920682"/>
                  </a:lnTo>
                  <a:lnTo>
                    <a:pt x="0" y="920682"/>
                  </a:lnTo>
                  <a:close/>
                </a:path>
              </a:pathLst>
            </a:custGeom>
            <a:blipFill>
              <a:blip r:embed="rId6"/>
              <a:stretch>
                <a:fillRect l="-10594" r="-10594"/>
              </a:stretch>
            </a:blipFill>
            <a:ln w="19050" cap="sq">
              <a:solidFill>
                <a:srgbClr val="000000"/>
              </a:solidFill>
              <a:prstDash val="solid"/>
              <a:miter/>
            </a:ln>
          </p:spPr>
        </p:sp>
      </p:grpSp>
      <p:sp>
        <p:nvSpPr>
          <p:cNvPr id="9" name="Freeform 9"/>
          <p:cNvSpPr/>
          <p:nvPr/>
        </p:nvSpPr>
        <p:spPr>
          <a:xfrm>
            <a:off x="6436720" y="1468287"/>
            <a:ext cx="1164020" cy="1092062"/>
          </a:xfrm>
          <a:custGeom>
            <a:avLst/>
            <a:gdLst/>
            <a:ahLst/>
            <a:cxnLst/>
            <a:rect l="l" t="t" r="r" b="b"/>
            <a:pathLst>
              <a:path w="1164020" h="1092062">
                <a:moveTo>
                  <a:pt x="0" y="0"/>
                </a:moveTo>
                <a:lnTo>
                  <a:pt x="1164020" y="0"/>
                </a:lnTo>
                <a:lnTo>
                  <a:pt x="1164020" y="1092062"/>
                </a:lnTo>
                <a:lnTo>
                  <a:pt x="0" y="1092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0" name="TextBox 10"/>
          <p:cNvSpPr txBox="1"/>
          <p:nvPr/>
        </p:nvSpPr>
        <p:spPr>
          <a:xfrm>
            <a:off x="1028700" y="2578017"/>
            <a:ext cx="5990030" cy="3107566"/>
          </a:xfrm>
          <a:prstGeom prst="rect">
            <a:avLst/>
          </a:prstGeom>
        </p:spPr>
        <p:txBody>
          <a:bodyPr lIns="0" tIns="0" rIns="0" bIns="0" rtlCol="0" anchor="t">
            <a:spAutoFit/>
          </a:bodyPr>
          <a:lstStyle/>
          <a:p>
            <a:pPr algn="l">
              <a:lnSpc>
                <a:spcPts val="7676"/>
              </a:lnSpc>
            </a:pPr>
            <a:r>
              <a:rPr lang="en-US" sz="7600">
                <a:solidFill>
                  <a:srgbClr val="1E302C"/>
                </a:solidFill>
                <a:latin typeface="Bauer Bodoni"/>
                <a:ea typeface="Bauer Bodoni"/>
                <a:cs typeface="Bauer Bodoni"/>
                <a:sym typeface="Bauer Bodoni"/>
              </a:rPr>
              <a:t>EXPECTED IMPACT</a:t>
            </a:r>
          </a:p>
          <a:p>
            <a:pPr marL="0" lvl="0" indent="0" algn="l">
              <a:lnSpc>
                <a:spcPts val="7676"/>
              </a:lnSpc>
              <a:spcBef>
                <a:spcPct val="0"/>
              </a:spcBef>
            </a:pPr>
            <a:endParaRPr lang="en-US" sz="7600">
              <a:solidFill>
                <a:srgbClr val="1E302C"/>
              </a:solidFill>
              <a:latin typeface="Bauer Bodoni"/>
              <a:ea typeface="Bauer Bodoni"/>
              <a:cs typeface="Bauer Bodoni"/>
              <a:sym typeface="Bauer Bodoni"/>
            </a:endParaRPr>
          </a:p>
        </p:txBody>
      </p:sp>
      <p:sp>
        <p:nvSpPr>
          <p:cNvPr id="11" name="TextBox 11"/>
          <p:cNvSpPr txBox="1"/>
          <p:nvPr/>
        </p:nvSpPr>
        <p:spPr>
          <a:xfrm>
            <a:off x="8070852" y="2549442"/>
            <a:ext cx="9188448" cy="2009775"/>
          </a:xfrm>
          <a:prstGeom prst="rect">
            <a:avLst/>
          </a:prstGeom>
        </p:spPr>
        <p:txBody>
          <a:bodyPr lIns="0" tIns="0" rIns="0" bIns="0" rtlCol="0" anchor="t">
            <a:spAutoFit/>
          </a:bodyPr>
          <a:lstStyle/>
          <a:p>
            <a:pPr marL="539746" lvl="1" indent="-269873" algn="just">
              <a:lnSpc>
                <a:spcPts val="3224"/>
              </a:lnSpc>
              <a:buFont typeface="Arial"/>
              <a:buChar char="•"/>
            </a:pPr>
            <a:r>
              <a:rPr lang="en-US" sz="2499" spc="-137">
                <a:solidFill>
                  <a:srgbClr val="1E302C"/>
                </a:solidFill>
                <a:latin typeface="Gotham"/>
                <a:ea typeface="Gotham"/>
                <a:cs typeface="Gotham"/>
                <a:sym typeface="Gotham"/>
              </a:rPr>
              <a:t>Higher capacity and shorter waiting times.</a:t>
            </a:r>
          </a:p>
          <a:p>
            <a:pPr marL="539746" lvl="1" indent="-269873" algn="just">
              <a:lnSpc>
                <a:spcPts val="3224"/>
              </a:lnSpc>
              <a:buFont typeface="Arial"/>
              <a:buChar char="•"/>
            </a:pPr>
            <a:r>
              <a:rPr lang="en-US" sz="2499" spc="-137">
                <a:solidFill>
                  <a:srgbClr val="1E302C"/>
                </a:solidFill>
                <a:latin typeface="Gotham"/>
                <a:ea typeface="Gotham"/>
                <a:cs typeface="Gotham"/>
                <a:sym typeface="Gotham"/>
              </a:rPr>
              <a:t>Stronger brand visibility and more loyal clients.</a:t>
            </a:r>
          </a:p>
          <a:p>
            <a:pPr marL="539746" lvl="1" indent="-269873" algn="just">
              <a:lnSpc>
                <a:spcPts val="3224"/>
              </a:lnSpc>
              <a:buFont typeface="Arial"/>
              <a:buChar char="•"/>
            </a:pPr>
            <a:r>
              <a:rPr lang="en-US" sz="2499" spc="-137">
                <a:solidFill>
                  <a:srgbClr val="1E302C"/>
                </a:solidFill>
                <a:latin typeface="Gotham"/>
                <a:ea typeface="Gotham"/>
                <a:cs typeface="Gotham"/>
                <a:sym typeface="Gotham"/>
              </a:rPr>
              <a:t>Foundation for a second chair or future second site.</a:t>
            </a:r>
          </a:p>
          <a:p>
            <a:pPr marL="539746" lvl="1" indent="-269873" algn="just">
              <a:lnSpc>
                <a:spcPts val="3224"/>
              </a:lnSpc>
              <a:buFont typeface="Arial"/>
              <a:buChar char="•"/>
            </a:pPr>
            <a:r>
              <a:rPr lang="en-US" sz="2499" spc="-137">
                <a:solidFill>
                  <a:srgbClr val="1E302C"/>
                </a:solidFill>
                <a:latin typeface="Gotham"/>
                <a:ea typeface="Gotham"/>
                <a:cs typeface="Gotham"/>
                <a:sym typeface="Gotham"/>
              </a:rPr>
              <a:t>I bring commitment, beauty skills and a clear plan for managing time and money.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407811" y="280811"/>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407812" y="1745462"/>
            <a:ext cx="6610919" cy="2973763"/>
          </a:xfrm>
          <a:prstGeom prst="rect">
            <a:avLst/>
          </a:prstGeom>
        </p:spPr>
        <p:txBody>
          <a:bodyPr wrap="square" lIns="0" tIns="0" rIns="0" bIns="0" rtlCol="0" anchor="t">
            <a:spAutoFit/>
          </a:bodyPr>
          <a:lstStyle/>
          <a:p>
            <a:pPr algn="l">
              <a:lnSpc>
                <a:spcPts val="7676"/>
              </a:lnSpc>
            </a:pPr>
            <a:r>
              <a:rPr lang="en-US" sz="7600">
                <a:solidFill>
                  <a:srgbClr val="1E302C"/>
                </a:solidFill>
                <a:latin typeface="Bauer Bodoni"/>
                <a:ea typeface="Bauer Bodoni"/>
                <a:cs typeface="Bauer Bodoni"/>
                <a:sym typeface="Bauer Bodoni"/>
              </a:rPr>
              <a:t>REFERENCE LIST</a:t>
            </a:r>
          </a:p>
          <a:p>
            <a:pPr marL="0" lvl="0" indent="0" algn="l">
              <a:lnSpc>
                <a:spcPts val="7676"/>
              </a:lnSpc>
              <a:spcBef>
                <a:spcPct val="0"/>
              </a:spcBef>
            </a:pPr>
            <a:endParaRPr lang="en-US" sz="7600">
              <a:solidFill>
                <a:srgbClr val="1E302C"/>
              </a:solidFill>
              <a:latin typeface="Bauer Bodoni"/>
              <a:ea typeface="Bauer Bodoni"/>
              <a:cs typeface="Bauer Bodoni"/>
              <a:sym typeface="Bauer Bodoni"/>
            </a:endParaRPr>
          </a:p>
        </p:txBody>
      </p:sp>
      <p:grpSp>
        <p:nvGrpSpPr>
          <p:cNvPr id="4" name="Group 4"/>
          <p:cNvGrpSpPr/>
          <p:nvPr/>
        </p:nvGrpSpPr>
        <p:grpSpPr>
          <a:xfrm>
            <a:off x="162278" y="4472972"/>
            <a:ext cx="6388029" cy="2493431"/>
            <a:chOff x="0" y="0"/>
            <a:chExt cx="1686151" cy="658153"/>
          </a:xfrm>
        </p:grpSpPr>
        <p:sp>
          <p:nvSpPr>
            <p:cNvPr id="5" name="Freeform 5"/>
            <p:cNvSpPr/>
            <p:nvPr/>
          </p:nvSpPr>
          <p:spPr>
            <a:xfrm>
              <a:off x="0" y="0"/>
              <a:ext cx="1686151" cy="658153"/>
            </a:xfrm>
            <a:custGeom>
              <a:avLst/>
              <a:gdLst/>
              <a:ahLst/>
              <a:cxnLst/>
              <a:rect l="l" t="t" r="r" b="b"/>
              <a:pathLst>
                <a:path w="1686151" h="658153">
                  <a:moveTo>
                    <a:pt x="0" y="0"/>
                  </a:moveTo>
                  <a:lnTo>
                    <a:pt x="1686151" y="0"/>
                  </a:lnTo>
                  <a:lnTo>
                    <a:pt x="1686151" y="658153"/>
                  </a:lnTo>
                  <a:lnTo>
                    <a:pt x="0" y="658153"/>
                  </a:lnTo>
                  <a:close/>
                </a:path>
              </a:pathLst>
            </a:custGeom>
            <a:blipFill>
              <a:blip r:embed="rId4"/>
              <a:stretch>
                <a:fillRect t="-35344" b="-35344"/>
              </a:stretch>
            </a:blipFill>
            <a:ln w="19050" cap="sq">
              <a:solidFill>
                <a:srgbClr val="000000"/>
              </a:solidFill>
              <a:prstDash val="solid"/>
              <a:miter/>
            </a:ln>
          </p:spPr>
        </p:sp>
      </p:grpSp>
      <p:grpSp>
        <p:nvGrpSpPr>
          <p:cNvPr id="6" name="Group 6"/>
          <p:cNvGrpSpPr/>
          <p:nvPr/>
        </p:nvGrpSpPr>
        <p:grpSpPr>
          <a:xfrm>
            <a:off x="162278" y="7373741"/>
            <a:ext cx="6388029" cy="2585537"/>
            <a:chOff x="0" y="0"/>
            <a:chExt cx="1626084" cy="658153"/>
          </a:xfrm>
        </p:grpSpPr>
        <p:sp>
          <p:nvSpPr>
            <p:cNvPr id="7" name="Freeform 7"/>
            <p:cNvSpPr/>
            <p:nvPr/>
          </p:nvSpPr>
          <p:spPr>
            <a:xfrm>
              <a:off x="0" y="0"/>
              <a:ext cx="1626084" cy="658153"/>
            </a:xfrm>
            <a:custGeom>
              <a:avLst/>
              <a:gdLst/>
              <a:ahLst/>
              <a:cxnLst/>
              <a:rect l="l" t="t" r="r" b="b"/>
              <a:pathLst>
                <a:path w="1626084" h="658153">
                  <a:moveTo>
                    <a:pt x="0" y="0"/>
                  </a:moveTo>
                  <a:lnTo>
                    <a:pt x="1626084" y="0"/>
                  </a:lnTo>
                  <a:lnTo>
                    <a:pt x="1626084" y="658153"/>
                  </a:lnTo>
                  <a:lnTo>
                    <a:pt x="0" y="658153"/>
                  </a:lnTo>
                  <a:close/>
                </a:path>
              </a:pathLst>
            </a:custGeom>
            <a:blipFill>
              <a:blip r:embed="rId5"/>
              <a:stretch>
                <a:fillRect t="-32304" b="-32304"/>
              </a:stretch>
            </a:blipFill>
            <a:ln w="19050" cap="sq">
              <a:solidFill>
                <a:srgbClr val="000000"/>
              </a:solidFill>
              <a:prstDash val="solid"/>
              <a:miter/>
            </a:ln>
          </p:spPr>
        </p:sp>
      </p:grpSp>
      <p:sp>
        <p:nvSpPr>
          <p:cNvPr id="8" name="Freeform 8"/>
          <p:cNvSpPr/>
          <p:nvPr/>
        </p:nvSpPr>
        <p:spPr>
          <a:xfrm>
            <a:off x="5253212" y="2930019"/>
            <a:ext cx="1308523" cy="1308523"/>
          </a:xfrm>
          <a:custGeom>
            <a:avLst/>
            <a:gdLst/>
            <a:ahLst/>
            <a:cxnLst/>
            <a:rect l="l" t="t" r="r" b="b"/>
            <a:pathLst>
              <a:path w="1308523" h="1308523">
                <a:moveTo>
                  <a:pt x="0" y="0"/>
                </a:moveTo>
                <a:lnTo>
                  <a:pt x="1308523" y="0"/>
                </a:lnTo>
                <a:lnTo>
                  <a:pt x="1308523" y="1308523"/>
                </a:lnTo>
                <a:lnTo>
                  <a:pt x="0" y="130852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TextBox 9"/>
          <p:cNvSpPr txBox="1"/>
          <p:nvPr/>
        </p:nvSpPr>
        <p:spPr>
          <a:xfrm>
            <a:off x="6739152" y="269878"/>
            <a:ext cx="11368364" cy="8127738"/>
          </a:xfrm>
          <a:prstGeom prst="rect">
            <a:avLst/>
          </a:prstGeom>
        </p:spPr>
        <p:txBody>
          <a:bodyPr wrap="square" lIns="0" tIns="0" rIns="0" bIns="0" rtlCol="0" anchor="t">
            <a:spAutoFit/>
          </a:bodyPr>
          <a:lstStyle/>
          <a:p>
            <a:pPr marL="342900" indent="-342900">
              <a:buAutoNum type="arabicPeriod"/>
            </a:pPr>
            <a:endParaRPr lang="en-US" sz="1600" dirty="0">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Atherton, J., (2023). Social media strategy: A practical guide to social media marketing and customer engagement. </a:t>
            </a:r>
            <a:r>
              <a:rPr lang="en-US" sz="1600" spc="-87" dirty="0">
                <a:solidFill>
                  <a:srgbClr val="1E302C"/>
                </a:solidFill>
                <a:latin typeface="Arial"/>
                <a:ea typeface="Calibri"/>
                <a:cs typeface="Calibri"/>
              </a:rPr>
              <a:t>Kogan Page Publishers. </a:t>
            </a:r>
            <a:r>
              <a:rPr lang="en-US" sz="1600" spc="-87" dirty="0">
                <a:solidFill>
                  <a:srgbClr val="1E302C"/>
                </a:solidFill>
                <a:latin typeface="Arial"/>
                <a:ea typeface="Calibri"/>
                <a:cs typeface="Arial"/>
                <a:hlinkClick r:id="rId8"/>
              </a:rPr>
              <a:t>https://www.koganpage.com/marketing-communications/social-media-strategy-9781398609990</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British Beauty Council (2025) Value of Beauty 2025. British Beauty Council. </a:t>
            </a:r>
            <a:r>
              <a:rPr lang="en-US" sz="1600" spc="-87" dirty="0">
                <a:solidFill>
                  <a:srgbClr val="1E302C"/>
                </a:solidFill>
                <a:latin typeface="Arial"/>
                <a:ea typeface="Calibri"/>
                <a:cs typeface="Calibri"/>
                <a:hlinkClick r:id="rId9"/>
              </a:rPr>
              <a:t>https://britishbeautycouncil.com/value-of-beauty-2025/</a:t>
            </a:r>
            <a:r>
              <a:rPr lang="en-US" sz="1600" spc="-87" dirty="0">
                <a:solidFill>
                  <a:srgbClr val="1E302C"/>
                </a:solidFill>
                <a:latin typeface="Arial"/>
                <a:ea typeface="Segoe UI Historic"/>
                <a:cs typeface="Arial"/>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Desai, D., (2021). Website </a:t>
            </a:r>
            <a:r>
              <a:rPr lang="en-US" sz="1600" spc="-87" err="1">
                <a:solidFill>
                  <a:srgbClr val="1E302C"/>
                </a:solidFill>
                <a:latin typeface="Arial"/>
                <a:ea typeface="Calibri"/>
                <a:cs typeface="Arial"/>
              </a:rPr>
              <a:t>personalisation</a:t>
            </a:r>
            <a:r>
              <a:rPr lang="en-US" sz="1600" spc="-87" dirty="0">
                <a:solidFill>
                  <a:srgbClr val="1E302C"/>
                </a:solidFill>
                <a:latin typeface="Arial"/>
                <a:ea typeface="Calibri"/>
                <a:cs typeface="Arial"/>
              </a:rPr>
              <a:t>: Strategy for user experience design &amp; development. Turkish Journal of </a:t>
            </a:r>
            <a:r>
              <a:rPr lang="en-US" sz="1600" spc="-87" dirty="0">
                <a:solidFill>
                  <a:srgbClr val="1E302C"/>
                </a:solidFill>
                <a:latin typeface="Arial"/>
                <a:ea typeface="Calibri"/>
                <a:cs typeface="Calibri"/>
              </a:rPr>
              <a:t>Computer and Mathematics Education, 12(12), pp.3516-3523. </a:t>
            </a:r>
            <a:r>
              <a:rPr lang="en-US" sz="1600" spc="-87" dirty="0">
                <a:solidFill>
                  <a:srgbClr val="1E302C"/>
                </a:solidFill>
                <a:latin typeface="Arial"/>
                <a:ea typeface="Calibri"/>
                <a:cs typeface="Arial"/>
                <a:hlinkClick r:id="rId10"/>
              </a:rPr>
              <a:t>https://doi.org/10.17762/turcomat.v12i12.8092</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En, E.W.T., </a:t>
            </a:r>
            <a:r>
              <a:rPr lang="en-US" sz="1600" spc="-87" err="1">
                <a:solidFill>
                  <a:srgbClr val="1E302C"/>
                </a:solidFill>
                <a:latin typeface="Arial"/>
                <a:ea typeface="Calibri"/>
                <a:cs typeface="Arial"/>
              </a:rPr>
              <a:t>Vistro</a:t>
            </a:r>
            <a:r>
              <a:rPr lang="en-US" sz="1600" spc="-87" dirty="0">
                <a:solidFill>
                  <a:srgbClr val="1E302C"/>
                </a:solidFill>
                <a:latin typeface="Arial"/>
                <a:ea typeface="Calibri"/>
                <a:cs typeface="Arial"/>
              </a:rPr>
              <a:t>, D.M. and Abidin, A.Z.Z., (2021), December. Online Media Management Booking System. In 2021 </a:t>
            </a:r>
            <a:r>
              <a:rPr lang="en-US" sz="1600" spc="-87" dirty="0">
                <a:solidFill>
                  <a:srgbClr val="1E302C"/>
                </a:solidFill>
                <a:latin typeface="Arial"/>
                <a:ea typeface="Calibri"/>
                <a:cs typeface="Calibri"/>
              </a:rPr>
              <a:t>14th International Conference on Developments in </a:t>
            </a:r>
            <a:r>
              <a:rPr lang="en-US" sz="1600" spc="-87" err="1">
                <a:solidFill>
                  <a:srgbClr val="1E302C"/>
                </a:solidFill>
                <a:latin typeface="Arial"/>
                <a:ea typeface="Calibri"/>
                <a:cs typeface="Arial"/>
              </a:rPr>
              <a:t>ESystems</a:t>
            </a:r>
            <a:r>
              <a:rPr lang="en-US" sz="1600" spc="-87" dirty="0">
                <a:solidFill>
                  <a:srgbClr val="1E302C"/>
                </a:solidFill>
                <a:latin typeface="Arial"/>
                <a:ea typeface="Calibri"/>
                <a:cs typeface="Arial"/>
              </a:rPr>
              <a:t> Engineering (</a:t>
            </a:r>
            <a:r>
              <a:rPr lang="en-US" sz="1600" spc="-87" err="1">
                <a:solidFill>
                  <a:srgbClr val="1E302C"/>
                </a:solidFill>
                <a:latin typeface="Arial"/>
                <a:ea typeface="Calibri"/>
                <a:cs typeface="Arial"/>
              </a:rPr>
              <a:t>DeSE</a:t>
            </a:r>
            <a:r>
              <a:rPr lang="en-US" sz="1600" spc="-87" dirty="0">
                <a:solidFill>
                  <a:srgbClr val="1E302C"/>
                </a:solidFill>
                <a:latin typeface="Arial"/>
                <a:ea typeface="Calibri"/>
                <a:cs typeface="Arial"/>
              </a:rPr>
              <a:t>) (pp. 27-32). IEEE. </a:t>
            </a:r>
            <a:r>
              <a:rPr lang="en-US" sz="1600" spc="-87" dirty="0">
                <a:solidFill>
                  <a:srgbClr val="1E302C"/>
                </a:solidFill>
                <a:latin typeface="Arial"/>
                <a:ea typeface="Calibri"/>
                <a:cs typeface="Arial"/>
                <a:hlinkClick r:id="rId11"/>
              </a:rPr>
              <a:t>https://doi.org/10.1109/DeSE54285.2021.9719493</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Google (2025) Tips to improve your local ranking on Google. Google Business Profile Help. </a:t>
            </a:r>
            <a:r>
              <a:rPr lang="en-US" sz="1600" spc="-87" dirty="0">
                <a:solidFill>
                  <a:srgbClr val="1E302C"/>
                </a:solidFill>
                <a:latin typeface="Arial"/>
                <a:ea typeface="Calibri"/>
                <a:cs typeface="Calibri"/>
                <a:hlinkClick r:id="rId12"/>
              </a:rPr>
              <a:t>https://support.google.com/business/answer/7091?hl=en</a:t>
            </a:r>
            <a:r>
              <a:rPr lang="en-US" sz="1600" spc="-87" dirty="0">
                <a:solidFill>
                  <a:srgbClr val="1E302C"/>
                </a:solidFill>
                <a:latin typeface="Arial"/>
                <a:ea typeface="Calibri"/>
                <a:cs typeface="Calibri"/>
              </a:rPr>
              <a:t> </a:t>
            </a:r>
            <a:r>
              <a:rPr lang="en-US" sz="1600" spc="-87" dirty="0">
                <a:solidFill>
                  <a:srgbClr val="1E302C"/>
                </a:solidFill>
                <a:latin typeface="Arial"/>
                <a:ea typeface="Segoe UI Historic"/>
                <a:cs typeface="Arial"/>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Segoe UI Historic"/>
                <a:cs typeface="Arial"/>
              </a:rPr>
              <a:t>GOV.UK (2025) Set up as a sole trader. </a:t>
            </a:r>
            <a:r>
              <a:rPr lang="en-US" sz="1600" spc="-87" dirty="0">
                <a:solidFill>
                  <a:srgbClr val="1E302C"/>
                </a:solidFill>
                <a:latin typeface="Arial"/>
                <a:ea typeface="Segoe UI Historic"/>
                <a:cs typeface="Arial"/>
                <a:hlinkClick r:id="rId13"/>
              </a:rPr>
              <a:t>https://www.gov.uk/set-up-as-sole-trader</a:t>
            </a:r>
            <a:r>
              <a:rPr lang="en-US" sz="1600" spc="-87" dirty="0">
                <a:solidFill>
                  <a:srgbClr val="1E302C"/>
                </a:solidFill>
                <a:latin typeface="Arial"/>
                <a:ea typeface="Segoe UI Historic"/>
                <a:cs typeface="Arial"/>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Grandhi, B., Patwa, N. and Saleem, K., (2021). Data-driven marketing for growth and profitability. </a:t>
            </a:r>
            <a:r>
              <a:rPr lang="en-US" sz="1600" spc="-87" err="1">
                <a:solidFill>
                  <a:srgbClr val="1E302C"/>
                </a:solidFill>
                <a:latin typeface="Arial"/>
                <a:ea typeface="Calibri"/>
                <a:cs typeface="Arial"/>
              </a:rPr>
              <a:t>Euromed</a:t>
            </a:r>
            <a:r>
              <a:rPr lang="en-US" sz="1600" spc="-87" dirty="0">
                <a:solidFill>
                  <a:srgbClr val="1E302C"/>
                </a:solidFill>
                <a:latin typeface="Arial"/>
                <a:ea typeface="Calibri"/>
                <a:cs typeface="Arial"/>
              </a:rPr>
              <a:t> Journal </a:t>
            </a:r>
            <a:r>
              <a:rPr lang="en-US" sz="1600" spc="-87" dirty="0">
                <a:solidFill>
                  <a:srgbClr val="1E302C"/>
                </a:solidFill>
                <a:latin typeface="Arial"/>
                <a:ea typeface="Calibri"/>
                <a:cs typeface="Calibri"/>
              </a:rPr>
              <a:t>of Business, 16(4), pp.381-398. </a:t>
            </a:r>
            <a:r>
              <a:rPr lang="en-US" sz="1600" spc="-87" dirty="0">
                <a:solidFill>
                  <a:srgbClr val="1E302C"/>
                </a:solidFill>
                <a:latin typeface="Arial"/>
                <a:ea typeface="Calibri"/>
                <a:cs typeface="Arial"/>
                <a:hlinkClick r:id="rId14"/>
              </a:rPr>
              <a:t>https://www.econbiz.de/Record/data-driven-marketing-for-growth-and-profitability-grandhi-balakrishna/10012411489</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Heinze, A. and </a:t>
            </a:r>
            <a:r>
              <a:rPr lang="en-US" sz="1600" spc="-87" err="1">
                <a:solidFill>
                  <a:srgbClr val="1E302C"/>
                </a:solidFill>
                <a:latin typeface="Arial"/>
                <a:ea typeface="Calibri"/>
                <a:cs typeface="Arial"/>
              </a:rPr>
              <a:t>Cano</a:t>
            </a:r>
            <a:r>
              <a:rPr lang="en-US" sz="1600" spc="-87" dirty="0">
                <a:solidFill>
                  <a:srgbClr val="1E302C"/>
                </a:solidFill>
                <a:latin typeface="Arial"/>
                <a:ea typeface="Calibri"/>
                <a:cs typeface="Arial"/>
              </a:rPr>
              <a:t>, M., (2024). SEO strategy for a digital presence. In Digital and Social Media Marketing (pp. </a:t>
            </a:r>
            <a:r>
              <a:rPr lang="en-US" sz="1600" spc="-87" dirty="0">
                <a:solidFill>
                  <a:srgbClr val="1E302C"/>
                </a:solidFill>
                <a:latin typeface="Arial"/>
                <a:ea typeface="Calibri"/>
                <a:cs typeface="Calibri"/>
              </a:rPr>
              <a:t>229-249). Routledge. </a:t>
            </a:r>
            <a:r>
              <a:rPr lang="en-US" sz="1600" spc="-87" dirty="0">
                <a:solidFill>
                  <a:srgbClr val="1E302C"/>
                </a:solidFill>
                <a:latin typeface="Arial"/>
                <a:ea typeface="Calibri"/>
                <a:cs typeface="Arial"/>
                <a:hlinkClick r:id="rId15"/>
              </a:rPr>
              <a:t>https://www.taylorfrancis.com/chapters/edit/10.4324/9781003372189-13/seo-strategy-digital-presence-aleksej-heinze-montserrat-cano</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Nikitina, S., (2021). Marketing Strategy Proposal for the Selected Beauty Salon. </a:t>
            </a:r>
            <a:r>
              <a:rPr lang="en-US" sz="1600" spc="-87" dirty="0">
                <a:solidFill>
                  <a:srgbClr val="1E302C"/>
                </a:solidFill>
                <a:latin typeface="Arial"/>
                <a:ea typeface="Calibri"/>
                <a:cs typeface="Arial"/>
                <a:hlinkClick r:id="rId16"/>
              </a:rPr>
              <a:t>https://digilib.k.utb.cz/bitstream/handle/10563/46720/nikitina_2021_dp.pdf?sequence=1&amp;isAllowed=y</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 </a:t>
            </a:r>
            <a:endParaRPr lang="en-US" sz="1600">
              <a:solidFill>
                <a:srgbClr val="1E302C"/>
              </a:solidFill>
              <a:latin typeface="Arial"/>
              <a:ea typeface="Calibri"/>
              <a:cs typeface="Calibri"/>
            </a:endParaRPr>
          </a:p>
          <a:p>
            <a:pPr marL="342900" indent="-342900">
              <a:buAutoNum type="arabicPeriod"/>
            </a:pPr>
            <a:r>
              <a:rPr lang="en-US" sz="1600" spc="-87" err="1">
                <a:solidFill>
                  <a:srgbClr val="1E302C"/>
                </a:solidFill>
                <a:latin typeface="Arial"/>
                <a:ea typeface="Calibri"/>
                <a:cs typeface="Arial"/>
              </a:rPr>
              <a:t>Oasmaa</a:t>
            </a:r>
            <a:r>
              <a:rPr lang="en-US" sz="1600" spc="-87" dirty="0">
                <a:solidFill>
                  <a:srgbClr val="1E302C"/>
                </a:solidFill>
                <a:latin typeface="Arial"/>
                <a:ea typeface="Calibri"/>
                <a:cs typeface="Arial"/>
              </a:rPr>
              <a:t>, S., (2024). Elevating sales and customer experience in a beauty salon’s new web store. </a:t>
            </a:r>
            <a:r>
              <a:rPr lang="en-US" sz="1600" spc="-87" dirty="0">
                <a:solidFill>
                  <a:srgbClr val="1E302C"/>
                </a:solidFill>
                <a:latin typeface="Arial"/>
                <a:ea typeface="Calibri"/>
                <a:cs typeface="Arial"/>
                <a:hlinkClick r:id="rId17"/>
              </a:rPr>
              <a:t>https://www.theseus.fi/bitstream/handle/10024/864693/Oasmaa_Suvi.pdf?sequence=2&amp;isAllowed=y</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 </a:t>
            </a:r>
            <a:r>
              <a:rPr lang="en-US" sz="1600" spc="-87" err="1">
                <a:solidFill>
                  <a:srgbClr val="1E302C"/>
                </a:solidFill>
                <a:latin typeface="Arial"/>
                <a:ea typeface="Calibri"/>
                <a:cs typeface="Arial"/>
              </a:rPr>
              <a:t>Reshitco</a:t>
            </a:r>
            <a:r>
              <a:rPr lang="en-US" sz="1600" spc="-87" dirty="0">
                <a:solidFill>
                  <a:srgbClr val="1E302C"/>
                </a:solidFill>
                <a:latin typeface="Arial"/>
                <a:ea typeface="Calibri"/>
                <a:cs typeface="Arial"/>
              </a:rPr>
              <a:t>, A., (2024). Creating a landing page for a beauty salon. In </a:t>
            </a:r>
            <a:r>
              <a:rPr lang="en-US" sz="1600" spc="-87" err="1">
                <a:solidFill>
                  <a:srgbClr val="1E302C"/>
                </a:solidFill>
                <a:latin typeface="Arial"/>
                <a:ea typeface="Calibri"/>
                <a:cs typeface="Arial"/>
              </a:rPr>
              <a:t>Sesiune</a:t>
            </a:r>
            <a:r>
              <a:rPr lang="en-US" sz="1600" spc="-87" dirty="0">
                <a:solidFill>
                  <a:srgbClr val="1E302C"/>
                </a:solidFill>
                <a:latin typeface="Arial"/>
                <a:ea typeface="Calibri"/>
                <a:cs typeface="Arial"/>
              </a:rPr>
              <a:t> </a:t>
            </a:r>
            <a:r>
              <a:rPr lang="en-US" sz="1600" spc="-87" err="1">
                <a:solidFill>
                  <a:srgbClr val="1E302C"/>
                </a:solidFill>
                <a:latin typeface="Arial"/>
                <a:ea typeface="Calibri"/>
                <a:cs typeface="Calibri"/>
              </a:rPr>
              <a:t>națională</a:t>
            </a:r>
            <a:r>
              <a:rPr lang="en-US" sz="1600" spc="-87" dirty="0">
                <a:solidFill>
                  <a:srgbClr val="1E302C"/>
                </a:solidFill>
                <a:latin typeface="Arial"/>
                <a:ea typeface="Calibri"/>
                <a:cs typeface="Arial"/>
              </a:rPr>
              <a:t> cu </a:t>
            </a:r>
            <a:r>
              <a:rPr lang="en-US" sz="1600" spc="-87" err="1">
                <a:solidFill>
                  <a:srgbClr val="1E302C"/>
                </a:solidFill>
                <a:latin typeface="Arial"/>
                <a:ea typeface="Calibri"/>
                <a:cs typeface="Arial"/>
              </a:rPr>
              <a:t>participare</a:t>
            </a:r>
            <a:r>
              <a:rPr lang="en-US" sz="1600" spc="-87" dirty="0">
                <a:solidFill>
                  <a:srgbClr val="1E302C"/>
                </a:solidFill>
                <a:latin typeface="Arial"/>
                <a:ea typeface="Calibri"/>
                <a:cs typeface="Arial"/>
              </a:rPr>
              <a:t> </a:t>
            </a:r>
            <a:r>
              <a:rPr lang="en-US" sz="1600" spc="-87" err="1">
                <a:solidFill>
                  <a:srgbClr val="1E302C"/>
                </a:solidFill>
                <a:latin typeface="Arial"/>
                <a:ea typeface="Calibri"/>
                <a:cs typeface="Calibri"/>
              </a:rPr>
              <a:t>internațională</a:t>
            </a:r>
            <a:r>
              <a:rPr lang="en-US" sz="1600" spc="-87" dirty="0">
                <a:solidFill>
                  <a:srgbClr val="1E302C"/>
                </a:solidFill>
                <a:latin typeface="Arial"/>
                <a:ea typeface="Calibri"/>
                <a:cs typeface="Arial"/>
              </a:rPr>
              <a:t> </a:t>
            </a:r>
            <a:r>
              <a:rPr lang="en-US" sz="1600" spc="-87" dirty="0">
                <a:solidFill>
                  <a:srgbClr val="1E302C"/>
                </a:solidFill>
                <a:latin typeface="Arial"/>
                <a:ea typeface="Calibri"/>
                <a:cs typeface="Calibri"/>
              </a:rPr>
              <a:t>de </a:t>
            </a:r>
            <a:r>
              <a:rPr lang="en-US" sz="1600" spc="-87" err="1">
                <a:solidFill>
                  <a:srgbClr val="1E302C"/>
                </a:solidFill>
                <a:latin typeface="Arial"/>
                <a:ea typeface="Calibri"/>
                <a:cs typeface="Arial"/>
              </a:rPr>
              <a:t>comunicări</a:t>
            </a:r>
            <a:r>
              <a:rPr lang="en-US" sz="1600" spc="-87" dirty="0">
                <a:solidFill>
                  <a:srgbClr val="1E302C"/>
                </a:solidFill>
                <a:latin typeface="Arial"/>
                <a:ea typeface="Calibri"/>
                <a:cs typeface="Arial"/>
              </a:rPr>
              <a:t> </a:t>
            </a:r>
            <a:r>
              <a:rPr lang="en-US" sz="1600" spc="-87" err="1">
                <a:solidFill>
                  <a:srgbClr val="1E302C"/>
                </a:solidFill>
                <a:latin typeface="Arial"/>
                <a:ea typeface="Calibri"/>
                <a:cs typeface="Calibri"/>
              </a:rPr>
              <a:t>științifice</a:t>
            </a:r>
            <a:r>
              <a:rPr lang="en-US" sz="1600" spc="-87" dirty="0">
                <a:solidFill>
                  <a:srgbClr val="1E302C"/>
                </a:solidFill>
                <a:latin typeface="Arial"/>
                <a:ea typeface="Calibri"/>
                <a:cs typeface="Arial"/>
              </a:rPr>
              <a:t> </a:t>
            </a:r>
            <a:r>
              <a:rPr lang="en-US" sz="1600" spc="-87" err="1">
                <a:solidFill>
                  <a:srgbClr val="1E302C"/>
                </a:solidFill>
                <a:latin typeface="Arial"/>
                <a:ea typeface="Calibri"/>
                <a:cs typeface="Calibri"/>
              </a:rPr>
              <a:t>studențești</a:t>
            </a:r>
            <a:r>
              <a:rPr lang="en-US" sz="1600" spc="-87" dirty="0">
                <a:solidFill>
                  <a:srgbClr val="1E302C"/>
                </a:solidFill>
                <a:latin typeface="Arial"/>
                <a:ea typeface="Segoe UI Historic"/>
                <a:cs typeface="Arial"/>
              </a:rPr>
              <a:t> (pp. 82-84). </a:t>
            </a:r>
            <a:r>
              <a:rPr lang="en-US" sz="1600" spc="-87" dirty="0">
                <a:solidFill>
                  <a:srgbClr val="1E302C"/>
                </a:solidFill>
                <a:latin typeface="Arial"/>
                <a:ea typeface="Segoe UI Historic"/>
                <a:cs typeface="Arial"/>
                <a:hlinkClick r:id="rId18"/>
              </a:rPr>
              <a:t>https://ibn.idsi.md/ro/vizualizare_articol/215232/datacite</a:t>
            </a:r>
            <a:r>
              <a:rPr lang="en-US" sz="1600" spc="-87" dirty="0">
                <a:solidFill>
                  <a:srgbClr val="1E302C"/>
                </a:solidFill>
                <a:latin typeface="Arial"/>
                <a:ea typeface="Segoe UI Historic"/>
                <a:cs typeface="Arial"/>
              </a:rPr>
              <a:t> </a:t>
            </a:r>
            <a:endParaRPr lang="en-US" sz="1600">
              <a:solidFill>
                <a:srgbClr val="1E302C"/>
              </a:solidFill>
              <a:latin typeface="Arial"/>
              <a:ea typeface="Calibri"/>
              <a:cs typeface="Calibri"/>
            </a:endParaRPr>
          </a:p>
          <a:p>
            <a:pPr marL="342900" indent="-342900">
              <a:buAutoNum type="arabicPeriod"/>
            </a:pPr>
            <a:r>
              <a:rPr lang="en-US" sz="1600" spc="-87" dirty="0">
                <a:solidFill>
                  <a:srgbClr val="1E302C"/>
                </a:solidFill>
                <a:latin typeface="Arial"/>
                <a:ea typeface="Calibri"/>
                <a:cs typeface="Arial"/>
              </a:rPr>
              <a:t>Ofcom (2024) Online Nation 2024 report. Ofcom. </a:t>
            </a:r>
            <a:r>
              <a:rPr lang="en-US" sz="1600" spc="-87" dirty="0">
                <a:solidFill>
                  <a:srgbClr val="1E302C"/>
                </a:solidFill>
                <a:latin typeface="Arial"/>
                <a:ea typeface="Calibri"/>
                <a:cs typeface="Calibri"/>
                <a:hlinkClick r:id="rId19"/>
              </a:rPr>
              <a:t>https://www.ofcom.org.uk/siteassets/resources/documents/research-and-data/online-research/online-nation/2024/online-nation-2024-report.pdf</a:t>
            </a:r>
            <a:r>
              <a:rPr lang="en-US" sz="1600" spc="-87" dirty="0">
                <a:solidFill>
                  <a:srgbClr val="1E302C"/>
                </a:solidFill>
                <a:latin typeface="Arial"/>
                <a:ea typeface="Segoe UI Historic"/>
                <a:cs typeface="Arial"/>
              </a:rPr>
              <a:t> </a:t>
            </a:r>
            <a:endParaRPr lang="en-US" sz="1600">
              <a:solidFill>
                <a:srgbClr val="1E302C"/>
              </a:solidFill>
              <a:latin typeface="Arial"/>
              <a:ea typeface="Calibri"/>
              <a:cs typeface="Calibri"/>
            </a:endParaRPr>
          </a:p>
          <a:p>
            <a:pPr marL="342900" indent="-342900">
              <a:buAutoNum type="arabicPeriod"/>
            </a:pPr>
            <a:r>
              <a:rPr lang="en-US" sz="1600" spc="-87" err="1">
                <a:solidFill>
                  <a:srgbClr val="1E302C"/>
                </a:solidFill>
                <a:latin typeface="Arial"/>
                <a:ea typeface="Calibri"/>
                <a:cs typeface="Arial"/>
              </a:rPr>
              <a:t>Salonist</a:t>
            </a:r>
            <a:r>
              <a:rPr lang="en-US" sz="1600" spc="-87" dirty="0">
                <a:solidFill>
                  <a:srgbClr val="1E302C"/>
                </a:solidFill>
                <a:latin typeface="Arial"/>
                <a:ea typeface="Calibri"/>
                <a:cs typeface="Arial"/>
              </a:rPr>
              <a:t> (2024) The powerful impact of an online booking system in salons. </a:t>
            </a:r>
            <a:r>
              <a:rPr lang="en-US" sz="1600" spc="-87" err="1">
                <a:solidFill>
                  <a:srgbClr val="1E302C"/>
                </a:solidFill>
                <a:latin typeface="Arial"/>
                <a:ea typeface="Calibri"/>
                <a:cs typeface="Arial"/>
              </a:rPr>
              <a:t>Salonist</a:t>
            </a:r>
            <a:r>
              <a:rPr lang="en-US" sz="1600" spc="-87" dirty="0">
                <a:solidFill>
                  <a:srgbClr val="1E302C"/>
                </a:solidFill>
                <a:latin typeface="Arial"/>
                <a:ea typeface="Calibri"/>
                <a:cs typeface="Arial"/>
              </a:rPr>
              <a:t> Blog. </a:t>
            </a:r>
            <a:r>
              <a:rPr lang="en-US" sz="1600" spc="-87" dirty="0">
                <a:solidFill>
                  <a:srgbClr val="1E302C"/>
                </a:solidFill>
                <a:latin typeface="Arial"/>
                <a:ea typeface="Calibri"/>
                <a:cs typeface="Calibri"/>
                <a:hlinkClick r:id="rId20"/>
              </a:rPr>
              <a:t>https://blog.salonist.io/online-booking-system/</a:t>
            </a:r>
            <a:endParaRPr lang="en-US" sz="1600">
              <a:solidFill>
                <a:srgbClr val="1E302C"/>
              </a:solidFill>
              <a:latin typeface="Arial"/>
              <a:ea typeface="Calibri"/>
              <a:cs typeface="Calibri"/>
              <a:hlinkClick r:id="rId20"/>
            </a:endParaRPr>
          </a:p>
          <a:p>
            <a:pPr marL="342900" indent="-342900">
              <a:buAutoNum type="arabicPeriod"/>
            </a:pPr>
            <a:r>
              <a:rPr lang="en-US" sz="1600" spc="-87" dirty="0">
                <a:solidFill>
                  <a:srgbClr val="1E302C"/>
                </a:solidFill>
                <a:latin typeface="Arial"/>
                <a:ea typeface="Calibri"/>
                <a:cs typeface="Arial"/>
              </a:rPr>
              <a:t>Singh, J. and Ahmed, S., (2025). CONSUMER PREFERENCES. Phoenix: International Multidisciplinary Research </a:t>
            </a:r>
            <a:r>
              <a:rPr lang="en-US" sz="1600" spc="-87" dirty="0">
                <a:solidFill>
                  <a:srgbClr val="1E302C"/>
                </a:solidFill>
                <a:latin typeface="Arial"/>
                <a:ea typeface="Calibri"/>
                <a:cs typeface="Calibri"/>
              </a:rPr>
              <a:t>Journal (Peer reviewed High Impact Journal),1, p.86-93. </a:t>
            </a:r>
            <a:r>
              <a:rPr lang="en-US" sz="1600" spc="-87" dirty="0">
                <a:solidFill>
                  <a:srgbClr val="1E302C"/>
                </a:solidFill>
                <a:latin typeface="Arial"/>
                <a:ea typeface="Calibri"/>
                <a:cs typeface="Arial"/>
                <a:hlinkClick r:id="rId21"/>
              </a:rPr>
              <a:t>https://pimrj.org/index.php/pimrj/article/view/58</a:t>
            </a:r>
            <a:r>
              <a:rPr lang="en-US" sz="1600" spc="-87" dirty="0">
                <a:solidFill>
                  <a:srgbClr val="1E302C"/>
                </a:solidFill>
                <a:latin typeface="Arial"/>
                <a:ea typeface="Calibri"/>
                <a:cs typeface="Calibri"/>
              </a:rPr>
              <a:t> </a:t>
            </a:r>
            <a:endParaRPr lang="en-US" sz="1600">
              <a:solidFill>
                <a:srgbClr val="1E302C"/>
              </a:solidFill>
              <a:latin typeface="Arial"/>
              <a:ea typeface="Calibri"/>
              <a:cs typeface="Calibri"/>
            </a:endParaRPr>
          </a:p>
          <a:p>
            <a:pPr marL="342900" indent="-342900">
              <a:buAutoNum type="arabicPeriod"/>
            </a:pPr>
            <a:r>
              <a:rPr lang="en-US" sz="1600" spc="-87" err="1">
                <a:solidFill>
                  <a:srgbClr val="1E302C"/>
                </a:solidFill>
                <a:latin typeface="Arial"/>
                <a:ea typeface="Calibri"/>
                <a:cs typeface="Arial"/>
              </a:rPr>
              <a:t>Tatikonda</a:t>
            </a:r>
            <a:r>
              <a:rPr lang="en-US" sz="1600" spc="-87" dirty="0">
                <a:solidFill>
                  <a:srgbClr val="1E302C"/>
                </a:solidFill>
                <a:latin typeface="Arial"/>
                <a:ea typeface="Calibri"/>
                <a:cs typeface="Arial"/>
              </a:rPr>
              <a:t>, R., </a:t>
            </a:r>
            <a:r>
              <a:rPr lang="en-US" sz="1600" spc="-87" err="1">
                <a:solidFill>
                  <a:srgbClr val="1E302C"/>
                </a:solidFill>
                <a:latin typeface="Arial"/>
                <a:ea typeface="Calibri"/>
                <a:cs typeface="Arial"/>
              </a:rPr>
              <a:t>Ponnala</a:t>
            </a:r>
            <a:r>
              <a:rPr lang="en-US" sz="1600" spc="-87" dirty="0">
                <a:solidFill>
                  <a:srgbClr val="1E302C"/>
                </a:solidFill>
                <a:latin typeface="Arial"/>
                <a:ea typeface="Calibri"/>
                <a:cs typeface="Arial"/>
              </a:rPr>
              <a:t>, J., </a:t>
            </a:r>
            <a:r>
              <a:rPr lang="en-US" sz="1600" spc="-87" err="1">
                <a:solidFill>
                  <a:srgbClr val="1E302C"/>
                </a:solidFill>
                <a:latin typeface="Arial"/>
                <a:ea typeface="Calibri"/>
                <a:cs typeface="Arial"/>
              </a:rPr>
              <a:t>Thatikonda</a:t>
            </a:r>
            <a:r>
              <a:rPr lang="en-US" sz="1600" spc="-87" dirty="0">
                <a:solidFill>
                  <a:srgbClr val="1E302C"/>
                </a:solidFill>
                <a:latin typeface="Arial"/>
                <a:ea typeface="Calibri"/>
                <a:cs typeface="Arial"/>
              </a:rPr>
              <a:t>, R., </a:t>
            </a:r>
            <a:r>
              <a:rPr lang="en-US" sz="1600" spc="-87" err="1">
                <a:solidFill>
                  <a:srgbClr val="1E302C"/>
                </a:solidFill>
                <a:latin typeface="Arial"/>
                <a:ea typeface="Calibri"/>
                <a:cs typeface="Arial"/>
              </a:rPr>
              <a:t>Yendluri</a:t>
            </a:r>
            <a:r>
              <a:rPr lang="en-US" sz="1600" spc="-87" dirty="0">
                <a:solidFill>
                  <a:srgbClr val="1E302C"/>
                </a:solidFill>
                <a:latin typeface="Arial"/>
                <a:ea typeface="Calibri"/>
                <a:cs typeface="Arial"/>
              </a:rPr>
              <a:t>, D.K., Kempanna, M. and Ananthan, B., (2024), March. </a:t>
            </a:r>
            <a:r>
              <a:rPr lang="en-US" sz="1600" spc="-87" err="1">
                <a:solidFill>
                  <a:srgbClr val="1E302C"/>
                </a:solidFill>
                <a:latin typeface="Arial"/>
                <a:ea typeface="Calibri"/>
                <a:cs typeface="Arial"/>
              </a:rPr>
              <a:t>Optimising</a:t>
            </a:r>
            <a:r>
              <a:rPr lang="en-US" sz="1600" spc="-87" dirty="0">
                <a:solidFill>
                  <a:srgbClr val="1E302C"/>
                </a:solidFill>
                <a:latin typeface="Arial"/>
                <a:ea typeface="Calibri"/>
                <a:cs typeface="Arial"/>
              </a:rPr>
              <a:t> digital marketing strategies Through search engine </a:t>
            </a:r>
            <a:r>
              <a:rPr lang="en-US" sz="1600" spc="-87" err="1">
                <a:solidFill>
                  <a:srgbClr val="1E302C"/>
                </a:solidFill>
                <a:latin typeface="Arial"/>
                <a:ea typeface="Calibri"/>
                <a:cs typeface="Arial"/>
              </a:rPr>
              <a:t>optimisation</a:t>
            </a:r>
            <a:r>
              <a:rPr lang="en-US" sz="1600" spc="-87" dirty="0">
                <a:solidFill>
                  <a:srgbClr val="1E302C"/>
                </a:solidFill>
                <a:latin typeface="Arial"/>
                <a:ea typeface="Calibri"/>
                <a:cs typeface="Arial"/>
              </a:rPr>
              <a:t>. In 2024 IEEE international conference </a:t>
            </a:r>
            <a:r>
              <a:rPr lang="en-US" sz="1600" spc="-87" dirty="0">
                <a:solidFill>
                  <a:srgbClr val="1E302C"/>
                </a:solidFill>
                <a:latin typeface="Arial"/>
                <a:ea typeface="Calibri"/>
                <a:cs typeface="Calibri"/>
              </a:rPr>
              <a:t>on contemporary computing and communications (InC4), 1, pp. 1-6). IEEE. </a:t>
            </a:r>
            <a:r>
              <a:rPr lang="en-US" sz="1600" spc="-87" dirty="0">
                <a:solidFill>
                  <a:srgbClr val="1E302C"/>
                </a:solidFill>
                <a:latin typeface="Arial"/>
                <a:ea typeface="Calibri"/>
                <a:cs typeface="Calibri"/>
                <a:hlinkClick r:id="rId22"/>
              </a:rPr>
              <a:t>https://doi.org/10.1109/InC460750.2024.10649088</a:t>
            </a:r>
            <a:r>
              <a:rPr lang="en-US" sz="1600" spc="-87" dirty="0">
                <a:solidFill>
                  <a:srgbClr val="1E302C"/>
                </a:solidFill>
                <a:latin typeface="Arial"/>
                <a:ea typeface="Segoe UI Historic"/>
                <a:cs typeface="Arial"/>
              </a:rPr>
              <a:t> </a:t>
            </a:r>
            <a:endParaRPr lang="en-US" sz="1600">
              <a:latin typeface="Arial"/>
              <a:ea typeface="Calibri"/>
              <a:cs typeface="Calibri"/>
            </a:endParaRPr>
          </a:p>
          <a:p>
            <a:endParaRPr lang="en-US" sz="1600" b="1" u="sng" spc="-87" dirty="0">
              <a:solidFill>
                <a:srgbClr val="FFFFFF"/>
              </a:solidFill>
              <a:latin typeface="Arial"/>
              <a:ea typeface="Segoe UI Historic"/>
              <a:cs typeface="Segoe UI Historic"/>
            </a:endParaRPr>
          </a:p>
          <a:p>
            <a:endParaRPr lang="en-US" sz="1600" b="1" u="sng" spc="-87" dirty="0">
              <a:solidFill>
                <a:srgbClr val="FFFFFF"/>
              </a:solidFill>
              <a:latin typeface="Arial"/>
              <a:ea typeface="Segoe UI Historic"/>
              <a:cs typeface="Segoe UI Historic"/>
            </a:endParaRPr>
          </a:p>
          <a:p>
            <a:pPr lvl="1">
              <a:lnSpc>
                <a:spcPts val="2057"/>
              </a:lnSpc>
              <a:spcBef>
                <a:spcPct val="0"/>
              </a:spcBef>
            </a:pPr>
            <a:endParaRPr lang="en-US" sz="1600" spc="-87" dirty="0">
              <a:solidFill>
                <a:srgbClr val="1E302C"/>
              </a:solidFill>
              <a:latin typeface="Arial"/>
              <a:ea typeface="Gotham"/>
              <a:cs typeface="Gotham"/>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318A4-90FE-142D-8ADC-6B576E2A91F4}"/>
              </a:ext>
            </a:extLst>
          </p:cNvPr>
          <p:cNvSpPr>
            <a:spLocks noGrp="1"/>
          </p:cNvSpPr>
          <p:nvPr>
            <p:ph type="title"/>
          </p:nvPr>
        </p:nvSpPr>
        <p:spPr/>
        <p:txBody>
          <a:bodyPr>
            <a:noAutofit/>
          </a:bodyPr>
          <a:lstStyle/>
          <a:p>
            <a:r>
              <a:rPr lang="en-GB" sz="8000" dirty="0">
                <a:latin typeface="Bauer Bodoni"/>
                <a:ea typeface="Calibri"/>
                <a:cs typeface="Calibri"/>
              </a:rPr>
              <a:t>AI Statement </a:t>
            </a:r>
            <a:endParaRPr lang="en-GB" sz="8000" dirty="0">
              <a:latin typeface="Bauer Bodoni"/>
            </a:endParaRPr>
          </a:p>
        </p:txBody>
      </p:sp>
      <p:sp>
        <p:nvSpPr>
          <p:cNvPr id="3" name="Content Placeholder 2">
            <a:extLst>
              <a:ext uri="{FF2B5EF4-FFF2-40B4-BE49-F238E27FC236}">
                <a16:creationId xmlns:a16="http://schemas.microsoft.com/office/drawing/2014/main" id="{176DDE45-3CD9-9E58-2010-C359A9DC851E}"/>
              </a:ext>
            </a:extLst>
          </p:cNvPr>
          <p:cNvSpPr>
            <a:spLocks noGrp="1"/>
          </p:cNvSpPr>
          <p:nvPr>
            <p:ph idx="1"/>
          </p:nvPr>
        </p:nvSpPr>
        <p:spPr>
          <a:xfrm>
            <a:off x="457200" y="1600200"/>
            <a:ext cx="16441615" cy="2152040"/>
          </a:xfrm>
        </p:spPr>
        <p:txBody>
          <a:bodyPr vert="horz" lIns="91440" tIns="45720" rIns="91440" bIns="45720" rtlCol="0" anchor="t">
            <a:normAutofit/>
          </a:bodyPr>
          <a:lstStyle/>
          <a:p>
            <a:r>
              <a:rPr lang="en-GB" sz="4000" dirty="0">
                <a:latin typeface="Calibri"/>
                <a:ea typeface="Calibri"/>
                <a:cs typeface="Calibri"/>
              </a:rPr>
              <a:t>This content has been created without the use of AI tools. All writing, research, and ideas are original and manually produced.</a:t>
            </a:r>
            <a:endParaRPr lang="en-GB" sz="4000">
              <a:latin typeface="Calibri"/>
              <a:ea typeface="Calibri"/>
              <a:cs typeface="Calibri"/>
            </a:endParaRPr>
          </a:p>
        </p:txBody>
      </p:sp>
    </p:spTree>
    <p:extLst>
      <p:ext uri="{BB962C8B-B14F-4D97-AF65-F5344CB8AC3E}">
        <p14:creationId xmlns:p14="http://schemas.microsoft.com/office/powerpoint/2010/main" val="840041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81990" cy="577548"/>
          </a:xfrm>
          <a:custGeom>
            <a:avLst/>
            <a:gdLst/>
            <a:ahLst/>
            <a:cxnLst/>
            <a:rect l="l" t="t" r="r" b="b"/>
            <a:pathLst>
              <a:path w="481990" h="577548">
                <a:moveTo>
                  <a:pt x="0" y="0"/>
                </a:moveTo>
                <a:lnTo>
                  <a:pt x="481990" y="0"/>
                </a:lnTo>
                <a:lnTo>
                  <a:pt x="481990" y="577548"/>
                </a:lnTo>
                <a:lnTo>
                  <a:pt x="0" y="577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929442" y="2900428"/>
            <a:ext cx="14429115" cy="4486143"/>
          </a:xfrm>
          <a:custGeom>
            <a:avLst/>
            <a:gdLst/>
            <a:ahLst/>
            <a:cxnLst/>
            <a:rect l="l" t="t" r="r" b="b"/>
            <a:pathLst>
              <a:path w="14429115" h="4486143">
                <a:moveTo>
                  <a:pt x="0" y="0"/>
                </a:moveTo>
                <a:lnTo>
                  <a:pt x="14429116" y="0"/>
                </a:lnTo>
                <a:lnTo>
                  <a:pt x="14429116" y="4486144"/>
                </a:lnTo>
                <a:lnTo>
                  <a:pt x="0" y="44861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TextBox 4"/>
          <p:cNvSpPr txBox="1"/>
          <p:nvPr/>
        </p:nvSpPr>
        <p:spPr>
          <a:xfrm>
            <a:off x="3820517" y="4181630"/>
            <a:ext cx="10646965" cy="1904690"/>
          </a:xfrm>
          <a:prstGeom prst="rect">
            <a:avLst/>
          </a:prstGeom>
        </p:spPr>
        <p:txBody>
          <a:bodyPr lIns="0" tIns="0" rIns="0" bIns="0" rtlCol="0" anchor="t">
            <a:spAutoFit/>
          </a:bodyPr>
          <a:lstStyle/>
          <a:p>
            <a:pPr marL="0" lvl="0" indent="0" algn="ctr">
              <a:lnSpc>
                <a:spcPts val="12568"/>
              </a:lnSpc>
              <a:spcBef>
                <a:spcPct val="0"/>
              </a:spcBef>
            </a:pPr>
            <a:r>
              <a:rPr lang="en-US" sz="12444">
                <a:solidFill>
                  <a:srgbClr val="1E302C"/>
                </a:solidFill>
                <a:latin typeface="Bauer Bodoni"/>
                <a:ea typeface="Bauer Bodoni"/>
                <a:cs typeface="Bauer Bodoni"/>
                <a:sym typeface="Bauer Bodoni"/>
              </a:rPr>
              <a:t>THANK YOU</a:t>
            </a:r>
          </a:p>
        </p:txBody>
      </p:sp>
      <p:sp>
        <p:nvSpPr>
          <p:cNvPr id="6" name="Freeform 7">
            <a:extLst>
              <a:ext uri="{FF2B5EF4-FFF2-40B4-BE49-F238E27FC236}">
                <a16:creationId xmlns:a16="http://schemas.microsoft.com/office/drawing/2014/main" id="{34943BC6-F966-0F93-F1BB-8E6CE297A005}"/>
              </a:ext>
            </a:extLst>
          </p:cNvPr>
          <p:cNvSpPr/>
          <p:nvPr/>
        </p:nvSpPr>
        <p:spPr>
          <a:xfrm>
            <a:off x="15051060" y="7952459"/>
            <a:ext cx="2048396" cy="1446913"/>
          </a:xfrm>
          <a:custGeom>
            <a:avLst/>
            <a:gdLst/>
            <a:ahLst/>
            <a:cxnLst/>
            <a:rect l="l" t="t" r="r" b="b"/>
            <a:pathLst>
              <a:path w="2048396" h="1446913">
                <a:moveTo>
                  <a:pt x="0" y="0"/>
                </a:moveTo>
                <a:lnTo>
                  <a:pt x="2048395" y="0"/>
                </a:lnTo>
                <a:lnTo>
                  <a:pt x="2048395" y="1446913"/>
                </a:lnTo>
                <a:lnTo>
                  <a:pt x="0" y="144691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1858</Words>
  <Application>Microsoft Office PowerPoint</Application>
  <PresentationFormat>Custom</PresentationFormat>
  <Paragraphs>114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PRESENTATION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TWO MINUTE PITCH </vt:lpstr>
      <vt:lpstr>PowerPoint Presentation</vt:lpstr>
      <vt:lpstr>PowerPoint Presentation</vt:lpstr>
      <vt:lpstr>PowerPoint Presentation</vt:lpstr>
      <vt:lpstr>AI Statement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Black Minimalist Beauty Salon Presentation</dc:title>
  <dc:creator>Dello</dc:creator>
  <cp:lastModifiedBy>MULTAN IT</cp:lastModifiedBy>
  <cp:revision>653</cp:revision>
  <dcterms:created xsi:type="dcterms:W3CDTF">2006-08-16T00:00:00Z</dcterms:created>
  <dcterms:modified xsi:type="dcterms:W3CDTF">2025-11-22T18:19:17Z</dcterms:modified>
  <dc:identifier>DAG45NnE4Ig</dc:identifier>
</cp:coreProperties>
</file>