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949"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A1709-C937-4676-8E36-51B86876FA5E}" type="datetimeFigureOut">
              <a:rPr lang="en-US" smtClean="0"/>
              <a:t>3/12/2022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6B5884-AB0C-4AB4-AFA6-877A6F01CA57}" type="slidenum">
              <a:rPr lang="en-US" smtClean="0"/>
              <a:t>‹#›</a:t>
            </a:fld>
            <a:endParaRPr lang="en-US"/>
          </a:p>
        </p:txBody>
      </p:sp>
    </p:spTree>
    <p:extLst>
      <p:ext uri="{BB962C8B-B14F-4D97-AF65-F5344CB8AC3E}">
        <p14:creationId xmlns:p14="http://schemas.microsoft.com/office/powerpoint/2010/main" val="2009066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working force, absenteeism is a global problem. A lot of attention has been given to the factors that contribute to absenteeism. Nonetheless, very little attention has been paid to the effects of absenteeism on the organisation and other staff (</a:t>
            </a:r>
            <a:r>
              <a:rPr lang="en-US" dirty="0" err="1"/>
              <a:t>Vignoli</a:t>
            </a:r>
            <a:r>
              <a:rPr lang="en-US" dirty="0"/>
              <a:t>, et al., 2016). In the case of hospitals, nurses are left behind for executing extra work just because some of the other nurses have taken an off day. Bring the case study into consideration, Mid Cheshire Hospitals NHS Foundation Trust (MCHT) has had a problem with staff absenteeism for some time now. This presentation will be discussing the causes and effects of absenteeism along with a few recommendations. </a:t>
            </a:r>
          </a:p>
        </p:txBody>
      </p:sp>
      <p:sp>
        <p:nvSpPr>
          <p:cNvPr id="4" name="Slide Number Placeholder 3"/>
          <p:cNvSpPr>
            <a:spLocks noGrp="1"/>
          </p:cNvSpPr>
          <p:nvPr>
            <p:ph type="sldNum" sz="quarter" idx="10"/>
          </p:nvPr>
        </p:nvSpPr>
        <p:spPr/>
        <p:txBody>
          <a:bodyPr/>
          <a:lstStyle/>
          <a:p>
            <a:fld id="{046B5884-AB0C-4AB4-AFA6-877A6F01CA57}" type="slidenum">
              <a:rPr lang="en-US" smtClean="0"/>
              <a:t>2</a:t>
            </a:fld>
            <a:endParaRPr lang="en-US"/>
          </a:p>
        </p:txBody>
      </p:sp>
    </p:spTree>
    <p:extLst>
      <p:ext uri="{BB962C8B-B14F-4D97-AF65-F5344CB8AC3E}">
        <p14:creationId xmlns:p14="http://schemas.microsoft.com/office/powerpoint/2010/main" val="2666047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any organisation, particularly hospitals, can be severely impacted by the absenteeism of staff. The productivity of an individual can be affected by absenteeism. In simple words, a person is likely to be less productive if he or she works less (</a:t>
            </a:r>
            <a:r>
              <a:rPr lang="en-US" dirty="0" err="1"/>
              <a:t>Kocakulah</a:t>
            </a:r>
            <a:r>
              <a:rPr lang="en-US" dirty="0"/>
              <a:t>, et al., 2016). If one employee takes an off day, other employees at the workplace are left to make up for that employee’s work. Overtime is used to cover 46% of employee absences and co-workers are perceived to be 30% less productive when covering for the absent employees, as per the Society for Human Resource Management (</a:t>
            </a:r>
            <a:r>
              <a:rPr lang="en-US" dirty="0" err="1"/>
              <a:t>Groenewold</a:t>
            </a:r>
            <a:r>
              <a:rPr lang="en-US" dirty="0"/>
              <a:t>, et al., 2020). It does not come as a surprise that the performance levels of a staff member, such as a nurse, might be significantly below the desired level if she regularly misses work. As they would have lost time on training and updates, their performance is bound to suffer if they miss work. As a result, this can lead to low morale at the workplace. The leader or manager of the staff is left with no other option but to </a:t>
            </a:r>
            <a:r>
              <a:rPr lang="en-US" dirty="0" err="1"/>
              <a:t>reorganise</a:t>
            </a:r>
            <a:r>
              <a:rPr lang="en-US" dirty="0"/>
              <a:t> projects or deadlines (</a:t>
            </a:r>
            <a:r>
              <a:rPr lang="en-US" dirty="0" err="1"/>
              <a:t>Kocak</a:t>
            </a:r>
            <a:r>
              <a:rPr lang="en-US" dirty="0"/>
              <a:t>, et al., 2018). In the case of hospitals, if there are five nurses working at a ward and two of them go absent on a day, the other three would be left with too many tasks at hand. This, in turn, could affect their mental health and wellbeing, could lead to burnout, and might also affect the patient outcomes. As for the organisation, profit margins can be reduced by absenteeism. Until and unless, there is an increase in revenues, profit margins are reduced by increased costs (</a:t>
            </a:r>
            <a:r>
              <a:rPr lang="en-US" dirty="0" err="1"/>
              <a:t>Hassanein</a:t>
            </a:r>
            <a:r>
              <a:rPr lang="en-US" dirty="0"/>
              <a:t>, et al., 2020). For example, profit margins are likely to shrink as direct costs go up, if organisations are spending a heavy amount of money on contract workers and overtime pay. Moving on, if employees, who have specific roles, are not present, revenues of the organisation can be decreased. Employees who build or deliver a product, or sell services - such as consulting or sales, software engineering, and workers in manufacturing – simply have do not have enough to hit their goals when absent (</a:t>
            </a:r>
            <a:r>
              <a:rPr lang="en-US" dirty="0" err="1"/>
              <a:t>Hassanein</a:t>
            </a:r>
            <a:r>
              <a:rPr lang="en-US" dirty="0"/>
              <a:t>, et al., 2020). Putting pressure on productivity and profitability on the organisation, the impact of absenteeism is felt directly by individuals, their teams, and the whole organisation. As a result, managers, and leaders are left with the task of identifying the causes of absenteeism and making strides to address those issues. </a:t>
            </a:r>
          </a:p>
        </p:txBody>
      </p:sp>
      <p:sp>
        <p:nvSpPr>
          <p:cNvPr id="4" name="Slide Number Placeholder 3"/>
          <p:cNvSpPr>
            <a:spLocks noGrp="1"/>
          </p:cNvSpPr>
          <p:nvPr>
            <p:ph type="sldNum" sz="quarter" idx="10"/>
          </p:nvPr>
        </p:nvSpPr>
        <p:spPr/>
        <p:txBody>
          <a:bodyPr/>
          <a:lstStyle/>
          <a:p>
            <a:fld id="{046B5884-AB0C-4AB4-AFA6-877A6F01CA57}" type="slidenum">
              <a:rPr lang="en-US" smtClean="0"/>
              <a:t>3</a:t>
            </a:fld>
            <a:endParaRPr lang="en-US"/>
          </a:p>
        </p:txBody>
      </p:sp>
    </p:spTree>
    <p:extLst>
      <p:ext uri="{BB962C8B-B14F-4D97-AF65-F5344CB8AC3E}">
        <p14:creationId xmlns:p14="http://schemas.microsoft.com/office/powerpoint/2010/main" val="308839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a:t>
            </a:r>
          </a:p>
          <a:p>
            <a:r>
              <a:rPr lang="en-US" dirty="0"/>
              <a:t>The NHS has been severely affected by Brexit, much like all other organisations in the United Kingdom. As it is a public institution, there have been deep impacts on its functional capacity as it separated from the EU (</a:t>
            </a:r>
            <a:r>
              <a:rPr lang="en-US" dirty="0" err="1"/>
              <a:t>Groenewold</a:t>
            </a:r>
            <a:r>
              <a:rPr lang="en-US" dirty="0"/>
              <a:t>, et al., 2020). The lack of resources is one of the primary issues at hand. From different parts of the EU, medical equipment and medicines were being shipped by the NHS into the UK. As Brexit took over, there was an acute lack of important medication. Lack of personnel has been another factor to consider. The NHS has faced a scarcity of staff as there has been a cut in the constant supply of skilled workers (</a:t>
            </a:r>
            <a:r>
              <a:rPr lang="en-US" dirty="0" err="1"/>
              <a:t>Groenewold</a:t>
            </a:r>
            <a:r>
              <a:rPr lang="en-US" dirty="0"/>
              <a:t>, et al., 2020). </a:t>
            </a:r>
          </a:p>
          <a:p>
            <a:r>
              <a:rPr lang="en-US" dirty="0"/>
              <a:t>Economic Factors</a:t>
            </a:r>
          </a:p>
          <a:p>
            <a:r>
              <a:rPr lang="en-US" dirty="0"/>
              <a:t>The NHS has and its Trusts have been facing multiple difficulties since the economic crash of 2008. The effects of the economic fallout are still felt by a number of industries as the required standard has not been achieved (</a:t>
            </a:r>
            <a:r>
              <a:rPr lang="en-US" dirty="0" err="1"/>
              <a:t>Groenewold</a:t>
            </a:r>
            <a:r>
              <a:rPr lang="en-US" dirty="0"/>
              <a:t>, et al., 2020). As for NHS, the same stands true. The NHS was under pressure and had to reduce the salaries of its staff because of various economic regulations, and lack of resources. This, in turn, could result in staff absenteeism. In addition, certain austerity measures were established by the government to deal with the economic crash. Undercutting the budget of various public institutions was one of these measures (</a:t>
            </a:r>
            <a:r>
              <a:rPr lang="en-US" dirty="0" err="1"/>
              <a:t>Groenewold</a:t>
            </a:r>
            <a:r>
              <a:rPr lang="en-US" dirty="0"/>
              <a:t>, et al., 2020). </a:t>
            </a:r>
          </a:p>
          <a:p>
            <a:r>
              <a:rPr lang="en-US" dirty="0"/>
              <a:t>Social Factors</a:t>
            </a:r>
          </a:p>
          <a:p>
            <a:r>
              <a:rPr lang="en-US" dirty="0"/>
              <a:t>With growing age comes increasing health problems and the average age of the UK population is increasing at a rapid rate. The levels are of Cancer and Diabetes are constantly increasing. As a result, there has been added pressure on the doctors and nurses of the hospitals (</a:t>
            </a:r>
            <a:r>
              <a:rPr lang="en-US" dirty="0" err="1"/>
              <a:t>Groenewold</a:t>
            </a:r>
            <a:r>
              <a:rPr lang="en-US" dirty="0"/>
              <a:t>, et al., 2020). The growth of patient knowledge is another social factor that has affected the NHS. Patients now have full knowledge about the nuances of the healthcare system and its operation, and they expect the highest quality services to be provided. This, in turn, puts a lot of pressure on the nurses and can lead to absenteeism (</a:t>
            </a:r>
            <a:r>
              <a:rPr lang="en-US" dirty="0" err="1"/>
              <a:t>Groenewold</a:t>
            </a:r>
            <a:r>
              <a:rPr lang="en-US" dirty="0"/>
              <a:t>, et al., 2020). </a:t>
            </a:r>
          </a:p>
          <a:p>
            <a:endParaRPr lang="en-US" dirty="0"/>
          </a:p>
        </p:txBody>
      </p:sp>
      <p:sp>
        <p:nvSpPr>
          <p:cNvPr id="4" name="Slide Number Placeholder 3"/>
          <p:cNvSpPr>
            <a:spLocks noGrp="1"/>
          </p:cNvSpPr>
          <p:nvPr>
            <p:ph type="sldNum" sz="quarter" idx="10"/>
          </p:nvPr>
        </p:nvSpPr>
        <p:spPr/>
        <p:txBody>
          <a:bodyPr/>
          <a:lstStyle/>
          <a:p>
            <a:fld id="{046B5884-AB0C-4AB4-AFA6-877A6F01CA57}" type="slidenum">
              <a:rPr lang="en-US" smtClean="0"/>
              <a:t>4</a:t>
            </a:fld>
            <a:endParaRPr lang="en-US"/>
          </a:p>
        </p:txBody>
      </p:sp>
    </p:spTree>
    <p:extLst>
      <p:ext uri="{BB962C8B-B14F-4D97-AF65-F5344CB8AC3E}">
        <p14:creationId xmlns:p14="http://schemas.microsoft.com/office/powerpoint/2010/main" val="828387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Factors</a:t>
            </a:r>
          </a:p>
          <a:p>
            <a:r>
              <a:rPr lang="en-US" dirty="0"/>
              <a:t>There has been a huge change in the quality of services provided by the NHS due to technological improvements in healthcare. At all hospitals across the UK, including Mid Cheshire Hospitals NHS Foundation Trust, modern machinery and other tools have become a staple. The best quality and speed healthcare has been provided by the NHS to all the patients because of these technological advancements (</a:t>
            </a:r>
            <a:r>
              <a:rPr lang="en-US" dirty="0" err="1"/>
              <a:t>Groenewold</a:t>
            </a:r>
            <a:r>
              <a:rPr lang="en-US" dirty="0"/>
              <a:t>, et al., 2020). Not to forget, there has also been a much better medical education system. As a result, NHS is directly benefitted as a more skilled staff is provided for operations. </a:t>
            </a:r>
          </a:p>
          <a:p>
            <a:r>
              <a:rPr lang="en-US" dirty="0"/>
              <a:t>Legal Factors</a:t>
            </a:r>
          </a:p>
          <a:p>
            <a:r>
              <a:rPr lang="en-US" dirty="0"/>
              <a:t>There are always a few patients who are unhappy with the services provided and some of those who are unhappy with the NHS are taking their grievances on legal platforms. In several cases, the family members of the patients believe that the medical system has been unjust towards the patient and they end up taking legal recourse (</a:t>
            </a:r>
            <a:r>
              <a:rPr lang="en-US" dirty="0" err="1"/>
              <a:t>Hassanein</a:t>
            </a:r>
            <a:r>
              <a:rPr lang="en-US" dirty="0"/>
              <a:t>, et al., 2020). This is one of the new and expensive threats that the NHS has to deal with. Nonetheless, by bringing the level of absenteeism down and developing the services through educated staff and technology, the number of patients, who look for legal courses, can be brought down (</a:t>
            </a:r>
            <a:r>
              <a:rPr lang="en-US" dirty="0" err="1"/>
              <a:t>Hassanein</a:t>
            </a:r>
            <a:r>
              <a:rPr lang="en-US" dirty="0"/>
              <a:t>, et al., 2020). </a:t>
            </a:r>
          </a:p>
          <a:p>
            <a:r>
              <a:rPr lang="en-US" dirty="0"/>
              <a:t>Environmental Factors</a:t>
            </a:r>
          </a:p>
          <a:p>
            <a:r>
              <a:rPr lang="en-US" dirty="0"/>
              <a:t>To the toxic waste accumulating throughout the world, a high contribution is made by the medical industry. There is increasing pressure on organisations and their staff to treat their resources and waste with extreme care (</a:t>
            </a:r>
            <a:r>
              <a:rPr lang="en-US" dirty="0" err="1"/>
              <a:t>Hassanein</a:t>
            </a:r>
            <a:r>
              <a:rPr lang="en-US" dirty="0"/>
              <a:t>, et al., 2020). Quite a few environmental activist organisations have also put pressure on the NHS and its Trusts. Their aim is to not add to the on-going global crisis and to improve their waste management systems.</a:t>
            </a:r>
          </a:p>
        </p:txBody>
      </p:sp>
      <p:sp>
        <p:nvSpPr>
          <p:cNvPr id="4" name="Slide Number Placeholder 3"/>
          <p:cNvSpPr>
            <a:spLocks noGrp="1"/>
          </p:cNvSpPr>
          <p:nvPr>
            <p:ph type="sldNum" sz="quarter" idx="10"/>
          </p:nvPr>
        </p:nvSpPr>
        <p:spPr/>
        <p:txBody>
          <a:bodyPr/>
          <a:lstStyle/>
          <a:p>
            <a:fld id="{046B5884-AB0C-4AB4-AFA6-877A6F01CA57}" type="slidenum">
              <a:rPr lang="en-US" smtClean="0"/>
              <a:t>5</a:t>
            </a:fld>
            <a:endParaRPr lang="en-US"/>
          </a:p>
        </p:txBody>
      </p:sp>
    </p:spTree>
    <p:extLst>
      <p:ext uri="{BB962C8B-B14F-4D97-AF65-F5344CB8AC3E}">
        <p14:creationId xmlns:p14="http://schemas.microsoft.com/office/powerpoint/2010/main" val="85150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 in nursing, but absenteeism can disturb the performances of the employees of any department. For compensating the deficiency, more work has to be done by the supervisor. Different things can take place when a nurse is absent (</a:t>
            </a:r>
            <a:r>
              <a:rPr lang="en-US" dirty="0" err="1"/>
              <a:t>Badubi</a:t>
            </a:r>
            <a:r>
              <a:rPr lang="en-US" dirty="0"/>
              <a:t>, 2017). On one hand, the work of that particular nurse is not done. On the other hand, the replacement of that nurse has to deal with the extra burden and this could lead to burnout and stress. For both the employee and the management team, absenteeism can be very costly and everyone might suffer (</a:t>
            </a:r>
            <a:r>
              <a:rPr lang="en-US" dirty="0" err="1"/>
              <a:t>Badubi</a:t>
            </a:r>
            <a:r>
              <a:rPr lang="en-US" dirty="0"/>
              <a:t>, 2017). One of the causes of absenteeism at Mid Cheshire Hospitals NHS Foundation Trust can be dissatisfaction from their jobs. Now, every loyal employee, as well as the ones who have been with the organisation, might think they deserve some sort of reward for their duties and work. If this is one of the issues at the hospitals, employees might go absent on not one, but quite a few days. As a result, their performance and productivity levels will also take a hit (Evans-</a:t>
            </a:r>
            <a:r>
              <a:rPr lang="en-US" dirty="0" err="1"/>
              <a:t>Lacko</a:t>
            </a:r>
            <a:r>
              <a:rPr lang="en-US" dirty="0"/>
              <a:t> and Knapp, 2016). Moving on, another cause for absenteeism can be the workload. Overwhelming workloads and general job stress, long working hours, extreme authoritative obligations, due dates that should be kept in mind, poor time administration, and requests on benchmarks, can all lead to the anxiety levels bring on burnout and might well result in absenteeism (Evans-</a:t>
            </a:r>
            <a:r>
              <a:rPr lang="en-US" dirty="0" err="1"/>
              <a:t>Lacko</a:t>
            </a:r>
            <a:r>
              <a:rPr lang="en-US" dirty="0"/>
              <a:t> and Knapp, 2016). Moreover, there might be increased pressure on the staff to perform their duties in the most effective way possible. The work of weight and role uncertainty can lead to absenteeism. The work of weight can also disturb the mental health and wellbeing of the nurses, and this might result in quite of days of non-appearance (Gonzalez, et al., 2018). Other nurses might be forced to make up for the absent nurse. To conclude, it is not just the organisation that gets affected, the patients are also made to suffer. </a:t>
            </a:r>
          </a:p>
        </p:txBody>
      </p:sp>
      <p:sp>
        <p:nvSpPr>
          <p:cNvPr id="4" name="Slide Number Placeholder 3"/>
          <p:cNvSpPr>
            <a:spLocks noGrp="1"/>
          </p:cNvSpPr>
          <p:nvPr>
            <p:ph type="sldNum" sz="quarter" idx="10"/>
          </p:nvPr>
        </p:nvSpPr>
        <p:spPr/>
        <p:txBody>
          <a:bodyPr/>
          <a:lstStyle/>
          <a:p>
            <a:fld id="{046B5884-AB0C-4AB4-AFA6-877A6F01CA57}" type="slidenum">
              <a:rPr lang="en-US" smtClean="0"/>
              <a:t>6</a:t>
            </a:fld>
            <a:endParaRPr lang="en-US"/>
          </a:p>
        </p:txBody>
      </p:sp>
    </p:spTree>
    <p:extLst>
      <p:ext uri="{BB962C8B-B14F-4D97-AF65-F5344CB8AC3E}">
        <p14:creationId xmlns:p14="http://schemas.microsoft.com/office/powerpoint/2010/main" val="3996068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mentioned above, members of the staff think that they deserve rewards or incentives for their loyalty to the organisation and good productivity levels. The Mid Cheshire Hospitals NHS Foundation Trust can come up with certain policies about rewards that will appreciate the work of the nurses. This will result in higher productivity and less absenteeism (</a:t>
            </a:r>
            <a:r>
              <a:rPr lang="en-US" dirty="0" err="1"/>
              <a:t>Kocak</a:t>
            </a:r>
            <a:r>
              <a:rPr lang="en-US" dirty="0"/>
              <a:t>, et al., 2018). </a:t>
            </a:r>
            <a:r>
              <a:rPr lang="en-US" dirty="0" err="1"/>
              <a:t>Woking</a:t>
            </a:r>
            <a:r>
              <a:rPr lang="en-US" dirty="0"/>
              <a:t> less correlates with higher levels of productivity, as suggested by various studies. The staff members should have the option of arriving later in the morning or leaving early in the afternoon on some days. This way, when they are at peak productivity levels, they would have the option of flexibility. Higher medico-legal hazards could be the result if the nurses have low morale. Not to forget, the patient’s safety can also be put at risk (</a:t>
            </a:r>
            <a:r>
              <a:rPr lang="en-US" dirty="0" err="1"/>
              <a:t>Kocak</a:t>
            </a:r>
            <a:r>
              <a:rPr lang="en-US" dirty="0"/>
              <a:t>, et al., 2018). The managers and supervisors can improve workplace morale and reduce absenteeism by promoting team-building. Workplace satisfaction of employees is critical for the long-term success of an organisation. One of the ways it can be achieved is through good training of the staff members. Some of the staff members might think they are not good enough or are not performing to their peak productivity levels, and this could lead to absenteeism. The Mid Cheshire Hospitals NHS Foundation Trust can take up the option of providing training to the staff members to motivate them and improve their skillset (Evans-</a:t>
            </a:r>
            <a:r>
              <a:rPr lang="en-US" dirty="0" err="1"/>
              <a:t>Lacko</a:t>
            </a:r>
            <a:r>
              <a:rPr lang="en-US" dirty="0"/>
              <a:t> and Knapp, 2016). Everyone needs a break from work for peace and to maintain their mental health. The staff members could be offered vacation days or paid time-off to reduce absenteeism. Quite a few solutions have been suggested but the most appropriate one is providing rewards to the staff members. Retaining the senior-most members is important for every organisation and the same goes for Mid Cheshire Hospitals NHS Foundation Trust. Moreover, the staff members will also have a sense of satisfaction and they will be motivated to work (Evans-</a:t>
            </a:r>
            <a:r>
              <a:rPr lang="en-US" dirty="0" err="1"/>
              <a:t>Lacko</a:t>
            </a:r>
            <a:r>
              <a:rPr lang="en-US" dirty="0"/>
              <a:t> and Knapp, 2016). </a:t>
            </a:r>
          </a:p>
        </p:txBody>
      </p:sp>
      <p:sp>
        <p:nvSpPr>
          <p:cNvPr id="4" name="Slide Number Placeholder 3"/>
          <p:cNvSpPr>
            <a:spLocks noGrp="1"/>
          </p:cNvSpPr>
          <p:nvPr>
            <p:ph type="sldNum" sz="quarter" idx="10"/>
          </p:nvPr>
        </p:nvSpPr>
        <p:spPr/>
        <p:txBody>
          <a:bodyPr/>
          <a:lstStyle/>
          <a:p>
            <a:fld id="{046B5884-AB0C-4AB4-AFA6-877A6F01CA57}" type="slidenum">
              <a:rPr lang="en-US" smtClean="0"/>
              <a:t>7</a:t>
            </a:fld>
            <a:endParaRPr lang="en-US"/>
          </a:p>
        </p:txBody>
      </p:sp>
    </p:spTree>
    <p:extLst>
      <p:ext uri="{BB962C8B-B14F-4D97-AF65-F5344CB8AC3E}">
        <p14:creationId xmlns:p14="http://schemas.microsoft.com/office/powerpoint/2010/main" val="2132620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46B5884-AB0C-4AB4-AFA6-877A6F01CA57}" type="slidenum">
              <a:rPr lang="en-US" smtClean="0"/>
              <a:t>8</a:t>
            </a:fld>
            <a:endParaRPr lang="en-US"/>
          </a:p>
        </p:txBody>
      </p:sp>
    </p:spTree>
    <p:extLst>
      <p:ext uri="{BB962C8B-B14F-4D97-AF65-F5344CB8AC3E}">
        <p14:creationId xmlns:p14="http://schemas.microsoft.com/office/powerpoint/2010/main" val="519218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DA21D0B-2D10-475E-B140-0C0FFA070801}" type="datetimeFigureOut">
              <a:rPr lang="en-US" smtClean="0"/>
              <a:t>3/12/2022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411423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1D0B-2D10-475E-B140-0C0FFA070801}"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10619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DA21D0B-2D10-475E-B140-0C0FFA070801}" type="datetimeFigureOut">
              <a:rPr lang="en-US" smtClean="0"/>
              <a:t>3/12/2022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2132242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A21D0B-2D10-475E-B140-0C0FFA070801}" type="datetimeFigureOut">
              <a:rPr lang="en-US" smtClean="0"/>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52031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A21D0B-2D10-475E-B140-0C0FFA070801}" type="datetimeFigureOut">
              <a:rPr lang="en-US" smtClean="0"/>
              <a:t>3/12/2022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130646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A21D0B-2D10-475E-B140-0C0FFA070801}" type="datetimeFigureOut">
              <a:rPr lang="en-US" smtClean="0"/>
              <a:t>3/12/2022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642199-7E50-4B64-BD53-13A845C213B3}"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947229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A21D0B-2D10-475E-B140-0C0FFA070801}" type="datetimeFigureOut">
              <a:rPr lang="en-US" smtClean="0"/>
              <a:t>3/12/2022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158619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DA21D0B-2D10-475E-B140-0C0FFA070801}" type="datetimeFigureOut">
              <a:rPr lang="en-US" smtClean="0"/>
              <a:t>3/12/2022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1199716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A21D0B-2D10-475E-B140-0C0FFA070801}" type="datetimeFigureOut">
              <a:rPr lang="en-US" smtClean="0"/>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4065793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21D0B-2D10-475E-B140-0C0FFA070801}" type="datetimeFigureOut">
              <a:rPr lang="en-US" smtClean="0"/>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642199-7E50-4B64-BD53-13A845C213B3}" type="slidenum">
              <a:rPr lang="en-US" smtClean="0"/>
              <a:t>‹#›</a:t>
            </a:fld>
            <a:endParaRPr lang="en-US"/>
          </a:p>
        </p:txBody>
      </p:sp>
    </p:spTree>
    <p:extLst>
      <p:ext uri="{BB962C8B-B14F-4D97-AF65-F5344CB8AC3E}">
        <p14:creationId xmlns:p14="http://schemas.microsoft.com/office/powerpoint/2010/main" val="3131661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DA21D0B-2D10-475E-B140-0C0FFA070801}" type="datetimeFigureOut">
              <a:rPr lang="en-US" smtClean="0"/>
              <a:t>3/12/2022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6642199-7E50-4B64-BD53-13A845C213B3}" type="slidenum">
              <a:rPr lang="en-US" smtClean="0"/>
              <a:t>‹#›</a:t>
            </a:fld>
            <a:endParaRPr lang="en-US"/>
          </a:p>
        </p:txBody>
      </p:sp>
    </p:spTree>
    <p:extLst>
      <p:ext uri="{BB962C8B-B14F-4D97-AF65-F5344CB8AC3E}">
        <p14:creationId xmlns:p14="http://schemas.microsoft.com/office/powerpoint/2010/main" val="871258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DA21D0B-2D10-475E-B140-0C0FFA070801}" type="datetimeFigureOut">
              <a:rPr lang="en-US" smtClean="0"/>
              <a:t>3/12/2022</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6642199-7E50-4B64-BD53-13A845C213B3}"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925192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46862" y="644650"/>
            <a:ext cx="10993549" cy="1475013"/>
          </a:xfrm>
        </p:spPr>
        <p:txBody>
          <a:bodyPr>
            <a:normAutofit/>
          </a:bodyPr>
          <a:lstStyle/>
          <a:p>
            <a:r>
              <a:rPr lang="en-US" sz="4000" b="1" dirty="0"/>
              <a:t>Absenteeism </a:t>
            </a:r>
          </a:p>
        </p:txBody>
      </p:sp>
      <p:sp>
        <p:nvSpPr>
          <p:cNvPr id="3" name="Subtitle 2"/>
          <p:cNvSpPr>
            <a:spLocks noGrp="1"/>
          </p:cNvSpPr>
          <p:nvPr>
            <p:ph type="subTitle" idx="1"/>
          </p:nvPr>
        </p:nvSpPr>
        <p:spPr>
          <a:xfrm>
            <a:off x="296883" y="2119663"/>
            <a:ext cx="17809285" cy="4597318"/>
          </a:xfrm>
        </p:spPr>
        <p:txBody>
          <a:bodyPr>
            <a:normAutofit/>
          </a:bodyPr>
          <a:lstStyle/>
          <a:p>
            <a:r>
              <a:rPr lang="en-GB"/>
              <a:t>Probkem solvin and decision making </a:t>
            </a:r>
          </a:p>
          <a:p>
            <a:r>
              <a:rPr lang="en-GB"/>
              <a:t>Bmsw4004 Anton geaninan2109159 chijoke uba</a:t>
            </a:r>
          </a:p>
          <a:p>
            <a:endParaRPr lang="en-US"/>
          </a:p>
        </p:txBody>
      </p:sp>
    </p:spTree>
    <p:extLst>
      <p:ext uri="{BB962C8B-B14F-4D97-AF65-F5344CB8AC3E}">
        <p14:creationId xmlns:p14="http://schemas.microsoft.com/office/powerpoint/2010/main" val="3093639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a:xfrm>
            <a:off x="307223" y="2266950"/>
            <a:ext cx="11577554" cy="4087149"/>
          </a:xfrm>
        </p:spPr>
        <p:txBody>
          <a:bodyPr>
            <a:normAutofit/>
          </a:bodyPr>
          <a:lstStyle/>
          <a:p>
            <a:r>
              <a:rPr lang="en-US" sz="2800" dirty="0"/>
              <a:t>In the working force, absenteeism is a global problem. </a:t>
            </a:r>
          </a:p>
          <a:p>
            <a:r>
              <a:rPr lang="en-US" sz="2800" dirty="0"/>
              <a:t>A lot of attention has been given to the factors that contribute to absenteeism. Nonetheless, very little attention has been paid to the effects of absenteeism on the organisation and other staff.</a:t>
            </a:r>
          </a:p>
          <a:p>
            <a:r>
              <a:rPr lang="en-US" sz="2800" dirty="0"/>
              <a:t>Bring the case study into consideration, Mid Cheshire Hospitals NHS Foundation Trust (MCHT) has had a problem with staff absenteeism for some time now.</a:t>
            </a:r>
          </a:p>
          <a:p>
            <a:endParaRPr lang="en-US" dirty="0"/>
          </a:p>
          <a:p>
            <a:endParaRPr lang="en-US" dirty="0"/>
          </a:p>
        </p:txBody>
      </p:sp>
    </p:spTree>
    <p:extLst>
      <p:ext uri="{BB962C8B-B14F-4D97-AF65-F5344CB8AC3E}">
        <p14:creationId xmlns:p14="http://schemas.microsoft.com/office/powerpoint/2010/main" val="176287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of Absenteeism</a:t>
            </a:r>
          </a:p>
        </p:txBody>
      </p:sp>
      <p:sp>
        <p:nvSpPr>
          <p:cNvPr id="3" name="Content Placeholder 2"/>
          <p:cNvSpPr>
            <a:spLocks noGrp="1"/>
          </p:cNvSpPr>
          <p:nvPr>
            <p:ph idx="1"/>
          </p:nvPr>
        </p:nvSpPr>
        <p:spPr>
          <a:xfrm>
            <a:off x="423946" y="2751801"/>
            <a:ext cx="11344108" cy="4258599"/>
          </a:xfrm>
        </p:spPr>
        <p:txBody>
          <a:bodyPr>
            <a:normAutofit fontScale="92500" lnSpcReduction="10000"/>
          </a:bodyPr>
          <a:lstStyle/>
          <a:p>
            <a:r>
              <a:rPr lang="en-US" sz="2800" dirty="0"/>
              <a:t>The productivity of an individual can be affected by absenteeism. In simple words, a person is likely to be less productive if he or she works less.</a:t>
            </a:r>
          </a:p>
          <a:p>
            <a:r>
              <a:rPr lang="en-US" sz="2800" dirty="0"/>
              <a:t>The impact of absenteeism is felt directly by individuals, their teams, and the whole organisation. </a:t>
            </a:r>
          </a:p>
          <a:p>
            <a:r>
              <a:rPr lang="en-US" sz="2800" dirty="0"/>
              <a:t>It does not come as a surprise that the performance levels of a staff member, such as a nurse, might be significantly below the desired level if she regularly misses work.</a:t>
            </a:r>
          </a:p>
          <a:p>
            <a:r>
              <a:rPr lang="en-US" sz="2800" dirty="0"/>
              <a:t>As the absent members would have lost time on training and updates, their performance is bound to suffer if they miss work. As a result, this can lead to low morale at the workplace.</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868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PESTLE Analysis – Political, Social and Economic Factors</a:t>
            </a:r>
          </a:p>
        </p:txBody>
      </p:sp>
      <p:sp>
        <p:nvSpPr>
          <p:cNvPr id="3" name="Content Placeholder 2"/>
          <p:cNvSpPr>
            <a:spLocks noGrp="1"/>
          </p:cNvSpPr>
          <p:nvPr>
            <p:ph idx="1"/>
          </p:nvPr>
        </p:nvSpPr>
        <p:spPr>
          <a:xfrm>
            <a:off x="397794" y="1905000"/>
            <a:ext cx="11396412" cy="4008119"/>
          </a:xfrm>
        </p:spPr>
        <p:txBody>
          <a:bodyPr>
            <a:noAutofit/>
          </a:bodyPr>
          <a:lstStyle/>
          <a:p>
            <a:r>
              <a:rPr lang="en-US" sz="2000" dirty="0"/>
              <a:t>As Brexit took over, there was an acute lack of important medication. Lack of personnel has been another factor to consider. The NHS has faced a scarcity of staff as there has been a cut in the constant supply of skilled workers. This would lead to a heavier workload for other staff members.</a:t>
            </a:r>
          </a:p>
          <a:p>
            <a:r>
              <a:rPr lang="en-US" sz="2000" dirty="0"/>
              <a:t>The effects of the economic fallout are still felt by a number of industries as the required standard has not been achieved. As for NHS, the same stands true. The NHS was under pressure and had to reduce the salaries of its staff because of various economic regulations, and lack of resources. This, in turn, could result in staff absenteeism.</a:t>
            </a:r>
          </a:p>
          <a:p>
            <a:r>
              <a:rPr lang="en-US" sz="2000" dirty="0"/>
              <a:t>With growing age comes increasing health problems and the average age of the UK population is increasing at a rapid rate. The average levels are of Cancer and Diabetes are constantly increasing. Thus, more pressure on the healthcare professionals and this could lead to absenteeism.</a:t>
            </a:r>
          </a:p>
        </p:txBody>
      </p:sp>
    </p:spTree>
    <p:extLst>
      <p:ext uri="{BB962C8B-B14F-4D97-AF65-F5344CB8AC3E}">
        <p14:creationId xmlns:p14="http://schemas.microsoft.com/office/powerpoint/2010/main" val="4237904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Pestle Analysis – Technological, legal and environmental factors </a:t>
            </a:r>
          </a:p>
        </p:txBody>
      </p:sp>
      <p:sp>
        <p:nvSpPr>
          <p:cNvPr id="3" name="Content Placeholder 2"/>
          <p:cNvSpPr>
            <a:spLocks noGrp="1"/>
          </p:cNvSpPr>
          <p:nvPr>
            <p:ph idx="1"/>
          </p:nvPr>
        </p:nvSpPr>
        <p:spPr>
          <a:xfrm>
            <a:off x="266700" y="2095500"/>
            <a:ext cx="11658600" cy="3782349"/>
          </a:xfrm>
        </p:spPr>
        <p:txBody>
          <a:bodyPr>
            <a:noAutofit/>
          </a:bodyPr>
          <a:lstStyle/>
          <a:p>
            <a:r>
              <a:rPr lang="en-US" sz="2400" dirty="0"/>
              <a:t>There has been a huge change in the quality of services provided by the NHS due to technological improvements in healthcare. </a:t>
            </a:r>
          </a:p>
          <a:p>
            <a:r>
              <a:rPr lang="en-US" sz="2400" dirty="0"/>
              <a:t>The family members of the patients believe that the medical system has been unjust towards the patient and they end up taking legal recourse. This is one of the new and expensive threats that the NHS has to deal with. Nonetheless, by bringing the level of absenteeism down and developing the services through educated staff and technology, the number of patients, who look for legal courses, can be brought down.</a:t>
            </a:r>
          </a:p>
          <a:p>
            <a:r>
              <a:rPr lang="en-US" sz="2400" dirty="0"/>
              <a:t>As for the internal environment, it is important that there is good communication and collaboration among the staff members. If not, it could lead to low morale and absenteeism. </a:t>
            </a:r>
          </a:p>
        </p:txBody>
      </p:sp>
    </p:spTree>
    <p:extLst>
      <p:ext uri="{BB962C8B-B14F-4D97-AF65-F5344CB8AC3E}">
        <p14:creationId xmlns:p14="http://schemas.microsoft.com/office/powerpoint/2010/main" val="763033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Cause-and-Affect Analysis</a:t>
            </a:r>
          </a:p>
        </p:txBody>
      </p:sp>
      <p:sp>
        <p:nvSpPr>
          <p:cNvPr id="3" name="Content Placeholder 2"/>
          <p:cNvSpPr>
            <a:spLocks noGrp="1"/>
          </p:cNvSpPr>
          <p:nvPr>
            <p:ph idx="1"/>
          </p:nvPr>
        </p:nvSpPr>
        <p:spPr>
          <a:xfrm>
            <a:off x="290596" y="2209800"/>
            <a:ext cx="11610808" cy="3877599"/>
          </a:xfrm>
        </p:spPr>
        <p:txBody>
          <a:bodyPr>
            <a:noAutofit/>
          </a:bodyPr>
          <a:lstStyle/>
          <a:p>
            <a:r>
              <a:rPr lang="en-US" sz="2200" dirty="0"/>
              <a:t>Different things can take place when a nurse is absent. On one hand, the work of that particular nurse is not done. On the other hand, the replacement of that nurse has to deal with the extra burden and this could lead to burnout and stress.</a:t>
            </a:r>
          </a:p>
          <a:p>
            <a:r>
              <a:rPr lang="en-US" sz="2200" dirty="0"/>
              <a:t>For both the employee and the management team, absenteeism can be very costly and everyone might suffer.</a:t>
            </a:r>
          </a:p>
          <a:p>
            <a:r>
              <a:rPr lang="en-US" sz="2200" dirty="0"/>
              <a:t>Another cause for absenteeism can be the workload. </a:t>
            </a:r>
          </a:p>
          <a:p>
            <a:r>
              <a:rPr lang="en-US" sz="2200" dirty="0"/>
              <a:t>Overwhelming workloads and general job stress, long working hours, extreme authoritative obligations, due dates that should be kept in mind, poor time administration, and requests on benchmarks, can all lead to the anxiety levels bring on burnout and might well result in absenteeism.</a:t>
            </a:r>
          </a:p>
          <a:p>
            <a:endParaRPr lang="en-US" sz="1600" dirty="0"/>
          </a:p>
        </p:txBody>
      </p:sp>
    </p:spTree>
    <p:extLst>
      <p:ext uri="{BB962C8B-B14F-4D97-AF65-F5344CB8AC3E}">
        <p14:creationId xmlns:p14="http://schemas.microsoft.com/office/powerpoint/2010/main" val="1856076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Recommendations</a:t>
            </a:r>
          </a:p>
        </p:txBody>
      </p:sp>
      <p:sp>
        <p:nvSpPr>
          <p:cNvPr id="3" name="Content Placeholder 2"/>
          <p:cNvSpPr>
            <a:spLocks noGrp="1"/>
          </p:cNvSpPr>
          <p:nvPr>
            <p:ph idx="1"/>
          </p:nvPr>
        </p:nvSpPr>
        <p:spPr>
          <a:xfrm>
            <a:off x="442996" y="2000250"/>
            <a:ext cx="11306008" cy="4857750"/>
          </a:xfrm>
        </p:spPr>
        <p:txBody>
          <a:bodyPr>
            <a:noAutofit/>
          </a:bodyPr>
          <a:lstStyle/>
          <a:p>
            <a:r>
              <a:rPr lang="en-US" sz="2200" dirty="0"/>
              <a:t>The Mid Cheshire Hospitals NHS Foundation Trust can come up with certain policies about rewards that will appreciate the work of the nurses. </a:t>
            </a:r>
            <a:r>
              <a:rPr lang="en-GB" sz="2200" dirty="0"/>
              <a:t>This will result in higher productivity and less absenteeism.</a:t>
            </a:r>
          </a:p>
          <a:p>
            <a:r>
              <a:rPr lang="en-US" sz="2200" dirty="0"/>
              <a:t>Workplace satisfaction of employees is critical for the long-term success of an organisation. One of the ways it can be achieved is through good training of the staff members. </a:t>
            </a:r>
          </a:p>
          <a:p>
            <a:r>
              <a:rPr lang="en-US" sz="2200" dirty="0"/>
              <a:t>Everyone needs a break from work for peace and to maintain their mental health. The staff members could be offered vacation days or paid time-off to reduce absenteeism.</a:t>
            </a:r>
          </a:p>
          <a:p>
            <a:r>
              <a:rPr lang="en-US" sz="2200" dirty="0"/>
              <a:t>The most appropriate solution would be to provide rewards to the staff members. Retaining the senior-most members is important for every organisation and the same goes for Mid Cheshire Hospitals NHS Foundation Trust. Moreover, the staff members will also have a sense of satisfaction and they will be motivated to work.</a:t>
            </a:r>
          </a:p>
          <a:p>
            <a:endParaRPr lang="en-US" sz="2200" dirty="0"/>
          </a:p>
        </p:txBody>
      </p:sp>
    </p:spTree>
    <p:extLst>
      <p:ext uri="{BB962C8B-B14F-4D97-AF65-F5344CB8AC3E}">
        <p14:creationId xmlns:p14="http://schemas.microsoft.com/office/powerpoint/2010/main" val="399832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383423" y="2020756"/>
            <a:ext cx="11425154" cy="4762500"/>
          </a:xfrm>
        </p:spPr>
        <p:txBody>
          <a:bodyPr>
            <a:normAutofit fontScale="92500" lnSpcReduction="20000"/>
          </a:bodyPr>
          <a:lstStyle/>
          <a:p>
            <a:r>
              <a:rPr lang="en-US" dirty="0" err="1"/>
              <a:t>Badubi</a:t>
            </a:r>
            <a:r>
              <a:rPr lang="en-US" dirty="0"/>
              <a:t>, R.M., 2017. A critical risk analysis of absenteeism in the work place. Marketing, 2(6), pp.32-36.</a:t>
            </a:r>
          </a:p>
          <a:p>
            <a:r>
              <a:rPr lang="en-US" dirty="0"/>
              <a:t>Evans-</a:t>
            </a:r>
            <a:r>
              <a:rPr lang="en-US" dirty="0" err="1"/>
              <a:t>Lacko</a:t>
            </a:r>
            <a:r>
              <a:rPr lang="en-US" dirty="0"/>
              <a:t>, S. and Knapp, M., 2016. Global patterns of workplace productivity for people with depression: absenteeism and </a:t>
            </a:r>
            <a:r>
              <a:rPr lang="en-US" dirty="0" err="1"/>
              <a:t>presenteeism</a:t>
            </a:r>
            <a:r>
              <a:rPr lang="en-US" dirty="0"/>
              <a:t> costs across eight diverse countries. Social psychiatry and psychiatric epidemiology, 51(11), pp.1525-1537.</a:t>
            </a:r>
          </a:p>
          <a:p>
            <a:r>
              <a:rPr lang="en-US" dirty="0"/>
              <a:t>Gonzalez, B.D., </a:t>
            </a:r>
            <a:r>
              <a:rPr lang="en-US" dirty="0" err="1"/>
              <a:t>Grandner</a:t>
            </a:r>
            <a:r>
              <a:rPr lang="en-US" dirty="0"/>
              <a:t>, M.A., </a:t>
            </a:r>
            <a:r>
              <a:rPr lang="en-US" dirty="0" err="1"/>
              <a:t>Caminiti</a:t>
            </a:r>
            <a:r>
              <a:rPr lang="en-US" dirty="0"/>
              <a:t>, C.B. and Hui, S.K.A., 2018. Cancer survivors in the workplace: sleep disturbance mediates the impact of cancer on healthcare expenditures and work absenteeism. Supportive Care in Cancer, 26(12), pp.4049-4055.</a:t>
            </a:r>
          </a:p>
          <a:p>
            <a:r>
              <a:rPr lang="en-US" dirty="0" err="1"/>
              <a:t>Groenewold</a:t>
            </a:r>
            <a:r>
              <a:rPr lang="en-US" dirty="0"/>
              <a:t>, M.R., </a:t>
            </a:r>
            <a:r>
              <a:rPr lang="en-US" dirty="0" err="1"/>
              <a:t>Burrer</a:t>
            </a:r>
            <a:r>
              <a:rPr lang="en-US" dirty="0"/>
              <a:t>, S.L., Ahmed, F., </a:t>
            </a:r>
            <a:r>
              <a:rPr lang="en-US" dirty="0" err="1"/>
              <a:t>Uzicanin</a:t>
            </a:r>
            <a:r>
              <a:rPr lang="en-US" dirty="0"/>
              <a:t>, A., Free, H. and </a:t>
            </a:r>
            <a:r>
              <a:rPr lang="en-US" dirty="0" err="1"/>
              <a:t>Luckhaupt</a:t>
            </a:r>
            <a:r>
              <a:rPr lang="en-US" dirty="0"/>
              <a:t>, S.E., 2020. Increases in health-related workplace absenteeism among workers in essential critical infrastructure occupations during the COVID-19 pandemic—United States, March–April 2020. Morbidity and Mortality Weekly Report, 69(27), p.853.</a:t>
            </a:r>
          </a:p>
          <a:p>
            <a:r>
              <a:rPr lang="en-US" dirty="0" err="1"/>
              <a:t>Hassanein</a:t>
            </a:r>
            <a:r>
              <a:rPr lang="en-US" dirty="0"/>
              <a:t>, R.A.A., Al-</a:t>
            </a:r>
            <a:r>
              <a:rPr lang="en-US" dirty="0" err="1"/>
              <a:t>Qassas</a:t>
            </a:r>
            <a:r>
              <a:rPr lang="en-US" dirty="0"/>
              <a:t>, S.A., </a:t>
            </a:r>
            <a:r>
              <a:rPr lang="en-US" dirty="0" err="1"/>
              <a:t>Tir</a:t>
            </a:r>
            <a:r>
              <a:rPr lang="en-US" dirty="0"/>
              <a:t>, F.N.A. and Abu-</a:t>
            </a:r>
            <a:r>
              <a:rPr lang="en-US" dirty="0" err="1"/>
              <a:t>Naser</a:t>
            </a:r>
            <a:r>
              <a:rPr lang="en-US" dirty="0"/>
              <a:t>, S.S., 2020. Artificial neural network for predicting workplace absenteeism. International Journal of Academic Engineering Research (IJAER), 4(9).</a:t>
            </a:r>
          </a:p>
          <a:p>
            <a:r>
              <a:rPr lang="en-US" dirty="0" err="1"/>
              <a:t>Kocak</a:t>
            </a:r>
            <a:r>
              <a:rPr lang="en-US" dirty="0"/>
              <a:t>, M.C., Bryan, T.G. and Stevie Lynch, M.B.A., 2018. Effects of absenteeism on company productivity, efficiency, and profitability. Business and Economic Research, 8(1), pp.115-135.</a:t>
            </a:r>
          </a:p>
          <a:p>
            <a:r>
              <a:rPr lang="en-US" dirty="0" err="1"/>
              <a:t>Kocakulah</a:t>
            </a:r>
            <a:r>
              <a:rPr lang="en-US" dirty="0"/>
              <a:t>, M.C., Kelley, A.G., Mitchell, K.M. and </a:t>
            </a:r>
            <a:r>
              <a:rPr lang="en-US" dirty="0" err="1"/>
              <a:t>Ruggieri</a:t>
            </a:r>
            <a:r>
              <a:rPr lang="en-US" dirty="0"/>
              <a:t>, M.P., 2016. Absenteeism problems and costs: causes, effects and cures. International Business &amp; Economics Research Journal (IBER), 15(3), pp.89-96.</a:t>
            </a:r>
          </a:p>
          <a:p>
            <a:r>
              <a:rPr lang="en-US" dirty="0" err="1"/>
              <a:t>Vignoli</a:t>
            </a:r>
            <a:r>
              <a:rPr lang="en-US" dirty="0"/>
              <a:t>, M., </a:t>
            </a:r>
            <a:r>
              <a:rPr lang="en-US" dirty="0" err="1"/>
              <a:t>Guglielmi</a:t>
            </a:r>
            <a:r>
              <a:rPr lang="en-US" dirty="0"/>
              <a:t>, D., </a:t>
            </a:r>
            <a:r>
              <a:rPr lang="en-US" dirty="0" err="1"/>
              <a:t>Bonfiglioli</a:t>
            </a:r>
            <a:r>
              <a:rPr lang="en-US" dirty="0"/>
              <a:t>, R. and </a:t>
            </a:r>
            <a:r>
              <a:rPr lang="en-US" dirty="0" err="1"/>
              <a:t>Violante</a:t>
            </a:r>
            <a:r>
              <a:rPr lang="en-US" dirty="0"/>
              <a:t>, F.S., 2016. How job demands affect absenteeism? The mediating role of work–family conflict and exhaustion. International archives of occupational and environmental health, 89(1), pp.23-31.</a:t>
            </a:r>
          </a:p>
          <a:p>
            <a:endParaRPr lang="en-US" dirty="0"/>
          </a:p>
        </p:txBody>
      </p:sp>
    </p:spTree>
    <p:extLst>
      <p:ext uri="{BB962C8B-B14F-4D97-AF65-F5344CB8AC3E}">
        <p14:creationId xmlns:p14="http://schemas.microsoft.com/office/powerpoint/2010/main" val="4125622747"/>
      </p:ext>
    </p:extLst>
  </p:cSld>
  <p:clrMapOvr>
    <a:masterClrMapping/>
  </p:clrMapOvr>
</p:sld>
</file>

<file path=ppt/theme/theme1.xml><?xml version="1.0" encoding="utf-8"?>
<a:theme xmlns:a="http://schemas.openxmlformats.org/drawingml/2006/main" name="Dividend">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24</TotalTime>
  <Words>3211</Words>
  <Application>Microsoft Office PowerPoint</Application>
  <PresentationFormat>Widescreen</PresentationFormat>
  <Paragraphs>62</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lpstr>
      <vt:lpstr>Absenteeism </vt:lpstr>
      <vt:lpstr>Introduction</vt:lpstr>
      <vt:lpstr>Impact of Absenteeism</vt:lpstr>
      <vt:lpstr>PESTLE Analysis – Political, Social and Economic Factors</vt:lpstr>
      <vt:lpstr>Pestle Analysis – Technological, legal and environmental factors </vt:lpstr>
      <vt:lpstr>Cause-and-Affect Analysis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Absenteeism </dc:title>
  <dc:creator>WA</dc:creator>
  <cp:lastModifiedBy>Unknown User</cp:lastModifiedBy>
  <cp:revision>8</cp:revision>
  <dcterms:created xsi:type="dcterms:W3CDTF">2022-02-25T09:34:27Z</dcterms:created>
  <dcterms:modified xsi:type="dcterms:W3CDTF">2022-03-12T12:50:37Z</dcterms:modified>
</cp:coreProperties>
</file>