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7" r:id="rId4"/>
    <p:sldId id="258" r:id="rId5"/>
    <p:sldId id="260" r:id="rId6"/>
    <p:sldId id="261" r:id="rId7"/>
    <p:sldId id="25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3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5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404B8-6BA1-44CC-9585-CDDA16444A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ED1558-B54A-467E-AA2E-673C00DA61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7751F-38F1-4365-9F04-3A92A486A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2D074-C535-4A2E-AD88-E9FD408DA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068AD-A5BE-4915-BA15-62EFD07BC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51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99965-67D0-4F14-B976-68CCA91DF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4BC76-38FA-496A-AD6D-7610F0A31B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E30F5-E941-4529-9941-B9AED75DB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B6C0C5-D3A0-4D73-8B97-82010CFF8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9B293-5CE7-40C9-A207-3D3C21569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484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3B21F-E7B2-4396-8AED-BD3F30EE1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160102-607B-4A12-A5D7-B3353CDF3E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59962-2CBA-4714-8FB4-2035D5738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B5D2B-5787-460D-89F2-0D43163B3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BEC15-2992-43BB-83C8-5DC7B97AA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444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F5DC1-6ECA-4E7F-BCE2-6F5C184C4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2635D-A55E-487F-96B9-3E58EAA774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5532EB-6FFB-4421-8165-3B6D17823B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B6FB2-7B8B-41F5-BE14-BC92817C81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418352-983C-4F35-89C2-08774A562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EB9570-FE29-4EBC-ABD7-E40820177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37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6635C-A16C-4C02-A231-8D450153B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C1DB89-F1EC-4B34-96D4-FA9CDCBD6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8BB0B1-2CCB-4093-A28D-FB17F97CAC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CC69BF-DB0D-415B-86CB-179602D41E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0F57A9-3C9F-4303-88B5-A23E6E891F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C15ADB-3962-466C-AE78-95149F4A8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08708D-157E-4CC5-BE62-07D7FFF80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D2605B-2268-4C13-A78F-F81738CCD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031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BDABD-B201-4ED2-B0AC-AF3A191C1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D3461D-8C86-4DC9-835A-8CFCE9E32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36C013-37EC-497B-AF44-611A051F5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9544AB-BE67-4798-B1AE-F00EA0DEB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636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AEA09-C031-4C28-B04A-C2BC5148B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D4F9A5-B40F-4A6A-A848-37DB81007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01D42C-F98F-4361-8F2E-47B3E65A3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941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5885-AC58-4315-BC0B-103D1C88D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574F0-0E77-4767-AF5D-304B126E7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12EF80-2F33-4DD1-913B-4711E0C0E5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D6BD0D-AF09-4DE2-8065-3DAE9B642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503AEE-F6F0-4952-B296-045EECCB9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CC6ED6-A85A-4C2E-8283-2428D6A87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145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A50D8-41ED-4957-BD1C-669AAEDCF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65DF6-4B9F-474C-AE6C-1DB149B7C9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B03F19-3B1A-4B0D-A699-EA93962676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82960-135D-48BF-9722-19D59A73E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85A450-A7F9-40FD-823A-D7DB01E89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F7AE5A-2CBE-4B4F-8CE0-36994FA6D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218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7CA67-1CDA-43C4-A6FC-60031F304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F4CB7A-97F4-42D8-A8FB-3B3A68E0C5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8F4B28-B01C-4886-8F1D-EDACF7ED6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25FCA-7A1F-456E-86AC-CE68BE7CA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F66B1B-BA30-4BA5-B115-C7E368EE7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3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408717-8E78-4BC2-A073-CC7A9F7928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ED502C-A3DD-41FE-9E66-90CDF349C8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8F739-AB2E-4884-904F-1DE858906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5FB018-8BC9-4C55-BB76-532CE5F2E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75B73-84DC-4BE0-97D1-C9398A52D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755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E0959-40EF-4D18-B354-B67FD1178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6A8C62-A7F1-402C-8391-1DFBF43852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BA06A-2173-44D3-A80A-76C7844BAA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C7E54-A33C-4A7A-9A06-04865BB1B8C9}" type="datetimeFigureOut">
              <a:rPr lang="en-GB" smtClean="0"/>
              <a:t>08/03/2019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63E28B-9C21-4E0F-84AC-7BA0032478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6DF604-3768-4804-B335-A32BFACA0A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82D12-7933-4A2C-ACE6-9827F3F99E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096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D504C-9D9D-482F-A9DF-7DFCC9E1B2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237" y="914400"/>
            <a:ext cx="3657600" cy="2887579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Construction Technology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24AA7D-BF67-45DA-B42C-8130FEA8F0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237" y="4170501"/>
            <a:ext cx="3657600" cy="1525597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finishes to multi-storey construction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346C926-9755-475A-8BDB-38215F9D80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07" t="34667" r="31642" b="24762"/>
          <a:stretch/>
        </p:blipFill>
        <p:spPr>
          <a:xfrm>
            <a:off x="6207888" y="492573"/>
            <a:ext cx="5396508" cy="588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17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DE5C7-DEB9-4B36-B25D-906356E0A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8594C-4D9A-4D40-8789-2A3FC0B9D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 1 Understand why suspended ceilings are used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 2 Recognise performance requirements of internal finishes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 3 Understand the need for raised floors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 4 Recognise the difference between onsite assembly and offsite assembly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 5 Appreciate fire resistance and sound absorbency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679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4651C-A125-45AA-9D6B-9E1387E04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Grid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6AEE2-AE4F-436F-A345-659C6291D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to co-ordinate the elements of the building construction and for planning the internal layout </a:t>
            </a:r>
          </a:p>
        </p:txBody>
      </p:sp>
      <p:pic>
        <p:nvPicPr>
          <p:cNvPr id="4" name="Picture 3" descr="A screenshot of a computer&#10;&#10;Description generated with very high confidence">
            <a:extLst>
              <a:ext uri="{FF2B5EF4-FFF2-40B4-BE49-F238E27FC236}">
                <a16:creationId xmlns:a16="http://schemas.microsoft.com/office/drawing/2014/main" id="{9CDF070A-2F84-4CD8-A001-B4A2A34CCC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179" t="44359" r="27596" b="28221"/>
          <a:stretch/>
        </p:blipFill>
        <p:spPr>
          <a:xfrm>
            <a:off x="5297763" y="929310"/>
            <a:ext cx="6250769" cy="4766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123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C0C2C-0535-4455-96A5-EF4A1C1CF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47E1B-9926-4D74-B01C-DC1CB4FBC7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3600" dirty="0"/>
              <a:t>Structural grids </a:t>
            </a:r>
          </a:p>
          <a:p>
            <a:r>
              <a:rPr lang="en-GB" sz="3600" dirty="0"/>
              <a:t>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Determines</a:t>
            </a:r>
            <a:r>
              <a:rPr lang="en-GB" sz="3600" dirty="0"/>
              <a:t> column positions</a:t>
            </a:r>
          </a:p>
          <a:p>
            <a:r>
              <a:rPr lang="en-GB" sz="3600" dirty="0"/>
              <a:t> Plans areas for services </a:t>
            </a:r>
          </a:p>
          <a:p>
            <a:r>
              <a:rPr lang="en-GB" sz="3600" dirty="0"/>
              <a:t> Stairwells </a:t>
            </a:r>
          </a:p>
          <a:p>
            <a:r>
              <a:rPr lang="en-GB" sz="3600" dirty="0"/>
              <a:t>Lift &amp; service shafts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77B9D9-1838-48C7-A3F2-3E6FE53710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317" t="36191" r="3250" b="24762"/>
          <a:stretch/>
        </p:blipFill>
        <p:spPr>
          <a:xfrm>
            <a:off x="7450526" y="1315120"/>
            <a:ext cx="4345234" cy="5177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398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7D98-E087-44D9-A9E4-8DCB3E8AC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1B357-72B2-4853-9EA7-EB4E427AF7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Construction grids co-ordinates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building elements: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Windows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Partitions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Ceilings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Floors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FC52D6-A8BE-4C7A-9D0A-1F6B02A4C0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000" t="42308" r="25577" b="21143"/>
          <a:stretch/>
        </p:blipFill>
        <p:spPr>
          <a:xfrm>
            <a:off x="6583680" y="739832"/>
            <a:ext cx="5401168" cy="5437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307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F47A4-0FF6-44A9-A4F9-B02576FC7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D7C3B-BA3E-40C0-BF22-D2789DA1EE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Servicing grids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Locates distribution points 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Vertical distribution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Horizontal distribution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0410F6-63A0-41DF-B841-4A9C7D1A2C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548" t="35548" r="1000" b="37714"/>
          <a:stretch/>
        </p:blipFill>
        <p:spPr>
          <a:xfrm>
            <a:off x="6096000" y="1651944"/>
            <a:ext cx="5904172" cy="435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365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54DCE-8450-449E-A849-B14DB5090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62A98-6FC2-4864-AB87-AEB75E8C28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Services accommodation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Frame development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Speed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Industrialisation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DE7281-1A5C-44AD-A796-728422BFA3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625" t="28718" r="4964" b="30857"/>
          <a:stretch/>
        </p:blipFill>
        <p:spPr>
          <a:xfrm>
            <a:off x="7449424" y="428208"/>
            <a:ext cx="4137331" cy="628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994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238C4-A1FB-46B5-B8E5-26C5680BC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54639-EA92-4F9E-85C9-73EF8881B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have suspended ceilings?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Visual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Height reduction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Fire resistance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Conceals services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E761FD-6DF8-4457-A97F-3122D16CD0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788" t="46667" r="25322" b="24571"/>
          <a:stretch/>
        </p:blipFill>
        <p:spPr>
          <a:xfrm>
            <a:off x="6154617" y="1959430"/>
            <a:ext cx="5706458" cy="421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106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70048-78F0-446C-B6EA-BBA39E1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52BE1-9D8C-4BDD-A0D8-F1F0D5398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Suspended ceilings make-up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Three distinct elements: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Suspension system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Panels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Service elements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D776DB-9F26-4551-9514-376FE40920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779" t="55641" r="23393" b="16953"/>
          <a:stretch/>
        </p:blipFill>
        <p:spPr>
          <a:xfrm>
            <a:off x="5165677" y="2246811"/>
            <a:ext cx="6329638" cy="3930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7155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65941-8C57-465B-8802-B75FDC653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010FD4-D99B-4DC0-9E6E-F218A59888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0000" t="27957" r="298" b="10767"/>
          <a:stretch/>
        </p:blipFill>
        <p:spPr>
          <a:xfrm>
            <a:off x="838200" y="365125"/>
            <a:ext cx="8893629" cy="6167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1524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3439F-5596-420C-8AF3-E229E54C5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400B5-E6F2-4C24-AF35-78A78F3B4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Performance requirements of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suspended ceilings: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Demountable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Sound reflection/absorption/insulation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Fire 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Services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Finishes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Adjacent surfaces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Environmental performance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Health issues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45F8B1-1986-4EA0-B1B9-15A11C19A8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000" t="47436" r="3679" b="26286"/>
          <a:stretch/>
        </p:blipFill>
        <p:spPr>
          <a:xfrm>
            <a:off x="6388490" y="1825625"/>
            <a:ext cx="5615174" cy="3908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025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B111D-2CB9-40B8-9227-D617B33D4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10203-D377-4008-8A6A-5ADCE4165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338" y="1825625"/>
            <a:ext cx="1100146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Raised Access Floors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Development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Computer rooms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Laboratories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need for readily accessible floor voids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Cables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Cooling / heating systems etc.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6AFCDE-CAF5-4488-9920-F914664331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688" t="52051" r="2607" b="20381"/>
          <a:stretch/>
        </p:blipFill>
        <p:spPr>
          <a:xfrm>
            <a:off x="7173798" y="497945"/>
            <a:ext cx="4786815" cy="3419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726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870AE6-D70A-4D73-A643-0238E3807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Finishes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E741A20E-5E19-4799-ACE2-3003237309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6444" t="32422" r="2155" b="40487"/>
          <a:stretch/>
        </p:blipFill>
        <p:spPr>
          <a:xfrm>
            <a:off x="7477923" y="2357306"/>
            <a:ext cx="4357752" cy="310296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D78E8C9A-2920-430A-88EA-7E42AE62BD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425" t="57693" r="25964" b="15416"/>
          <a:stretch/>
        </p:blipFill>
        <p:spPr>
          <a:xfrm>
            <a:off x="679707" y="2457211"/>
            <a:ext cx="4090776" cy="286343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9750F8D-4AEC-4F70-9931-3604831E7DE3}"/>
              </a:ext>
            </a:extLst>
          </p:cNvPr>
          <p:cNvSpPr/>
          <p:nvPr/>
        </p:nvSpPr>
        <p:spPr>
          <a:xfrm>
            <a:off x="3424687" y="6081286"/>
            <a:ext cx="554991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Raised access floors </a:t>
            </a:r>
          </a:p>
        </p:txBody>
      </p:sp>
    </p:spTree>
    <p:extLst>
      <p:ext uri="{BB962C8B-B14F-4D97-AF65-F5344CB8AC3E}">
        <p14:creationId xmlns:p14="http://schemas.microsoft.com/office/powerpoint/2010/main" val="42691586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9AE2756-0FC4-4155-83E7-58AAAB63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689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247AB924-1B87-43FC-B7C7-B112D5C51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668224-FB56-4ABE-8FD1-21A61ED6D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Internal Finishes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AE4CD3-49A1-4CCA-AAEA-0C36EB40A5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848" t="22564" r="1429" b="51429"/>
          <a:stretch/>
        </p:blipFill>
        <p:spPr>
          <a:xfrm>
            <a:off x="320040" y="1153095"/>
            <a:ext cx="3425609" cy="23069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CF956D5-18B4-4B53-ADEE-AD6B1991A0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660" t="52065" r="2356" b="17333"/>
          <a:stretch/>
        </p:blipFill>
        <p:spPr>
          <a:xfrm>
            <a:off x="4385729" y="962390"/>
            <a:ext cx="3433324" cy="268831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18DC98F-4057-4645-B948-F604F39A9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534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57F94C1-0EB7-45AE-9916-E8EEF08260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2121" t="45334" r="26134" b="17971"/>
          <a:stretch/>
        </p:blipFill>
        <p:spPr>
          <a:xfrm>
            <a:off x="8449725" y="703826"/>
            <a:ext cx="3423916" cy="325007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AD2B705-4A9B-408D-AA80-4F41045E0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7239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3467-6ACA-4619-96FD-860B4FBE2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CA94D-8B51-45D9-A4D1-8E603B48AC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access floor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Deep                                                               Shallow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F8ACBB-B6D6-4274-B364-B296819C27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503" t="49260" r="31214" b="33143"/>
          <a:stretch/>
        </p:blipFill>
        <p:spPr>
          <a:xfrm>
            <a:off x="721453" y="3665990"/>
            <a:ext cx="4506184" cy="27395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23B64E-19EA-474C-8B45-32937DBED2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288" t="59326" r="22705" b="22022"/>
          <a:stretch/>
        </p:blipFill>
        <p:spPr>
          <a:xfrm>
            <a:off x="6964365" y="3469066"/>
            <a:ext cx="4389435" cy="2707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2249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40F57-8AD5-4692-A884-5D2E8919C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34932-CF3B-45E4-8C81-F8061EBD1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Reasons for access floors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Widespread use of computer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terminals in the workplace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Trend towards desk mounted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task lighting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unpredictable localised needs for cooling or other special services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3927BF-3605-47F1-A1C7-E25C0A6BC1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010" t="46154" r="2286" b="26476"/>
          <a:stretch/>
        </p:blipFill>
        <p:spPr>
          <a:xfrm>
            <a:off x="6414834" y="606587"/>
            <a:ext cx="5430945" cy="3852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9939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99A8B4F-0FED-46C0-9186-5A8E116D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0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A6861EE-7660-46C9-80BD-173B8F74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A4C2EE-9E57-4E2F-A6FC-BB0149381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310" y="501539"/>
            <a:ext cx="6318649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Finishes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4CC37-40A6-43C2-922B-4E519CF51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364" y="2003671"/>
            <a:ext cx="4650524" cy="46680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Requirements of access floors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Loadings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Sound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Fire 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Finishes 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Accessories  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Connections </a:t>
            </a: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8A69B74-22E3-47CC-823F-18BE7930C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36" y="2960687"/>
            <a:ext cx="2668748" cy="2668748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71">
            <a:extLst>
              <a:ext uri="{FF2B5EF4-FFF2-40B4-BE49-F238E27FC236}">
                <a16:creationId xmlns:a16="http://schemas.microsoft.com/office/drawing/2014/main" id="{1778637B-5DB8-4A75-B2E6-FC2B1BB9A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014" y="2"/>
            <a:ext cx="4034987" cy="3428147"/>
          </a:xfrm>
          <a:custGeom>
            <a:avLst/>
            <a:gdLst>
              <a:gd name="connsiteX0" fmla="*/ 350825 w 4034987"/>
              <a:gd name="connsiteY0" fmla="*/ 0 h 3428147"/>
              <a:gd name="connsiteX1" fmla="*/ 4034987 w 4034987"/>
              <a:gd name="connsiteY1" fmla="*/ 0 h 3428147"/>
              <a:gd name="connsiteX2" fmla="*/ 4034987 w 4034987"/>
              <a:gd name="connsiteY2" fmla="*/ 2505205 h 3428147"/>
              <a:gd name="connsiteX3" fmla="*/ 3951822 w 4034987"/>
              <a:gd name="connsiteY3" fmla="*/ 2616420 h 3428147"/>
              <a:gd name="connsiteX4" fmla="*/ 2230590 w 4034987"/>
              <a:gd name="connsiteY4" fmla="*/ 3428147 h 3428147"/>
              <a:gd name="connsiteX5" fmla="*/ 0 w 4034987"/>
              <a:gd name="connsiteY5" fmla="*/ 1197557 h 3428147"/>
              <a:gd name="connsiteX6" fmla="*/ 269220 w 4034987"/>
              <a:gd name="connsiteY6" fmla="*/ 134326 h 3428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987" h="3428147">
                <a:moveTo>
                  <a:pt x="350825" y="0"/>
                </a:moveTo>
                <a:lnTo>
                  <a:pt x="4034987" y="0"/>
                </a:lnTo>
                <a:lnTo>
                  <a:pt x="4034987" y="2505205"/>
                </a:lnTo>
                <a:lnTo>
                  <a:pt x="3951822" y="2616420"/>
                </a:lnTo>
                <a:cubicBezTo>
                  <a:pt x="3542699" y="3112162"/>
                  <a:pt x="2923546" y="3428147"/>
                  <a:pt x="2230590" y="3428147"/>
                </a:cubicBezTo>
                <a:cubicBezTo>
                  <a:pt x="998669" y="3428147"/>
                  <a:pt x="0" y="2429478"/>
                  <a:pt x="0" y="1197557"/>
                </a:cubicBezTo>
                <a:cubicBezTo>
                  <a:pt x="0" y="812582"/>
                  <a:pt x="97526" y="450385"/>
                  <a:pt x="269220" y="134326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C82029-DC4C-4207-A8CD-BF120C76A6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030" t="54872" r="25750" b="20190"/>
          <a:stretch/>
        </p:blipFill>
        <p:spPr>
          <a:xfrm>
            <a:off x="8871512" y="210817"/>
            <a:ext cx="2982503" cy="24295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1CEE9C3-9A70-4095-9E47-79F92312D6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654" t="32051" r="32286" b="51809"/>
          <a:stretch/>
        </p:blipFill>
        <p:spPr>
          <a:xfrm>
            <a:off x="6513813" y="3698768"/>
            <a:ext cx="1807158" cy="1166909"/>
          </a:xfrm>
          <a:prstGeom prst="rect">
            <a:avLst/>
          </a:prstGeom>
        </p:spPr>
      </p:pic>
      <p:sp>
        <p:nvSpPr>
          <p:cNvPr id="19" name="Freeform 75">
            <a:extLst>
              <a:ext uri="{FF2B5EF4-FFF2-40B4-BE49-F238E27FC236}">
                <a16:creationId xmlns:a16="http://schemas.microsoft.com/office/drawing/2014/main" id="{0035A30C-45F3-4EFB-B2E8-6E2A1184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9131" y="4258570"/>
            <a:ext cx="3132869" cy="2599430"/>
          </a:xfrm>
          <a:custGeom>
            <a:avLst/>
            <a:gdLst>
              <a:gd name="connsiteX0" fmla="*/ 1612418 w 3061881"/>
              <a:gd name="connsiteY0" fmla="*/ 0 h 2540529"/>
              <a:gd name="connsiteX1" fmla="*/ 3030226 w 3061881"/>
              <a:gd name="connsiteY1" fmla="*/ 843844 h 2540529"/>
              <a:gd name="connsiteX2" fmla="*/ 3061881 w 3061881"/>
              <a:gd name="connsiteY2" fmla="*/ 909556 h 2540529"/>
              <a:gd name="connsiteX3" fmla="*/ 3061881 w 3061881"/>
              <a:gd name="connsiteY3" fmla="*/ 2315281 h 2540529"/>
              <a:gd name="connsiteX4" fmla="*/ 3030226 w 3061881"/>
              <a:gd name="connsiteY4" fmla="*/ 2380992 h 2540529"/>
              <a:gd name="connsiteX5" fmla="*/ 2949460 w 3061881"/>
              <a:gd name="connsiteY5" fmla="*/ 2513937 h 2540529"/>
              <a:gd name="connsiteX6" fmla="*/ 2929575 w 3061881"/>
              <a:gd name="connsiteY6" fmla="*/ 2540529 h 2540529"/>
              <a:gd name="connsiteX7" fmla="*/ 295261 w 3061881"/>
              <a:gd name="connsiteY7" fmla="*/ 2540529 h 2540529"/>
              <a:gd name="connsiteX8" fmla="*/ 275376 w 3061881"/>
              <a:gd name="connsiteY8" fmla="*/ 2513937 h 2540529"/>
              <a:gd name="connsiteX9" fmla="*/ 0 w 3061881"/>
              <a:gd name="connsiteY9" fmla="*/ 1612418 h 2540529"/>
              <a:gd name="connsiteX10" fmla="*/ 1612418 w 3061881"/>
              <a:gd name="connsiteY10" fmla="*/ 0 h 2540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61881" h="2540529">
                <a:moveTo>
                  <a:pt x="1612418" y="0"/>
                </a:moveTo>
                <a:cubicBezTo>
                  <a:pt x="2224646" y="0"/>
                  <a:pt x="2757180" y="341213"/>
                  <a:pt x="3030226" y="843844"/>
                </a:cubicBezTo>
                <a:lnTo>
                  <a:pt x="3061881" y="909556"/>
                </a:lnTo>
                <a:lnTo>
                  <a:pt x="3061881" y="2315281"/>
                </a:lnTo>
                <a:lnTo>
                  <a:pt x="3030226" y="2380992"/>
                </a:lnTo>
                <a:cubicBezTo>
                  <a:pt x="3005404" y="2426686"/>
                  <a:pt x="2978437" y="2471046"/>
                  <a:pt x="2949460" y="2513937"/>
                </a:cubicBezTo>
                <a:lnTo>
                  <a:pt x="2929575" y="2540529"/>
                </a:lnTo>
                <a:lnTo>
                  <a:pt x="295261" y="2540529"/>
                </a:lnTo>
                <a:lnTo>
                  <a:pt x="275376" y="2513937"/>
                </a:lnTo>
                <a:cubicBezTo>
                  <a:pt x="101518" y="2256593"/>
                  <a:pt x="0" y="1946361"/>
                  <a:pt x="0" y="1612418"/>
                </a:cubicBezTo>
                <a:cubicBezTo>
                  <a:pt x="0" y="721904"/>
                  <a:pt x="721904" y="0"/>
                  <a:pt x="1612418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3BC5BE-F2EE-45FE-8034-52F9BD31C3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942" t="43077" r="2286" b="33524"/>
          <a:stretch/>
        </p:blipFill>
        <p:spPr>
          <a:xfrm>
            <a:off x="9880387" y="5010263"/>
            <a:ext cx="1738477" cy="166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2774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5475B-FA39-4781-900C-9B2C7C0F4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36AFA-BC19-45D9-9735-64A7EBEF2A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Workshop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groups of 3-4 prepare a specification ‘check list’ suitable for the selection of a raised access floor.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F401BD-7BC2-425E-929D-482CA423C2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817" t="20256" r="1107" b="52000"/>
          <a:stretch/>
        </p:blipFill>
        <p:spPr>
          <a:xfrm>
            <a:off x="6256365" y="3662268"/>
            <a:ext cx="2317184" cy="27655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92A15F-E72E-4790-98D4-873A68543C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269" t="49967" r="17179" b="24001"/>
          <a:stretch/>
        </p:blipFill>
        <p:spPr>
          <a:xfrm>
            <a:off x="1250852" y="3368917"/>
            <a:ext cx="1978909" cy="3033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0384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3B3F2-E46E-4890-B6AA-6B90E608F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B3EA9-2BAC-4FA6-859B-E41A189B3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Partitions - Basic types      Site assembled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AD7CE4-7BA3-451A-8460-74623D129B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3" t="33591" r="3464" b="42372"/>
          <a:stretch/>
        </p:blipFill>
        <p:spPr>
          <a:xfrm>
            <a:off x="7694903" y="461721"/>
            <a:ext cx="4218423" cy="41930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A98FBF-4779-4A27-B15D-93C1823A03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143" t="60066" r="8072" b="15237"/>
          <a:stretch/>
        </p:blipFill>
        <p:spPr>
          <a:xfrm>
            <a:off x="289936" y="2913016"/>
            <a:ext cx="5509166" cy="368188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958CBEC-F4A2-457E-9F32-5342593AC2B6}"/>
              </a:ext>
            </a:extLst>
          </p:cNvPr>
          <p:cNvSpPr/>
          <p:nvPr/>
        </p:nvSpPr>
        <p:spPr>
          <a:xfrm>
            <a:off x="5928423" y="5811504"/>
            <a:ext cx="415789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Factory assembled </a:t>
            </a:r>
          </a:p>
        </p:txBody>
      </p:sp>
    </p:spTree>
    <p:extLst>
      <p:ext uri="{BB962C8B-B14F-4D97-AF65-F5344CB8AC3E}">
        <p14:creationId xmlns:p14="http://schemas.microsoft.com/office/powerpoint/2010/main" val="20609751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A8665-28AB-4B94-9A15-F73F63B66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A143F-5848-4D4E-BFAC-CC19DA4026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Requirements of a partition system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Demountability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- How often will there be a need to  change?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Frequency of changes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Immediate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Every few months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Several years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Simplicity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location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5B5541-FBDB-458F-AFB0-499C533C81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115" t="44872" r="1000" b="24000"/>
          <a:stretch/>
        </p:blipFill>
        <p:spPr>
          <a:xfrm>
            <a:off x="6904139" y="2880512"/>
            <a:ext cx="5061438" cy="3296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1727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3D2B2-0EA8-42EC-A5BA-3FB197654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AA492-66D9-4098-A257-CA4D267C60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Sound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degree of sound insulation is needed?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equals heavy!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Problems with loadings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Alternative – carefully designed lightweight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partition with cavity filled with quilt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07D586-C7A1-43FF-A8B4-F2AF71F234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058" t="28974" r="26607" b="26095"/>
          <a:stretch/>
        </p:blipFill>
        <p:spPr>
          <a:xfrm>
            <a:off x="8004954" y="1373108"/>
            <a:ext cx="4052064" cy="4585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5044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15BA7-E9DA-44A7-B65C-EECFDA996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C1F12-A1E1-40B3-816B-51F9354AF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589" y="1433739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Fire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the system required to have any fire resistance?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Ceiling / floor voids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Special treatment at joints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Finishes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Spread of flame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6FF9B6-5A42-41A2-BC01-5157F03240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760" t="26621" r="1428" b="44762"/>
          <a:stretch/>
        </p:blipFill>
        <p:spPr>
          <a:xfrm>
            <a:off x="8372213" y="224768"/>
            <a:ext cx="3426203" cy="29318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7DD6CD5-2BB8-4FFE-99D1-792BD58B8E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313" t="57949" r="11500" b="13433"/>
          <a:stretch/>
        </p:blipFill>
        <p:spPr>
          <a:xfrm>
            <a:off x="5805898" y="3230323"/>
            <a:ext cx="2868319" cy="3254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9700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02F3C71-C981-4614-98EA-D6C494F80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719C0D-093B-4DBF-BE8B-938800373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4A8AC-B610-44FC-AAD1-AF8E7B79B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5" y="2121762"/>
            <a:ext cx="6204984" cy="36269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Services accommodation </a:t>
            </a:r>
          </a:p>
          <a:p>
            <a:pPr marL="0" indent="0">
              <a:buNone/>
            </a:pPr>
            <a:r>
              <a:rPr lang="en-GB" sz="2400"/>
              <a:t>How many services? </a:t>
            </a:r>
          </a:p>
          <a:p>
            <a:r>
              <a:rPr lang="en-GB" sz="2400"/>
              <a:t>Location  </a:t>
            </a:r>
          </a:p>
          <a:p>
            <a:r>
              <a:rPr lang="en-GB" sz="2400"/>
              <a:t> Integrated </a:t>
            </a:r>
          </a:p>
          <a:p>
            <a:r>
              <a:rPr lang="en-GB" sz="2400"/>
              <a:t> Compatibility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66B579-9243-47ED-BFA5-8525433AA1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46" t="46095" r="25750" b="24571"/>
          <a:stretch/>
        </p:blipFill>
        <p:spPr>
          <a:xfrm>
            <a:off x="8264167" y="306909"/>
            <a:ext cx="3173176" cy="2286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F3D194C-0AFB-49F9-BEB2-294B3CF61B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875" t="24652" r="2821" b="53905"/>
          <a:stretch/>
        </p:blipFill>
        <p:spPr>
          <a:xfrm>
            <a:off x="7829551" y="3322714"/>
            <a:ext cx="4042410" cy="240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4807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99A8B4F-0FED-46C0-9186-5A8E116D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0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A6861EE-7660-46C9-80BD-173B8F74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F5314A-2D02-4A3A-85E2-5D21933BB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310" y="301415"/>
            <a:ext cx="6318649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1569C-3E07-42F3-AF33-AFA9A8904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807" y="1907178"/>
            <a:ext cx="4650524" cy="4764552"/>
          </a:xfrm>
        </p:spPr>
        <p:txBody>
          <a:bodyPr anchor="ctr">
            <a:noAutofit/>
          </a:bodyPr>
          <a:lstStyle/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Construction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Tolerances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Variations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Interaction 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Further fittings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Loading  </a:t>
            </a:r>
          </a:p>
          <a:p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Special fixings 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8A69B74-22E3-47CC-823F-18BE7930C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36" y="2960687"/>
            <a:ext cx="2668748" cy="2668748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71">
            <a:extLst>
              <a:ext uri="{FF2B5EF4-FFF2-40B4-BE49-F238E27FC236}">
                <a16:creationId xmlns:a16="http://schemas.microsoft.com/office/drawing/2014/main" id="{1778637B-5DB8-4A75-B2E6-FC2B1BB9A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014" y="2"/>
            <a:ext cx="4034987" cy="3428147"/>
          </a:xfrm>
          <a:custGeom>
            <a:avLst/>
            <a:gdLst>
              <a:gd name="connsiteX0" fmla="*/ 350825 w 4034987"/>
              <a:gd name="connsiteY0" fmla="*/ 0 h 3428147"/>
              <a:gd name="connsiteX1" fmla="*/ 4034987 w 4034987"/>
              <a:gd name="connsiteY1" fmla="*/ 0 h 3428147"/>
              <a:gd name="connsiteX2" fmla="*/ 4034987 w 4034987"/>
              <a:gd name="connsiteY2" fmla="*/ 2505205 h 3428147"/>
              <a:gd name="connsiteX3" fmla="*/ 3951822 w 4034987"/>
              <a:gd name="connsiteY3" fmla="*/ 2616420 h 3428147"/>
              <a:gd name="connsiteX4" fmla="*/ 2230590 w 4034987"/>
              <a:gd name="connsiteY4" fmla="*/ 3428147 h 3428147"/>
              <a:gd name="connsiteX5" fmla="*/ 0 w 4034987"/>
              <a:gd name="connsiteY5" fmla="*/ 1197557 h 3428147"/>
              <a:gd name="connsiteX6" fmla="*/ 269220 w 4034987"/>
              <a:gd name="connsiteY6" fmla="*/ 134326 h 3428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987" h="3428147">
                <a:moveTo>
                  <a:pt x="350825" y="0"/>
                </a:moveTo>
                <a:lnTo>
                  <a:pt x="4034987" y="0"/>
                </a:lnTo>
                <a:lnTo>
                  <a:pt x="4034987" y="2505205"/>
                </a:lnTo>
                <a:lnTo>
                  <a:pt x="3951822" y="2616420"/>
                </a:lnTo>
                <a:cubicBezTo>
                  <a:pt x="3542699" y="3112162"/>
                  <a:pt x="2923546" y="3428147"/>
                  <a:pt x="2230590" y="3428147"/>
                </a:cubicBezTo>
                <a:cubicBezTo>
                  <a:pt x="998669" y="3428147"/>
                  <a:pt x="0" y="2429478"/>
                  <a:pt x="0" y="1197557"/>
                </a:cubicBezTo>
                <a:cubicBezTo>
                  <a:pt x="0" y="812582"/>
                  <a:pt x="97526" y="450385"/>
                  <a:pt x="269220" y="134326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7E0078-293B-4308-85B4-0F67BFA71A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8572" t="52191" r="21250" b="21591"/>
          <a:stretch/>
        </p:blipFill>
        <p:spPr>
          <a:xfrm>
            <a:off x="9524384" y="210817"/>
            <a:ext cx="1676759" cy="24295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D711DE-FAC9-4FA6-BBEF-6BDFA2483C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452" t="24652" r="11500" b="47810"/>
          <a:stretch/>
        </p:blipFill>
        <p:spPr>
          <a:xfrm>
            <a:off x="6844326" y="3478741"/>
            <a:ext cx="1146131" cy="1606964"/>
          </a:xfrm>
          <a:prstGeom prst="rect">
            <a:avLst/>
          </a:prstGeom>
        </p:spPr>
      </p:pic>
      <p:sp>
        <p:nvSpPr>
          <p:cNvPr id="19" name="Freeform 75">
            <a:extLst>
              <a:ext uri="{FF2B5EF4-FFF2-40B4-BE49-F238E27FC236}">
                <a16:creationId xmlns:a16="http://schemas.microsoft.com/office/drawing/2014/main" id="{0035A30C-45F3-4EFB-B2E8-6E2A1184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9131" y="4258570"/>
            <a:ext cx="3132869" cy="2599430"/>
          </a:xfrm>
          <a:custGeom>
            <a:avLst/>
            <a:gdLst>
              <a:gd name="connsiteX0" fmla="*/ 1612418 w 3061881"/>
              <a:gd name="connsiteY0" fmla="*/ 0 h 2540529"/>
              <a:gd name="connsiteX1" fmla="*/ 3030226 w 3061881"/>
              <a:gd name="connsiteY1" fmla="*/ 843844 h 2540529"/>
              <a:gd name="connsiteX2" fmla="*/ 3061881 w 3061881"/>
              <a:gd name="connsiteY2" fmla="*/ 909556 h 2540529"/>
              <a:gd name="connsiteX3" fmla="*/ 3061881 w 3061881"/>
              <a:gd name="connsiteY3" fmla="*/ 2315281 h 2540529"/>
              <a:gd name="connsiteX4" fmla="*/ 3030226 w 3061881"/>
              <a:gd name="connsiteY4" fmla="*/ 2380992 h 2540529"/>
              <a:gd name="connsiteX5" fmla="*/ 2949460 w 3061881"/>
              <a:gd name="connsiteY5" fmla="*/ 2513937 h 2540529"/>
              <a:gd name="connsiteX6" fmla="*/ 2929575 w 3061881"/>
              <a:gd name="connsiteY6" fmla="*/ 2540529 h 2540529"/>
              <a:gd name="connsiteX7" fmla="*/ 295261 w 3061881"/>
              <a:gd name="connsiteY7" fmla="*/ 2540529 h 2540529"/>
              <a:gd name="connsiteX8" fmla="*/ 275376 w 3061881"/>
              <a:gd name="connsiteY8" fmla="*/ 2513937 h 2540529"/>
              <a:gd name="connsiteX9" fmla="*/ 0 w 3061881"/>
              <a:gd name="connsiteY9" fmla="*/ 1612418 h 2540529"/>
              <a:gd name="connsiteX10" fmla="*/ 1612418 w 3061881"/>
              <a:gd name="connsiteY10" fmla="*/ 0 h 2540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61881" h="2540529">
                <a:moveTo>
                  <a:pt x="1612418" y="0"/>
                </a:moveTo>
                <a:cubicBezTo>
                  <a:pt x="2224646" y="0"/>
                  <a:pt x="2757180" y="341213"/>
                  <a:pt x="3030226" y="843844"/>
                </a:cubicBezTo>
                <a:lnTo>
                  <a:pt x="3061881" y="909556"/>
                </a:lnTo>
                <a:lnTo>
                  <a:pt x="3061881" y="2315281"/>
                </a:lnTo>
                <a:lnTo>
                  <a:pt x="3030226" y="2380992"/>
                </a:lnTo>
                <a:cubicBezTo>
                  <a:pt x="3005404" y="2426686"/>
                  <a:pt x="2978437" y="2471046"/>
                  <a:pt x="2949460" y="2513937"/>
                </a:cubicBezTo>
                <a:lnTo>
                  <a:pt x="2929575" y="2540529"/>
                </a:lnTo>
                <a:lnTo>
                  <a:pt x="295261" y="2540529"/>
                </a:lnTo>
                <a:lnTo>
                  <a:pt x="275376" y="2513937"/>
                </a:lnTo>
                <a:cubicBezTo>
                  <a:pt x="101518" y="2256593"/>
                  <a:pt x="0" y="1946361"/>
                  <a:pt x="0" y="1612418"/>
                </a:cubicBezTo>
                <a:cubicBezTo>
                  <a:pt x="0" y="721904"/>
                  <a:pt x="721904" y="0"/>
                  <a:pt x="1612418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49A2A7-3851-4281-99A2-F3B51F4062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260" t="50000" r="1693" b="22462"/>
          <a:stretch/>
        </p:blipFill>
        <p:spPr>
          <a:xfrm>
            <a:off x="10157178" y="5010263"/>
            <a:ext cx="1184896" cy="166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8017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EE9C-AB7A-4F56-9C3E-A41964294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B58533-5BAD-45D7-BDBF-93ECCDF331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0000" t="27149" r="1142" b="16771"/>
          <a:stretch/>
        </p:blipFill>
        <p:spPr>
          <a:xfrm>
            <a:off x="661851" y="365124"/>
            <a:ext cx="9905999" cy="6395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9557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C709A-DDA1-4FB2-B95B-B212C62AA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Internal Finishes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2253E-91B0-4CE7-89CA-CD58E9DAF5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 requirements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Connections to adjacent surfaces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Appearance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Manufactures’ services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Delivery </a:t>
            </a: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3F0B5A-3351-4735-BEBA-3262E31E1D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6731" t="32820" r="2285" b="40381"/>
          <a:stretch/>
        </p:blipFill>
        <p:spPr>
          <a:xfrm>
            <a:off x="6812432" y="610304"/>
            <a:ext cx="3908698" cy="28079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6AA92F-D51D-4C14-8CF8-245386B852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454" t="60069" r="2179" b="10652"/>
          <a:stretch/>
        </p:blipFill>
        <p:spPr>
          <a:xfrm>
            <a:off x="6306531" y="3633317"/>
            <a:ext cx="4230925" cy="2859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814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458</Words>
  <Application>Microsoft Office PowerPoint</Application>
  <PresentationFormat>Widescreen</PresentationFormat>
  <Paragraphs>140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Construction Technology </vt:lpstr>
      <vt:lpstr>Learning outcomes</vt:lpstr>
      <vt:lpstr>Grid technology </vt:lpstr>
      <vt:lpstr>Internal Finishes </vt:lpstr>
      <vt:lpstr>Internal Finishes </vt:lpstr>
      <vt:lpstr>Internal Finishes </vt:lpstr>
      <vt:lpstr>Internal Finishes </vt:lpstr>
      <vt:lpstr>Internal Finishes </vt:lpstr>
      <vt:lpstr>Internal Finishes </vt:lpstr>
      <vt:lpstr>PowerPoint Presentation</vt:lpstr>
      <vt:lpstr>Internal Finishes </vt:lpstr>
      <vt:lpstr>Internal Finishes </vt:lpstr>
      <vt:lpstr>Internal Finishes</vt:lpstr>
      <vt:lpstr>Internal Finishes </vt:lpstr>
      <vt:lpstr>Internal Finishes </vt:lpstr>
      <vt:lpstr>Internal Finishes </vt:lpstr>
      <vt:lpstr>Internal Finishes</vt:lpstr>
      <vt:lpstr>Internal Finishes </vt:lpstr>
      <vt:lpstr>Internal Finishes</vt:lpstr>
      <vt:lpstr>Internal Finishes </vt:lpstr>
      <vt:lpstr>Internal Finishes </vt:lpstr>
      <vt:lpstr>Internal Finishes </vt:lpstr>
      <vt:lpstr>Internal Finishes </vt:lpstr>
      <vt:lpstr>Internal Finishes </vt:lpstr>
      <vt:lpstr>PowerPoint Presentation</vt:lpstr>
      <vt:lpstr>Internal Finishes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Construction Technology</dc:title>
  <dc:creator>Chris</dc:creator>
  <cp:lastModifiedBy>Chris</cp:lastModifiedBy>
  <cp:revision>9</cp:revision>
  <dcterms:created xsi:type="dcterms:W3CDTF">2019-03-01T12:55:06Z</dcterms:created>
  <dcterms:modified xsi:type="dcterms:W3CDTF">2019-03-08T16:23:22Z</dcterms:modified>
</cp:coreProperties>
</file>