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23"/>
  </p:notesMasterIdLst>
  <p:sldIdLst>
    <p:sldId id="259" r:id="rId9"/>
    <p:sldId id="262" r:id="rId10"/>
    <p:sldId id="263" r:id="rId11"/>
    <p:sldId id="264" r:id="rId12"/>
    <p:sldId id="274" r:id="rId13"/>
    <p:sldId id="265" r:id="rId14"/>
    <p:sldId id="266" r:id="rId15"/>
    <p:sldId id="275" r:id="rId16"/>
    <p:sldId id="267" r:id="rId17"/>
    <p:sldId id="276" r:id="rId18"/>
    <p:sldId id="268" r:id="rId19"/>
    <p:sldId id="269" r:id="rId20"/>
    <p:sldId id="296" r:id="rId21"/>
    <p:sldId id="49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8" d="100"/>
          <a:sy n="58" d="100"/>
        </p:scale>
        <p:origin x="258" y="10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98E40B-6C3E-449B-B231-A86E4F3609B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C44A5-3B7B-4AF2-AEA4-5E7F7BC46B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766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C44A5-3B7B-4AF2-AEA4-5E7F7BC46B0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667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https://digitalskills.uwtsd.ac.uk/resource-finder/?page=1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C44A5-3B7B-4AF2-AEA4-5E7F7BC46B0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5493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3532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29/06/2026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0488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10" Type="http://schemas.openxmlformats.org/officeDocument/2006/relationships/image" Target="../media/image6.png"/><Relationship Id="rId4" Type="http://schemas.openxmlformats.org/officeDocument/2006/relationships/slideLayout" Target="../slideLayouts/slideLayout9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  <p:sldLayoutId id="2147483733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resource-finder/?page=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algn="ctr"/>
            <a:r>
              <a:rPr lang="en-GB" sz="4000" b="1">
                <a:ea typeface="Calibri" panose="020F0502020204030204"/>
                <a:cs typeface="Calibri" panose="020F0502020204030204"/>
              </a:rPr>
              <a:t>Essential Skills: Week 8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GB" sz="4000" b="1" dirty="0">
                <a:ea typeface="Calibri" panose="020F0502020204030204"/>
                <a:cs typeface="Calibri" panose="020F0502020204030204"/>
              </a:rPr>
              <a:t>'Where </a:t>
            </a:r>
            <a:r>
              <a:rPr lang="en-GB" sz="4000" b="1">
                <a:ea typeface="Calibri" panose="020F0502020204030204"/>
                <a:cs typeface="Calibri" panose="020F0502020204030204"/>
              </a:rPr>
              <a:t>To Next?'</a:t>
            </a:r>
            <a:endParaRPr lang="en-GB" sz="4000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192" y="1336951"/>
            <a:ext cx="7956222" cy="751303"/>
          </a:xfrm>
        </p:spPr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Learning Outcomes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192" y="2521364"/>
            <a:ext cx="5432998" cy="34303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ea typeface="Calibri" panose="020F0502020204030204"/>
                <a:cs typeface="Calibri" panose="020F0502020204030204"/>
              </a:rPr>
              <a:t>In this session you will: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 dirty="0">
                <a:highlight>
                  <a:srgbClr val="FFFFFF"/>
                </a:highlight>
              </a:rPr>
              <a:t>reflect on your progress from last term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 dirty="0">
                <a:highlight>
                  <a:srgbClr val="FFFFFF"/>
                </a:highlight>
              </a:rPr>
              <a:t> identify your priorities for this term 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 dirty="0">
                <a:highlight>
                  <a:srgbClr val="FFFFFF"/>
                </a:highlight>
              </a:rPr>
              <a:t>connect your learning to future study and careers 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 dirty="0">
                <a:highlight>
                  <a:srgbClr val="FFFFFF"/>
                </a:highlight>
              </a:rPr>
              <a:t>develop an action plan 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 dirty="0">
                <a:highlight>
                  <a:srgbClr val="FFFFFF"/>
                </a:highlight>
              </a:rPr>
              <a:t>identify support available across the university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7092CB-6CB0-913B-661B-17D42A690369}"/>
              </a:ext>
            </a:extLst>
          </p:cNvPr>
          <p:cNvSpPr txBox="1"/>
          <p:nvPr/>
        </p:nvSpPr>
        <p:spPr>
          <a:xfrm>
            <a:off x="7507021" y="4622565"/>
            <a:ext cx="379944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This session is relevant to your onward professional development as you will have the opportunity to strategically consider how far you have travelled and your plans for continued 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professional and academic progress.</a:t>
            </a:r>
            <a:r>
              <a:rPr lang="en-GB" dirty="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endParaRPr lang="en-GB" dirty="0">
              <a:solidFill>
                <a:srgbClr val="1D2125"/>
              </a:solidFill>
              <a:highlight>
                <a:srgbClr val="FFFFFF"/>
              </a:highlight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A298BD6-1FAB-EC77-4F64-74A62D698C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7787" y="459772"/>
            <a:ext cx="4917907" cy="3256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019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9FA90-0609-CCA5-40BF-43EFCD991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Reflection: </a:t>
            </a:r>
            <a:r>
              <a:rPr lang="en-GB" dirty="0"/>
              <a:t>What am I proud of doing at UWTSD?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2DD387-0176-B69E-C8AE-2102150D64E0}"/>
              </a:ext>
            </a:extLst>
          </p:cNvPr>
          <p:cNvSpPr txBox="1"/>
          <p:nvPr/>
        </p:nvSpPr>
        <p:spPr>
          <a:xfrm>
            <a:off x="6535743" y="2082801"/>
            <a:ext cx="5327935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ea typeface="Calibri"/>
                <a:cs typeface="Calibri"/>
              </a:rPr>
              <a:t>You have already done a lot during your time at UWTSD. </a:t>
            </a:r>
          </a:p>
          <a:p>
            <a:endParaRPr lang="en-GB" sz="2000" dirty="0"/>
          </a:p>
          <a:p>
            <a:r>
              <a:rPr lang="en-GB" sz="2000" dirty="0"/>
              <a:t>Take 5 minutes to write three achievements: 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One academic achievement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One personal achievement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One professional achievement 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Share with partner.</a:t>
            </a:r>
          </a:p>
          <a:p>
            <a:r>
              <a:rPr lang="en-GB" sz="2000" dirty="0"/>
              <a:t>(5 mins)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1702BB-3F43-6839-C488-F95122E811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065" y="2317550"/>
            <a:ext cx="5327935" cy="3536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594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6FB95-4EE7-E7B1-459B-2E96D74B0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CFFE9-80E6-E5D9-ED0F-B1D201DC5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Looking Forward</a:t>
            </a:r>
            <a:endParaRPr lang="en-GB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A248256-A875-2497-EDB6-B6AC28153E1F}"/>
              </a:ext>
            </a:extLst>
          </p:cNvPr>
          <p:cNvSpPr txBox="1"/>
          <p:nvPr/>
        </p:nvSpPr>
        <p:spPr>
          <a:xfrm>
            <a:off x="770466" y="1882121"/>
            <a:ext cx="11250083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Think about what new achievements you may have ahead of you.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Spend a few minutes considering the following statement: By the end of this term I want to…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EEF609F-6606-0552-F80F-0288AC1644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770"/>
          <a:stretch>
            <a:fillRect/>
          </a:stretch>
        </p:blipFill>
        <p:spPr>
          <a:xfrm>
            <a:off x="1962151" y="3928284"/>
            <a:ext cx="8535970" cy="142675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2D4ABA7-4D20-6CCA-8FD0-B46281E20F34}"/>
              </a:ext>
            </a:extLst>
          </p:cNvPr>
          <p:cNvSpPr txBox="1"/>
          <p:nvPr/>
        </p:nvSpPr>
        <p:spPr>
          <a:xfrm>
            <a:off x="3347507" y="561609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achievement goals do you have?</a:t>
            </a:r>
          </a:p>
        </p:txBody>
      </p:sp>
    </p:spTree>
    <p:extLst>
      <p:ext uri="{BB962C8B-B14F-4D97-AF65-F5344CB8AC3E}">
        <p14:creationId xmlns:p14="http://schemas.microsoft.com/office/powerpoint/2010/main" val="1157900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8EED5-84A9-D2F9-F977-FBF53453A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could stop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80750-1FA8-EC52-F009-BB1E6ED35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1825625"/>
            <a:ext cx="11163300" cy="16033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Consider the goals you have just thought about, what challenges or support might you encounter to help or hinder you on the path to success?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3CCCF1-60E1-8C37-EDED-880F0E9FD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1301" y="3221036"/>
            <a:ext cx="9356357" cy="3084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920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19884E2-83A8-BB57-ADF9-359EF5D011C6}"/>
              </a:ext>
            </a:extLst>
          </p:cNvPr>
          <p:cNvSpPr txBox="1"/>
          <p:nvPr/>
        </p:nvSpPr>
        <p:spPr>
          <a:xfrm>
            <a:off x="490602" y="422754"/>
            <a:ext cx="560539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Professional Goals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AADCD5-E3FF-6C07-5AAE-45D8E86C0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5085" y="1022918"/>
            <a:ext cx="5266312" cy="3577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C78F327-2B01-A3EE-E682-F4F052C6CEB7}"/>
              </a:ext>
            </a:extLst>
          </p:cNvPr>
          <p:cNvSpPr txBox="1"/>
          <p:nvPr/>
        </p:nvSpPr>
        <p:spPr>
          <a:xfrm>
            <a:off x="490602" y="1484936"/>
            <a:ext cx="5605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Did you set any of the following goals?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72B95C3-B152-7635-04F9-588494C4377D}"/>
              </a:ext>
            </a:extLst>
          </p:cNvPr>
          <p:cNvSpPr/>
          <p:nvPr/>
        </p:nvSpPr>
        <p:spPr>
          <a:xfrm>
            <a:off x="490600" y="2371725"/>
            <a:ext cx="2972241" cy="6322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Applying for placement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7A6BE06-5C6A-C6A7-3DB2-4D15D89AE718}"/>
              </a:ext>
            </a:extLst>
          </p:cNvPr>
          <p:cNvSpPr/>
          <p:nvPr/>
        </p:nvSpPr>
        <p:spPr>
          <a:xfrm>
            <a:off x="2344382" y="3059205"/>
            <a:ext cx="2972240" cy="60736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Applying for internship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3CE75E9-A89E-44BC-D17A-408FF07EFCB8}"/>
              </a:ext>
            </a:extLst>
          </p:cNvPr>
          <p:cNvSpPr/>
          <p:nvPr/>
        </p:nvSpPr>
        <p:spPr>
          <a:xfrm>
            <a:off x="3293300" y="3738004"/>
            <a:ext cx="2972239" cy="60736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Applying for junior role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E160A51-C3D8-3F36-EAF1-55C016BC5743}"/>
              </a:ext>
            </a:extLst>
          </p:cNvPr>
          <p:cNvSpPr txBox="1"/>
          <p:nvPr/>
        </p:nvSpPr>
        <p:spPr>
          <a:xfrm>
            <a:off x="412460" y="4694587"/>
            <a:ext cx="89982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Which university experiences could you use as evidence?</a:t>
            </a:r>
          </a:p>
        </p:txBody>
      </p:sp>
      <p:sp>
        <p:nvSpPr>
          <p:cNvPr id="18" name="Free-form: Shape 17">
            <a:extLst>
              <a:ext uri="{FF2B5EF4-FFF2-40B4-BE49-F238E27FC236}">
                <a16:creationId xmlns:a16="http://schemas.microsoft.com/office/drawing/2014/main" id="{701DAEC7-E99E-6379-64A7-D9FF757648F3}"/>
              </a:ext>
            </a:extLst>
          </p:cNvPr>
          <p:cNvSpPr/>
          <p:nvPr/>
        </p:nvSpPr>
        <p:spPr>
          <a:xfrm>
            <a:off x="6349014" y="5357135"/>
            <a:ext cx="2058514" cy="1032978"/>
          </a:xfrm>
          <a:custGeom>
            <a:avLst/>
            <a:gdLst>
              <a:gd name="csX0" fmla="*/ 0 w 1032977"/>
              <a:gd name="csY0" fmla="*/ 449345 h 898690"/>
              <a:gd name="csX1" fmla="*/ 224673 w 1032977"/>
              <a:gd name="csY1" fmla="*/ 0 h 898690"/>
              <a:gd name="csX2" fmla="*/ 808305 w 1032977"/>
              <a:gd name="csY2" fmla="*/ 0 h 898690"/>
              <a:gd name="csX3" fmla="*/ 1032977 w 1032977"/>
              <a:gd name="csY3" fmla="*/ 449345 h 898690"/>
              <a:gd name="csX4" fmla="*/ 808305 w 1032977"/>
              <a:gd name="csY4" fmla="*/ 898690 h 898690"/>
              <a:gd name="csX5" fmla="*/ 224673 w 1032977"/>
              <a:gd name="csY5" fmla="*/ 898690 h 898690"/>
              <a:gd name="csX6" fmla="*/ 0 w 1032977"/>
              <a:gd name="csY6" fmla="*/ 449345 h 8986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032977" h="898690">
                <a:moveTo>
                  <a:pt x="516488" y="0"/>
                </a:moveTo>
                <a:lnTo>
                  <a:pt x="1032976" y="195466"/>
                </a:lnTo>
                <a:lnTo>
                  <a:pt x="1032976" y="703225"/>
                </a:lnTo>
                <a:lnTo>
                  <a:pt x="516489" y="898690"/>
                </a:lnTo>
                <a:lnTo>
                  <a:pt x="1" y="703225"/>
                </a:lnTo>
                <a:lnTo>
                  <a:pt x="1" y="195466"/>
                </a:lnTo>
                <a:lnTo>
                  <a:pt x="51648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716" tIns="187643" rIns="166717" bIns="187642" numCol="1" spcCol="1270" anchor="ctr" anchorCtr="0">
            <a:noAutofit/>
          </a:bodyPr>
          <a:lstStyle/>
          <a:p>
            <a:pPr marL="0" lvl="0" indent="0" algn="ctr" defTabSz="311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Assignments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49D4B72-15AD-51EC-8A29-212CE701BA5A}"/>
              </a:ext>
            </a:extLst>
          </p:cNvPr>
          <p:cNvSpPr/>
          <p:nvPr/>
        </p:nvSpPr>
        <p:spPr>
          <a:xfrm>
            <a:off x="6802556" y="927128"/>
            <a:ext cx="1152802" cy="61978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Free-form: Shape 20">
            <a:extLst>
              <a:ext uri="{FF2B5EF4-FFF2-40B4-BE49-F238E27FC236}">
                <a16:creationId xmlns:a16="http://schemas.microsoft.com/office/drawing/2014/main" id="{F7EBE782-FEA0-79D5-2A73-BA4E1941A4B2}"/>
              </a:ext>
            </a:extLst>
          </p:cNvPr>
          <p:cNvSpPr/>
          <p:nvPr/>
        </p:nvSpPr>
        <p:spPr>
          <a:xfrm>
            <a:off x="10105678" y="5414381"/>
            <a:ext cx="1896610" cy="1032978"/>
          </a:xfrm>
          <a:custGeom>
            <a:avLst/>
            <a:gdLst>
              <a:gd name="csX0" fmla="*/ 0 w 1032977"/>
              <a:gd name="csY0" fmla="*/ 449345 h 898690"/>
              <a:gd name="csX1" fmla="*/ 224673 w 1032977"/>
              <a:gd name="csY1" fmla="*/ 0 h 898690"/>
              <a:gd name="csX2" fmla="*/ 808305 w 1032977"/>
              <a:gd name="csY2" fmla="*/ 0 h 898690"/>
              <a:gd name="csX3" fmla="*/ 1032977 w 1032977"/>
              <a:gd name="csY3" fmla="*/ 449345 h 898690"/>
              <a:gd name="csX4" fmla="*/ 808305 w 1032977"/>
              <a:gd name="csY4" fmla="*/ 898690 h 898690"/>
              <a:gd name="csX5" fmla="*/ 224673 w 1032977"/>
              <a:gd name="csY5" fmla="*/ 898690 h 898690"/>
              <a:gd name="csX6" fmla="*/ 0 w 1032977"/>
              <a:gd name="csY6" fmla="*/ 449345 h 8986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032977" h="898690">
                <a:moveTo>
                  <a:pt x="516488" y="0"/>
                </a:moveTo>
                <a:lnTo>
                  <a:pt x="1032976" y="195466"/>
                </a:lnTo>
                <a:lnTo>
                  <a:pt x="1032976" y="703225"/>
                </a:lnTo>
                <a:lnTo>
                  <a:pt x="516489" y="898690"/>
                </a:lnTo>
                <a:lnTo>
                  <a:pt x="1" y="703225"/>
                </a:lnTo>
                <a:lnTo>
                  <a:pt x="1" y="195466"/>
                </a:lnTo>
                <a:lnTo>
                  <a:pt x="51648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492836"/>
              <a:satOff val="18182"/>
              <a:lumOff val="-2674"/>
              <a:alphaOff val="0"/>
            </a:schemeClr>
          </a:fillRef>
          <a:effectRef idx="0">
            <a:schemeClr val="accent3">
              <a:hueOff val="492836"/>
              <a:satOff val="18182"/>
              <a:lumOff val="-267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716" tIns="187643" rIns="166717" bIns="187642" numCol="1" spcCol="1270" anchor="ctr" anchorCtr="0">
            <a:noAutofit/>
          </a:bodyPr>
          <a:lstStyle/>
          <a:p>
            <a:pPr marL="0" lvl="0" indent="0" algn="ctr" defTabSz="311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Presentations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8D0222E-1952-72E5-C2EC-840FF858502F}"/>
              </a:ext>
            </a:extLst>
          </p:cNvPr>
          <p:cNvSpPr/>
          <p:nvPr/>
        </p:nvSpPr>
        <p:spPr>
          <a:xfrm>
            <a:off x="4236640" y="1803919"/>
            <a:ext cx="1115615" cy="61978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Free-form: Shape 23">
            <a:extLst>
              <a:ext uri="{FF2B5EF4-FFF2-40B4-BE49-F238E27FC236}">
                <a16:creationId xmlns:a16="http://schemas.microsoft.com/office/drawing/2014/main" id="{3CA6D60D-898E-379D-C414-0719C47DCA5D}"/>
              </a:ext>
            </a:extLst>
          </p:cNvPr>
          <p:cNvSpPr/>
          <p:nvPr/>
        </p:nvSpPr>
        <p:spPr>
          <a:xfrm>
            <a:off x="4422254" y="5381574"/>
            <a:ext cx="1631391" cy="1032978"/>
          </a:xfrm>
          <a:custGeom>
            <a:avLst/>
            <a:gdLst>
              <a:gd name="csX0" fmla="*/ 0 w 1032977"/>
              <a:gd name="csY0" fmla="*/ 449345 h 898690"/>
              <a:gd name="csX1" fmla="*/ 224673 w 1032977"/>
              <a:gd name="csY1" fmla="*/ 0 h 898690"/>
              <a:gd name="csX2" fmla="*/ 808305 w 1032977"/>
              <a:gd name="csY2" fmla="*/ 0 h 898690"/>
              <a:gd name="csX3" fmla="*/ 1032977 w 1032977"/>
              <a:gd name="csY3" fmla="*/ 449345 h 898690"/>
              <a:gd name="csX4" fmla="*/ 808305 w 1032977"/>
              <a:gd name="csY4" fmla="*/ 898690 h 898690"/>
              <a:gd name="csX5" fmla="*/ 224673 w 1032977"/>
              <a:gd name="csY5" fmla="*/ 898690 h 898690"/>
              <a:gd name="csX6" fmla="*/ 0 w 1032977"/>
              <a:gd name="csY6" fmla="*/ 449345 h 8986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032977" h="898690">
                <a:moveTo>
                  <a:pt x="516488" y="0"/>
                </a:moveTo>
                <a:lnTo>
                  <a:pt x="1032976" y="195466"/>
                </a:lnTo>
                <a:lnTo>
                  <a:pt x="1032976" y="703225"/>
                </a:lnTo>
                <a:lnTo>
                  <a:pt x="516489" y="898690"/>
                </a:lnTo>
                <a:lnTo>
                  <a:pt x="1" y="703225"/>
                </a:lnTo>
                <a:lnTo>
                  <a:pt x="1" y="195466"/>
                </a:lnTo>
                <a:lnTo>
                  <a:pt x="51648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985672"/>
              <a:satOff val="36364"/>
              <a:lumOff val="-5348"/>
              <a:alphaOff val="0"/>
            </a:schemeClr>
          </a:fillRef>
          <a:effectRef idx="0">
            <a:schemeClr val="accent3">
              <a:hueOff val="985672"/>
              <a:satOff val="36364"/>
              <a:lumOff val="-534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716" tIns="187643" rIns="166717" bIns="187642" numCol="1" spcCol="1270" anchor="ctr" anchorCtr="0">
            <a:noAutofit/>
          </a:bodyPr>
          <a:lstStyle/>
          <a:p>
            <a:pPr marL="0" lvl="0" indent="0" algn="ctr" defTabSz="311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Group work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83002FD-92B9-7956-CEF1-F9AB829FD5D4}"/>
              </a:ext>
            </a:extLst>
          </p:cNvPr>
          <p:cNvSpPr/>
          <p:nvPr/>
        </p:nvSpPr>
        <p:spPr>
          <a:xfrm>
            <a:off x="6802556" y="2680710"/>
            <a:ext cx="1152802" cy="61978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Free-form: Shape 26">
            <a:extLst>
              <a:ext uri="{FF2B5EF4-FFF2-40B4-BE49-F238E27FC236}">
                <a16:creationId xmlns:a16="http://schemas.microsoft.com/office/drawing/2014/main" id="{29107161-B366-BA3B-9B03-89626EE1C885}"/>
              </a:ext>
            </a:extLst>
          </p:cNvPr>
          <p:cNvSpPr/>
          <p:nvPr/>
        </p:nvSpPr>
        <p:spPr>
          <a:xfrm>
            <a:off x="2633341" y="5357135"/>
            <a:ext cx="1391405" cy="1032978"/>
          </a:xfrm>
          <a:custGeom>
            <a:avLst/>
            <a:gdLst>
              <a:gd name="csX0" fmla="*/ 0 w 1032977"/>
              <a:gd name="csY0" fmla="*/ 449345 h 898690"/>
              <a:gd name="csX1" fmla="*/ 224673 w 1032977"/>
              <a:gd name="csY1" fmla="*/ 0 h 898690"/>
              <a:gd name="csX2" fmla="*/ 808305 w 1032977"/>
              <a:gd name="csY2" fmla="*/ 0 h 898690"/>
              <a:gd name="csX3" fmla="*/ 1032977 w 1032977"/>
              <a:gd name="csY3" fmla="*/ 449345 h 898690"/>
              <a:gd name="csX4" fmla="*/ 808305 w 1032977"/>
              <a:gd name="csY4" fmla="*/ 898690 h 898690"/>
              <a:gd name="csX5" fmla="*/ 224673 w 1032977"/>
              <a:gd name="csY5" fmla="*/ 898690 h 898690"/>
              <a:gd name="csX6" fmla="*/ 0 w 1032977"/>
              <a:gd name="csY6" fmla="*/ 449345 h 8986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032977" h="898690">
                <a:moveTo>
                  <a:pt x="516488" y="0"/>
                </a:moveTo>
                <a:lnTo>
                  <a:pt x="1032976" y="195466"/>
                </a:lnTo>
                <a:lnTo>
                  <a:pt x="1032976" y="703225"/>
                </a:lnTo>
                <a:lnTo>
                  <a:pt x="516489" y="898690"/>
                </a:lnTo>
                <a:lnTo>
                  <a:pt x="1" y="703225"/>
                </a:lnTo>
                <a:lnTo>
                  <a:pt x="1" y="195466"/>
                </a:lnTo>
                <a:lnTo>
                  <a:pt x="51648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478509"/>
              <a:satOff val="54545"/>
              <a:lumOff val="-8021"/>
              <a:alphaOff val="0"/>
            </a:schemeClr>
          </a:fillRef>
          <a:effectRef idx="0">
            <a:schemeClr val="accent3">
              <a:hueOff val="1478509"/>
              <a:satOff val="54545"/>
              <a:lumOff val="-802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716" tIns="187643" rIns="166717" bIns="187642" numCol="1" spcCol="1270" anchor="ctr" anchorCtr="0">
            <a:noAutofit/>
          </a:bodyPr>
          <a:lstStyle/>
          <a:p>
            <a:pPr marL="0" lvl="0" indent="0" algn="ctr" defTabSz="311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Research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2593F88-C1FC-5F95-FBC1-E25DA7F50017}"/>
              </a:ext>
            </a:extLst>
          </p:cNvPr>
          <p:cNvSpPr/>
          <p:nvPr/>
        </p:nvSpPr>
        <p:spPr>
          <a:xfrm>
            <a:off x="4236640" y="3557501"/>
            <a:ext cx="1115615" cy="61978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-form: Shape 29">
            <a:extLst>
              <a:ext uri="{FF2B5EF4-FFF2-40B4-BE49-F238E27FC236}">
                <a16:creationId xmlns:a16="http://schemas.microsoft.com/office/drawing/2014/main" id="{015E0F6E-7E31-5E80-7291-EBAA9D3EE869}"/>
              </a:ext>
            </a:extLst>
          </p:cNvPr>
          <p:cNvSpPr/>
          <p:nvPr/>
        </p:nvSpPr>
        <p:spPr>
          <a:xfrm>
            <a:off x="8532026" y="5414381"/>
            <a:ext cx="1449154" cy="1032978"/>
          </a:xfrm>
          <a:custGeom>
            <a:avLst/>
            <a:gdLst>
              <a:gd name="csX0" fmla="*/ 0 w 1032977"/>
              <a:gd name="csY0" fmla="*/ 449345 h 898690"/>
              <a:gd name="csX1" fmla="*/ 224673 w 1032977"/>
              <a:gd name="csY1" fmla="*/ 0 h 898690"/>
              <a:gd name="csX2" fmla="*/ 808305 w 1032977"/>
              <a:gd name="csY2" fmla="*/ 0 h 898690"/>
              <a:gd name="csX3" fmla="*/ 1032977 w 1032977"/>
              <a:gd name="csY3" fmla="*/ 449345 h 898690"/>
              <a:gd name="csX4" fmla="*/ 808305 w 1032977"/>
              <a:gd name="csY4" fmla="*/ 898690 h 898690"/>
              <a:gd name="csX5" fmla="*/ 224673 w 1032977"/>
              <a:gd name="csY5" fmla="*/ 898690 h 898690"/>
              <a:gd name="csX6" fmla="*/ 0 w 1032977"/>
              <a:gd name="csY6" fmla="*/ 449345 h 8986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032977" h="898690">
                <a:moveTo>
                  <a:pt x="516488" y="0"/>
                </a:moveTo>
                <a:lnTo>
                  <a:pt x="1032976" y="195466"/>
                </a:lnTo>
                <a:lnTo>
                  <a:pt x="1032976" y="703225"/>
                </a:lnTo>
                <a:lnTo>
                  <a:pt x="516489" y="898690"/>
                </a:lnTo>
                <a:lnTo>
                  <a:pt x="1" y="703225"/>
                </a:lnTo>
                <a:lnTo>
                  <a:pt x="1" y="195466"/>
                </a:lnTo>
                <a:lnTo>
                  <a:pt x="51648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971345"/>
              <a:satOff val="72727"/>
              <a:lumOff val="-10695"/>
              <a:alphaOff val="0"/>
            </a:schemeClr>
          </a:fillRef>
          <a:effectRef idx="0">
            <a:schemeClr val="accent3">
              <a:hueOff val="1971345"/>
              <a:satOff val="72727"/>
              <a:lumOff val="-1069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716" tIns="187643" rIns="166717" bIns="187642" numCol="1" spcCol="1270" anchor="ctr" anchorCtr="0">
            <a:noAutofit/>
          </a:bodyPr>
          <a:lstStyle/>
          <a:p>
            <a:pPr marL="0" lvl="0" indent="0" algn="ctr" defTabSz="311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Projects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C847F46-DC0E-272F-D2C6-2ED7355A5DEA}"/>
              </a:ext>
            </a:extLst>
          </p:cNvPr>
          <p:cNvSpPr/>
          <p:nvPr/>
        </p:nvSpPr>
        <p:spPr>
          <a:xfrm>
            <a:off x="6802556" y="4434293"/>
            <a:ext cx="1152802" cy="61978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Free-form: Shape 32">
            <a:extLst>
              <a:ext uri="{FF2B5EF4-FFF2-40B4-BE49-F238E27FC236}">
                <a16:creationId xmlns:a16="http://schemas.microsoft.com/office/drawing/2014/main" id="{05DE6D20-7B48-AB39-9D5D-168EE785BFEF}"/>
              </a:ext>
            </a:extLst>
          </p:cNvPr>
          <p:cNvSpPr/>
          <p:nvPr/>
        </p:nvSpPr>
        <p:spPr>
          <a:xfrm>
            <a:off x="689426" y="5363112"/>
            <a:ext cx="1654956" cy="1032978"/>
          </a:xfrm>
          <a:custGeom>
            <a:avLst/>
            <a:gdLst>
              <a:gd name="csX0" fmla="*/ 0 w 1032977"/>
              <a:gd name="csY0" fmla="*/ 449345 h 898690"/>
              <a:gd name="csX1" fmla="*/ 224673 w 1032977"/>
              <a:gd name="csY1" fmla="*/ 0 h 898690"/>
              <a:gd name="csX2" fmla="*/ 808305 w 1032977"/>
              <a:gd name="csY2" fmla="*/ 0 h 898690"/>
              <a:gd name="csX3" fmla="*/ 1032977 w 1032977"/>
              <a:gd name="csY3" fmla="*/ 449345 h 898690"/>
              <a:gd name="csX4" fmla="*/ 808305 w 1032977"/>
              <a:gd name="csY4" fmla="*/ 898690 h 898690"/>
              <a:gd name="csX5" fmla="*/ 224673 w 1032977"/>
              <a:gd name="csY5" fmla="*/ 898690 h 898690"/>
              <a:gd name="csX6" fmla="*/ 0 w 1032977"/>
              <a:gd name="csY6" fmla="*/ 449345 h 8986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032977" h="898690">
                <a:moveTo>
                  <a:pt x="516488" y="0"/>
                </a:moveTo>
                <a:lnTo>
                  <a:pt x="1032976" y="195466"/>
                </a:lnTo>
                <a:lnTo>
                  <a:pt x="1032976" y="703225"/>
                </a:lnTo>
                <a:lnTo>
                  <a:pt x="516489" y="898690"/>
                </a:lnTo>
                <a:lnTo>
                  <a:pt x="1" y="703225"/>
                </a:lnTo>
                <a:lnTo>
                  <a:pt x="1" y="195466"/>
                </a:lnTo>
                <a:lnTo>
                  <a:pt x="51648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2464181"/>
              <a:satOff val="90909"/>
              <a:lumOff val="-13369"/>
              <a:alphaOff val="0"/>
            </a:schemeClr>
          </a:fillRef>
          <a:effectRef idx="0">
            <a:schemeClr val="accent3">
              <a:hueOff val="2464181"/>
              <a:satOff val="90909"/>
              <a:lumOff val="-1336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6716" tIns="187643" rIns="166717" bIns="187642" numCol="1" spcCol="1270" anchor="ctr" anchorCtr="0">
            <a:noAutofit/>
          </a:bodyPr>
          <a:lstStyle/>
          <a:p>
            <a:pPr marL="0" lvl="0" indent="0" algn="ctr" defTabSz="311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C050A58-971E-7561-2369-0CD5FFFC9206}"/>
              </a:ext>
            </a:extLst>
          </p:cNvPr>
          <p:cNvSpPr/>
          <p:nvPr/>
        </p:nvSpPr>
        <p:spPr>
          <a:xfrm>
            <a:off x="4236640" y="5311084"/>
            <a:ext cx="1115615" cy="61978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478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257B5E-9506-2B18-11A3-D634E45B2749}"/>
              </a:ext>
            </a:extLst>
          </p:cNvPr>
          <p:cNvSpPr txBox="1"/>
          <p:nvPr/>
        </p:nvSpPr>
        <p:spPr>
          <a:xfrm>
            <a:off x="8230118" y="975469"/>
            <a:ext cx="3536318" cy="477053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Activity 2: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is important that you begin to link for UWTSD experiences to future job applications.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Complete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the Skills Translation Activity on Moodle - to improve the student job applications responses. </a:t>
            </a:r>
          </a:p>
          <a:p>
            <a:endParaRPr lang="en-GB" sz="2000" b="1" dirty="0">
              <a:latin typeface="Calibri"/>
              <a:ea typeface="Calibri"/>
              <a:cs typeface="Segoe UI"/>
            </a:endParaRPr>
          </a:p>
          <a:p>
            <a:endParaRPr lang="en-GB" sz="2000" b="1" dirty="0">
              <a:ea typeface="Calibri"/>
              <a:cs typeface="Segoe U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6FBC83-6BDC-4864-FDC2-C3C059BC00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956" y="933450"/>
            <a:ext cx="7403411" cy="485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820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E6F425-BB5A-CC4A-234C-08DD6FBF3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9569" y="1004445"/>
            <a:ext cx="3610466" cy="3575934"/>
          </a:xfrm>
        </p:spPr>
        <p:txBody>
          <a:bodyPr/>
          <a:lstStyle/>
          <a:p>
            <a:r>
              <a:rPr lang="en-GB" b="1" dirty="0">
                <a:ea typeface="Calibri"/>
                <a:cs typeface="Segoe UI"/>
              </a:rPr>
              <a:t>Share your responses with your tutor and class. </a:t>
            </a:r>
          </a:p>
          <a:p>
            <a:endParaRPr lang="en-GB" b="1" dirty="0">
              <a:ea typeface="Calibri"/>
              <a:cs typeface="Segoe UI"/>
            </a:endParaRPr>
          </a:p>
          <a:p>
            <a:r>
              <a:rPr lang="en-GB" b="1" dirty="0">
                <a:ea typeface="Calibri"/>
                <a:cs typeface="Segoe UI"/>
              </a:rPr>
              <a:t>Did we all identify the same skills and experience for Peter?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F2AAC7-412C-1F10-8663-E66CBCF1A0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34" y="365125"/>
            <a:ext cx="7403411" cy="4854575"/>
          </a:xfrm>
          <a:prstGeom prst="rect">
            <a:avLst/>
          </a:prstGeom>
        </p:spPr>
      </p:pic>
      <p:pic>
        <p:nvPicPr>
          <p:cNvPr id="8" name="Picture 7" descr="Male student content hand in pocket">
            <a:extLst>
              <a:ext uri="{FF2B5EF4-FFF2-40B4-BE49-F238E27FC236}">
                <a16:creationId xmlns:a16="http://schemas.microsoft.com/office/drawing/2014/main" id="{436F2CFE-5647-FF41-5E46-AEEED6C894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8174" y="2792412"/>
            <a:ext cx="1062312" cy="2753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29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5EBF4B3C-9D76-992B-3709-A5B5D39F5F1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alphaModFix amt="50000"/>
          </a:blip>
          <a:srcRect t="7979" b="7979"/>
          <a:stretch/>
        </p:blipFill>
        <p:spPr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27674A-D56E-D6CB-0F4D-03C52FF78E14}"/>
              </a:ext>
            </a:extLst>
          </p:cNvPr>
          <p:cNvSpPr txBox="1"/>
          <p:nvPr/>
        </p:nvSpPr>
        <p:spPr>
          <a:xfrm>
            <a:off x="763967" y="1887825"/>
            <a:ext cx="9450408" cy="4770537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dirty="0">
                <a:highlight>
                  <a:srgbClr val="C0C0C0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It is important to continually build your professional profile or brand. </a:t>
            </a:r>
          </a:p>
          <a:p>
            <a:endParaRPr lang="en-GB" sz="2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2200" dirty="0">
                <a:highlight>
                  <a:srgbClr val="C0C0C0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These can involve: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LinkedIn Posts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Professional Bodies meetings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Volunteering opportunities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Industry events or conferences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Student society activities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Online portfolios of work completed </a:t>
            </a:r>
          </a:p>
          <a:p>
            <a:endParaRPr lang="en-GB" sz="2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22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Which </a:t>
            </a:r>
            <a:r>
              <a:rPr lang="en-GB" sz="2200" u="sng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en-GB" sz="22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opportunities could you realistically engage with this term?</a:t>
            </a:r>
          </a:p>
          <a:p>
            <a:endParaRPr lang="en-GB" sz="2000" dirty="0">
              <a:ea typeface="Calibri"/>
              <a:cs typeface="Segoe UI"/>
            </a:endParaRPr>
          </a:p>
          <a:p>
            <a:endParaRPr lang="en-GB" sz="2000" dirty="0">
              <a:ea typeface="Calibri"/>
              <a:cs typeface="Segoe UI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23303D8-D897-C655-8CCD-1593822CED2E}"/>
              </a:ext>
            </a:extLst>
          </p:cNvPr>
          <p:cNvSpPr/>
          <p:nvPr/>
        </p:nvSpPr>
        <p:spPr>
          <a:xfrm>
            <a:off x="298748" y="764858"/>
            <a:ext cx="94504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Building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your professional Profile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D15843-D94E-B59C-AFB6-6CFFEC3DA418}"/>
              </a:ext>
            </a:extLst>
          </p:cNvPr>
          <p:cNvSpPr txBox="1"/>
          <p:nvPr/>
        </p:nvSpPr>
        <p:spPr>
          <a:xfrm>
            <a:off x="2441171" y="6196697"/>
            <a:ext cx="609599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Note down a goal – What? When? How? </a:t>
            </a:r>
          </a:p>
        </p:txBody>
      </p:sp>
    </p:spTree>
    <p:extLst>
      <p:ext uri="{BB962C8B-B14F-4D97-AF65-F5344CB8AC3E}">
        <p14:creationId xmlns:p14="http://schemas.microsoft.com/office/powerpoint/2010/main" val="3832406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295224-C140-34BB-BBBF-5E69695A2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your Digital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DA95B2-44B3-3CD7-4BA0-DB3CD9EF4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2779626"/>
          </a:xfrm>
        </p:spPr>
        <p:txBody>
          <a:bodyPr/>
          <a:lstStyle/>
          <a:p>
            <a:r>
              <a:rPr lang="en-GB" dirty="0"/>
              <a:t>Digital skills are often a vital part of job roles. </a:t>
            </a:r>
          </a:p>
          <a:p>
            <a:r>
              <a:rPr lang="en-GB" dirty="0"/>
              <a:t>UWTSD provides a comprehensive set of training resources and sessions. </a:t>
            </a:r>
          </a:p>
          <a:p>
            <a:r>
              <a:rPr lang="en-GB" dirty="0"/>
              <a:t>Visit the UWTSD Digi-Centre webpage and find a training opportunity or resource that you will engage with. </a:t>
            </a: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4A0A7E53-7478-41FD-C06A-EAB270FA3A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696253"/>
            <a:ext cx="3715268" cy="10383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6629E0-36B3-86B9-2241-88171ACEED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39275" y="4105102"/>
            <a:ext cx="2531052" cy="25310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3186115-44B1-4269-E91F-A513D84F0E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3698" y="4740188"/>
            <a:ext cx="5292027" cy="162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360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room with a desk and two doors&#10;&#10;AI-generated content may be incorrect.">
            <a:extLst>
              <a:ext uri="{FF2B5EF4-FFF2-40B4-BE49-F238E27FC236}">
                <a16:creationId xmlns:a16="http://schemas.microsoft.com/office/drawing/2014/main" id="{CCBCCE72-4205-0734-3C00-3B1026F4B2F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7813" b="7813"/>
          <a:stretch/>
        </p:blipFill>
        <p:spPr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0919A3-6442-13BE-EF17-DB3B2433C6C8}"/>
              </a:ext>
            </a:extLst>
          </p:cNvPr>
          <p:cNvSpPr txBox="1"/>
          <p:nvPr/>
        </p:nvSpPr>
        <p:spPr>
          <a:xfrm>
            <a:off x="2176780" y="2460591"/>
            <a:ext cx="1064086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Imagine it is the final week of academic year.</a:t>
            </a:r>
            <a:endParaRPr lang="en-GB" sz="24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Looking back, what would make you think...</a:t>
            </a:r>
          </a:p>
          <a:p>
            <a:r>
              <a:rPr lang="en-GB" sz="2400" b="1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		"This has been a successful year."</a:t>
            </a:r>
            <a:endParaRPr lang="en-GB" sz="2400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44E8F4-02EF-4C29-6E20-B7AA773CBB00}"/>
              </a:ext>
            </a:extLst>
          </p:cNvPr>
          <p:cNvSpPr txBox="1"/>
          <p:nvPr/>
        </p:nvSpPr>
        <p:spPr>
          <a:xfrm>
            <a:off x="505326" y="1794283"/>
            <a:ext cx="62082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My Action Plan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3EB7F20-D112-0BA6-CF1F-9CFE59FA5D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7412705"/>
              </p:ext>
            </p:extLst>
          </p:nvPr>
        </p:nvGraphicFramePr>
        <p:xfrm>
          <a:off x="838200" y="3887307"/>
          <a:ext cx="10515600" cy="15240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86579936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97709535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99212891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Academic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</a:t>
                      </a: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</a:t>
                      </a: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57786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would I like to achieve?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experience or opportunity would I like?</a:t>
                      </a: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habit or personal achievement would improve my university experience?</a:t>
                      </a: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216476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27B99BA-6991-48B1-413E-2F9DCB2EB4D2}"/>
              </a:ext>
            </a:extLst>
          </p:cNvPr>
          <p:cNvSpPr txBox="1"/>
          <p:nvPr/>
        </p:nvSpPr>
        <p:spPr>
          <a:xfrm>
            <a:off x="1219200" y="5890678"/>
            <a:ext cx="7411452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the My Action Plan Task on Moodle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C2BFB87-3C88-008B-63D8-13EB690E71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0231" y="5623891"/>
            <a:ext cx="3196389" cy="1134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403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A9873-3AE9-7568-984B-2D9C9EF21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ea typeface="Calibri Light"/>
                <a:cs typeface="Calibri Light"/>
              </a:rPr>
              <a:t>Present Your Action Plan: </a:t>
            </a:r>
            <a:br>
              <a:rPr lang="en-GB" sz="2800" b="1" dirty="0">
                <a:ea typeface="Calibri Light"/>
                <a:cs typeface="Calibri Light"/>
              </a:rPr>
            </a:br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3561AA-7927-A712-E03C-0CD887BCE5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192" y="1430502"/>
            <a:ext cx="5258534" cy="1867161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D4F8334E-2D02-7DB1-67D2-762AF5525423}"/>
              </a:ext>
            </a:extLst>
          </p:cNvPr>
          <p:cNvSpPr/>
          <p:nvPr/>
        </p:nvSpPr>
        <p:spPr>
          <a:xfrm>
            <a:off x="5402649" y="2756065"/>
            <a:ext cx="1014153" cy="3350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Bent 9">
            <a:extLst>
              <a:ext uri="{FF2B5EF4-FFF2-40B4-BE49-F238E27FC236}">
                <a16:creationId xmlns:a16="http://schemas.microsoft.com/office/drawing/2014/main" id="{ECD47036-70D2-3AB0-60DE-3587B4CDCF9A}"/>
              </a:ext>
            </a:extLst>
          </p:cNvPr>
          <p:cNvSpPr/>
          <p:nvPr/>
        </p:nvSpPr>
        <p:spPr>
          <a:xfrm flipV="1">
            <a:off x="1003408" y="3868473"/>
            <a:ext cx="592101" cy="1260799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Bent 11">
            <a:extLst>
              <a:ext uri="{FF2B5EF4-FFF2-40B4-BE49-F238E27FC236}">
                <a16:creationId xmlns:a16="http://schemas.microsoft.com/office/drawing/2014/main" id="{C40D4DE5-98A4-FF1C-E16D-CB493D391B02}"/>
              </a:ext>
            </a:extLst>
          </p:cNvPr>
          <p:cNvSpPr/>
          <p:nvPr/>
        </p:nvSpPr>
        <p:spPr>
          <a:xfrm flipV="1">
            <a:off x="6842387" y="3868473"/>
            <a:ext cx="592101" cy="1260799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FA4ECDE-0260-4CA8-7B11-14D35EC50D87}"/>
              </a:ext>
            </a:extLst>
          </p:cNvPr>
          <p:cNvSpPr txBox="1"/>
          <p:nvPr/>
        </p:nvSpPr>
        <p:spPr>
          <a:xfrm>
            <a:off x="6602425" y="2364082"/>
            <a:ext cx="49383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goal did you identify as ‘Most Important’ 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D430193-F36C-139D-0517-DF7B5345BCF3}"/>
              </a:ext>
            </a:extLst>
          </p:cNvPr>
          <p:cNvSpPr txBox="1"/>
          <p:nvPr/>
        </p:nvSpPr>
        <p:spPr>
          <a:xfrm>
            <a:off x="1478419" y="4083373"/>
            <a:ext cx="49383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support or challenges did you identify?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D21C779-E0AA-9A6D-00C0-EA27B9921BA3}"/>
              </a:ext>
            </a:extLst>
          </p:cNvPr>
          <p:cNvSpPr txBox="1"/>
          <p:nvPr/>
        </p:nvSpPr>
        <p:spPr>
          <a:xfrm>
            <a:off x="7253617" y="4083373"/>
            <a:ext cx="49383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the first step will you take?</a:t>
            </a:r>
          </a:p>
        </p:txBody>
      </p:sp>
    </p:spTree>
    <p:extLst>
      <p:ext uri="{BB962C8B-B14F-4D97-AF65-F5344CB8AC3E}">
        <p14:creationId xmlns:p14="http://schemas.microsoft.com/office/powerpoint/2010/main" val="3706995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/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642</Words>
  <Application>Microsoft Office PowerPoint</Application>
  <PresentationFormat>Widescreen</PresentationFormat>
  <Paragraphs>101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Aptos</vt:lpstr>
      <vt:lpstr>Arial</vt:lpstr>
      <vt:lpstr>Bradley Hand ITC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Learning Outcomes</vt:lpstr>
      <vt:lpstr>Reflection: What am I proud of doing at UWTSD?</vt:lpstr>
      <vt:lpstr>Looking Forward</vt:lpstr>
      <vt:lpstr>What could stop you?</vt:lpstr>
      <vt:lpstr>PowerPoint Presentation</vt:lpstr>
      <vt:lpstr>PowerPoint Presentation</vt:lpstr>
      <vt:lpstr>PowerPoint Presentation</vt:lpstr>
      <vt:lpstr>PowerPoint Presentation</vt:lpstr>
      <vt:lpstr>Developing your Digital Skills</vt:lpstr>
      <vt:lpstr>PowerPoint Presentation</vt:lpstr>
      <vt:lpstr>Present Your Action Plan:  </vt:lpstr>
      <vt:lpstr>Personal Progress Padlet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499</cp:revision>
  <cp:lastPrinted>2026-06-28T19:41:38Z</cp:lastPrinted>
  <dcterms:created xsi:type="dcterms:W3CDTF">2021-03-09T15:35:42Z</dcterms:created>
  <dcterms:modified xsi:type="dcterms:W3CDTF">2026-06-29T10:21:20Z</dcterms:modified>
</cp:coreProperties>
</file>