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256" r:id="rId2"/>
    <p:sldId id="321" r:id="rId3"/>
    <p:sldId id="317" r:id="rId4"/>
    <p:sldId id="318" r:id="rId5"/>
    <p:sldId id="319" r:id="rId6"/>
    <p:sldId id="320" r:id="rId7"/>
    <p:sldId id="284" r:id="rId8"/>
    <p:sldId id="322" r:id="rId9"/>
    <p:sldId id="323" r:id="rId10"/>
    <p:sldId id="324" r:id="rId11"/>
    <p:sldId id="285" r:id="rId12"/>
    <p:sldId id="286" r:id="rId13"/>
    <p:sldId id="287" r:id="rId14"/>
    <p:sldId id="314" r:id="rId15"/>
    <p:sldId id="315" r:id="rId16"/>
    <p:sldId id="316" r:id="rId17"/>
    <p:sldId id="288" r:id="rId18"/>
    <p:sldId id="289" r:id="rId19"/>
    <p:sldId id="290" r:id="rId20"/>
    <p:sldId id="292" r:id="rId21"/>
    <p:sldId id="291" r:id="rId22"/>
    <p:sldId id="325" r:id="rId23"/>
    <p:sldId id="326" r:id="rId24"/>
    <p:sldId id="293" r:id="rId25"/>
    <p:sldId id="295" r:id="rId26"/>
    <p:sldId id="328" r:id="rId27"/>
    <p:sldId id="329" r:id="rId28"/>
    <p:sldId id="330" r:id="rId29"/>
    <p:sldId id="331" r:id="rId30"/>
    <p:sldId id="332" r:id="rId31"/>
    <p:sldId id="333" r:id="rId32"/>
    <p:sldId id="334" r:id="rId33"/>
    <p:sldId id="327" r:id="rId34"/>
    <p:sldId id="335" r:id="rId35"/>
    <p:sldId id="336" r:id="rId36"/>
    <p:sldId id="342" r:id="rId37"/>
    <p:sldId id="337" r:id="rId38"/>
    <p:sldId id="343" r:id="rId39"/>
    <p:sldId id="339" r:id="rId40"/>
    <p:sldId id="340" r:id="rId41"/>
    <p:sldId id="341" r:id="rId42"/>
    <p:sldId id="338" r:id="rId43"/>
    <p:sldId id="299" r:id="rId44"/>
    <p:sldId id="300" r:id="rId45"/>
    <p:sldId id="301" r:id="rId46"/>
    <p:sldId id="302" r:id="rId47"/>
    <p:sldId id="345" r:id="rId48"/>
    <p:sldId id="344" r:id="rId49"/>
    <p:sldId id="346" r:id="rId50"/>
    <p:sldId id="303" r:id="rId51"/>
    <p:sldId id="304" r:id="rId52"/>
    <p:sldId id="305" r:id="rId53"/>
    <p:sldId id="306" r:id="rId54"/>
    <p:sldId id="307" r:id="rId55"/>
    <p:sldId id="308" r:id="rId56"/>
    <p:sldId id="309" r:id="rId57"/>
    <p:sldId id="347" r:id="rId58"/>
    <p:sldId id="310" r:id="rId59"/>
    <p:sldId id="311" r:id="rId60"/>
    <p:sldId id="348" r:id="rId61"/>
    <p:sldId id="349" r:id="rId62"/>
    <p:sldId id="312" r:id="rId63"/>
    <p:sldId id="350"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612" autoAdjust="0"/>
  </p:normalViewPr>
  <p:slideViewPr>
    <p:cSldViewPr>
      <p:cViewPr varScale="1">
        <p:scale>
          <a:sx n="87" d="100"/>
          <a:sy n="87" d="100"/>
        </p:scale>
        <p:origin x="1176"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67BF80-72AC-47CB-80AC-3B004E9C6557}" type="datetimeFigureOut">
              <a:rPr lang="en-US" smtClean="0"/>
              <a:pPr/>
              <a:t>11/14/2023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DDD076-A335-4A3D-877E-347FAF900F0E}" type="slidenum">
              <a:rPr lang="en-US" smtClean="0"/>
              <a:pPr/>
              <a:t>‹#›</a:t>
            </a:fld>
            <a:endParaRPr lang="en-US"/>
          </a:p>
        </p:txBody>
      </p:sp>
    </p:spTree>
    <p:extLst>
      <p:ext uri="{BB962C8B-B14F-4D97-AF65-F5344CB8AC3E}">
        <p14:creationId xmlns:p14="http://schemas.microsoft.com/office/powerpoint/2010/main" val="4088242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Fred David’s Strategic Formulation framework (SFF) explained and aligned to the Turkish</a:t>
            </a:r>
            <a:r>
              <a:rPr lang="en-GB" baseline="0" dirty="0"/>
              <a:t> Airlines business strategy formulation</a:t>
            </a:r>
            <a:endParaRPr lang="en-GB" dirty="0"/>
          </a:p>
        </p:txBody>
      </p:sp>
      <p:sp>
        <p:nvSpPr>
          <p:cNvPr id="4" name="Slide Number Placeholder 3"/>
          <p:cNvSpPr>
            <a:spLocks noGrp="1"/>
          </p:cNvSpPr>
          <p:nvPr>
            <p:ph type="sldNum" sz="quarter" idx="10"/>
          </p:nvPr>
        </p:nvSpPr>
        <p:spPr/>
        <p:txBody>
          <a:bodyPr/>
          <a:lstStyle/>
          <a:p>
            <a:fld id="{5FDDD076-A335-4A3D-877E-347FAF900F0E}" type="slidenum">
              <a:rPr lang="en-US" smtClean="0"/>
              <a:pPr/>
              <a:t>3</a:t>
            </a:fld>
            <a:endParaRPr lang="en-US"/>
          </a:p>
        </p:txBody>
      </p:sp>
    </p:spTree>
    <p:extLst>
      <p:ext uri="{BB962C8B-B14F-4D97-AF65-F5344CB8AC3E}">
        <p14:creationId xmlns:p14="http://schemas.microsoft.com/office/powerpoint/2010/main" val="1450892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xfrm>
            <a:off x="1150938" y="692150"/>
            <a:ext cx="4556125" cy="3416300"/>
          </a:xfrm>
          <a:ln w="12700" cap="flat"/>
        </p:spPr>
      </p:sp>
      <p:sp>
        <p:nvSpPr>
          <p:cNvPr id="120835"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GB"/>
          </a:p>
        </p:txBody>
      </p:sp>
    </p:spTree>
    <p:extLst>
      <p:ext uri="{BB962C8B-B14F-4D97-AF65-F5344CB8AC3E}">
        <p14:creationId xmlns:p14="http://schemas.microsoft.com/office/powerpoint/2010/main" val="4215121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xfrm>
            <a:off x="1150938" y="692150"/>
            <a:ext cx="4556125" cy="3416300"/>
          </a:xfrm>
          <a:ln w="12700" cap="flat"/>
        </p:spPr>
      </p:sp>
      <p:sp>
        <p:nvSpPr>
          <p:cNvPr id="124931"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GB"/>
          </a:p>
        </p:txBody>
      </p:sp>
    </p:spTree>
    <p:extLst>
      <p:ext uri="{BB962C8B-B14F-4D97-AF65-F5344CB8AC3E}">
        <p14:creationId xmlns:p14="http://schemas.microsoft.com/office/powerpoint/2010/main" val="4038058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E0C3ED-005C-4F23-8072-57E73D48277C}" type="slidenum">
              <a:rPr lang="en-IE"/>
              <a:pPr/>
              <a:t>7</a:t>
            </a:fld>
            <a:endParaRPr lang="en-IE"/>
          </a:p>
        </p:txBody>
      </p:sp>
      <p:sp>
        <p:nvSpPr>
          <p:cNvPr id="10242" name="Rectangle 2"/>
          <p:cNvSpPr>
            <a:spLocks noGrp="1" noRot="1" noChangeAspect="1" noChangeArrowheads="1" noTextEdit="1"/>
          </p:cNvSpPr>
          <p:nvPr>
            <p:ph type="sldImg"/>
          </p:nvPr>
        </p:nvSpPr>
        <p:spPr>
          <a:xfrm>
            <a:off x="1144588" y="687388"/>
            <a:ext cx="4568825" cy="3425825"/>
          </a:xfrm>
          <a:ln w="12700" cap="flat"/>
        </p:spPr>
      </p:sp>
      <p:sp>
        <p:nvSpPr>
          <p:cNvPr id="10243"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352968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to using PESTEL</a:t>
            </a:r>
          </a:p>
        </p:txBody>
      </p:sp>
      <p:sp>
        <p:nvSpPr>
          <p:cNvPr id="4" name="Slide Number Placeholder 3"/>
          <p:cNvSpPr>
            <a:spLocks noGrp="1"/>
          </p:cNvSpPr>
          <p:nvPr>
            <p:ph type="sldNum" sz="quarter" idx="5"/>
          </p:nvPr>
        </p:nvSpPr>
        <p:spPr/>
        <p:txBody>
          <a:bodyPr/>
          <a:lstStyle/>
          <a:p>
            <a:fld id="{5FDDD076-A335-4A3D-877E-347FAF900F0E}" type="slidenum">
              <a:rPr lang="en-US" smtClean="0"/>
              <a:pPr/>
              <a:t>8</a:t>
            </a:fld>
            <a:endParaRPr lang="en-US"/>
          </a:p>
        </p:txBody>
      </p:sp>
    </p:spTree>
    <p:extLst>
      <p:ext uri="{BB962C8B-B14F-4D97-AF65-F5344CB8AC3E}">
        <p14:creationId xmlns:p14="http://schemas.microsoft.com/office/powerpoint/2010/main" val="1347270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C560D4-9307-4AE2-A569-3C2937AD71F3}" type="slidenum">
              <a:rPr lang="en-IE"/>
              <a:pPr/>
              <a:t>11</a:t>
            </a:fld>
            <a:endParaRPr lang="en-IE"/>
          </a:p>
        </p:txBody>
      </p:sp>
      <p:sp>
        <p:nvSpPr>
          <p:cNvPr id="12290" name="Rectangle 2"/>
          <p:cNvSpPr>
            <a:spLocks noGrp="1" noRot="1" noChangeAspect="1" noChangeArrowheads="1" noTextEdit="1"/>
          </p:cNvSpPr>
          <p:nvPr>
            <p:ph type="sldImg"/>
          </p:nvPr>
        </p:nvSpPr>
        <p:spPr>
          <a:xfrm>
            <a:off x="1144588" y="687388"/>
            <a:ext cx="4568825" cy="3425825"/>
          </a:xfrm>
          <a:ln w="12700" cap="flat"/>
        </p:spPr>
      </p:sp>
      <p:sp>
        <p:nvSpPr>
          <p:cNvPr id="1229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412596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03696B7-BC50-40C4-A45D-525A14BAD0EF}" type="slidenum">
              <a:rPr lang="en-IE"/>
              <a:pPr/>
              <a:t>12</a:t>
            </a:fld>
            <a:endParaRPr lang="en-IE"/>
          </a:p>
        </p:txBody>
      </p:sp>
      <p:sp>
        <p:nvSpPr>
          <p:cNvPr id="14338" name="Rectangle 2"/>
          <p:cNvSpPr>
            <a:spLocks noGrp="1" noRot="1" noChangeAspect="1" noChangeArrowheads="1" noTextEdit="1"/>
          </p:cNvSpPr>
          <p:nvPr>
            <p:ph type="sldImg"/>
          </p:nvPr>
        </p:nvSpPr>
        <p:spPr>
          <a:xfrm>
            <a:off x="1144588" y="687388"/>
            <a:ext cx="4568825" cy="3425825"/>
          </a:xfrm>
          <a:ln w="12700" cap="flat"/>
        </p:spPr>
      </p:sp>
      <p:sp>
        <p:nvSpPr>
          <p:cNvPr id="14339" name="Rectangle 3"/>
          <p:cNvSpPr>
            <a:spLocks noGrp="1" noChangeArrowheads="1"/>
          </p:cNvSpPr>
          <p:nvPr>
            <p:ph type="body" idx="1"/>
          </p:nvPr>
        </p:nvSpPr>
        <p:spPr>
          <a:xfrm>
            <a:off x="914400" y="4343400"/>
            <a:ext cx="5029200" cy="4114800"/>
          </a:xfrm>
          <a:ln/>
        </p:spPr>
        <p:txBody>
          <a:bodyPr lIns="92075" tIns="46038" rIns="92075" bIns="46038"/>
          <a:lstStyle/>
          <a:p>
            <a:r>
              <a:rPr lang="en-US" dirty="0"/>
              <a:t>Basic information are facts and factors </a:t>
            </a:r>
            <a:r>
              <a:rPr lang="en-US" dirty="0" err="1"/>
              <a:t>etc</a:t>
            </a:r>
            <a:endParaRPr lang="en-US" dirty="0"/>
          </a:p>
        </p:txBody>
      </p:sp>
    </p:spTree>
    <p:extLst>
      <p:ext uri="{BB962C8B-B14F-4D97-AF65-F5344CB8AC3E}">
        <p14:creationId xmlns:p14="http://schemas.microsoft.com/office/powerpoint/2010/main" val="2582135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B7D35E-6036-4A31-A189-551CE65CFC54}" type="slidenum">
              <a:rPr lang="en-IE"/>
              <a:pPr/>
              <a:t>13</a:t>
            </a:fld>
            <a:endParaRPr lang="en-IE"/>
          </a:p>
        </p:txBody>
      </p:sp>
      <p:sp>
        <p:nvSpPr>
          <p:cNvPr id="16386" name="Rectangle 2"/>
          <p:cNvSpPr>
            <a:spLocks noGrp="1" noRot="1" noChangeAspect="1" noChangeArrowheads="1" noTextEdit="1"/>
          </p:cNvSpPr>
          <p:nvPr>
            <p:ph type="sldImg"/>
          </p:nvPr>
        </p:nvSpPr>
        <p:spPr>
          <a:xfrm>
            <a:off x="1144588" y="687388"/>
            <a:ext cx="4568825" cy="3425825"/>
          </a:xfrm>
          <a:ln w="12700" cap="flat"/>
        </p:spPr>
      </p:sp>
      <p:sp>
        <p:nvSpPr>
          <p:cNvPr id="16387" name="Rectangle 3"/>
          <p:cNvSpPr>
            <a:spLocks noGrp="1" noChangeArrowheads="1"/>
          </p:cNvSpPr>
          <p:nvPr>
            <p:ph type="body" idx="1"/>
          </p:nvPr>
        </p:nvSpPr>
        <p:spPr>
          <a:xfrm>
            <a:off x="914400" y="4343400"/>
            <a:ext cx="5029200" cy="4114800"/>
          </a:xfrm>
          <a:ln/>
        </p:spPr>
        <p:txBody>
          <a:bodyPr lIns="92075" tIns="46038" rIns="92075" bIns="46038"/>
          <a:lstStyle/>
          <a:p>
            <a:r>
              <a:rPr lang="en-US" dirty="0"/>
              <a:t>Three main tools</a:t>
            </a:r>
          </a:p>
        </p:txBody>
      </p:sp>
    </p:spTree>
    <p:extLst>
      <p:ext uri="{BB962C8B-B14F-4D97-AF65-F5344CB8AC3E}">
        <p14:creationId xmlns:p14="http://schemas.microsoft.com/office/powerpoint/2010/main" val="513158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A6BEDE-73EC-4A9A-8236-EB09E89D30F6}" type="slidenum">
              <a:rPr lang="en-IE"/>
              <a:pPr/>
              <a:t>17</a:t>
            </a:fld>
            <a:endParaRPr lang="en-IE"/>
          </a:p>
        </p:txBody>
      </p:sp>
      <p:sp>
        <p:nvSpPr>
          <p:cNvPr id="18434" name="Rectangle 2"/>
          <p:cNvSpPr>
            <a:spLocks noGrp="1" noRot="1" noChangeAspect="1" noChangeArrowheads="1" noTextEdit="1"/>
          </p:cNvSpPr>
          <p:nvPr>
            <p:ph type="sldImg"/>
          </p:nvPr>
        </p:nvSpPr>
        <p:spPr>
          <a:xfrm>
            <a:off x="1144588" y="687388"/>
            <a:ext cx="4568825" cy="3425825"/>
          </a:xfrm>
          <a:ln w="12700" cap="flat"/>
        </p:spPr>
      </p:sp>
      <p:sp>
        <p:nvSpPr>
          <p:cNvPr id="18435" name="Rectangle 3"/>
          <p:cNvSpPr>
            <a:spLocks noGrp="1" noChangeArrowheads="1"/>
          </p:cNvSpPr>
          <p:nvPr>
            <p:ph type="body" idx="1"/>
          </p:nvPr>
        </p:nvSpPr>
        <p:spPr>
          <a:xfrm>
            <a:off x="914400" y="4343400"/>
            <a:ext cx="5029200" cy="4114800"/>
          </a:xfrm>
          <a:ln/>
        </p:spPr>
        <p:txBody>
          <a:bodyPr lIns="92075" tIns="46038" rIns="92075" bIns="46038"/>
          <a:lstStyle/>
          <a:p>
            <a:r>
              <a:rPr lang="en-US" dirty="0"/>
              <a:t>Using the facts and factors captured in Stage 1, these are then entered into 4 tools in stage 2</a:t>
            </a:r>
          </a:p>
        </p:txBody>
      </p:sp>
    </p:spTree>
    <p:extLst>
      <p:ext uri="{BB962C8B-B14F-4D97-AF65-F5344CB8AC3E}">
        <p14:creationId xmlns:p14="http://schemas.microsoft.com/office/powerpoint/2010/main" val="935730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E80A34-350B-4731-973D-24E37EAE1371}" type="slidenum">
              <a:rPr lang="en-IE"/>
              <a:pPr/>
              <a:t>18</a:t>
            </a:fld>
            <a:endParaRPr lang="en-IE"/>
          </a:p>
        </p:txBody>
      </p:sp>
      <p:sp>
        <p:nvSpPr>
          <p:cNvPr id="20482" name="Rectangle 2"/>
          <p:cNvSpPr>
            <a:spLocks noGrp="1" noRot="1" noChangeAspect="1" noChangeArrowheads="1" noTextEdit="1"/>
          </p:cNvSpPr>
          <p:nvPr>
            <p:ph type="sldImg"/>
          </p:nvPr>
        </p:nvSpPr>
        <p:spPr>
          <a:xfrm>
            <a:off x="1144588" y="687388"/>
            <a:ext cx="4568825" cy="3425825"/>
          </a:xfrm>
          <a:ln w="12700" cap="flat"/>
        </p:spPr>
      </p:sp>
      <p:sp>
        <p:nvSpPr>
          <p:cNvPr id="20483" name="Rectangle 3"/>
          <p:cNvSpPr>
            <a:spLocks noGrp="1" noChangeArrowheads="1"/>
          </p:cNvSpPr>
          <p:nvPr>
            <p:ph type="body" idx="1"/>
          </p:nvPr>
        </p:nvSpPr>
        <p:spPr>
          <a:xfrm>
            <a:off x="914400" y="4343400"/>
            <a:ext cx="5029200" cy="4114800"/>
          </a:xfrm>
          <a:ln/>
        </p:spPr>
        <p:txBody>
          <a:bodyPr lIns="92075" tIns="46038" rIns="92075" bIns="46038"/>
          <a:lstStyle/>
          <a:p>
            <a:r>
              <a:rPr lang="en-US" dirty="0"/>
              <a:t>Wats to identify strategies from SWOT</a:t>
            </a:r>
          </a:p>
        </p:txBody>
      </p:sp>
    </p:spTree>
    <p:extLst>
      <p:ext uri="{BB962C8B-B14F-4D97-AF65-F5344CB8AC3E}">
        <p14:creationId xmlns:p14="http://schemas.microsoft.com/office/powerpoint/2010/main" val="8453410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1E075C-46E2-4CED-A21C-637DBC6678FE}" type="slidenum">
              <a:rPr lang="en-IE"/>
              <a:pPr/>
              <a:t>19</a:t>
            </a:fld>
            <a:endParaRPr lang="en-IE"/>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r>
              <a:rPr lang="en-US" dirty="0"/>
              <a:t>You would arrange the four strategies in a table like this – and then list (opportunity areas) under each</a:t>
            </a:r>
          </a:p>
        </p:txBody>
      </p:sp>
    </p:spTree>
    <p:extLst>
      <p:ext uri="{BB962C8B-B14F-4D97-AF65-F5344CB8AC3E}">
        <p14:creationId xmlns:p14="http://schemas.microsoft.com/office/powerpoint/2010/main" val="37328429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E8D11C-DF29-435A-A38A-1F0A3D52A1B7}" type="slidenum">
              <a:rPr lang="en-IE"/>
              <a:pPr/>
              <a:t>20</a:t>
            </a:fld>
            <a:endParaRPr lang="en-IE"/>
          </a:p>
        </p:txBody>
      </p:sp>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27788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726629-D5E5-4888-A305-F69509BB5733}" type="slidenum">
              <a:rPr lang="en-IE"/>
              <a:pPr/>
              <a:t>21</a:t>
            </a:fld>
            <a:endParaRPr lang="en-IE"/>
          </a:p>
        </p:txBody>
      </p:sp>
      <p:sp>
        <p:nvSpPr>
          <p:cNvPr id="31746" name="Rectangle 2"/>
          <p:cNvSpPr>
            <a:spLocks noGrp="1" noRot="1" noChangeAspect="1" noChangeArrowheads="1" noTextEdit="1"/>
          </p:cNvSpPr>
          <p:nvPr>
            <p:ph type="sldImg"/>
          </p:nvPr>
        </p:nvSpPr>
        <p:spPr>
          <a:xfrm>
            <a:off x="1144588" y="687388"/>
            <a:ext cx="4568825" cy="3425825"/>
          </a:xfrm>
          <a:ln w="12700" cap="flat"/>
        </p:spPr>
      </p:sp>
      <p:sp>
        <p:nvSpPr>
          <p:cNvPr id="31747" name="Rectangle 3"/>
          <p:cNvSpPr>
            <a:spLocks noGrp="1" noChangeArrowheads="1"/>
          </p:cNvSpPr>
          <p:nvPr>
            <p:ph type="body" idx="1"/>
          </p:nvPr>
        </p:nvSpPr>
        <p:spPr>
          <a:xfrm>
            <a:off x="914400" y="4343400"/>
            <a:ext cx="5029200" cy="4114800"/>
          </a:xfrm>
          <a:ln/>
        </p:spPr>
        <p:txBody>
          <a:bodyPr lIns="92075" tIns="46038" rIns="92075" bIns="46038"/>
          <a:lstStyle/>
          <a:p>
            <a:r>
              <a:rPr lang="en-US" dirty="0"/>
              <a:t>Sen first strength in sharing economy</a:t>
            </a:r>
          </a:p>
        </p:txBody>
      </p:sp>
    </p:spTree>
    <p:extLst>
      <p:ext uri="{BB962C8B-B14F-4D97-AF65-F5344CB8AC3E}">
        <p14:creationId xmlns:p14="http://schemas.microsoft.com/office/powerpoint/2010/main" val="3413058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ea typeface="ＭＳ Ｐゴシック" panose="020B0600070205080204" pitchFamily="34" charset="-128"/>
              </a:rPr>
              <a:t>Industial analysis must be conducted to understand the nature of the industry, the market share, the business own strengths in terms of financial capability – balance sheet, ratio analysis etc.  This industry analysis allows the business to make strategic decisions.</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A925CEA4-9C4D-4DFC-95DC-A72484ACC4B6}" type="slidenum">
              <a:rPr lang="en-US" altLang="en-US" smtClean="0"/>
              <a:pPr/>
              <a:t>22</a:t>
            </a:fld>
            <a:endParaRPr lang="en-US" altLang="en-US"/>
          </a:p>
        </p:txBody>
      </p:sp>
    </p:spTree>
    <p:extLst>
      <p:ext uri="{BB962C8B-B14F-4D97-AF65-F5344CB8AC3E}">
        <p14:creationId xmlns:p14="http://schemas.microsoft.com/office/powerpoint/2010/main" val="3122794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254910-021C-45D8-BE53-87583DD326FA}" type="slidenum">
              <a:rPr lang="en-IE"/>
              <a:pPr/>
              <a:t>24</a:t>
            </a:fld>
            <a:endParaRPr lang="en-IE"/>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615167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AAC87B-55AF-4784-AD74-DB9D644D8A19}" type="slidenum">
              <a:rPr lang="en-IE"/>
              <a:pPr/>
              <a:t>25</a:t>
            </a:fld>
            <a:endParaRPr lang="en-IE"/>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5231475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typical strategy considerations – aggressive, conservative, defensive, </a:t>
            </a:r>
            <a:r>
              <a:rPr lang="en-GB" dirty="0" err="1"/>
              <a:t>sompetitive</a:t>
            </a:r>
            <a:r>
              <a:rPr lang="en-GB" dirty="0"/>
              <a:t>.</a:t>
            </a:r>
          </a:p>
        </p:txBody>
      </p:sp>
      <p:sp>
        <p:nvSpPr>
          <p:cNvPr id="4" name="Slide Number Placeholder 3"/>
          <p:cNvSpPr>
            <a:spLocks noGrp="1"/>
          </p:cNvSpPr>
          <p:nvPr>
            <p:ph type="sldNum" sz="quarter" idx="5"/>
          </p:nvPr>
        </p:nvSpPr>
        <p:spPr/>
        <p:txBody>
          <a:bodyPr/>
          <a:lstStyle/>
          <a:p>
            <a:fld id="{5FDDD076-A335-4A3D-877E-347FAF900F0E}" type="slidenum">
              <a:rPr lang="en-US" smtClean="0"/>
              <a:pPr/>
              <a:t>26</a:t>
            </a:fld>
            <a:endParaRPr lang="en-US"/>
          </a:p>
        </p:txBody>
      </p:sp>
    </p:spTree>
    <p:extLst>
      <p:ext uri="{BB962C8B-B14F-4D97-AF65-F5344CB8AC3E}">
        <p14:creationId xmlns:p14="http://schemas.microsoft.com/office/powerpoint/2010/main" val="35924738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Consists of 4 quadrants</a:t>
            </a:r>
          </a:p>
        </p:txBody>
      </p:sp>
      <p:sp>
        <p:nvSpPr>
          <p:cNvPr id="4" name="Slide Number Placeholder 3"/>
          <p:cNvSpPr>
            <a:spLocks noGrp="1"/>
          </p:cNvSpPr>
          <p:nvPr>
            <p:ph type="sldNum" sz="quarter" idx="10"/>
          </p:nvPr>
        </p:nvSpPr>
        <p:spPr/>
        <p:txBody>
          <a:bodyPr/>
          <a:lstStyle/>
          <a:p>
            <a:fld id="{5FDDD076-A335-4A3D-877E-347FAF900F0E}" type="slidenum">
              <a:rPr lang="en-US" smtClean="0"/>
              <a:pPr/>
              <a:t>33</a:t>
            </a:fld>
            <a:endParaRPr lang="en-US"/>
          </a:p>
        </p:txBody>
      </p:sp>
    </p:spTree>
    <p:extLst>
      <p:ext uri="{BB962C8B-B14F-4D97-AF65-F5344CB8AC3E}">
        <p14:creationId xmlns:p14="http://schemas.microsoft.com/office/powerpoint/2010/main" val="1365546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7EADC4-DB25-4CE9-95E8-FCC65686403F}" type="slidenum">
              <a:rPr lang="en-IE"/>
              <a:pPr/>
              <a:t>36</a:t>
            </a:fld>
            <a:endParaRPr lang="en-IE"/>
          </a:p>
        </p:txBody>
      </p:sp>
      <p:sp>
        <p:nvSpPr>
          <p:cNvPr id="57346" name="Rectangle 2"/>
          <p:cNvSpPr>
            <a:spLocks noGrp="1" noRot="1" noChangeAspect="1" noChangeArrowheads="1" noTextEdit="1"/>
          </p:cNvSpPr>
          <p:nvPr>
            <p:ph type="sldImg"/>
          </p:nvPr>
        </p:nvSpPr>
        <p:spPr>
          <a:xfrm>
            <a:off x="1144588" y="687388"/>
            <a:ext cx="4568825" cy="3425825"/>
          </a:xfrm>
          <a:ln w="12700" cap="flat"/>
        </p:spPr>
      </p:sp>
      <p:sp>
        <p:nvSpPr>
          <p:cNvPr id="57347" name="Rectangle 3"/>
          <p:cNvSpPr>
            <a:spLocks noGrp="1" noChangeArrowheads="1"/>
          </p:cNvSpPr>
          <p:nvPr>
            <p:ph type="body" idx="1"/>
          </p:nvPr>
        </p:nvSpPr>
        <p:spPr>
          <a:xfrm>
            <a:off x="914400" y="4343400"/>
            <a:ext cx="5029200" cy="4114800"/>
          </a:xfrm>
          <a:ln/>
        </p:spPr>
        <p:txBody>
          <a:bodyPr lIns="92075" tIns="46038" rIns="92075" bIns="46038"/>
          <a:lstStyle/>
          <a:p>
            <a:r>
              <a:rPr lang="en-US" dirty="0"/>
              <a:t>Business portfolio often associated with </a:t>
            </a:r>
            <a:r>
              <a:rPr lang="en-US" dirty="0" err="1"/>
              <a:t>McFarlans</a:t>
            </a:r>
            <a:r>
              <a:rPr lang="en-US" dirty="0"/>
              <a:t> grid assessing the strength of the IS</a:t>
            </a:r>
            <a:r>
              <a:rPr lang="en-US" baseline="0" dirty="0"/>
              <a:t> investment</a:t>
            </a:r>
          </a:p>
          <a:p>
            <a:r>
              <a:rPr lang="en-GB" dirty="0">
                <a:effectLst/>
              </a:rPr>
              <a:t>BCG matrix, businesses gather market-share and growth-rate data on their business units or products. One large square is drawn and is divided into four equal quadrants. Along the top of the box, a market share or cash generation is written, and a growth rate or cash use is written down the left side. On the top left is high market share, and low market share is on the left. On the left-hand side, high cash use is at the top and low cash use or growth rate is at the bottom - See more at: http://www.businessnewsdaily.com/5693-bcg-matrix.html#sthash.V5kr7pmW.dpuf</a:t>
            </a:r>
            <a:endParaRPr lang="en-US" dirty="0"/>
          </a:p>
        </p:txBody>
      </p:sp>
    </p:spTree>
    <p:extLst>
      <p:ext uri="{BB962C8B-B14F-4D97-AF65-F5344CB8AC3E}">
        <p14:creationId xmlns:p14="http://schemas.microsoft.com/office/powerpoint/2010/main" val="3447365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DD9215-8D88-4D74-88AE-6C71B0B8CBD9}" type="slidenum">
              <a:rPr lang="en-IE"/>
              <a:pPr/>
              <a:t>38</a:t>
            </a:fld>
            <a:endParaRPr lang="en-IE"/>
          </a:p>
        </p:txBody>
      </p:sp>
      <p:sp>
        <p:nvSpPr>
          <p:cNvPr id="61442" name="Rectangle 2"/>
          <p:cNvSpPr>
            <a:spLocks noGrp="1" noRot="1" noChangeAspect="1" noChangeArrowheads="1" noTextEdit="1"/>
          </p:cNvSpPr>
          <p:nvPr>
            <p:ph type="sldImg"/>
          </p:nvPr>
        </p:nvSpPr>
        <p:spPr>
          <a:xfrm>
            <a:off x="1144588" y="687388"/>
            <a:ext cx="4568825" cy="3425825"/>
          </a:xfrm>
          <a:ln w="12700" cap="flat"/>
        </p:spPr>
      </p:sp>
      <p:sp>
        <p:nvSpPr>
          <p:cNvPr id="61443" name="Rectangle 3"/>
          <p:cNvSpPr>
            <a:spLocks noGrp="1" noChangeArrowheads="1"/>
          </p:cNvSpPr>
          <p:nvPr>
            <p:ph type="body" idx="1"/>
          </p:nvPr>
        </p:nvSpPr>
        <p:spPr>
          <a:xfrm>
            <a:off x="914400" y="4343400"/>
            <a:ext cx="5029200" cy="4114800"/>
          </a:xfrm>
          <a:ln/>
        </p:spPr>
        <p:txBody>
          <a:bodyPr lIns="92075" tIns="46038" rIns="92075" bIns="46038"/>
          <a:lstStyle/>
          <a:p>
            <a:r>
              <a:rPr lang="en-GB" dirty="0">
                <a:effectLst/>
              </a:rPr>
              <a:t>market-share and growth-rate to indicate the business position </a:t>
            </a:r>
            <a:endParaRPr lang="en-US" dirty="0"/>
          </a:p>
        </p:txBody>
      </p:sp>
    </p:spTree>
    <p:extLst>
      <p:ext uri="{BB962C8B-B14F-4D97-AF65-F5344CB8AC3E}">
        <p14:creationId xmlns:p14="http://schemas.microsoft.com/office/powerpoint/2010/main" val="24280624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DC6CD9-25A5-4B3F-AE83-CCE0EB1AF0E2}" type="slidenum">
              <a:rPr lang="en-IE"/>
              <a:pPr/>
              <a:t>43</a:t>
            </a:fld>
            <a:endParaRPr lang="en-IE"/>
          </a:p>
        </p:txBody>
      </p:sp>
      <p:sp>
        <p:nvSpPr>
          <p:cNvPr id="63490" name="Rectangle 2"/>
          <p:cNvSpPr>
            <a:spLocks noGrp="1" noRot="1" noChangeAspect="1" noChangeArrowheads="1" noTextEdit="1"/>
          </p:cNvSpPr>
          <p:nvPr>
            <p:ph type="sldImg"/>
          </p:nvPr>
        </p:nvSpPr>
        <p:spPr>
          <a:xfrm>
            <a:off x="1144588" y="687388"/>
            <a:ext cx="4568825" cy="3425825"/>
          </a:xfrm>
          <a:ln w="12700" cap="flat"/>
        </p:spPr>
      </p:sp>
      <p:sp>
        <p:nvSpPr>
          <p:cNvPr id="63491" name="Rectangle 3"/>
          <p:cNvSpPr>
            <a:spLocks noGrp="1" noChangeArrowheads="1"/>
          </p:cNvSpPr>
          <p:nvPr>
            <p:ph type="body" idx="1"/>
          </p:nvPr>
        </p:nvSpPr>
        <p:spPr>
          <a:xfrm>
            <a:off x="914400" y="4343400"/>
            <a:ext cx="5029200" cy="4114800"/>
          </a:xfrm>
          <a:ln/>
        </p:spPr>
        <p:txBody>
          <a:bodyPr lIns="92075" tIns="46038" rIns="92075" bIns="46038"/>
          <a:lstStyle/>
          <a:p>
            <a:r>
              <a:rPr lang="en-GB" dirty="0">
                <a:effectLst/>
              </a:rPr>
              <a:t>these business units are growing rapidly, they do have the potential to turn into stars. Companies are advised to invest in question marks if the product has potential for growth, or to sell if it does not.</a:t>
            </a:r>
            <a:endParaRPr lang="en-US" dirty="0"/>
          </a:p>
        </p:txBody>
      </p:sp>
    </p:spTree>
    <p:extLst>
      <p:ext uri="{BB962C8B-B14F-4D97-AF65-F5344CB8AC3E}">
        <p14:creationId xmlns:p14="http://schemas.microsoft.com/office/powerpoint/2010/main" val="6636826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E0AE7B-67A0-40AB-8E01-52B4FB662D9F}" type="slidenum">
              <a:rPr lang="en-IE"/>
              <a:pPr/>
              <a:t>44</a:t>
            </a:fld>
            <a:endParaRPr lang="en-IE"/>
          </a:p>
        </p:txBody>
      </p:sp>
      <p:sp>
        <p:nvSpPr>
          <p:cNvPr id="65538" name="Rectangle 2"/>
          <p:cNvSpPr>
            <a:spLocks noGrp="1" noRot="1" noChangeAspect="1" noChangeArrowheads="1" noTextEdit="1"/>
          </p:cNvSpPr>
          <p:nvPr>
            <p:ph type="sldImg"/>
          </p:nvPr>
        </p:nvSpPr>
        <p:spPr>
          <a:xfrm>
            <a:off x="1144588" y="687388"/>
            <a:ext cx="4568825" cy="3425825"/>
          </a:xfrm>
          <a:ln w="12700" cap="flat"/>
        </p:spPr>
      </p:sp>
      <p:sp>
        <p:nvSpPr>
          <p:cNvPr id="65539" name="Rectangle 3"/>
          <p:cNvSpPr>
            <a:spLocks noGrp="1" noChangeArrowheads="1"/>
          </p:cNvSpPr>
          <p:nvPr>
            <p:ph type="body" idx="1"/>
          </p:nvPr>
        </p:nvSpPr>
        <p:spPr>
          <a:xfrm>
            <a:off x="914400" y="4343400"/>
            <a:ext cx="5029200" cy="4114800"/>
          </a:xfrm>
          <a:ln/>
        </p:spPr>
        <p:txBody>
          <a:bodyPr lIns="92075" tIns="46038" rIns="92075" bIns="46038"/>
          <a:lstStyle/>
          <a:p>
            <a:r>
              <a:rPr lang="en-GB" dirty="0">
                <a:effectLst/>
              </a:rPr>
              <a:t>Starts – Monopolies and first-to-market products are frequently termed stars</a:t>
            </a:r>
            <a:endParaRPr lang="en-US" dirty="0"/>
          </a:p>
        </p:txBody>
      </p:sp>
    </p:spTree>
    <p:extLst>
      <p:ext uri="{BB962C8B-B14F-4D97-AF65-F5344CB8AC3E}">
        <p14:creationId xmlns:p14="http://schemas.microsoft.com/office/powerpoint/2010/main" val="4830124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87831D-909C-479F-BAE3-D0004275B9EA}" type="slidenum">
              <a:rPr lang="en-IE"/>
              <a:pPr/>
              <a:t>45</a:t>
            </a:fld>
            <a:endParaRPr lang="en-IE"/>
          </a:p>
        </p:txBody>
      </p:sp>
      <p:sp>
        <p:nvSpPr>
          <p:cNvPr id="67586" name="Rectangle 2"/>
          <p:cNvSpPr>
            <a:spLocks noGrp="1" noRot="1" noChangeAspect="1" noChangeArrowheads="1" noTextEdit="1"/>
          </p:cNvSpPr>
          <p:nvPr>
            <p:ph type="sldImg"/>
          </p:nvPr>
        </p:nvSpPr>
        <p:spPr>
          <a:xfrm>
            <a:off x="1144588" y="687388"/>
            <a:ext cx="4568825" cy="3425825"/>
          </a:xfrm>
          <a:ln w="12700" cap="flat"/>
        </p:spPr>
      </p:sp>
      <p:sp>
        <p:nvSpPr>
          <p:cNvPr id="67587" name="Rectangle 3"/>
          <p:cNvSpPr>
            <a:spLocks noGrp="1" noChangeArrowheads="1"/>
          </p:cNvSpPr>
          <p:nvPr>
            <p:ph type="body" idx="1"/>
          </p:nvPr>
        </p:nvSpPr>
        <p:spPr>
          <a:xfrm>
            <a:off x="914400" y="4343400"/>
            <a:ext cx="5029200" cy="4114800"/>
          </a:xfrm>
          <a:ln/>
        </p:spPr>
        <p:txBody>
          <a:bodyPr lIns="92075" tIns="46038" rIns="92075" bIns="46038"/>
          <a:lstStyle/>
          <a:p>
            <a:r>
              <a:rPr lang="en-GB" dirty="0">
                <a:effectLst/>
              </a:rPr>
              <a:t>Cash cows are the leaders in the marketplace and generate more cash than they consume. These are business units or products that have a high market share, but low growth prospects.</a:t>
            </a:r>
          </a:p>
          <a:p>
            <a:r>
              <a:rPr lang="en-GB" dirty="0">
                <a:effectLst/>
              </a:rPr>
              <a:t>According to </a:t>
            </a:r>
            <a:r>
              <a:rPr lang="en-GB" dirty="0" err="1">
                <a:effectLst/>
              </a:rPr>
              <a:t>NetMBA</a:t>
            </a:r>
            <a:r>
              <a:rPr lang="en-GB" dirty="0">
                <a:effectLst/>
              </a:rPr>
              <a:t>, cash cows provide the cash required to turn question marks into market leaders, to cover the administrative costs of the company, to fund research and development.</a:t>
            </a:r>
            <a:endParaRPr lang="en-US" dirty="0"/>
          </a:p>
        </p:txBody>
      </p:sp>
    </p:spTree>
    <p:extLst>
      <p:ext uri="{BB962C8B-B14F-4D97-AF65-F5344CB8AC3E}">
        <p14:creationId xmlns:p14="http://schemas.microsoft.com/office/powerpoint/2010/main" val="34999581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B10CA3-3D49-4488-A279-F390368FB924}" type="slidenum">
              <a:rPr lang="en-IE"/>
              <a:pPr/>
              <a:t>46</a:t>
            </a:fld>
            <a:endParaRPr lang="en-IE"/>
          </a:p>
        </p:txBody>
      </p:sp>
      <p:sp>
        <p:nvSpPr>
          <p:cNvPr id="69634" name="Rectangle 2"/>
          <p:cNvSpPr>
            <a:spLocks noGrp="1" noRot="1" noChangeAspect="1" noChangeArrowheads="1" noTextEdit="1"/>
          </p:cNvSpPr>
          <p:nvPr>
            <p:ph type="sldImg"/>
          </p:nvPr>
        </p:nvSpPr>
        <p:spPr>
          <a:xfrm>
            <a:off x="1144588" y="687388"/>
            <a:ext cx="4568825" cy="3425825"/>
          </a:xfrm>
          <a:ln w="12700" cap="flat"/>
        </p:spPr>
      </p:sp>
      <p:sp>
        <p:nvSpPr>
          <p:cNvPr id="69635" name="Rectangle 3"/>
          <p:cNvSpPr>
            <a:spLocks noGrp="1" noChangeArrowheads="1"/>
          </p:cNvSpPr>
          <p:nvPr>
            <p:ph type="body" idx="1"/>
          </p:nvPr>
        </p:nvSpPr>
        <p:spPr>
          <a:xfrm>
            <a:off x="914400" y="4343400"/>
            <a:ext cx="5029200" cy="4114800"/>
          </a:xfrm>
          <a:ln/>
        </p:spPr>
        <p:txBody>
          <a:bodyPr lIns="92075" tIns="46038" rIns="92075" bIns="46038"/>
          <a:lstStyle/>
          <a:p>
            <a:r>
              <a:rPr lang="en-GB" dirty="0">
                <a:effectLst/>
              </a:rPr>
              <a:t>Dogs are generally considered cash traps because businesses have money tied up in them, even though they are bringing back basically nothing in return. These business units are prime candidates for divestiture. </a:t>
            </a:r>
            <a:endParaRPr lang="en-US" dirty="0"/>
          </a:p>
        </p:txBody>
      </p:sp>
    </p:spTree>
    <p:extLst>
      <p:ext uri="{BB962C8B-B14F-4D97-AF65-F5344CB8AC3E}">
        <p14:creationId xmlns:p14="http://schemas.microsoft.com/office/powerpoint/2010/main" val="1449985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Horizontal integration – Looking to acquire a similar company in a similar industry – </a:t>
            </a:r>
            <a:r>
              <a:rPr lang="en-GB" dirty="0" err="1"/>
              <a:t>e.g</a:t>
            </a:r>
            <a:r>
              <a:rPr lang="en-GB" dirty="0"/>
              <a:t> Marriott 2016 acquisition of Sheraton, Facebooks 2012 acquisition of Instagram,</a:t>
            </a:r>
            <a:r>
              <a:rPr lang="en-GB" baseline="0" dirty="0"/>
              <a:t> WhatsApp (social media) </a:t>
            </a:r>
            <a:r>
              <a:rPr lang="en-GB" baseline="0" dirty="0" err="1"/>
              <a:t>etc</a:t>
            </a:r>
            <a:endParaRPr lang="en-GB" baseline="0" dirty="0"/>
          </a:p>
          <a:p>
            <a:endParaRPr lang="en-GB" baseline="0" dirty="0"/>
          </a:p>
          <a:p>
            <a:r>
              <a:rPr lang="en-GB" baseline="0" dirty="0"/>
              <a:t>Vertical integration  - a company seeking to acquire a company that operates in the production process of the same industry, such as strengthen the supply chain by reducing its production costs, an example is Google 2011 acquisition of smartphone producer </a:t>
            </a:r>
            <a:r>
              <a:rPr lang="en-GB" baseline="0" dirty="0" err="1"/>
              <a:t>Motorala</a:t>
            </a:r>
            <a:r>
              <a:rPr lang="en-GB" baseline="0" dirty="0"/>
              <a:t> Ikea 2015 purchased land in Romania to supply its raw materials. </a:t>
            </a:r>
            <a:r>
              <a:rPr lang="en-GB" baseline="0" dirty="0" err="1"/>
              <a:t>Etc</a:t>
            </a:r>
            <a:endParaRPr lang="en-GB" baseline="0" dirty="0"/>
          </a:p>
          <a:p>
            <a:endParaRPr lang="en-GB" baseline="0" dirty="0"/>
          </a:p>
          <a:p>
            <a:r>
              <a:rPr lang="en-GB" baseline="0" dirty="0"/>
              <a:t>in the same industry</a:t>
            </a:r>
          </a:p>
          <a:p>
            <a:r>
              <a:rPr lang="en-GB" baseline="0" dirty="0"/>
              <a:t>Backward Integration  -  an example is where a car manufacturer acquires the tire manufacturing company.</a:t>
            </a:r>
          </a:p>
          <a:p>
            <a:r>
              <a:rPr lang="en-GB" baseline="0"/>
              <a:t>Forward integration –an example is where a car manufacturer acquires an car dealership</a:t>
            </a:r>
            <a:endParaRPr lang="en-GB"/>
          </a:p>
          <a:p>
            <a:endParaRPr lang="en-GB"/>
          </a:p>
        </p:txBody>
      </p:sp>
      <p:sp>
        <p:nvSpPr>
          <p:cNvPr id="4" name="Slide Number Placeholder 3"/>
          <p:cNvSpPr>
            <a:spLocks noGrp="1"/>
          </p:cNvSpPr>
          <p:nvPr>
            <p:ph type="sldNum" sz="quarter" idx="10"/>
          </p:nvPr>
        </p:nvSpPr>
        <p:spPr/>
        <p:txBody>
          <a:bodyPr/>
          <a:lstStyle/>
          <a:p>
            <a:fld id="{5FDDD076-A335-4A3D-877E-347FAF900F0E}" type="slidenum">
              <a:rPr lang="en-US" smtClean="0"/>
              <a:pPr/>
              <a:t>48</a:t>
            </a:fld>
            <a:endParaRPr lang="en-US"/>
          </a:p>
        </p:txBody>
      </p:sp>
    </p:spTree>
    <p:extLst>
      <p:ext uri="{BB962C8B-B14F-4D97-AF65-F5344CB8AC3E}">
        <p14:creationId xmlns:p14="http://schemas.microsoft.com/office/powerpoint/2010/main" val="34075486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ea typeface="ＭＳ Ｐゴシック" panose="020B0600070205080204" pitchFamily="34" charset="-128"/>
              </a:rPr>
              <a:t>The effective eveue measure are in the Grow and build strategic position so this would be the recognised strategy going forward</a:t>
            </a: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66E8201-5799-426B-BF76-794EF4C32A58}" type="slidenum">
              <a:rPr lang="en-US" altLang="en-US" smtClean="0"/>
              <a:pPr/>
              <a:t>49</a:t>
            </a:fld>
            <a:endParaRPr lang="en-US" altLang="en-US"/>
          </a:p>
        </p:txBody>
      </p:sp>
    </p:spTree>
    <p:extLst>
      <p:ext uri="{BB962C8B-B14F-4D97-AF65-F5344CB8AC3E}">
        <p14:creationId xmlns:p14="http://schemas.microsoft.com/office/powerpoint/2010/main" val="41305795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1D0289-82D8-4F5D-BBAA-28B3E6992BD8}" type="slidenum">
              <a:rPr lang="en-IE"/>
              <a:pPr/>
              <a:t>50</a:t>
            </a:fld>
            <a:endParaRPr lang="en-IE"/>
          </a:p>
        </p:txBody>
      </p:sp>
      <p:sp>
        <p:nvSpPr>
          <p:cNvPr id="71682" name="Rectangle 2"/>
          <p:cNvSpPr>
            <a:spLocks noGrp="1" noRot="1" noChangeAspect="1" noChangeArrowheads="1" noTextEdit="1"/>
          </p:cNvSpPr>
          <p:nvPr>
            <p:ph type="sldImg"/>
          </p:nvPr>
        </p:nvSpPr>
        <p:spPr>
          <a:xfrm>
            <a:off x="1144588" y="687388"/>
            <a:ext cx="4568825" cy="3425825"/>
          </a:xfrm>
          <a:ln w="12700" cap="flat"/>
        </p:spPr>
      </p:sp>
      <p:sp>
        <p:nvSpPr>
          <p:cNvPr id="71683"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4078583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4B26E0-5CBE-453F-A8D2-AD3492F1EF71}" type="slidenum">
              <a:rPr lang="en-IE"/>
              <a:pPr/>
              <a:t>51</a:t>
            </a:fld>
            <a:endParaRPr lang="en-IE"/>
          </a:p>
        </p:txBody>
      </p:sp>
      <p:sp>
        <p:nvSpPr>
          <p:cNvPr id="73730" name="Rectangle 2"/>
          <p:cNvSpPr>
            <a:spLocks noGrp="1" noRot="1" noChangeAspect="1" noChangeArrowheads="1" noTextEdit="1"/>
          </p:cNvSpPr>
          <p:nvPr>
            <p:ph type="sldImg"/>
          </p:nvPr>
        </p:nvSpPr>
        <p:spPr>
          <a:xfrm>
            <a:off x="1144588" y="687388"/>
            <a:ext cx="4568825" cy="3425825"/>
          </a:xfrm>
          <a:ln w="12700" cap="flat"/>
        </p:spPr>
      </p:sp>
      <p:sp>
        <p:nvSpPr>
          <p:cNvPr id="7373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29615174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9E85068-0C1F-453E-BD66-03B4D9733948}" type="slidenum">
              <a:rPr lang="en-IE"/>
              <a:pPr/>
              <a:t>52</a:t>
            </a:fld>
            <a:endParaRPr lang="en-IE"/>
          </a:p>
        </p:txBody>
      </p:sp>
      <p:sp>
        <p:nvSpPr>
          <p:cNvPr id="75778" name="Rectangle 2"/>
          <p:cNvSpPr>
            <a:spLocks noGrp="1" noRot="1" noChangeAspect="1" noChangeArrowheads="1" noTextEdit="1"/>
          </p:cNvSpPr>
          <p:nvPr>
            <p:ph type="sldImg"/>
          </p:nvPr>
        </p:nvSpPr>
        <p:spPr>
          <a:xfrm>
            <a:off x="1144588" y="687388"/>
            <a:ext cx="4568825" cy="3425825"/>
          </a:xfrm>
          <a:ln w="12700" cap="flat"/>
        </p:spPr>
      </p:sp>
      <p:sp>
        <p:nvSpPr>
          <p:cNvPr id="75779" name="Rectangle 3"/>
          <p:cNvSpPr>
            <a:spLocks noGrp="1" noChangeArrowheads="1"/>
          </p:cNvSpPr>
          <p:nvPr>
            <p:ph type="body" idx="1"/>
          </p:nvPr>
        </p:nvSpPr>
        <p:spPr>
          <a:xfrm>
            <a:off x="914400" y="4343400"/>
            <a:ext cx="5029200" cy="4114800"/>
          </a:xfrm>
          <a:ln/>
        </p:spPr>
        <p:txBody>
          <a:bodyPr lIns="92075" tIns="46038" rIns="92075" bIns="46038"/>
          <a:lstStyle/>
          <a:p>
            <a:r>
              <a:rPr lang="en-GB" dirty="0"/>
              <a:t>Adaptive</a:t>
            </a:r>
          </a:p>
          <a:p>
            <a:r>
              <a:rPr lang="en-GB" dirty="0"/>
              <a:t>Propose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Continued concentration on current markets (market penetration and market development) and products (product development) is an appropriate strategy</a:t>
            </a:r>
          </a:p>
          <a:p>
            <a:endParaRPr lang="en-US" dirty="0"/>
          </a:p>
        </p:txBody>
      </p:sp>
    </p:spTree>
    <p:extLst>
      <p:ext uri="{BB962C8B-B14F-4D97-AF65-F5344CB8AC3E}">
        <p14:creationId xmlns:p14="http://schemas.microsoft.com/office/powerpoint/2010/main" val="14100353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2CF70D-2924-46A3-A41E-D17E7DAA821E}" type="slidenum">
              <a:rPr lang="en-IE"/>
              <a:pPr/>
              <a:t>53</a:t>
            </a:fld>
            <a:endParaRPr lang="en-IE"/>
          </a:p>
        </p:txBody>
      </p:sp>
      <p:sp>
        <p:nvSpPr>
          <p:cNvPr id="77826" name="Rectangle 2"/>
          <p:cNvSpPr>
            <a:spLocks noGrp="1" noRot="1" noChangeAspect="1" noChangeArrowheads="1" noTextEdit="1"/>
          </p:cNvSpPr>
          <p:nvPr>
            <p:ph type="sldImg"/>
          </p:nvPr>
        </p:nvSpPr>
        <p:spPr>
          <a:xfrm>
            <a:off x="1144588" y="687388"/>
            <a:ext cx="4568825" cy="3425825"/>
          </a:xfrm>
          <a:ln w="12700" cap="flat"/>
        </p:spPr>
      </p:sp>
      <p:sp>
        <p:nvSpPr>
          <p:cNvPr id="77827" name="Rectangle 3"/>
          <p:cNvSpPr>
            <a:spLocks noGrp="1" noChangeArrowheads="1"/>
          </p:cNvSpPr>
          <p:nvPr>
            <p:ph type="body" idx="1"/>
          </p:nvPr>
        </p:nvSpPr>
        <p:spPr>
          <a:xfrm>
            <a:off x="914400" y="4343400"/>
            <a:ext cx="5029200" cy="4114800"/>
          </a:xfrm>
          <a:ln/>
        </p:spPr>
        <p:txBody>
          <a:bodyPr lIns="92075" tIns="46038" rIns="92075" bIns="46038"/>
          <a:lstStyle/>
          <a:p>
            <a:pPr lvl="1" eaLnBrk="1" hangingPunct="1"/>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unable to compete effectively</a:t>
            </a:r>
          </a:p>
          <a:p>
            <a:pPr lvl="1" eaLnBrk="1" hangingPunct="1"/>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need to determine why the firm’s current approach is ineffective and how the company can best change to improve its competitiveness</a:t>
            </a:r>
          </a:p>
          <a:p>
            <a:endParaRPr lang="en-US" dirty="0"/>
          </a:p>
        </p:txBody>
      </p:sp>
    </p:spTree>
    <p:extLst>
      <p:ext uri="{BB962C8B-B14F-4D97-AF65-F5344CB8AC3E}">
        <p14:creationId xmlns:p14="http://schemas.microsoft.com/office/powerpoint/2010/main" val="16090608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541A64-1F78-462A-91B6-BD614C663340}" type="slidenum">
              <a:rPr lang="en-IE"/>
              <a:pPr/>
              <a:t>54</a:t>
            </a:fld>
            <a:endParaRPr lang="en-IE"/>
          </a:p>
        </p:txBody>
      </p:sp>
      <p:sp>
        <p:nvSpPr>
          <p:cNvPr id="79874" name="Rectangle 2"/>
          <p:cNvSpPr>
            <a:spLocks noGrp="1" noRot="1" noChangeAspect="1" noChangeArrowheads="1" noTextEdit="1"/>
          </p:cNvSpPr>
          <p:nvPr>
            <p:ph type="sldImg"/>
          </p:nvPr>
        </p:nvSpPr>
        <p:spPr>
          <a:xfrm>
            <a:off x="1144588" y="687388"/>
            <a:ext cx="4568825" cy="3425825"/>
          </a:xfrm>
          <a:ln w="12700" cap="flat"/>
        </p:spPr>
      </p:sp>
      <p:sp>
        <p:nvSpPr>
          <p:cNvPr id="79875" name="Rectangle 3"/>
          <p:cNvSpPr>
            <a:spLocks noGrp="1" noChangeArrowheads="1"/>
          </p:cNvSpPr>
          <p:nvPr>
            <p:ph type="body" idx="1"/>
          </p:nvPr>
        </p:nvSpPr>
        <p:spPr>
          <a:xfrm>
            <a:off x="914400" y="4343400"/>
            <a:ext cx="5029200" cy="4114800"/>
          </a:xfrm>
          <a:ln/>
        </p:spPr>
        <p:txBody>
          <a:bodyPr lIns="92075" tIns="46038" rIns="92075" bIns="46038"/>
          <a:lstStyle/>
          <a:p>
            <a:pPr lvl="1" eaLnBrk="1" hangingPunct="1">
              <a:defRPr/>
            </a:pPr>
            <a:r>
              <a:rPr lang="en-US" altLang="en-US" sz="2600" dirty="0">
                <a:solidFill>
                  <a:srgbClr val="EA8B00"/>
                </a:solidFill>
                <a:latin typeface="Arial" charset="0"/>
                <a:ea typeface="+mn-ea"/>
                <a:cs typeface="Arial" charset="0"/>
              </a:rPr>
              <a:t>must make some drastic changes quickly to avoid further decline and possible liquidation </a:t>
            </a:r>
          </a:p>
          <a:p>
            <a:pPr lvl="1" eaLnBrk="1" hangingPunct="1">
              <a:defRPr/>
            </a:pPr>
            <a:r>
              <a:rPr lang="en-US" altLang="en-US" sz="2600" dirty="0">
                <a:solidFill>
                  <a:srgbClr val="EA8B00"/>
                </a:solidFill>
                <a:latin typeface="Arial" charset="0"/>
                <a:ea typeface="+mn-ea"/>
                <a:cs typeface="Arial" charset="0"/>
              </a:rPr>
              <a:t>Extensive cost and asset reduction (retrenchment) should be pursued first</a:t>
            </a:r>
          </a:p>
          <a:p>
            <a:endParaRPr lang="en-US" dirty="0"/>
          </a:p>
        </p:txBody>
      </p:sp>
    </p:spTree>
    <p:extLst>
      <p:ext uri="{BB962C8B-B14F-4D97-AF65-F5344CB8AC3E}">
        <p14:creationId xmlns:p14="http://schemas.microsoft.com/office/powerpoint/2010/main" val="3557252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0A2241-F8CB-41A1-A9C8-5603E25860AA}" type="slidenum">
              <a:rPr lang="en-IE"/>
              <a:pPr/>
              <a:t>55</a:t>
            </a:fld>
            <a:endParaRPr lang="en-IE"/>
          </a:p>
        </p:txBody>
      </p:sp>
      <p:sp>
        <p:nvSpPr>
          <p:cNvPr id="81922" name="Rectangle 2"/>
          <p:cNvSpPr>
            <a:spLocks noGrp="1" noRot="1" noChangeAspect="1" noChangeArrowheads="1" noTextEdit="1"/>
          </p:cNvSpPr>
          <p:nvPr>
            <p:ph type="sldImg"/>
          </p:nvPr>
        </p:nvSpPr>
        <p:spPr>
          <a:xfrm>
            <a:off x="1144588" y="687388"/>
            <a:ext cx="4568825" cy="3425825"/>
          </a:xfrm>
          <a:ln w="12700" cap="flat"/>
        </p:spPr>
      </p:sp>
      <p:sp>
        <p:nvSpPr>
          <p:cNvPr id="81923" name="Rectangle 3"/>
          <p:cNvSpPr>
            <a:spLocks noGrp="1" noChangeArrowheads="1"/>
          </p:cNvSpPr>
          <p:nvPr>
            <p:ph type="body" idx="1"/>
          </p:nvPr>
        </p:nvSpPr>
        <p:spPr>
          <a:xfrm>
            <a:off x="914400" y="4343400"/>
            <a:ext cx="5029200" cy="4114800"/>
          </a:xfrm>
          <a:ln/>
        </p:spPr>
        <p:txBody>
          <a:bodyPr lIns="92075" tIns="46038" rIns="92075" bIns="46038"/>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solidFill>
                  <a:srgbClr val="EA8B00"/>
                </a:solidFill>
                <a:latin typeface="Arial" charset="0"/>
                <a:ea typeface="+mn-ea"/>
                <a:cs typeface="Arial" charset="0"/>
              </a:rPr>
              <a:t>Characteristically high cash-flow levels and limited internal growth needs and often can pursue related or unrelated diversification successfully</a:t>
            </a:r>
          </a:p>
          <a:p>
            <a:endParaRPr lang="en-US" dirty="0"/>
          </a:p>
        </p:txBody>
      </p:sp>
    </p:spTree>
    <p:extLst>
      <p:ext uri="{BB962C8B-B14F-4D97-AF65-F5344CB8AC3E}">
        <p14:creationId xmlns:p14="http://schemas.microsoft.com/office/powerpoint/2010/main" val="31014623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987396-ABC3-4A82-9FDA-9EA05D419A18}" type="slidenum">
              <a:rPr lang="en-IE"/>
              <a:pPr/>
              <a:t>56</a:t>
            </a:fld>
            <a:endParaRPr lang="en-IE"/>
          </a:p>
        </p:txBody>
      </p:sp>
      <p:sp>
        <p:nvSpPr>
          <p:cNvPr id="34818" name="Rectangle 2"/>
          <p:cNvSpPr>
            <a:spLocks noGrp="1" noRot="1" noChangeAspect="1" noChangeArrowheads="1" noTextEdit="1"/>
          </p:cNvSpPr>
          <p:nvPr>
            <p:ph type="sldImg"/>
          </p:nvPr>
        </p:nvSpPr>
        <p:spPr>
          <a:xfrm>
            <a:off x="1144588" y="687388"/>
            <a:ext cx="4568825" cy="3425825"/>
          </a:xfrm>
          <a:ln w="12700" cap="flat"/>
        </p:spPr>
      </p:sp>
      <p:sp>
        <p:nvSpPr>
          <p:cNvPr id="34819"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19244401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C655A-A162-4F91-9AE5-F147BC0BF26B}" type="slidenum">
              <a:rPr lang="en-IE"/>
              <a:pPr/>
              <a:t>58</a:t>
            </a:fld>
            <a:endParaRPr lang="en-IE"/>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056401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4E832F-1E87-4F1E-9FDB-BCC9EBE45540}" type="slidenum">
              <a:rPr lang="en-IE"/>
              <a:pPr/>
              <a:t>59</a:t>
            </a:fld>
            <a:endParaRPr lang="en-IE"/>
          </a:p>
        </p:txBody>
      </p:sp>
      <p:sp>
        <p:nvSpPr>
          <p:cNvPr id="55298" name="Rectangle 2"/>
          <p:cNvSpPr>
            <a:spLocks noGrp="1" noRot="1" noChangeAspect="1" noChangeArrowheads="1" noTextEdit="1"/>
          </p:cNvSpPr>
          <p:nvPr>
            <p:ph type="sldImg"/>
          </p:nvPr>
        </p:nvSpPr>
        <p:spPr>
          <a:xfrm>
            <a:off x="1144588" y="687388"/>
            <a:ext cx="4568825" cy="3425825"/>
          </a:xfrm>
          <a:ln w="12700" cap="flat"/>
        </p:spPr>
      </p:sp>
      <p:sp>
        <p:nvSpPr>
          <p:cNvPr id="55299"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6400312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272DDB-7683-4D4E-B812-1087401EA717}" type="slidenum">
              <a:rPr lang="en-IE"/>
              <a:pPr/>
              <a:t>62</a:t>
            </a:fld>
            <a:endParaRPr lang="en-IE"/>
          </a:p>
        </p:txBody>
      </p:sp>
      <p:sp>
        <p:nvSpPr>
          <p:cNvPr id="43010" name="Rectangle 2"/>
          <p:cNvSpPr>
            <a:spLocks noGrp="1" noRot="1" noChangeAspect="1" noChangeArrowheads="1" noTextEdit="1"/>
          </p:cNvSpPr>
          <p:nvPr>
            <p:ph type="sldImg"/>
          </p:nvPr>
        </p:nvSpPr>
        <p:spPr>
          <a:xfrm>
            <a:off x="1144588" y="687388"/>
            <a:ext cx="4568825" cy="3425825"/>
          </a:xfrm>
          <a:ln w="12700" cap="flat"/>
        </p:spPr>
      </p:sp>
      <p:sp>
        <p:nvSpPr>
          <p:cNvPr id="4301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extLst>
      <p:ext uri="{BB962C8B-B14F-4D97-AF65-F5344CB8AC3E}">
        <p14:creationId xmlns:p14="http://schemas.microsoft.com/office/powerpoint/2010/main" val="4045811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4226689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91855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462047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984180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260381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381945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209390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2765649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1841097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538268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06EDDE-B7ED-4CCE-9A4A-F62684B53CA8}"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55E5E2-228F-47E5-B495-C079BF9F4B8C}" type="slidenum">
              <a:rPr lang="en-US" smtClean="0"/>
              <a:pPr/>
              <a:t>‹#›</a:t>
            </a:fld>
            <a:endParaRPr lang="en-US"/>
          </a:p>
        </p:txBody>
      </p:sp>
    </p:spTree>
    <p:extLst>
      <p:ext uri="{BB962C8B-B14F-4D97-AF65-F5344CB8AC3E}">
        <p14:creationId xmlns:p14="http://schemas.microsoft.com/office/powerpoint/2010/main" val="1123020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IE"/>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IE"/>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972D5097-EA33-495C-A9D3-BA38929F550B}" type="slidenum">
              <a:rPr lang="en-IE"/>
              <a:pPr/>
              <a:t>‹#›</a:t>
            </a:fld>
            <a:endParaRPr lang="en-IE"/>
          </a:p>
        </p:txBody>
      </p:sp>
    </p:spTree>
    <p:extLst>
      <p:ext uri="{BB962C8B-B14F-4D97-AF65-F5344CB8AC3E}">
        <p14:creationId xmlns:p14="http://schemas.microsoft.com/office/powerpoint/2010/main" val="2581115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able Placeholder 2"/>
          <p:cNvSpPr>
            <a:spLocks noGrp="1"/>
          </p:cNvSpPr>
          <p:nvPr>
            <p:ph type="tbl"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IE"/>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IE"/>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DF9E85C6-17A2-4544-88D1-2EB38E6896C1}" type="slidenum">
              <a:rPr lang="en-IE"/>
              <a:pPr/>
              <a:t>‹#›</a:t>
            </a:fld>
            <a:endParaRPr lang="en-IE"/>
          </a:p>
        </p:txBody>
      </p:sp>
    </p:spTree>
    <p:extLst>
      <p:ext uri="{BB962C8B-B14F-4D97-AF65-F5344CB8AC3E}">
        <p14:creationId xmlns:p14="http://schemas.microsoft.com/office/powerpoint/2010/main" val="16315238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IE"/>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IE"/>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73876BC4-EC71-4A37-8C53-37C1F7EA908D}" type="slidenum">
              <a:rPr lang="en-IE"/>
              <a:pPr/>
              <a:t>‹#›</a:t>
            </a:fld>
            <a:endParaRPr lang="en-IE"/>
          </a:p>
        </p:txBody>
      </p:sp>
    </p:spTree>
    <p:extLst>
      <p:ext uri="{BB962C8B-B14F-4D97-AF65-F5344CB8AC3E}">
        <p14:creationId xmlns:p14="http://schemas.microsoft.com/office/powerpoint/2010/main" val="1074544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06EDDE-B7ED-4CCE-9A4A-F62684B53CA8}" type="datetimeFigureOut">
              <a:rPr lang="en-US" smtClean="0"/>
              <a:pPr/>
              <a:t>11/14/2023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55E5E2-228F-47E5-B495-C079BF9F4B8C}" type="slidenum">
              <a:rPr lang="en-US" smtClean="0"/>
              <a:pPr/>
              <a:t>‹#›</a:t>
            </a:fld>
            <a:endParaRPr lang="en-US"/>
          </a:p>
        </p:txBody>
      </p:sp>
    </p:spTree>
    <p:extLst>
      <p:ext uri="{BB962C8B-B14F-4D97-AF65-F5344CB8AC3E}">
        <p14:creationId xmlns:p14="http://schemas.microsoft.com/office/powerpoint/2010/main" val="2341141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A Contemporary </a:t>
            </a:r>
            <a:br>
              <a:rPr lang="en-GB" dirty="0">
                <a:solidFill>
                  <a:schemeClr val="bg1"/>
                </a:solidFill>
              </a:rPr>
            </a:br>
            <a:r>
              <a:rPr lang="en-GB" dirty="0">
                <a:solidFill>
                  <a:schemeClr val="bg1"/>
                </a:solidFill>
              </a:rPr>
              <a:t>Strategy Formulation Framework</a:t>
            </a:r>
            <a:br>
              <a:rPr lang="en-GB" dirty="0">
                <a:solidFill>
                  <a:schemeClr val="bg1"/>
                </a:solidFill>
              </a:rPr>
            </a:br>
            <a:r>
              <a:rPr lang="en-GB" dirty="0">
                <a:solidFill>
                  <a:schemeClr val="bg1"/>
                </a:solidFill>
              </a:rPr>
              <a:t>for </a:t>
            </a:r>
            <a:r>
              <a:rPr lang="en-GB" dirty="0" err="1">
                <a:solidFill>
                  <a:schemeClr val="bg1"/>
                </a:solidFill>
              </a:rPr>
              <a:t>eBusiness</a:t>
            </a:r>
            <a:br>
              <a:rPr lang="en-GB" dirty="0">
                <a:solidFill>
                  <a:schemeClr val="bg1"/>
                </a:solidFill>
              </a:rPr>
            </a:br>
            <a:br>
              <a:rPr lang="en-GB" dirty="0">
                <a:solidFill>
                  <a:schemeClr val="bg1"/>
                </a:solidFill>
              </a:rPr>
            </a:br>
            <a:br>
              <a:rPr lang="en-GB" dirty="0">
                <a:solidFill>
                  <a:schemeClr val="bg1"/>
                </a:solidFill>
              </a:rPr>
            </a:br>
            <a:r>
              <a:rPr lang="en-GB">
                <a:solidFill>
                  <a:schemeClr val="bg1"/>
                </a:solidFill>
              </a:rPr>
              <a:t>Week 7</a:t>
            </a:r>
            <a:endParaRPr lang="en-US" dirty="0">
              <a:solidFill>
                <a:schemeClr val="bg1"/>
              </a:solidFill>
            </a:endParaRPr>
          </a:p>
        </p:txBody>
      </p:sp>
    </p:spTree>
    <p:extLst>
      <p:ext uri="{BB962C8B-B14F-4D97-AF65-F5344CB8AC3E}">
        <p14:creationId xmlns:p14="http://schemas.microsoft.com/office/powerpoint/2010/main" val="3283736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solidFill>
                  <a:srgbClr val="FFFF00"/>
                </a:solidFill>
                <a:latin typeface="Arial" charset="0"/>
                <a:ea typeface="+mj-ea"/>
                <a:cs typeface="Arial" charset="0"/>
              </a:rPr>
              <a:t>Objectives</a:t>
            </a:r>
          </a:p>
        </p:txBody>
      </p:sp>
      <p:sp>
        <p:nvSpPr>
          <p:cNvPr id="8195" name="Content Placeholder 2"/>
          <p:cNvSpPr>
            <a:spLocks noGrp="1"/>
          </p:cNvSpPr>
          <p:nvPr>
            <p:ph idx="1"/>
          </p:nvPr>
        </p:nvSpPr>
        <p:spPr>
          <a:xfrm>
            <a:off x="276224" y="1643062"/>
            <a:ext cx="9020175" cy="4830763"/>
          </a:xfrm>
        </p:spPr>
        <p:txBody>
          <a:bodyPr/>
          <a:lstStyle/>
          <a:p>
            <a:pPr>
              <a:spcBef>
                <a:spcPct val="0"/>
              </a:spcBef>
              <a:buClr>
                <a:srgbClr val="CB6804"/>
              </a:buClr>
            </a:pPr>
            <a:r>
              <a:rPr lang="en-US" alt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Describe a three-stage framework for choosing among alternative strategies.</a:t>
            </a:r>
          </a:p>
          <a:p>
            <a:pPr>
              <a:spcBef>
                <a:spcPct val="0"/>
              </a:spcBef>
              <a:buClr>
                <a:srgbClr val="CB6804"/>
              </a:buClr>
            </a:pPr>
            <a:endParaRPr lang="en-US" alt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Clr>
                <a:srgbClr val="CB6804"/>
              </a:buClr>
            </a:pPr>
            <a:r>
              <a:rPr lang="en-US" alt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Explain how to develop a SWOT Matrix, SPACE Matrix, BCG Matrix, IE Matrix, and QSPM using the SFF.</a:t>
            </a:r>
          </a:p>
        </p:txBody>
      </p:sp>
      <p:sp>
        <p:nvSpPr>
          <p:cNvPr id="8196"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32162A13-9F84-4A4C-9132-F37956B9C5ED}" type="slidenum">
              <a:rPr lang="en-US" altLang="en-US" sz="1200" smtClean="0">
                <a:solidFill>
                  <a:srgbClr val="D45E06"/>
                </a:solidFill>
                <a:latin typeface="Arial" panose="020B0604020202020204" pitchFamily="34" charset="0"/>
              </a:rPr>
              <a:pPr>
                <a:spcBef>
                  <a:spcPct val="0"/>
                </a:spcBef>
                <a:buClrTx/>
                <a:buSzTx/>
                <a:buFontTx/>
                <a:buNone/>
              </a:pPr>
              <a:t>2</a:t>
            </a:fld>
            <a:endParaRPr lang="en-US" altLang="en-US" sz="1200">
              <a:solidFill>
                <a:srgbClr val="D45E06"/>
              </a:solidFill>
              <a:latin typeface="Arial" panose="020B0604020202020204" pitchFamily="34" charset="0"/>
            </a:endParaRPr>
          </a:p>
        </p:txBody>
      </p:sp>
      <p:sp>
        <p:nvSpPr>
          <p:cNvPr id="8197" name="Rectangle 5"/>
          <p:cNvSpPr>
            <a:spLocks noChangeArrowheads="1"/>
          </p:cNvSpPr>
          <p:nvPr/>
        </p:nvSpPr>
        <p:spPr bwMode="auto">
          <a:xfrm>
            <a:off x="9928225" y="6715125"/>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latin typeface="Calibri" panose="020F0502020204030204" pitchFamily="34" charset="0"/>
            </a:endParaRPr>
          </a:p>
        </p:txBody>
      </p:sp>
    </p:spTree>
    <p:extLst>
      <p:ext uri="{BB962C8B-B14F-4D97-AF65-F5344CB8AC3E}">
        <p14:creationId xmlns:p14="http://schemas.microsoft.com/office/powerpoint/2010/main" val="891419060"/>
      </p:ext>
    </p:extLst>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 MUST READ</a:t>
            </a:r>
            <a:endParaRPr lang="en-US" dirty="0">
              <a:solidFill>
                <a:schemeClr val="bg1"/>
              </a:solidFill>
            </a:endParaRPr>
          </a:p>
        </p:txBody>
      </p:sp>
      <p:sp>
        <p:nvSpPr>
          <p:cNvPr id="3" name="Text Placeholder 2"/>
          <p:cNvSpPr>
            <a:spLocks noGrp="1"/>
          </p:cNvSpPr>
          <p:nvPr>
            <p:ph type="body" sz="half" idx="1"/>
          </p:nvPr>
        </p:nvSpPr>
        <p:spPr>
          <a:xfrm>
            <a:off x="533400" y="2590800"/>
            <a:ext cx="7924800" cy="2895600"/>
          </a:xfrm>
        </p:spPr>
        <p:txBody>
          <a:bodyPr>
            <a:normAutofit fontScale="92500" lnSpcReduction="20000"/>
          </a:bodyPr>
          <a:lstStyle/>
          <a:p>
            <a:r>
              <a:rPr lang="en-US" b="1" dirty="0">
                <a:solidFill>
                  <a:schemeClr val="bg1"/>
                </a:solidFill>
              </a:rPr>
              <a:t>DAVID’s STRATEGY FORMULATION FRAMEWORK IN ACTION: THE EXAMPLE OF TURKISH AIRLINES ON DOMESTIC AIR TRANSPORTATION</a:t>
            </a:r>
          </a:p>
          <a:p>
            <a:pPr marL="0" indent="0">
              <a:buNone/>
            </a:pPr>
            <a:endParaRPr lang="en-US" b="1" dirty="0">
              <a:solidFill>
                <a:schemeClr val="bg1"/>
              </a:solidFill>
            </a:endParaRPr>
          </a:p>
          <a:p>
            <a:pPr lvl="2"/>
            <a:r>
              <a:rPr lang="en-GB" b="1" dirty="0">
                <a:solidFill>
                  <a:schemeClr val="bg1"/>
                </a:solidFill>
              </a:rPr>
              <a:t>Read the printed paper or </a:t>
            </a:r>
          </a:p>
          <a:p>
            <a:pPr lvl="2"/>
            <a:r>
              <a:rPr lang="en-GB" b="1" dirty="0">
                <a:solidFill>
                  <a:schemeClr val="bg1"/>
                </a:solidFill>
              </a:rPr>
              <a:t>Download from Moodle</a:t>
            </a:r>
            <a:endParaRPr lang="en-US" dirty="0">
              <a:solidFill>
                <a:schemeClr val="bg1"/>
              </a:solidFill>
            </a:endParaRPr>
          </a:p>
        </p:txBody>
      </p:sp>
    </p:spTree>
    <p:extLst>
      <p:ext uri="{BB962C8B-B14F-4D97-AF65-F5344CB8AC3E}">
        <p14:creationId xmlns:p14="http://schemas.microsoft.com/office/powerpoint/2010/main" val="859972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bwMode="auto">
          <a:xfrm>
            <a:off x="533400" y="38100"/>
            <a:ext cx="7772400" cy="1143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ctr" anchorCtr="0" compatLnSpc="1">
            <a:prstTxWarp prst="textNoShape">
              <a:avLst/>
            </a:prstTxWarp>
            <a:normAutofit/>
          </a:bodyPr>
          <a:lstStyle/>
          <a:p>
            <a:r>
              <a:rPr lang="en-US" dirty="0">
                <a:solidFill>
                  <a:srgbClr val="FFFF00"/>
                </a:solidFill>
              </a:rPr>
              <a:t>Competitor  Analysis</a:t>
            </a:r>
          </a:p>
        </p:txBody>
      </p:sp>
      <p:sp>
        <p:nvSpPr>
          <p:cNvPr id="119811" name="Rectangle 3"/>
          <p:cNvSpPr>
            <a:spLocks noGrp="1" noChangeArrowheads="1"/>
          </p:cNvSpPr>
          <p:nvPr>
            <p:ph type="body" idx="1"/>
          </p:nvPr>
        </p:nvSpPr>
        <p:spPr bwMode="auto">
          <a:xfrm>
            <a:off x="533400" y="1524000"/>
            <a:ext cx="7772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t" anchorCtr="0" compatLnSpc="1">
            <a:prstTxWarp prst="textNoShape">
              <a:avLst/>
            </a:prstTxWarp>
            <a:noAutofit/>
          </a:bodyPr>
          <a:lstStyle/>
          <a:p>
            <a:pPr marL="404813" indent="-404813">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Successful strategists take great pains in scouting competitors </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Understanding their strategies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Watching their actions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Evaluating their vulnerability to driving forces and competitive pressures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Sizing up their resource strengths and weaknesses and their capabilities</a:t>
            </a:r>
          </a:p>
          <a:p>
            <a:pPr marL="917575" lvl="1" indent="-346075">
              <a:lnSpc>
                <a:spcPct val="90000"/>
              </a:lnSpc>
              <a:spcBef>
                <a:spcPct val="15000"/>
              </a:spcBef>
              <a:spcAft>
                <a:spcPct val="15000"/>
              </a:spcAft>
              <a:buSzPct val="78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Trying to anticipate rivals’ next moves</a:t>
            </a:r>
          </a:p>
        </p:txBody>
      </p:sp>
    </p:spTree>
    <p:extLst>
      <p:ext uri="{BB962C8B-B14F-4D97-AF65-F5344CB8AC3E}">
        <p14:creationId xmlns:p14="http://schemas.microsoft.com/office/powerpoint/2010/main" val="1771069063"/>
      </p:ext>
    </p:extLst>
  </p:cSld>
  <p:clrMapOvr>
    <a:masterClrMapping/>
  </p:clrMapOvr>
  <p:transition>
    <p:random/>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bwMode="auto">
          <a:xfrm>
            <a:off x="609600" y="152400"/>
            <a:ext cx="7772400" cy="1143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ctr" anchorCtr="0" compatLnSpc="1">
            <a:prstTxWarp prst="textNoShape">
              <a:avLst/>
            </a:prstTxWarp>
          </a:bodyPr>
          <a:lstStyle/>
          <a:p>
            <a:r>
              <a:rPr lang="en-US" dirty="0">
                <a:solidFill>
                  <a:srgbClr val="FFFF00"/>
                </a:solidFill>
              </a:rPr>
              <a:t>Predicting  Moves  of  Rivals</a:t>
            </a:r>
          </a:p>
        </p:txBody>
      </p:sp>
      <p:sp>
        <p:nvSpPr>
          <p:cNvPr id="123907" name="Rectangle 3"/>
          <p:cNvSpPr>
            <a:spLocks noGrp="1" noChangeArrowheads="1"/>
          </p:cNvSpPr>
          <p:nvPr>
            <p:ph type="body" idx="1"/>
          </p:nvPr>
        </p:nvSpPr>
        <p:spPr bwMode="auto">
          <a:xfrm>
            <a:off x="304800" y="1270000"/>
            <a:ext cx="86106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0488" tIns="44450" rIns="90488" bIns="44450" numCol="1" anchor="t" anchorCtr="0" compatLnSpc="1">
            <a:prstTxWarp prst="textNoShape">
              <a:avLst/>
            </a:prstTxWarp>
            <a:noAutofit/>
          </a:bodyPr>
          <a:lstStyle/>
          <a:p>
            <a:pPr marL="0" indent="0">
              <a:lnSpc>
                <a:spcPct val="105000"/>
              </a:lnSpc>
              <a:buSzPct val="80000"/>
              <a:buNone/>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Predicting rivals’ next moves involves</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Analyzing their current competitive positions</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Examining public pronouncements about what it will take to be successful in industry</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Gathering information from grapevine about current activities and potential changes</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Studying past actions and leadership</a:t>
            </a:r>
          </a:p>
          <a:p>
            <a:pPr marL="917575" lvl="1" indent="-346075">
              <a:lnSpc>
                <a:spcPct val="105000"/>
              </a:lnSpc>
              <a:buSzPct val="80000"/>
            </a:pPr>
            <a:r>
              <a:rPr lang="en-US" sz="30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Determining who has flexibility to make major strategic changes and who is locked into pursuing same basic strategy</a:t>
            </a:r>
          </a:p>
        </p:txBody>
      </p:sp>
    </p:spTree>
    <p:extLst>
      <p:ext uri="{BB962C8B-B14F-4D97-AF65-F5344CB8AC3E}">
        <p14:creationId xmlns:p14="http://schemas.microsoft.com/office/powerpoint/2010/main" val="2610644898"/>
      </p:ext>
    </p:extLst>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The Strategy-Formulation Analytical Framework</a:t>
            </a:r>
          </a:p>
        </p:txBody>
      </p:sp>
      <p:pic>
        <p:nvPicPr>
          <p:cNvPr id="1024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263" y="1935163"/>
            <a:ext cx="8548687" cy="362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57200" y="6477000"/>
            <a:ext cx="2590800" cy="369332"/>
          </a:xfrm>
          <a:prstGeom prst="rect">
            <a:avLst/>
          </a:prstGeom>
          <a:noFill/>
        </p:spPr>
        <p:txBody>
          <a:bodyPr wrap="square" rtlCol="0">
            <a:spAutoFit/>
          </a:bodyPr>
          <a:lstStyle/>
          <a:p>
            <a:r>
              <a:rPr lang="en-GB" dirty="0"/>
              <a:t>@Fred David 2015</a:t>
            </a:r>
          </a:p>
        </p:txBody>
      </p:sp>
    </p:spTree>
    <p:extLst>
      <p:ext uri="{BB962C8B-B14F-4D97-AF65-F5344CB8AC3E}">
        <p14:creationId xmlns:p14="http://schemas.microsoft.com/office/powerpoint/2010/main" val="74101892"/>
      </p:ext>
    </p:extLst>
  </p:cSld>
  <p:clrMapOvr>
    <a:masterClrMapping/>
  </p:clrMapOvr>
  <p:transition>
    <p:random/>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04800" y="457200"/>
            <a:ext cx="86868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200" b="1" dirty="0">
                <a:solidFill>
                  <a:schemeClr val="bg1"/>
                </a:solidFill>
              </a:rPr>
              <a:t>Comprehensive Strategy-Formulation Framework</a:t>
            </a:r>
          </a:p>
        </p:txBody>
      </p:sp>
      <p:sp>
        <p:nvSpPr>
          <p:cNvPr id="9219" name="Text Box 3"/>
          <p:cNvSpPr txBox="1">
            <a:spLocks noChangeArrowheads="1"/>
          </p:cNvSpPr>
          <p:nvPr/>
        </p:nvSpPr>
        <p:spPr bwMode="auto">
          <a:xfrm>
            <a:off x="4495800" y="2057400"/>
            <a:ext cx="2393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
        <p:nvSpPr>
          <p:cNvPr id="9220" name="Oval 4"/>
          <p:cNvSpPr>
            <a:spLocks noChangeArrowheads="1"/>
          </p:cNvSpPr>
          <p:nvPr/>
        </p:nvSpPr>
        <p:spPr bwMode="auto">
          <a:xfrm>
            <a:off x="2819400" y="1981200"/>
            <a:ext cx="3352800" cy="1295400"/>
          </a:xfrm>
          <a:prstGeom prst="ellipse">
            <a:avLst/>
          </a:prstGeom>
          <a:solidFill>
            <a:srgbClr val="E0D4B4"/>
          </a:solidFill>
          <a:ln>
            <a:noFill/>
          </a:ln>
          <a:effectLst/>
          <a:scene3d>
            <a:camera prst="legacyPerspectiveBottom"/>
            <a:lightRig rig="legacyFlat3" dir="t"/>
          </a:scene3d>
          <a:sp3d extrusionH="887400" prstMaterial="legacyMatte">
            <a:bevelT w="13500" h="13500" prst="angle"/>
            <a:bevelB w="13500" h="13500" prst="angle"/>
            <a:extrusionClr>
              <a:srgbClr val="E0D4B4"/>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800000"/>
                </a:solidFill>
                <a:cs typeface="Arial" charset="0"/>
              </a:rPr>
              <a:t>Stage 1:</a:t>
            </a:r>
            <a:br>
              <a:rPr lang="en-US" b="1">
                <a:solidFill>
                  <a:srgbClr val="800000"/>
                </a:solidFill>
                <a:cs typeface="Arial" charset="0"/>
              </a:rPr>
            </a:br>
            <a:r>
              <a:rPr lang="en-US" b="1">
                <a:solidFill>
                  <a:srgbClr val="800000"/>
                </a:solidFill>
                <a:cs typeface="Arial" charset="0"/>
              </a:rPr>
              <a:t>The Input Stage</a:t>
            </a:r>
          </a:p>
        </p:txBody>
      </p:sp>
      <p:sp>
        <p:nvSpPr>
          <p:cNvPr id="9221" name="Oval 5"/>
          <p:cNvSpPr>
            <a:spLocks noChangeArrowheads="1"/>
          </p:cNvSpPr>
          <p:nvPr/>
        </p:nvSpPr>
        <p:spPr bwMode="auto">
          <a:xfrm>
            <a:off x="609600" y="3657600"/>
            <a:ext cx="3352800" cy="1295400"/>
          </a:xfrm>
          <a:prstGeom prst="ellipse">
            <a:avLst/>
          </a:prstGeom>
          <a:solidFill>
            <a:srgbClr val="71602F"/>
          </a:solidFill>
          <a:ln>
            <a:noFill/>
          </a:ln>
          <a:effectLst/>
          <a:scene3d>
            <a:camera prst="legacyPerspectiveBottom"/>
            <a:lightRig rig="legacyFlat3" dir="t"/>
          </a:scene3d>
          <a:sp3d extrusionH="887400" prstMaterial="legacyMatte">
            <a:bevelT w="13500" h="13500" prst="angle"/>
            <a:bevelB w="13500" h="13500" prst="angle"/>
            <a:extrusionClr>
              <a:srgbClr val="71602F"/>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E0D4B4"/>
                </a:solidFill>
                <a:cs typeface="Arial" charset="0"/>
              </a:rPr>
              <a:t>Stage 2:</a:t>
            </a:r>
            <a:br>
              <a:rPr lang="en-US" b="1">
                <a:solidFill>
                  <a:srgbClr val="E0D4B4"/>
                </a:solidFill>
                <a:cs typeface="Arial" charset="0"/>
              </a:rPr>
            </a:br>
            <a:r>
              <a:rPr lang="en-US" b="1">
                <a:solidFill>
                  <a:srgbClr val="E0D4B4"/>
                </a:solidFill>
                <a:cs typeface="Arial" charset="0"/>
              </a:rPr>
              <a:t>The Matching Stage</a:t>
            </a:r>
          </a:p>
        </p:txBody>
      </p:sp>
      <p:sp>
        <p:nvSpPr>
          <p:cNvPr id="9222" name="Oval 6"/>
          <p:cNvSpPr>
            <a:spLocks noChangeArrowheads="1"/>
          </p:cNvSpPr>
          <p:nvPr/>
        </p:nvSpPr>
        <p:spPr bwMode="auto">
          <a:xfrm>
            <a:off x="4876800" y="3657600"/>
            <a:ext cx="3352800" cy="1295400"/>
          </a:xfrm>
          <a:prstGeom prst="ellipse">
            <a:avLst/>
          </a:prstGeom>
          <a:solidFill>
            <a:schemeClr val="accent1"/>
          </a:solidFill>
          <a:ln>
            <a:noFill/>
          </a:ln>
          <a:effectLst/>
          <a:scene3d>
            <a:camera prst="legacyPerspectiveBottom"/>
            <a:lightRig rig="legacyFlat3" dir="t"/>
          </a:scene3d>
          <a:sp3d extrusionH="887400" prstMaterial="legacyMatte">
            <a:bevelT w="13500" h="13500" prst="angle"/>
            <a:bevelB w="13500" h="13500" prst="angle"/>
            <a:extrusionClr>
              <a:schemeClr val="accent1"/>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FFFFCC"/>
                </a:solidFill>
                <a:cs typeface="Arial" charset="0"/>
              </a:rPr>
              <a:t>Stage 3:</a:t>
            </a:r>
            <a:br>
              <a:rPr lang="en-US" b="1">
                <a:solidFill>
                  <a:srgbClr val="FFFFCC"/>
                </a:solidFill>
                <a:cs typeface="Arial" charset="0"/>
              </a:rPr>
            </a:br>
            <a:r>
              <a:rPr lang="en-US" b="1">
                <a:solidFill>
                  <a:srgbClr val="FFFFCC"/>
                </a:solidFill>
                <a:cs typeface="Arial" charset="0"/>
              </a:rPr>
              <a:t>The Decision Stage</a:t>
            </a:r>
          </a:p>
        </p:txBody>
      </p:sp>
    </p:spTree>
    <p:extLst>
      <p:ext uri="{BB962C8B-B14F-4D97-AF65-F5344CB8AC3E}">
        <p14:creationId xmlns:p14="http://schemas.microsoft.com/office/powerpoint/2010/main" val="148908920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blinds(horizontal)">
                                      <p:cBhvr>
                                        <p:cTn id="7" dur="500"/>
                                        <p:tgtEl>
                                          <p:spTgt spid="9220"/>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9221"/>
                                        </p:tgtEl>
                                        <p:attrNameLst>
                                          <p:attrName>style.visibility</p:attrName>
                                        </p:attrNameLst>
                                      </p:cBhvr>
                                      <p:to>
                                        <p:strVal val="visible"/>
                                      </p:to>
                                    </p:set>
                                    <p:animEffect transition="in" filter="dissolve">
                                      <p:cBhvr>
                                        <p:cTn id="11" dur="500"/>
                                        <p:tgtEl>
                                          <p:spTgt spid="9221"/>
                                        </p:tgtEl>
                                      </p:cBhvr>
                                    </p:animEffect>
                                  </p:childTnLst>
                                </p:cTn>
                              </p:par>
                            </p:childTnLst>
                          </p:cTn>
                        </p:par>
                        <p:par>
                          <p:cTn id="12" fill="hold" nodeType="afterGroup">
                            <p:stCondLst>
                              <p:cond delay="1000"/>
                            </p:stCondLst>
                            <p:childTnLst>
                              <p:par>
                                <p:cTn id="13" presetID="8" presetClass="entr" presetSubtype="16" fill="hold" grpId="0" nodeType="afterEffect">
                                  <p:stCondLst>
                                    <p:cond delay="0"/>
                                  </p:stCondLst>
                                  <p:childTnLst>
                                    <p:set>
                                      <p:cBhvr>
                                        <p:cTn id="14" dur="1" fill="hold">
                                          <p:stCondLst>
                                            <p:cond delay="0"/>
                                          </p:stCondLst>
                                        </p:cTn>
                                        <p:tgtEl>
                                          <p:spTgt spid="9222"/>
                                        </p:tgtEl>
                                        <p:attrNameLst>
                                          <p:attrName>style.visibility</p:attrName>
                                        </p:attrNameLst>
                                      </p:cBhvr>
                                      <p:to>
                                        <p:strVal val="visible"/>
                                      </p:to>
                                    </p:set>
                                    <p:animEffect transition="in" filter="diamond(in)">
                                      <p:cBhvr>
                                        <p:cTn id="15" dur="20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animBg="1"/>
      <p:bldP spid="9221" grpId="0" animBg="1"/>
      <p:bldP spid="922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A Comprehensive Strategy-Formulation Framework</a:t>
            </a:r>
          </a:p>
        </p:txBody>
      </p:sp>
      <p:sp>
        <p:nvSpPr>
          <p:cNvPr id="22531" name="Content Placeholder 2"/>
          <p:cNvSpPr>
            <a:spLocks noGrp="1"/>
          </p:cNvSpPr>
          <p:nvPr>
            <p:ph idx="1"/>
          </p:nvPr>
        </p:nvSpPr>
        <p:spPr>
          <a:xfrm>
            <a:off x="609600" y="1720850"/>
            <a:ext cx="8229600" cy="4525963"/>
          </a:xfrm>
        </p:spPr>
        <p:txBody>
          <a:bodyPr/>
          <a:lstStyle/>
          <a:p>
            <a:pPr eaLnBrk="1" hangingPunct="1">
              <a:defRPr/>
            </a:pPr>
            <a:r>
              <a:rPr lang="en-US" altLang="en-US" b="1" dirty="0">
                <a:solidFill>
                  <a:schemeClr val="bg1"/>
                </a:solidFill>
                <a:latin typeface="Arial" charset="0"/>
                <a:ea typeface="+mn-ea"/>
                <a:cs typeface="Arial" charset="0"/>
              </a:rPr>
              <a:t>Stage 1 - Input Stage </a:t>
            </a:r>
          </a:p>
          <a:p>
            <a:pPr lvl="1" eaLnBrk="1" hangingPunct="1">
              <a:defRPr/>
            </a:pPr>
            <a:r>
              <a:rPr lang="en-US" altLang="en-US" dirty="0">
                <a:solidFill>
                  <a:schemeClr val="bg1"/>
                </a:solidFill>
                <a:latin typeface="Arial" charset="0"/>
                <a:ea typeface="+mn-ea"/>
                <a:cs typeface="Arial" charset="0"/>
              </a:rPr>
              <a:t>summarizes the basic input information needed to formulate strategies</a:t>
            </a:r>
          </a:p>
          <a:p>
            <a:pPr lvl="1" eaLnBrk="1" hangingPunct="1">
              <a:defRPr/>
            </a:pPr>
            <a:r>
              <a:rPr lang="en-US" altLang="en-US" dirty="0">
                <a:solidFill>
                  <a:schemeClr val="bg1"/>
                </a:solidFill>
                <a:latin typeface="Arial" charset="0"/>
                <a:ea typeface="+mn-ea"/>
                <a:cs typeface="Arial" charset="0"/>
              </a:rPr>
              <a:t>consists of the EFE Matrix, the IFE Matrix, and the Competitive Profile Matrix (CPM)</a:t>
            </a:r>
          </a:p>
        </p:txBody>
      </p:sp>
    </p:spTree>
    <p:extLst>
      <p:ext uri="{BB962C8B-B14F-4D97-AF65-F5344CB8AC3E}">
        <p14:creationId xmlns:p14="http://schemas.microsoft.com/office/powerpoint/2010/main" val="1323492384"/>
      </p:ext>
    </p:extLst>
  </p:cSld>
  <p:clrMapOvr>
    <a:masterClrMapping/>
  </p:clrMapOvr>
  <p:transition>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A Comprehensive Strategy-Formulation Framework</a:t>
            </a:r>
          </a:p>
        </p:txBody>
      </p:sp>
      <p:sp>
        <p:nvSpPr>
          <p:cNvPr id="23555" name="Content Placeholder 2"/>
          <p:cNvSpPr>
            <a:spLocks noGrp="1"/>
          </p:cNvSpPr>
          <p:nvPr>
            <p:ph idx="1"/>
          </p:nvPr>
        </p:nvSpPr>
        <p:spPr/>
        <p:txBody>
          <a:bodyPr/>
          <a:lstStyle/>
          <a:p>
            <a:pPr eaLnBrk="1" hangingPunct="1">
              <a:defRPr/>
            </a:pPr>
            <a:r>
              <a:rPr lang="en-US" altLang="en-US" b="1" dirty="0">
                <a:solidFill>
                  <a:schemeClr val="bg1"/>
                </a:solidFill>
                <a:latin typeface="Arial" charset="0"/>
                <a:ea typeface="+mn-ea"/>
                <a:cs typeface="Arial" charset="0"/>
              </a:rPr>
              <a:t>Stage 2 - Matching Stage</a:t>
            </a:r>
          </a:p>
          <a:p>
            <a:pPr lvl="1" eaLnBrk="1" hangingPunct="1">
              <a:defRPr/>
            </a:pPr>
            <a:r>
              <a:rPr lang="en-US" altLang="en-US" sz="2700" dirty="0">
                <a:solidFill>
                  <a:schemeClr val="bg1"/>
                </a:solidFill>
                <a:latin typeface="Arial" charset="0"/>
                <a:ea typeface="+mn-ea"/>
                <a:cs typeface="Arial" charset="0"/>
              </a:rPr>
              <a:t>focuses on generating feasible alternative strategies by aligning key external and internal factors</a:t>
            </a:r>
          </a:p>
          <a:p>
            <a:pPr lvl="1" eaLnBrk="1" hangingPunct="1">
              <a:defRPr/>
            </a:pPr>
            <a:r>
              <a:rPr lang="en-US" altLang="en-US" sz="2700" dirty="0">
                <a:solidFill>
                  <a:schemeClr val="bg1"/>
                </a:solidFill>
                <a:latin typeface="Arial" charset="0"/>
                <a:ea typeface="+mn-ea"/>
                <a:cs typeface="Arial" charset="0"/>
              </a:rPr>
              <a:t>techniques include the Strengths-Weaknesses-Opportunities-Threats (SWOT) Matrix, the Strategic Position and Action Evaluation (SPACE) Matrix, the Boston Consulting Group (BCG) Matrix, the Internal-External (IE) Matrix, and the Grand Strategy Matrix</a:t>
            </a:r>
          </a:p>
        </p:txBody>
      </p:sp>
    </p:spTree>
    <p:extLst>
      <p:ext uri="{BB962C8B-B14F-4D97-AF65-F5344CB8AC3E}">
        <p14:creationId xmlns:p14="http://schemas.microsoft.com/office/powerpoint/2010/main" val="2350721757"/>
      </p:ext>
    </p:extLst>
  </p:cSld>
  <p:clrMapOvr>
    <a:masterClrMapping/>
  </p:clrMapOvr>
  <p:transition>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A Comprehensive Strategy-Formulation Framework</a:t>
            </a:r>
          </a:p>
        </p:txBody>
      </p:sp>
      <p:sp>
        <p:nvSpPr>
          <p:cNvPr id="24579" name="Content Placeholder 2"/>
          <p:cNvSpPr>
            <a:spLocks noGrp="1"/>
          </p:cNvSpPr>
          <p:nvPr>
            <p:ph idx="1"/>
          </p:nvPr>
        </p:nvSpPr>
        <p:spPr/>
        <p:txBody>
          <a:bodyPr/>
          <a:lstStyle/>
          <a:p>
            <a:pPr eaLnBrk="1" hangingPunct="1">
              <a:defRPr/>
            </a:pPr>
            <a:r>
              <a:rPr lang="en-US" altLang="en-US" b="1" dirty="0">
                <a:solidFill>
                  <a:schemeClr val="bg1"/>
                </a:solidFill>
                <a:latin typeface="Arial" charset="0"/>
                <a:ea typeface="+mn-ea"/>
                <a:cs typeface="Arial" charset="0"/>
              </a:rPr>
              <a:t>Stage 3 - Decision Stage</a:t>
            </a:r>
          </a:p>
          <a:p>
            <a:pPr lvl="1" eaLnBrk="1" hangingPunct="1">
              <a:defRPr/>
            </a:pPr>
            <a:r>
              <a:rPr lang="en-US" altLang="en-US" dirty="0">
                <a:solidFill>
                  <a:schemeClr val="bg1"/>
                </a:solidFill>
                <a:latin typeface="Arial" charset="0"/>
                <a:ea typeface="+mn-ea"/>
                <a:cs typeface="Arial" charset="0"/>
              </a:rPr>
              <a:t>involves the Quantitative Strategic Planning Matrix (QSPM)</a:t>
            </a:r>
          </a:p>
          <a:p>
            <a:pPr lvl="1" eaLnBrk="1" hangingPunct="1">
              <a:defRPr/>
            </a:pPr>
            <a:r>
              <a:rPr lang="en-US" altLang="en-US" dirty="0">
                <a:solidFill>
                  <a:schemeClr val="bg1"/>
                </a:solidFill>
                <a:latin typeface="Arial" charset="0"/>
                <a:ea typeface="+mn-ea"/>
                <a:cs typeface="Arial" charset="0"/>
              </a:rPr>
              <a:t>reveals the relative attractiveness of alternative strategies and thus provides objective basis for selecting specific strategies</a:t>
            </a:r>
          </a:p>
        </p:txBody>
      </p:sp>
    </p:spTree>
    <p:extLst>
      <p:ext uri="{BB962C8B-B14F-4D97-AF65-F5344CB8AC3E}">
        <p14:creationId xmlns:p14="http://schemas.microsoft.com/office/powerpoint/2010/main" val="822689453"/>
      </p:ext>
    </p:extLst>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533400" y="171251"/>
            <a:ext cx="81534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200" b="1" dirty="0">
                <a:solidFill>
                  <a:schemeClr val="bg1"/>
                </a:solidFill>
              </a:rPr>
              <a:t>Strategy-Formulation Analytical Framework</a:t>
            </a:r>
          </a:p>
        </p:txBody>
      </p:sp>
      <p:sp>
        <p:nvSpPr>
          <p:cNvPr id="11267" name="Rectangle 3"/>
          <p:cNvSpPr>
            <a:spLocks noChangeArrowheads="1"/>
          </p:cNvSpPr>
          <p:nvPr/>
        </p:nvSpPr>
        <p:spPr bwMode="auto">
          <a:xfrm>
            <a:off x="5334000" y="1143000"/>
            <a:ext cx="3200400" cy="10668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Internal Factor Evaluation</a:t>
            </a:r>
            <a:br>
              <a:rPr lang="en-US" b="1">
                <a:solidFill>
                  <a:srgbClr val="800000"/>
                </a:solidFill>
                <a:cs typeface="Arial" charset="0"/>
              </a:rPr>
            </a:br>
            <a:r>
              <a:rPr lang="en-US" b="1">
                <a:solidFill>
                  <a:srgbClr val="800000"/>
                </a:solidFill>
                <a:cs typeface="Arial" charset="0"/>
              </a:rPr>
              <a:t>Matrix (IFE)</a:t>
            </a:r>
          </a:p>
        </p:txBody>
      </p:sp>
      <p:sp>
        <p:nvSpPr>
          <p:cNvPr id="11268" name="Rectangle 4"/>
          <p:cNvSpPr>
            <a:spLocks noChangeArrowheads="1"/>
          </p:cNvSpPr>
          <p:nvPr/>
        </p:nvSpPr>
        <p:spPr bwMode="auto">
          <a:xfrm>
            <a:off x="5334000" y="4449763"/>
            <a:ext cx="3200400" cy="10668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External Factor Evaluation</a:t>
            </a:r>
            <a:br>
              <a:rPr lang="en-US" b="1">
                <a:solidFill>
                  <a:srgbClr val="800000"/>
                </a:solidFill>
                <a:cs typeface="Arial" charset="0"/>
              </a:rPr>
            </a:br>
            <a:r>
              <a:rPr lang="en-US" b="1">
                <a:solidFill>
                  <a:srgbClr val="800000"/>
                </a:solidFill>
                <a:cs typeface="Arial" charset="0"/>
              </a:rPr>
              <a:t>Matrix (EFE) </a:t>
            </a:r>
          </a:p>
        </p:txBody>
      </p:sp>
      <p:sp>
        <p:nvSpPr>
          <p:cNvPr id="11270" name="Oval 6"/>
          <p:cNvSpPr>
            <a:spLocks noChangeArrowheads="1"/>
          </p:cNvSpPr>
          <p:nvPr/>
        </p:nvSpPr>
        <p:spPr bwMode="auto">
          <a:xfrm>
            <a:off x="1187450" y="2636838"/>
            <a:ext cx="3352800" cy="1295400"/>
          </a:xfrm>
          <a:prstGeom prst="ellipse">
            <a:avLst/>
          </a:prstGeom>
          <a:solidFill>
            <a:srgbClr val="E0D4B4"/>
          </a:solidFill>
          <a:ln>
            <a:noFill/>
          </a:ln>
          <a:effectLst/>
          <a:scene3d>
            <a:camera prst="legacyPerspectiveBottom"/>
            <a:lightRig rig="legacyFlat3" dir="t"/>
          </a:scene3d>
          <a:sp3d extrusionH="887400" prstMaterial="legacyMatte">
            <a:bevelT w="13500" h="13500" prst="angle"/>
            <a:bevelB w="13500" h="13500" prst="angle"/>
            <a:extrusionClr>
              <a:srgbClr val="E0D4B4"/>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chemeClr val="bg1"/>
                </a:solidFill>
                <a:cs typeface="Arial" charset="0"/>
              </a:rPr>
              <a:t>Stage 1:</a:t>
            </a:r>
            <a:br>
              <a:rPr lang="en-US" b="1">
                <a:solidFill>
                  <a:schemeClr val="bg1"/>
                </a:solidFill>
                <a:cs typeface="Arial" charset="0"/>
              </a:rPr>
            </a:br>
            <a:r>
              <a:rPr lang="en-US" b="1">
                <a:solidFill>
                  <a:schemeClr val="bg1"/>
                </a:solidFill>
                <a:cs typeface="Arial" charset="0"/>
              </a:rPr>
              <a:t>The Input Stage</a:t>
            </a:r>
          </a:p>
        </p:txBody>
      </p:sp>
      <p:sp>
        <p:nvSpPr>
          <p:cNvPr id="11271" name="Line 7"/>
          <p:cNvSpPr>
            <a:spLocks noChangeShapeType="1"/>
          </p:cNvSpPr>
          <p:nvPr/>
        </p:nvSpPr>
        <p:spPr bwMode="auto">
          <a:xfrm flipV="1">
            <a:off x="4495800" y="1600200"/>
            <a:ext cx="838200" cy="16002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3" name="Line 9"/>
          <p:cNvSpPr>
            <a:spLocks noChangeShapeType="1"/>
          </p:cNvSpPr>
          <p:nvPr/>
        </p:nvSpPr>
        <p:spPr bwMode="auto">
          <a:xfrm>
            <a:off x="4495800" y="3200400"/>
            <a:ext cx="838200" cy="18288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4" name="Rectangle 10"/>
          <p:cNvSpPr>
            <a:spLocks noChangeArrowheads="1"/>
          </p:cNvSpPr>
          <p:nvPr/>
        </p:nvSpPr>
        <p:spPr bwMode="auto">
          <a:xfrm>
            <a:off x="5334000" y="2708275"/>
            <a:ext cx="3200400" cy="10668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Competitive Profile Matrix</a:t>
            </a:r>
            <a:br>
              <a:rPr lang="en-US" b="1">
                <a:solidFill>
                  <a:srgbClr val="800000"/>
                </a:solidFill>
                <a:cs typeface="Arial" charset="0"/>
              </a:rPr>
            </a:br>
            <a:r>
              <a:rPr lang="en-US" b="1">
                <a:solidFill>
                  <a:srgbClr val="800000"/>
                </a:solidFill>
                <a:cs typeface="Arial" charset="0"/>
              </a:rPr>
              <a:t>(CPM)</a:t>
            </a:r>
          </a:p>
        </p:txBody>
      </p:sp>
      <p:sp>
        <p:nvSpPr>
          <p:cNvPr id="11276" name="Line 12"/>
          <p:cNvSpPr>
            <a:spLocks noChangeShapeType="1"/>
          </p:cNvSpPr>
          <p:nvPr/>
        </p:nvSpPr>
        <p:spPr bwMode="auto">
          <a:xfrm>
            <a:off x="4500563" y="3284538"/>
            <a:ext cx="863600" cy="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7" name="Text Box 13"/>
          <p:cNvSpPr txBox="1">
            <a:spLocks noChangeArrowheads="1"/>
          </p:cNvSpPr>
          <p:nvPr/>
        </p:nvSpPr>
        <p:spPr bwMode="auto">
          <a:xfrm>
            <a:off x="755650" y="6092825"/>
            <a:ext cx="77041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IE" dirty="0">
                <a:solidFill>
                  <a:schemeClr val="bg1"/>
                </a:solidFill>
              </a:rPr>
              <a:t>Note: EFE and CPM form external and IFE from internal (assessment) </a:t>
            </a:r>
          </a:p>
        </p:txBody>
      </p:sp>
    </p:spTree>
    <p:extLst>
      <p:ext uri="{BB962C8B-B14F-4D97-AF65-F5344CB8AC3E}">
        <p14:creationId xmlns:p14="http://schemas.microsoft.com/office/powerpoint/2010/main" val="1631083947"/>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11270"/>
                                        </p:tgtEl>
                                        <p:attrNameLst>
                                          <p:attrName>style.visibility</p:attrName>
                                        </p:attrNameLst>
                                      </p:cBhvr>
                                      <p:to>
                                        <p:strVal val="visible"/>
                                      </p:to>
                                    </p:set>
                                    <p:animEffect transition="in" filter="blinds(horizontal)">
                                      <p:cBhvr>
                                        <p:cTn id="7" dur="500"/>
                                        <p:tgtEl>
                                          <p:spTgt spid="112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Stage 1: The Input Stage</a:t>
            </a:r>
          </a:p>
        </p:txBody>
      </p:sp>
      <p:sp>
        <p:nvSpPr>
          <p:cNvPr id="13315" name="Text Box 3"/>
          <p:cNvSpPr txBox="1">
            <a:spLocks noChangeArrowheads="1"/>
          </p:cNvSpPr>
          <p:nvPr/>
        </p:nvSpPr>
        <p:spPr bwMode="auto">
          <a:xfrm>
            <a:off x="685800" y="1676400"/>
            <a:ext cx="6781800" cy="3416320"/>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endParaRPr lang="en-US" sz="2400" dirty="0">
              <a:solidFill>
                <a:srgbClr val="800000"/>
              </a:solidFill>
              <a:cs typeface="Arial" charset="0"/>
            </a:endParaRPr>
          </a:p>
          <a:p>
            <a:pPr>
              <a:spcBef>
                <a:spcPct val="50000"/>
              </a:spcBef>
              <a:buClr>
                <a:schemeClr val="tx1"/>
              </a:buClr>
              <a:buSzPct val="105000"/>
              <a:buFont typeface="Wingdings" pitchFamily="2" charset="2"/>
              <a:buChar char="§"/>
            </a:pPr>
            <a:r>
              <a:rPr lang="en-US" sz="2400" dirty="0">
                <a:solidFill>
                  <a:srgbClr val="800000"/>
                </a:solidFill>
                <a:cs typeface="Arial" charset="0"/>
              </a:rPr>
              <a:t>Capturing basic input information for the matching &amp; decision stage matrices – (3 tools)</a:t>
            </a:r>
          </a:p>
          <a:p>
            <a:pPr>
              <a:spcBef>
                <a:spcPct val="50000"/>
              </a:spcBef>
              <a:buClr>
                <a:schemeClr val="tx1"/>
              </a:buClr>
              <a:buSzPct val="105000"/>
              <a:buFont typeface="Wingdings" pitchFamily="2" charset="2"/>
              <a:buChar char="§"/>
            </a:pPr>
            <a:r>
              <a:rPr lang="en-US" sz="2400" dirty="0">
                <a:solidFill>
                  <a:srgbClr val="800000"/>
                </a:solidFill>
                <a:cs typeface="Arial" charset="0"/>
              </a:rPr>
              <a:t>Requires strategists to </a:t>
            </a:r>
            <a:r>
              <a:rPr lang="en-US" sz="2400" b="1" dirty="0">
                <a:solidFill>
                  <a:srgbClr val="800000"/>
                </a:solidFill>
                <a:cs typeface="Arial" charset="0"/>
              </a:rPr>
              <a:t>quantify</a:t>
            </a:r>
            <a:r>
              <a:rPr lang="en-US" sz="2400" dirty="0">
                <a:solidFill>
                  <a:srgbClr val="800000"/>
                </a:solidFill>
                <a:cs typeface="Arial" charset="0"/>
              </a:rPr>
              <a:t> subjectivity early in the process</a:t>
            </a:r>
          </a:p>
          <a:p>
            <a:pPr>
              <a:spcBef>
                <a:spcPct val="50000"/>
              </a:spcBef>
              <a:buClr>
                <a:schemeClr val="tx1"/>
              </a:buClr>
              <a:buSzPct val="105000"/>
              <a:buFont typeface="Wingdings" pitchFamily="2" charset="2"/>
              <a:buChar char="§"/>
            </a:pPr>
            <a:r>
              <a:rPr lang="en-US" sz="2400" dirty="0">
                <a:solidFill>
                  <a:srgbClr val="800000"/>
                </a:solidFill>
                <a:cs typeface="Arial" charset="0"/>
              </a:rPr>
              <a:t>Good intuitive judgment always needed</a:t>
            </a:r>
          </a:p>
          <a:p>
            <a:pPr>
              <a:spcBef>
                <a:spcPct val="50000"/>
              </a:spcBef>
              <a:buClr>
                <a:schemeClr val="tx1"/>
              </a:buClr>
              <a:buSzPct val="105000"/>
              <a:buFont typeface="Wingdings" pitchFamily="2" charset="2"/>
              <a:buChar char="§"/>
            </a:pPr>
            <a:endParaRPr lang="en-US" sz="2400" dirty="0">
              <a:solidFill>
                <a:srgbClr val="800000"/>
              </a:solidFill>
              <a:cs typeface="Arial" charset="0"/>
            </a:endParaRPr>
          </a:p>
        </p:txBody>
      </p:sp>
      <p:sp>
        <p:nvSpPr>
          <p:cNvPr id="13316" name="Text Box 4"/>
          <p:cNvSpPr txBox="1">
            <a:spLocks noChangeArrowheads="1"/>
          </p:cNvSpPr>
          <p:nvPr/>
        </p:nvSpPr>
        <p:spPr bwMode="auto">
          <a:xfrm>
            <a:off x="4495800" y="2057400"/>
            <a:ext cx="2393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Tree>
    <p:extLst>
      <p:ext uri="{BB962C8B-B14F-4D97-AF65-F5344CB8AC3E}">
        <p14:creationId xmlns:p14="http://schemas.microsoft.com/office/powerpoint/2010/main" val="131726125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anim calcmode="lin" valueType="num">
                                      <p:cBhvr additive="base">
                                        <p:cTn id="7"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13315">
                                            <p:txEl>
                                              <p:pRg st="2" end="2"/>
                                            </p:txEl>
                                          </p:spTgt>
                                        </p:tgtEl>
                                        <p:attrNameLst>
                                          <p:attrName>style.visibility</p:attrName>
                                        </p:attrNameLst>
                                      </p:cBhvr>
                                      <p:to>
                                        <p:strVal val="visible"/>
                                      </p:to>
                                    </p:set>
                                    <p:anim calcmode="lin" valueType="num">
                                      <p:cBhvr additive="base">
                                        <p:cTn id="12"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13315">
                                            <p:txEl>
                                              <p:pRg st="3" end="3"/>
                                            </p:txEl>
                                          </p:spTgt>
                                        </p:tgtEl>
                                        <p:attrNameLst>
                                          <p:attrName>style.visibility</p:attrName>
                                        </p:attrNameLst>
                                      </p:cBhvr>
                                      <p:to>
                                        <p:strVal val="visible"/>
                                      </p:to>
                                    </p:set>
                                    <p:anim calcmode="lin" valueType="num">
                                      <p:cBhvr additive="base">
                                        <p:cTn id="17"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530180" y="180201"/>
            <a:ext cx="830580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000" b="1" dirty="0">
                <a:solidFill>
                  <a:schemeClr val="bg1"/>
                </a:solidFill>
              </a:rPr>
              <a:t>Strategy-Formulation Analytical Framework</a:t>
            </a:r>
          </a:p>
        </p:txBody>
      </p:sp>
      <p:sp>
        <p:nvSpPr>
          <p:cNvPr id="15363" name="Rectangle 3"/>
          <p:cNvSpPr>
            <a:spLocks noChangeArrowheads="1"/>
          </p:cNvSpPr>
          <p:nvPr/>
        </p:nvSpPr>
        <p:spPr bwMode="auto">
          <a:xfrm>
            <a:off x="5334000" y="914400"/>
            <a:ext cx="3200400" cy="685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FFFFCC"/>
                </a:solidFill>
                <a:cs typeface="Arial" charset="0"/>
              </a:rPr>
              <a:t>SWOT Matrix</a:t>
            </a:r>
          </a:p>
        </p:txBody>
      </p:sp>
      <p:sp>
        <p:nvSpPr>
          <p:cNvPr id="15364" name="Line 4"/>
          <p:cNvSpPr>
            <a:spLocks noChangeShapeType="1"/>
          </p:cNvSpPr>
          <p:nvPr/>
        </p:nvSpPr>
        <p:spPr bwMode="auto">
          <a:xfrm flipV="1">
            <a:off x="4495800" y="1219200"/>
            <a:ext cx="838200" cy="19812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65" name="Line 5"/>
          <p:cNvSpPr>
            <a:spLocks noChangeShapeType="1"/>
          </p:cNvSpPr>
          <p:nvPr/>
        </p:nvSpPr>
        <p:spPr bwMode="auto">
          <a:xfrm>
            <a:off x="4495800" y="3200400"/>
            <a:ext cx="838200" cy="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66" name="Line 6"/>
          <p:cNvSpPr>
            <a:spLocks noChangeShapeType="1"/>
          </p:cNvSpPr>
          <p:nvPr/>
        </p:nvSpPr>
        <p:spPr bwMode="auto">
          <a:xfrm>
            <a:off x="4495800" y="3200400"/>
            <a:ext cx="838200" cy="1981200"/>
          </a:xfrm>
          <a:prstGeom prst="line">
            <a:avLst/>
          </a:prstGeom>
          <a:noFill/>
          <a:ln w="9525">
            <a:solidFill>
              <a:srgbClr val="FF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68" name="Rectangle 8"/>
          <p:cNvSpPr>
            <a:spLocks noChangeArrowheads="1"/>
          </p:cNvSpPr>
          <p:nvPr/>
        </p:nvSpPr>
        <p:spPr bwMode="auto">
          <a:xfrm>
            <a:off x="5334000" y="2819400"/>
            <a:ext cx="3200400" cy="685800"/>
          </a:xfrm>
          <a:prstGeom prst="rect">
            <a:avLst/>
          </a:prstGeom>
          <a:solidFill>
            <a:srgbClr val="CC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BCG Matrix</a:t>
            </a:r>
          </a:p>
        </p:txBody>
      </p:sp>
      <p:sp>
        <p:nvSpPr>
          <p:cNvPr id="15370" name="Rectangle 10"/>
          <p:cNvSpPr>
            <a:spLocks noChangeArrowheads="1"/>
          </p:cNvSpPr>
          <p:nvPr/>
        </p:nvSpPr>
        <p:spPr bwMode="auto">
          <a:xfrm>
            <a:off x="5334000" y="4800600"/>
            <a:ext cx="3200400" cy="685800"/>
          </a:xfrm>
          <a:prstGeom prst="rect">
            <a:avLst/>
          </a:prstGeom>
          <a:solidFill>
            <a:srgbClr val="FF66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b="1">
                <a:solidFill>
                  <a:srgbClr val="800000"/>
                </a:solidFill>
                <a:cs typeface="Arial" charset="0"/>
              </a:rPr>
              <a:t>Grand Strategy Matrix</a:t>
            </a:r>
          </a:p>
        </p:txBody>
      </p:sp>
      <p:sp>
        <p:nvSpPr>
          <p:cNvPr id="15373" name="Oval 13"/>
          <p:cNvSpPr>
            <a:spLocks noChangeArrowheads="1"/>
          </p:cNvSpPr>
          <p:nvPr/>
        </p:nvSpPr>
        <p:spPr bwMode="auto">
          <a:xfrm>
            <a:off x="1143000" y="2590800"/>
            <a:ext cx="3352800" cy="1295400"/>
          </a:xfrm>
          <a:prstGeom prst="ellipse">
            <a:avLst/>
          </a:prstGeom>
          <a:solidFill>
            <a:srgbClr val="71602F"/>
          </a:solidFill>
          <a:ln>
            <a:noFill/>
          </a:ln>
          <a:effectLst/>
          <a:scene3d>
            <a:camera prst="legacyPerspectiveBottom"/>
            <a:lightRig rig="legacyFlat3" dir="t"/>
          </a:scene3d>
          <a:sp3d extrusionH="887400" prstMaterial="legacyMatte">
            <a:bevelT w="13500" h="13500" prst="angle"/>
            <a:bevelB w="13500" h="13500" prst="angle"/>
            <a:extrusionClr>
              <a:srgbClr val="71602F"/>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E0D4B4"/>
                </a:solidFill>
                <a:cs typeface="Arial" charset="0"/>
              </a:rPr>
              <a:t>Stage 2:</a:t>
            </a:r>
            <a:br>
              <a:rPr lang="en-US" b="1">
                <a:solidFill>
                  <a:srgbClr val="E0D4B4"/>
                </a:solidFill>
                <a:cs typeface="Arial" charset="0"/>
              </a:rPr>
            </a:br>
            <a:r>
              <a:rPr lang="en-US" b="1">
                <a:solidFill>
                  <a:srgbClr val="E0D4B4"/>
                </a:solidFill>
                <a:cs typeface="Arial" charset="0"/>
              </a:rPr>
              <a:t>The Matching Stage</a:t>
            </a:r>
          </a:p>
        </p:txBody>
      </p:sp>
    </p:spTree>
    <p:extLst>
      <p:ext uri="{BB962C8B-B14F-4D97-AF65-F5344CB8AC3E}">
        <p14:creationId xmlns:p14="http://schemas.microsoft.com/office/powerpoint/2010/main" val="319015338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5373"/>
                                        </p:tgtEl>
                                        <p:attrNameLst>
                                          <p:attrName>style.visibility</p:attrName>
                                        </p:attrNameLst>
                                      </p:cBhvr>
                                      <p:to>
                                        <p:strVal val="visible"/>
                                      </p:to>
                                    </p:set>
                                    <p:animEffect transition="in" filter="dissolve">
                                      <p:cBhvr>
                                        <p:cTn id="7" dur="500"/>
                                        <p:tgtEl>
                                          <p:spTgt spid="15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SWOT Analysis</a:t>
            </a:r>
            <a:endParaRPr lang="en-US" dirty="0">
              <a:solidFill>
                <a:schemeClr val="bg1"/>
              </a:solidFill>
            </a:endParaRPr>
          </a:p>
        </p:txBody>
      </p:sp>
      <p:sp>
        <p:nvSpPr>
          <p:cNvPr id="3" name="Content Placeholder 2"/>
          <p:cNvSpPr>
            <a:spLocks noGrp="1"/>
          </p:cNvSpPr>
          <p:nvPr>
            <p:ph idx="1"/>
          </p:nvPr>
        </p:nvSpPr>
        <p:spPr/>
        <p:txBody>
          <a:bodyPr/>
          <a:lstStyle/>
          <a:p>
            <a:r>
              <a:rPr lang="en-GB" dirty="0">
                <a:solidFill>
                  <a:schemeClr val="bg1"/>
                </a:solidFill>
              </a:rPr>
              <a:t>Start by defining the objectives of the business activity and identify the internal and external factors that are important to achieving that objective</a:t>
            </a:r>
          </a:p>
          <a:p>
            <a:r>
              <a:rPr lang="en-GB" dirty="0">
                <a:solidFill>
                  <a:schemeClr val="bg1"/>
                </a:solidFill>
              </a:rPr>
              <a:t>Plot as a simple 2X2 matrix</a:t>
            </a:r>
            <a:endParaRPr lang="en-US" dirty="0">
              <a:solidFill>
                <a:schemeClr val="bg1"/>
              </a:solidFill>
            </a:endParaRPr>
          </a:p>
        </p:txBody>
      </p:sp>
    </p:spTree>
    <p:extLst>
      <p:ext uri="{BB962C8B-B14F-4D97-AF65-F5344CB8AC3E}">
        <p14:creationId xmlns:p14="http://schemas.microsoft.com/office/powerpoint/2010/main" val="4095587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 y="762000"/>
            <a:ext cx="8209748" cy="579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219200" y="31976"/>
            <a:ext cx="6248400" cy="553998"/>
          </a:xfrm>
          <a:prstGeom prst="rect">
            <a:avLst/>
          </a:prstGeom>
          <a:noFill/>
        </p:spPr>
        <p:txBody>
          <a:bodyPr wrap="square" rtlCol="0">
            <a:spAutoFit/>
          </a:bodyPr>
          <a:lstStyle/>
          <a:p>
            <a:pPr algn="ctr"/>
            <a:r>
              <a:rPr lang="en-GB" sz="3000" dirty="0">
                <a:solidFill>
                  <a:schemeClr val="bg1"/>
                </a:solidFill>
              </a:rPr>
              <a:t>SWOT Analysis Diagram</a:t>
            </a:r>
            <a:endParaRPr lang="en-US" sz="3000" dirty="0">
              <a:solidFill>
                <a:schemeClr val="bg1"/>
              </a:solidFill>
            </a:endParaRPr>
          </a:p>
        </p:txBody>
      </p:sp>
    </p:spTree>
    <p:extLst>
      <p:ext uri="{BB962C8B-B14F-4D97-AF65-F5344CB8AC3E}">
        <p14:creationId xmlns:p14="http://schemas.microsoft.com/office/powerpoint/2010/main" val="451920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457200"/>
            <a:ext cx="8305800" cy="6093976"/>
          </a:xfrm>
          <a:prstGeom prst="rect">
            <a:avLst/>
          </a:prstGeom>
        </p:spPr>
        <p:txBody>
          <a:bodyPr wrap="square">
            <a:spAutoFit/>
          </a:bodyPr>
          <a:lstStyle/>
          <a:p>
            <a:r>
              <a:rPr lang="en-GB" sz="3000" dirty="0">
                <a:solidFill>
                  <a:schemeClr val="bg1"/>
                </a:solidFill>
              </a:rPr>
              <a:t>When using SWOT analysis,  it should be ensured that :</a:t>
            </a:r>
            <a:endParaRPr lang="en-US" sz="3000" dirty="0">
              <a:solidFill>
                <a:schemeClr val="bg1"/>
              </a:solidFill>
            </a:endParaRPr>
          </a:p>
          <a:p>
            <a:pPr marL="457200" lvl="0" indent="-457200">
              <a:buFont typeface="Arial" pitchFamily="34" charset="0"/>
              <a:buChar char="•"/>
            </a:pPr>
            <a:r>
              <a:rPr lang="en-GB" sz="3000" dirty="0">
                <a:solidFill>
                  <a:schemeClr val="bg1"/>
                </a:solidFill>
              </a:rPr>
              <a:t>Only specific, verifiable statements are used.  ‘Good value for money’ is too vague</a:t>
            </a:r>
            <a:endParaRPr lang="en-US" sz="3000" dirty="0">
              <a:solidFill>
                <a:schemeClr val="bg1"/>
              </a:solidFill>
            </a:endParaRPr>
          </a:p>
          <a:p>
            <a:pPr marL="457200" lvl="0" indent="-457200">
              <a:buFont typeface="Arial" pitchFamily="34" charset="0"/>
              <a:buChar char="•"/>
            </a:pPr>
            <a:r>
              <a:rPr lang="en-GB" sz="3000" dirty="0">
                <a:solidFill>
                  <a:schemeClr val="bg1"/>
                </a:solidFill>
              </a:rPr>
              <a:t>Prioritise most significant factors (internal and external). e.g. High impact or high risk.</a:t>
            </a:r>
            <a:endParaRPr lang="en-US" sz="3000" dirty="0">
              <a:solidFill>
                <a:schemeClr val="bg1"/>
              </a:solidFill>
            </a:endParaRPr>
          </a:p>
          <a:p>
            <a:pPr marL="457200" lvl="0" indent="-457200">
              <a:buFont typeface="Arial" pitchFamily="34" charset="0"/>
              <a:buChar char="•"/>
            </a:pPr>
            <a:r>
              <a:rPr lang="en-GB" sz="3000" dirty="0">
                <a:solidFill>
                  <a:schemeClr val="bg1"/>
                </a:solidFill>
              </a:rPr>
              <a:t>Issues identified are retained for later in the strategy formation process.</a:t>
            </a:r>
            <a:endParaRPr lang="en-US" sz="3000" dirty="0">
              <a:solidFill>
                <a:schemeClr val="bg1"/>
              </a:solidFill>
            </a:endParaRPr>
          </a:p>
          <a:p>
            <a:pPr marL="457200" lvl="0" indent="-457200">
              <a:buFont typeface="Arial" pitchFamily="34" charset="0"/>
              <a:buChar char="•"/>
            </a:pPr>
            <a:r>
              <a:rPr lang="en-GB" sz="3000" dirty="0">
                <a:solidFill>
                  <a:schemeClr val="bg1"/>
                </a:solidFill>
              </a:rPr>
              <a:t>The analysis can only be pitched at the business activity level rather than at a total company level.</a:t>
            </a:r>
            <a:endParaRPr lang="en-US" sz="3000" dirty="0">
              <a:solidFill>
                <a:schemeClr val="bg1"/>
              </a:solidFill>
            </a:endParaRPr>
          </a:p>
          <a:p>
            <a:pPr marL="457200" lvl="0" indent="-457200">
              <a:buFont typeface="Arial" pitchFamily="34" charset="0"/>
              <a:buChar char="•"/>
            </a:pPr>
            <a:r>
              <a:rPr lang="en-GB" sz="3000" dirty="0">
                <a:solidFill>
                  <a:schemeClr val="bg1"/>
                </a:solidFill>
              </a:rPr>
              <a:t>The tool can not be used exclusively, no one tool is completely comprehensive, so a mixture of option-generating tools should be used.</a:t>
            </a:r>
            <a:endParaRPr lang="en-US" sz="3000" dirty="0">
              <a:solidFill>
                <a:schemeClr val="bg1"/>
              </a:solidFill>
            </a:endParaRPr>
          </a:p>
        </p:txBody>
      </p:sp>
    </p:spTree>
    <p:extLst>
      <p:ext uri="{BB962C8B-B14F-4D97-AF65-F5344CB8AC3E}">
        <p14:creationId xmlns:p14="http://schemas.microsoft.com/office/powerpoint/2010/main" val="3821956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Stage 2: The Matching Stage</a:t>
            </a:r>
          </a:p>
        </p:txBody>
      </p:sp>
      <p:sp>
        <p:nvSpPr>
          <p:cNvPr id="17411" name="Text Box 3"/>
          <p:cNvSpPr txBox="1">
            <a:spLocks noChangeArrowheads="1"/>
          </p:cNvSpPr>
          <p:nvPr/>
        </p:nvSpPr>
        <p:spPr bwMode="auto">
          <a:xfrm>
            <a:off x="1066800" y="1457828"/>
            <a:ext cx="6781800" cy="2308324"/>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endParaRPr lang="en-US" sz="2400" dirty="0">
              <a:solidFill>
                <a:srgbClr val="800000"/>
              </a:solidFill>
              <a:cs typeface="Arial" charset="0"/>
            </a:endParaRPr>
          </a:p>
          <a:p>
            <a:pPr>
              <a:spcBef>
                <a:spcPct val="50000"/>
              </a:spcBef>
              <a:buClr>
                <a:schemeClr val="tx1"/>
              </a:buClr>
              <a:buSzPct val="105000"/>
            </a:pPr>
            <a:r>
              <a:rPr lang="en-US" sz="2400" dirty="0">
                <a:solidFill>
                  <a:srgbClr val="800000"/>
                </a:solidFill>
                <a:cs typeface="Arial" charset="0"/>
              </a:rPr>
              <a:t>This is the match made between an </a:t>
            </a:r>
            <a:r>
              <a:rPr lang="en-US" sz="2400" dirty="0" err="1">
                <a:solidFill>
                  <a:srgbClr val="800000"/>
                </a:solidFill>
                <a:cs typeface="Arial" charset="0"/>
              </a:rPr>
              <a:t>organisation’s</a:t>
            </a:r>
            <a:r>
              <a:rPr lang="en-US" sz="2400" dirty="0">
                <a:solidFill>
                  <a:srgbClr val="800000"/>
                </a:solidFill>
                <a:cs typeface="Arial" charset="0"/>
              </a:rPr>
              <a:t> </a:t>
            </a:r>
            <a:r>
              <a:rPr lang="en-US" sz="2400" b="1" dirty="0">
                <a:solidFill>
                  <a:srgbClr val="800000"/>
                </a:solidFill>
                <a:cs typeface="Arial" charset="0"/>
              </a:rPr>
              <a:t>internal resources &amp; skills </a:t>
            </a:r>
            <a:r>
              <a:rPr lang="en-US" sz="2400" dirty="0">
                <a:solidFill>
                  <a:srgbClr val="800000"/>
                </a:solidFill>
                <a:cs typeface="Arial" charset="0"/>
              </a:rPr>
              <a:t>and the </a:t>
            </a:r>
            <a:r>
              <a:rPr lang="en-US" sz="2400" b="1" dirty="0">
                <a:solidFill>
                  <a:srgbClr val="800000"/>
                </a:solidFill>
                <a:cs typeface="Arial" charset="0"/>
              </a:rPr>
              <a:t>opportunities &amp; risks</a:t>
            </a:r>
            <a:r>
              <a:rPr lang="en-US" sz="2400" dirty="0">
                <a:solidFill>
                  <a:srgbClr val="800000"/>
                </a:solidFill>
                <a:cs typeface="Arial" charset="0"/>
              </a:rPr>
              <a:t> created by its external factors</a:t>
            </a:r>
          </a:p>
          <a:p>
            <a:pPr>
              <a:spcBef>
                <a:spcPct val="50000"/>
              </a:spcBef>
              <a:buClr>
                <a:schemeClr val="tx1"/>
              </a:buClr>
              <a:buSzPct val="105000"/>
              <a:buFont typeface="Wingdings" pitchFamily="2" charset="2"/>
              <a:buChar char="§"/>
            </a:pPr>
            <a:endParaRPr lang="en-US" sz="2400" dirty="0">
              <a:solidFill>
                <a:srgbClr val="800000"/>
              </a:solidFill>
              <a:cs typeface="Arial" charset="0"/>
            </a:endParaRPr>
          </a:p>
        </p:txBody>
      </p:sp>
      <p:sp>
        <p:nvSpPr>
          <p:cNvPr id="3" name="TextBox 2">
            <a:extLst>
              <a:ext uri="{FF2B5EF4-FFF2-40B4-BE49-F238E27FC236}">
                <a16:creationId xmlns:a16="http://schemas.microsoft.com/office/drawing/2014/main" id="{BD2BFB33-F415-76FD-4771-84C5B4A94F23}"/>
              </a:ext>
            </a:extLst>
          </p:cNvPr>
          <p:cNvSpPr txBox="1"/>
          <p:nvPr/>
        </p:nvSpPr>
        <p:spPr>
          <a:xfrm>
            <a:off x="685800" y="4191000"/>
            <a:ext cx="7543800" cy="2308324"/>
          </a:xfrm>
          <a:prstGeom prst="rect">
            <a:avLst/>
          </a:prstGeom>
          <a:solidFill>
            <a:schemeClr val="accent1">
              <a:lumMod val="75000"/>
            </a:schemeClr>
          </a:solidFill>
        </p:spPr>
        <p:txBody>
          <a:bodyPr wrap="square">
            <a:spAutoFit/>
          </a:bodyPr>
          <a:lstStyle/>
          <a:p>
            <a:pPr lvl="1">
              <a:spcBef>
                <a:spcPct val="50000"/>
              </a:spcBef>
              <a:buClr>
                <a:schemeClr val="tx1"/>
              </a:buClr>
              <a:buSzPct val="105000"/>
            </a:pPr>
            <a:r>
              <a:rPr lang="en-US" dirty="0">
                <a:solidFill>
                  <a:schemeClr val="bg1"/>
                </a:solidFill>
                <a:cs typeface="Arial" charset="0"/>
              </a:rPr>
              <a:t>L</a:t>
            </a:r>
            <a:r>
              <a:rPr lang="en-US" sz="1800" dirty="0">
                <a:solidFill>
                  <a:schemeClr val="bg1"/>
                </a:solidFill>
                <a:cs typeface="Arial" charset="0"/>
              </a:rPr>
              <a:t>ets try an example  </a:t>
            </a:r>
          </a:p>
          <a:p>
            <a:pPr lvl="1">
              <a:spcBef>
                <a:spcPct val="50000"/>
              </a:spcBef>
              <a:buClr>
                <a:schemeClr val="tx1"/>
              </a:buClr>
              <a:buSzPct val="105000"/>
              <a:buFont typeface="Wingdings" pitchFamily="2" charset="2"/>
              <a:buChar char="§"/>
            </a:pPr>
            <a:r>
              <a:rPr lang="en-US" b="1" dirty="0">
                <a:solidFill>
                  <a:schemeClr val="bg1"/>
                </a:solidFill>
                <a:cs typeface="Arial" charset="0"/>
              </a:rPr>
              <a:t>I</a:t>
            </a:r>
            <a:r>
              <a:rPr lang="en-US" sz="1800" b="1" dirty="0">
                <a:solidFill>
                  <a:schemeClr val="bg1"/>
                </a:solidFill>
                <a:cs typeface="Arial" charset="0"/>
              </a:rPr>
              <a:t>nternal</a:t>
            </a:r>
            <a:r>
              <a:rPr lang="en-US" b="1" dirty="0">
                <a:solidFill>
                  <a:schemeClr val="bg1"/>
                </a:solidFill>
                <a:cs typeface="Arial" charset="0"/>
              </a:rPr>
              <a:t>:</a:t>
            </a:r>
            <a:r>
              <a:rPr lang="en-US" sz="1800" dirty="0">
                <a:solidFill>
                  <a:schemeClr val="bg1"/>
                </a:solidFill>
                <a:cs typeface="Arial" charset="0"/>
              </a:rPr>
              <a:t> strong R and D function and employee skills</a:t>
            </a:r>
          </a:p>
          <a:p>
            <a:pPr lvl="1">
              <a:spcBef>
                <a:spcPct val="50000"/>
              </a:spcBef>
              <a:buClr>
                <a:schemeClr val="tx1"/>
              </a:buClr>
              <a:buSzPct val="105000"/>
              <a:buFont typeface="Wingdings" pitchFamily="2" charset="2"/>
              <a:buChar char="§"/>
            </a:pPr>
            <a:r>
              <a:rPr lang="en-US" sz="1800" b="1" dirty="0">
                <a:solidFill>
                  <a:schemeClr val="bg1"/>
                </a:solidFill>
                <a:cs typeface="Arial" charset="0"/>
              </a:rPr>
              <a:t>External</a:t>
            </a:r>
            <a:r>
              <a:rPr lang="en-US" b="1" dirty="0">
                <a:solidFill>
                  <a:schemeClr val="bg1"/>
                </a:solidFill>
                <a:cs typeface="Arial" charset="0"/>
              </a:rPr>
              <a:t>: </a:t>
            </a:r>
            <a:r>
              <a:rPr lang="en-US" sz="1800" dirty="0">
                <a:solidFill>
                  <a:schemeClr val="bg1"/>
                </a:solidFill>
                <a:cs typeface="Arial" charset="0"/>
              </a:rPr>
              <a:t>changing demographics (population  getting older)</a:t>
            </a:r>
          </a:p>
          <a:p>
            <a:pPr lvl="1">
              <a:spcBef>
                <a:spcPct val="50000"/>
              </a:spcBef>
              <a:buClr>
                <a:schemeClr val="tx1"/>
              </a:buClr>
              <a:buSzPct val="105000"/>
              <a:buFont typeface="Wingdings" pitchFamily="2" charset="2"/>
              <a:buChar char="§"/>
            </a:pPr>
            <a:endParaRPr lang="en-US" sz="1800" dirty="0">
              <a:solidFill>
                <a:schemeClr val="bg1"/>
              </a:solidFill>
              <a:cs typeface="Arial" charset="0"/>
            </a:endParaRPr>
          </a:p>
          <a:p>
            <a:pPr lvl="1">
              <a:spcBef>
                <a:spcPct val="50000"/>
              </a:spcBef>
              <a:buClr>
                <a:schemeClr val="tx1"/>
              </a:buClr>
              <a:buSzPct val="105000"/>
              <a:buFont typeface="Wingdings" pitchFamily="2" charset="2"/>
              <a:buChar char="§"/>
            </a:pPr>
            <a:r>
              <a:rPr lang="en-US" b="1" dirty="0">
                <a:solidFill>
                  <a:schemeClr val="bg1"/>
                </a:solidFill>
                <a:cs typeface="Arial" charset="0"/>
              </a:rPr>
              <a:t>Opportunity - Possible </a:t>
            </a:r>
            <a:r>
              <a:rPr lang="en-US" sz="1800" b="1" dirty="0">
                <a:solidFill>
                  <a:schemeClr val="bg1"/>
                </a:solidFill>
                <a:cs typeface="Arial" charset="0"/>
              </a:rPr>
              <a:t>Strategy</a:t>
            </a:r>
            <a:r>
              <a:rPr lang="en-US" sz="1800" dirty="0">
                <a:solidFill>
                  <a:schemeClr val="bg1"/>
                </a:solidFill>
                <a:cs typeface="Arial" charset="0"/>
              </a:rPr>
              <a:t>: Develop new products for older adults (</a:t>
            </a:r>
            <a:r>
              <a:rPr lang="en-US" sz="1800" i="1" dirty="0">
                <a:solidFill>
                  <a:schemeClr val="bg1"/>
                </a:solidFill>
                <a:cs typeface="Arial" charset="0"/>
              </a:rPr>
              <a:t>related to long term objectives financial or strategic</a:t>
            </a:r>
            <a:r>
              <a:rPr lang="en-US" sz="1800" dirty="0">
                <a:solidFill>
                  <a:schemeClr val="bg1"/>
                </a:solidFill>
                <a:cs typeface="Arial" charset="0"/>
              </a:rPr>
              <a:t>) </a:t>
            </a:r>
          </a:p>
        </p:txBody>
      </p:sp>
    </p:spTree>
    <p:extLst>
      <p:ext uri="{BB962C8B-B14F-4D97-AF65-F5344CB8AC3E}">
        <p14:creationId xmlns:p14="http://schemas.microsoft.com/office/powerpoint/2010/main" val="3509027557"/>
      </p:ext>
    </p:extLst>
  </p:cSld>
  <p:clrMapOvr>
    <a:masterClrMapping/>
  </p:clrMapOvr>
  <p:transition>
    <p:cover/>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323850" y="457200"/>
            <a:ext cx="842486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Stage 2: The Matching Stage: </a:t>
            </a:r>
            <a:r>
              <a:rPr lang="en-US" sz="3200" b="1" i="1" dirty="0">
                <a:solidFill>
                  <a:schemeClr val="bg1"/>
                </a:solidFill>
              </a:rPr>
              <a:t>SWOT Matrix</a:t>
            </a:r>
          </a:p>
        </p:txBody>
      </p:sp>
      <p:sp>
        <p:nvSpPr>
          <p:cNvPr id="19459" name="Text Box 3"/>
          <p:cNvSpPr txBox="1">
            <a:spLocks noChangeArrowheads="1"/>
          </p:cNvSpPr>
          <p:nvPr/>
        </p:nvSpPr>
        <p:spPr bwMode="auto">
          <a:xfrm>
            <a:off x="685800" y="1196975"/>
            <a:ext cx="7989888" cy="47609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t>Four Types of Strategies</a:t>
            </a:r>
          </a:p>
          <a:p>
            <a:endParaRPr lang="en-US">
              <a:solidFill>
                <a:srgbClr val="800000"/>
              </a:solidFill>
            </a:endParaRPr>
          </a:p>
          <a:p>
            <a:r>
              <a:rPr lang="en-US">
                <a:solidFill>
                  <a:srgbClr val="800000"/>
                </a:solidFill>
              </a:rPr>
              <a:t>Strengths-Opportunities </a:t>
            </a:r>
            <a:r>
              <a:rPr lang="en-US"/>
              <a:t>(SO):</a:t>
            </a:r>
          </a:p>
          <a:p>
            <a:pPr lvl="1"/>
            <a:r>
              <a:rPr lang="en-US" b="1"/>
              <a:t>Use a firm’s internal strengths to take advantage of external opportunities  </a:t>
            </a:r>
            <a:br>
              <a:rPr lang="en-US" b="1"/>
            </a:br>
            <a:endParaRPr lang="en-US"/>
          </a:p>
          <a:p>
            <a:r>
              <a:rPr lang="en-US">
                <a:solidFill>
                  <a:srgbClr val="800000"/>
                </a:solidFill>
              </a:rPr>
              <a:t>Weaknesses-Opportunities </a:t>
            </a:r>
            <a:r>
              <a:rPr lang="en-US"/>
              <a:t>(WO):</a:t>
            </a:r>
          </a:p>
          <a:p>
            <a:pPr lvl="1"/>
            <a:r>
              <a:rPr lang="en-US" b="1"/>
              <a:t>Improving internal weaknesses by taking advantage</a:t>
            </a:r>
            <a:br>
              <a:rPr lang="en-US" b="1"/>
            </a:br>
            <a:r>
              <a:rPr lang="en-US" b="1"/>
              <a:t>of external opportunities</a:t>
            </a:r>
            <a:br>
              <a:rPr lang="en-US" b="1"/>
            </a:br>
            <a:endParaRPr lang="en-US"/>
          </a:p>
          <a:p>
            <a:r>
              <a:rPr lang="en-US">
                <a:solidFill>
                  <a:srgbClr val="800000"/>
                </a:solidFill>
              </a:rPr>
              <a:t>Strengths-Threats </a:t>
            </a:r>
            <a:r>
              <a:rPr lang="en-US"/>
              <a:t>(ST):</a:t>
            </a:r>
          </a:p>
          <a:p>
            <a:pPr lvl="1"/>
            <a:r>
              <a:rPr lang="en-US" b="1"/>
              <a:t>Use a firm’s strengths to avoid or reduce the impact of external threats.</a:t>
            </a:r>
          </a:p>
          <a:p>
            <a:endParaRPr lang="en-US"/>
          </a:p>
          <a:p>
            <a:r>
              <a:rPr lang="en-US">
                <a:solidFill>
                  <a:srgbClr val="800000"/>
                </a:solidFill>
              </a:rPr>
              <a:t>Weaknesses-Threats </a:t>
            </a:r>
            <a:r>
              <a:rPr lang="en-US"/>
              <a:t>(WT):</a:t>
            </a:r>
          </a:p>
          <a:p>
            <a:pPr lvl="1"/>
            <a:r>
              <a:rPr lang="en-US" b="1"/>
              <a:t>Defensive tactics aimed at reducing internal weaknesses and avoiding external threats</a:t>
            </a:r>
            <a:endParaRPr lang="en-US" sz="2800" b="1">
              <a:solidFill>
                <a:srgbClr val="800000"/>
              </a:solidFill>
              <a:cs typeface="Arial" charset="0"/>
            </a:endParaRPr>
          </a:p>
        </p:txBody>
      </p:sp>
      <p:sp>
        <p:nvSpPr>
          <p:cNvPr id="19460" name="Text Box 4"/>
          <p:cNvSpPr txBox="1">
            <a:spLocks noChangeArrowheads="1"/>
          </p:cNvSpPr>
          <p:nvPr/>
        </p:nvSpPr>
        <p:spPr bwMode="auto">
          <a:xfrm>
            <a:off x="4495800" y="2057400"/>
            <a:ext cx="23939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cs typeface="Arial" charset="0"/>
            </a:endParaRPr>
          </a:p>
        </p:txBody>
      </p:sp>
    </p:spTree>
    <p:extLst>
      <p:ext uri="{BB962C8B-B14F-4D97-AF65-F5344CB8AC3E}">
        <p14:creationId xmlns:p14="http://schemas.microsoft.com/office/powerpoint/2010/main" val="3931618488"/>
      </p:ext>
    </p:extLst>
  </p:cSld>
  <p:clrMapOvr>
    <a:masterClrMapping/>
  </p:clrMapOvr>
  <p:transition>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b="1" dirty="0">
                <a:solidFill>
                  <a:schemeClr val="bg1"/>
                </a:solidFill>
              </a:rPr>
              <a:t>SWOT Matrix</a:t>
            </a:r>
          </a:p>
        </p:txBody>
      </p:sp>
      <p:graphicFrame>
        <p:nvGraphicFramePr>
          <p:cNvPr id="48149" name="Group 21"/>
          <p:cNvGraphicFramePr>
            <a:graphicFrameLocks noGrp="1"/>
          </p:cNvGraphicFramePr>
          <p:nvPr>
            <p:ph idx="1"/>
            <p:extLst>
              <p:ext uri="{D42A27DB-BD31-4B8C-83A1-F6EECF244321}">
                <p14:modId xmlns:p14="http://schemas.microsoft.com/office/powerpoint/2010/main" val="1801290062"/>
              </p:ext>
            </p:extLst>
          </p:nvPr>
        </p:nvGraphicFramePr>
        <p:xfrm>
          <a:off x="457200" y="1341438"/>
          <a:ext cx="8229600" cy="5124641"/>
        </p:xfrm>
        <a:graphic>
          <a:graphicData uri="http://schemas.openxmlformats.org/drawingml/2006/table">
            <a:tbl>
              <a:tblPr/>
              <a:tblGrid>
                <a:gridCol w="28956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5097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2600" b="1" i="1" u="none" strike="noStrike" cap="none" normalizeH="0" baseline="0" dirty="0">
                        <a:ln>
                          <a:noFill/>
                        </a:ln>
                        <a:solidFill>
                          <a:schemeClr val="tx1"/>
                        </a:solidFill>
                        <a:effectLst/>
                        <a:latin typeface="Arial"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0D4B4"/>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dirty="0">
                          <a:ln>
                            <a:noFill/>
                          </a:ln>
                          <a:solidFill>
                            <a:srgbClr val="800000"/>
                          </a:solidFill>
                          <a:effectLst/>
                          <a:latin typeface="Arial" charset="0"/>
                        </a:rPr>
                        <a:t>Strengths –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dirty="0">
                          <a:ln>
                            <a:noFill/>
                          </a:ln>
                          <a:solidFill>
                            <a:srgbClr val="800000"/>
                          </a:solidFill>
                          <a:effectLst/>
                          <a:latin typeface="Arial" charset="0"/>
                        </a:rPr>
                        <a:t>S</a:t>
                      </a:r>
                      <a:br>
                        <a:rPr kumimoji="0" lang="en-US" sz="2600" b="1" i="1" u="none" strike="noStrike" cap="none" normalizeH="0" baseline="0" dirty="0">
                          <a:ln>
                            <a:noFill/>
                          </a:ln>
                          <a:solidFill>
                            <a:srgbClr val="800000"/>
                          </a:solidFill>
                          <a:effectLst/>
                          <a:latin typeface="Arial" charset="0"/>
                        </a:rPr>
                      </a:br>
                      <a:br>
                        <a:rPr kumimoji="0" lang="en-US" sz="2600" b="1" i="1" u="none" strike="noStrike" cap="none" normalizeH="0" baseline="0" dirty="0">
                          <a:ln>
                            <a:noFill/>
                          </a:ln>
                          <a:solidFill>
                            <a:schemeClr val="tx1"/>
                          </a:solidFill>
                          <a:effectLst/>
                          <a:latin typeface="Arial" charset="0"/>
                        </a:rPr>
                      </a:br>
                      <a:r>
                        <a:rPr kumimoji="0" lang="en-US" sz="2200" b="0" i="1" u="none" strike="noStrike" cap="none" normalizeH="0" baseline="0" dirty="0">
                          <a:ln>
                            <a:noFill/>
                          </a:ln>
                          <a:solidFill>
                            <a:schemeClr val="tx1"/>
                          </a:solidFill>
                          <a:effectLst/>
                          <a:latin typeface="Arial" charset="0"/>
                        </a:rPr>
                        <a:t>List Strengths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a:ln>
                            <a:noFill/>
                          </a:ln>
                          <a:solidFill>
                            <a:srgbClr val="800000"/>
                          </a:solidFill>
                          <a:effectLst/>
                          <a:latin typeface="Arial" charset="0"/>
                        </a:rPr>
                        <a:t>Weaknesses – </a:t>
                      </a:r>
                      <a:r>
                        <a:rPr kumimoji="0" lang="en-US" sz="2600" b="1" i="1" u="none" strike="noStrike" cap="none" normalizeH="0" baseline="0">
                          <a:ln>
                            <a:noFill/>
                          </a:ln>
                          <a:solidFill>
                            <a:srgbClr val="800000"/>
                          </a:solidFill>
                          <a:effectLst/>
                          <a:latin typeface="Arial" charset="0"/>
                        </a:rPr>
                        <a:t>W</a:t>
                      </a:r>
                      <a:r>
                        <a:rPr kumimoji="0" lang="en-US" sz="2600" b="1" i="1" u="none" strike="noStrike" cap="none" normalizeH="0" baseline="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Tx/>
                        <a:buSzTx/>
                        <a:buFontTx/>
                        <a:buNone/>
                        <a:tabLst/>
                      </a:pPr>
                      <a:br>
                        <a:rPr kumimoji="0" lang="en-US" sz="2200" b="1" i="1" u="none" strike="noStrike" cap="none" normalizeH="0" baseline="0">
                          <a:ln>
                            <a:noFill/>
                          </a:ln>
                          <a:solidFill>
                            <a:schemeClr val="tx1"/>
                          </a:solidFill>
                          <a:effectLst/>
                          <a:latin typeface="Arial" charset="0"/>
                        </a:rPr>
                      </a:br>
                      <a:r>
                        <a:rPr kumimoji="0" lang="en-US" sz="2200" b="0" i="1" u="none" strike="noStrike" cap="none" normalizeH="0" baseline="0">
                          <a:ln>
                            <a:noFill/>
                          </a:ln>
                          <a:solidFill>
                            <a:schemeClr val="tx1"/>
                          </a:solidFill>
                          <a:effectLst/>
                          <a:latin typeface="Arial" charset="0"/>
                        </a:rPr>
                        <a:t>List Weaknesses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extLst>
                  <a:ext uri="{0D108BD9-81ED-4DB2-BD59-A6C34878D82A}">
                    <a16:rowId xmlns:a16="http://schemas.microsoft.com/office/drawing/2014/main" val="10000"/>
                  </a:ext>
                </a:extLst>
              </a:tr>
              <a:tr h="15113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a:ln>
                            <a:noFill/>
                          </a:ln>
                          <a:solidFill>
                            <a:srgbClr val="800000"/>
                          </a:solidFill>
                          <a:effectLst/>
                          <a:latin typeface="Arial" charset="0"/>
                        </a:rPr>
                        <a:t>Opportunities – </a:t>
                      </a:r>
                      <a:r>
                        <a:rPr kumimoji="0" lang="en-US" sz="2600" b="1" i="1" u="none" strike="noStrike" cap="none" normalizeH="0" baseline="0">
                          <a:ln>
                            <a:noFill/>
                          </a:ln>
                          <a:solidFill>
                            <a:srgbClr val="800000"/>
                          </a:solidFill>
                          <a:effectLst/>
                          <a:latin typeface="Arial" charset="0"/>
                        </a:rPr>
                        <a:t>O</a:t>
                      </a:r>
                      <a:r>
                        <a:rPr kumimoji="0" lang="en-US" sz="2600" b="1" i="1" u="none" strike="noStrike" cap="none" normalizeH="0" baseline="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2600" b="1" i="1"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200" b="0" i="1" u="none" strike="noStrike" cap="none" normalizeH="0" baseline="0">
                          <a:ln>
                            <a:noFill/>
                          </a:ln>
                          <a:solidFill>
                            <a:schemeClr val="tx1"/>
                          </a:solidFill>
                          <a:effectLst/>
                          <a:latin typeface="Arial" charset="0"/>
                        </a:rPr>
                        <a:t>List Opportunities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a:ln>
                            <a:noFill/>
                          </a:ln>
                          <a:solidFill>
                            <a:srgbClr val="800000"/>
                          </a:solidFill>
                          <a:effectLst/>
                          <a:latin typeface="Arial" charset="0"/>
                        </a:rPr>
                        <a:t>SO</a:t>
                      </a:r>
                      <a:r>
                        <a:rPr kumimoji="0" lang="en-US" sz="2600" b="1" i="0" u="none" strike="noStrike" cap="none" normalizeH="0" baseline="0">
                          <a:ln>
                            <a:noFill/>
                          </a:ln>
                          <a:solidFill>
                            <a:schemeClr val="tx1"/>
                          </a:solidFill>
                          <a:effectLst/>
                          <a:latin typeface="Arial" charset="0"/>
                        </a:rPr>
                        <a:t> Strategies</a:t>
                      </a:r>
                      <a:br>
                        <a:rPr kumimoji="0" lang="en-US" sz="2600" b="1" i="0" u="none" strike="noStrike" cap="none" normalizeH="0" baseline="0">
                          <a:ln>
                            <a:noFill/>
                          </a:ln>
                          <a:solidFill>
                            <a:schemeClr val="tx1"/>
                          </a:solidFill>
                          <a:effectLst/>
                          <a:latin typeface="Arial" charset="0"/>
                        </a:rPr>
                      </a:br>
                      <a:br>
                        <a:rPr kumimoji="0" lang="en-US" sz="2600" b="1" i="0" u="none" strike="noStrike" cap="none" normalizeH="0" baseline="0">
                          <a:ln>
                            <a:noFill/>
                          </a:ln>
                          <a:solidFill>
                            <a:schemeClr val="tx1"/>
                          </a:solidFill>
                          <a:effectLst/>
                          <a:latin typeface="Arial" charset="0"/>
                        </a:rPr>
                      </a:br>
                      <a:r>
                        <a:rPr kumimoji="0" lang="en-US" sz="1700" b="1" i="1" u="none" strike="noStrike" cap="none" normalizeH="0" baseline="0">
                          <a:ln>
                            <a:noFill/>
                          </a:ln>
                          <a:solidFill>
                            <a:schemeClr val="tx1"/>
                          </a:solidFill>
                          <a:effectLst/>
                          <a:latin typeface="Arial" charset="0"/>
                        </a:rPr>
                        <a:t>Use strengths to take advantage of opportunities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a:ln>
                            <a:noFill/>
                          </a:ln>
                          <a:solidFill>
                            <a:srgbClr val="800000"/>
                          </a:solidFill>
                          <a:effectLst/>
                          <a:latin typeface="Arial" charset="0"/>
                        </a:rPr>
                        <a:t>WO</a:t>
                      </a:r>
                      <a:r>
                        <a:rPr kumimoji="0" lang="en-US" sz="2600" b="1" i="0" u="none" strike="noStrike" cap="none" normalizeH="0" baseline="0">
                          <a:ln>
                            <a:noFill/>
                          </a:ln>
                          <a:solidFill>
                            <a:schemeClr val="tx1"/>
                          </a:solidFill>
                          <a:effectLst/>
                          <a:latin typeface="Arial" charset="0"/>
                        </a:rPr>
                        <a:t> Strategies</a:t>
                      </a:r>
                      <a:br>
                        <a:rPr kumimoji="0" lang="en-US" sz="2600" b="1" i="0" u="none" strike="noStrike" cap="none" normalizeH="0" baseline="0">
                          <a:ln>
                            <a:noFill/>
                          </a:ln>
                          <a:solidFill>
                            <a:schemeClr val="tx1"/>
                          </a:solidFill>
                          <a:effectLst/>
                          <a:latin typeface="Arial" charset="0"/>
                        </a:rPr>
                      </a:br>
                      <a:br>
                        <a:rPr kumimoji="0" lang="en-US" sz="2600" b="1" i="0" u="none" strike="noStrike" cap="none" normalizeH="0" baseline="0">
                          <a:ln>
                            <a:noFill/>
                          </a:ln>
                          <a:solidFill>
                            <a:schemeClr val="tx1"/>
                          </a:solidFill>
                          <a:effectLst/>
                          <a:latin typeface="Arial" charset="0"/>
                        </a:rPr>
                      </a:br>
                      <a:r>
                        <a:rPr kumimoji="0" lang="en-US" sz="1700" b="1" i="1" u="none" strike="noStrike" cap="none" normalizeH="0" baseline="0">
                          <a:ln>
                            <a:noFill/>
                          </a:ln>
                          <a:solidFill>
                            <a:schemeClr val="tx1"/>
                          </a:solidFill>
                          <a:effectLst/>
                          <a:latin typeface="Arial" charset="0"/>
                        </a:rPr>
                        <a:t>Overcoming weaknesses by taking advantage of opportunities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3DDCB"/>
                    </a:solidFill>
                  </a:tcPr>
                </a:tc>
                <a:extLst>
                  <a:ext uri="{0D108BD9-81ED-4DB2-BD59-A6C34878D82A}">
                    <a16:rowId xmlns:a16="http://schemas.microsoft.com/office/drawing/2014/main" val="10001"/>
                  </a:ext>
                </a:extLst>
              </a:tr>
              <a:tr h="15097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0" u="none" strike="noStrike" cap="none" normalizeH="0" baseline="0">
                          <a:ln>
                            <a:noFill/>
                          </a:ln>
                          <a:solidFill>
                            <a:srgbClr val="800000"/>
                          </a:solidFill>
                          <a:effectLst/>
                          <a:latin typeface="Arial" charset="0"/>
                        </a:rPr>
                        <a:t>Threats – </a:t>
                      </a:r>
                      <a:r>
                        <a:rPr kumimoji="0" lang="en-US" sz="2600" b="1" i="1" u="none" strike="noStrike" cap="none" normalizeH="0" baseline="0">
                          <a:ln>
                            <a:noFill/>
                          </a:ln>
                          <a:solidFill>
                            <a:srgbClr val="800000"/>
                          </a:solidFill>
                          <a:effectLst/>
                          <a:latin typeface="Arial" charset="0"/>
                        </a:rPr>
                        <a:t>T</a:t>
                      </a:r>
                      <a:br>
                        <a:rPr kumimoji="0" lang="en-US" sz="2600" b="1" i="1" u="none" strike="noStrike" cap="none" normalizeH="0" baseline="0">
                          <a:ln>
                            <a:noFill/>
                          </a:ln>
                          <a:solidFill>
                            <a:schemeClr val="tx1"/>
                          </a:solidFill>
                          <a:effectLst/>
                          <a:latin typeface="Arial" charset="0"/>
                        </a:rPr>
                      </a:br>
                      <a:endParaRPr kumimoji="0" lang="en-US" sz="2600" b="1" i="1"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a:ln>
                            <a:noFill/>
                          </a:ln>
                          <a:solidFill>
                            <a:schemeClr val="tx1"/>
                          </a:solidFill>
                          <a:effectLst/>
                          <a:latin typeface="Arial" charset="0"/>
                        </a:rPr>
                        <a:t> </a:t>
                      </a:r>
                      <a:r>
                        <a:rPr kumimoji="0" lang="en-US" sz="2200" b="0" i="1" u="none" strike="noStrike" cap="none" normalizeH="0" baseline="0">
                          <a:ln>
                            <a:noFill/>
                          </a:ln>
                          <a:solidFill>
                            <a:schemeClr val="tx1"/>
                          </a:solidFill>
                          <a:effectLst/>
                          <a:latin typeface="Arial" charset="0"/>
                        </a:rPr>
                        <a:t>List Threats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a:ln>
                            <a:noFill/>
                          </a:ln>
                          <a:solidFill>
                            <a:srgbClr val="800000"/>
                          </a:solidFill>
                          <a:effectLst/>
                          <a:latin typeface="Arial" charset="0"/>
                        </a:rPr>
                        <a:t>ST</a:t>
                      </a:r>
                      <a:r>
                        <a:rPr kumimoji="0" lang="en-US" sz="2600" b="1" i="0" u="none" strike="noStrike" cap="none" normalizeH="0" baseline="0">
                          <a:ln>
                            <a:noFill/>
                          </a:ln>
                          <a:solidFill>
                            <a:srgbClr val="800000"/>
                          </a:solidFill>
                          <a:effectLst/>
                          <a:latin typeface="Arial" charset="0"/>
                        </a:rPr>
                        <a:t> </a:t>
                      </a:r>
                      <a:r>
                        <a:rPr kumimoji="0" lang="en-US" sz="2600" b="1" i="0" u="none" strike="noStrike" cap="none" normalizeH="0" baseline="0">
                          <a:ln>
                            <a:noFill/>
                          </a:ln>
                          <a:solidFill>
                            <a:schemeClr val="tx1"/>
                          </a:solidFill>
                          <a:effectLst/>
                          <a:latin typeface="Arial" charset="0"/>
                        </a:rPr>
                        <a:t>Strategies</a:t>
                      </a:r>
                      <a:br>
                        <a:rPr kumimoji="0" lang="en-US" sz="2600" b="1" i="0" u="none" strike="noStrike" cap="none" normalizeH="0" baseline="0">
                          <a:ln>
                            <a:noFill/>
                          </a:ln>
                          <a:solidFill>
                            <a:schemeClr val="tx1"/>
                          </a:solidFill>
                          <a:effectLst/>
                          <a:latin typeface="Arial" charset="0"/>
                        </a:rPr>
                      </a:br>
                      <a:br>
                        <a:rPr kumimoji="0" lang="en-US" sz="2600" b="1" i="0" u="none" strike="noStrike" cap="none" normalizeH="0" baseline="0">
                          <a:ln>
                            <a:noFill/>
                          </a:ln>
                          <a:solidFill>
                            <a:schemeClr val="tx1"/>
                          </a:solidFill>
                          <a:effectLst/>
                          <a:latin typeface="Arial" charset="0"/>
                        </a:rPr>
                      </a:br>
                      <a:r>
                        <a:rPr kumimoji="0" lang="en-US" sz="1700" b="1" i="1" u="none" strike="noStrike" cap="none" normalizeH="0" baseline="0">
                          <a:ln>
                            <a:noFill/>
                          </a:ln>
                          <a:solidFill>
                            <a:schemeClr val="tx1"/>
                          </a:solidFill>
                          <a:effectLst/>
                          <a:latin typeface="Arial" charset="0"/>
                        </a:rPr>
                        <a:t>Use strengths to avoid threats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600" b="1" i="1" u="none" strike="noStrike" cap="none" normalizeH="0" baseline="0" dirty="0">
                          <a:ln>
                            <a:noFill/>
                          </a:ln>
                          <a:solidFill>
                            <a:srgbClr val="800000"/>
                          </a:solidFill>
                          <a:effectLst/>
                          <a:latin typeface="Arial" charset="0"/>
                        </a:rPr>
                        <a:t>WT</a:t>
                      </a:r>
                      <a:r>
                        <a:rPr kumimoji="0" lang="en-US" sz="2600" b="1" i="1" u="none" strike="noStrike" cap="none" normalizeH="0" baseline="0" dirty="0">
                          <a:ln>
                            <a:noFill/>
                          </a:ln>
                          <a:solidFill>
                            <a:schemeClr val="tx1"/>
                          </a:solidFill>
                          <a:effectLst/>
                          <a:latin typeface="Arial" charset="0"/>
                        </a:rPr>
                        <a:t> </a:t>
                      </a:r>
                      <a:r>
                        <a:rPr kumimoji="0" lang="en-US" sz="2600" b="1" i="0" u="none" strike="noStrike" cap="none" normalizeH="0" baseline="0" dirty="0">
                          <a:ln>
                            <a:noFill/>
                          </a:ln>
                          <a:solidFill>
                            <a:schemeClr val="tx1"/>
                          </a:solidFill>
                          <a:effectLst/>
                          <a:latin typeface="Arial" charset="0"/>
                        </a:rPr>
                        <a:t>Strategies</a:t>
                      </a:r>
                      <a:br>
                        <a:rPr kumimoji="0" lang="en-US" sz="2600" b="1" i="0" u="none" strike="noStrike" cap="none" normalizeH="0" baseline="0" dirty="0">
                          <a:ln>
                            <a:noFill/>
                          </a:ln>
                          <a:solidFill>
                            <a:schemeClr val="tx1"/>
                          </a:solidFill>
                          <a:effectLst/>
                          <a:latin typeface="Arial" charset="0"/>
                        </a:rPr>
                      </a:br>
                      <a:r>
                        <a:rPr kumimoji="0" lang="en-US" sz="2600" b="1" i="0" u="none" strike="noStrike" cap="none" normalizeH="0" baseline="0" dirty="0">
                          <a:ln>
                            <a:noFill/>
                          </a:ln>
                          <a:solidFill>
                            <a:schemeClr val="tx1"/>
                          </a:solidFill>
                          <a:effectLst/>
                          <a:latin typeface="Arial" charset="0"/>
                        </a:rPr>
                        <a:t> </a:t>
                      </a:r>
                      <a:br>
                        <a:rPr kumimoji="0" lang="en-US" sz="2600" b="1" i="0" u="none" strike="noStrike" cap="none" normalizeH="0" baseline="0" dirty="0">
                          <a:ln>
                            <a:noFill/>
                          </a:ln>
                          <a:solidFill>
                            <a:schemeClr val="tx1"/>
                          </a:solidFill>
                          <a:effectLst/>
                          <a:latin typeface="Arial" charset="0"/>
                        </a:rPr>
                      </a:br>
                      <a:r>
                        <a:rPr kumimoji="0" lang="en-US" sz="1700" b="1" i="1" u="none" strike="noStrike" cap="none" normalizeH="0" baseline="0" dirty="0" err="1">
                          <a:ln>
                            <a:noFill/>
                          </a:ln>
                          <a:solidFill>
                            <a:schemeClr val="tx1"/>
                          </a:solidFill>
                          <a:effectLst/>
                          <a:latin typeface="Arial" charset="0"/>
                        </a:rPr>
                        <a:t>Minimise</a:t>
                      </a:r>
                      <a:r>
                        <a:rPr kumimoji="0" lang="en-US" sz="1700" b="1" i="1" u="none" strike="noStrike" cap="none" normalizeH="0" baseline="0" dirty="0">
                          <a:ln>
                            <a:noFill/>
                          </a:ln>
                          <a:solidFill>
                            <a:schemeClr val="tx1"/>
                          </a:solidFill>
                          <a:effectLst/>
                          <a:latin typeface="Arial" charset="0"/>
                        </a:rPr>
                        <a:t> weaknesses and avoid threats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3DDCB"/>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691967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179" name="Group 27"/>
          <p:cNvGraphicFramePr>
            <a:graphicFrameLocks noGrp="1"/>
          </p:cNvGraphicFramePr>
          <p:nvPr>
            <p:ph/>
          </p:nvPr>
        </p:nvGraphicFramePr>
        <p:xfrm>
          <a:off x="457200" y="188913"/>
          <a:ext cx="8002588" cy="6461760"/>
        </p:xfrm>
        <a:graphic>
          <a:graphicData uri="http://schemas.openxmlformats.org/drawingml/2006/table">
            <a:tbl>
              <a:tblPr/>
              <a:tblGrid>
                <a:gridCol w="4002088">
                  <a:extLst>
                    <a:ext uri="{9D8B030D-6E8A-4147-A177-3AD203B41FA5}">
                      <a16:colId xmlns:a16="http://schemas.microsoft.com/office/drawing/2014/main" val="20000"/>
                    </a:ext>
                  </a:extLst>
                </a:gridCol>
                <a:gridCol w="4000500">
                  <a:extLst>
                    <a:ext uri="{9D8B030D-6E8A-4147-A177-3AD203B41FA5}">
                      <a16:colId xmlns:a16="http://schemas.microsoft.com/office/drawing/2014/main" val="20001"/>
                    </a:ext>
                  </a:extLst>
                </a:gridCol>
              </a:tblGrid>
              <a:tr h="23495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a:ln>
                            <a:noFill/>
                          </a:ln>
                          <a:solidFill>
                            <a:schemeClr val="tx1"/>
                          </a:solidFill>
                          <a:effectLst/>
                          <a:latin typeface="Arial" charset="0"/>
                        </a:rPr>
                        <a:t>Strengths:</a:t>
                      </a:r>
                      <a:r>
                        <a:rPr kumimoji="0" lang="en-IE" sz="1600" b="0" i="0" u="none" strike="noStrike" cap="none" normalizeH="0" baseline="0">
                          <a:ln>
                            <a:noFill/>
                          </a:ln>
                          <a:solidFill>
                            <a:schemeClr val="tx1"/>
                          </a:solidFill>
                          <a:effectLst/>
                          <a:latin typeface="Arial" charset="0"/>
                        </a:rPr>
                        <a:t> </a:t>
                      </a:r>
                    </a:p>
                  </a:txBody>
                  <a:tcPr anchor="ctr" horzOverflow="overflow">
                    <a:lnL cap="flat">
                      <a:noFill/>
                    </a:lnL>
                    <a:lnR>
                      <a:noFill/>
                    </a:lnR>
                    <a:lnT cap="flat">
                      <a:noFill/>
                    </a:lnT>
                    <a:lnB>
                      <a:noFill/>
                    </a:lnB>
                    <a:lnTlToBr>
                      <a:noFill/>
                    </a:lnTlToBr>
                    <a:lnBlToTr>
                      <a:noFill/>
                    </a:lnBlToTr>
                    <a:solidFill>
                      <a:srgbClr val="FFF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a:ln>
                            <a:noFill/>
                          </a:ln>
                          <a:solidFill>
                            <a:schemeClr val="tx1"/>
                          </a:solidFill>
                          <a:effectLst/>
                          <a:latin typeface="Arial" charset="0"/>
                        </a:rPr>
                        <a:t>Weaknesses:</a:t>
                      </a:r>
                      <a:r>
                        <a:rPr kumimoji="0" lang="en-IE" sz="1600" b="0" i="0" u="none" strike="noStrike" cap="none" normalizeH="0" baseline="0">
                          <a:ln>
                            <a:noFill/>
                          </a:ln>
                          <a:solidFill>
                            <a:schemeClr val="tx1"/>
                          </a:solidFill>
                          <a:effectLst/>
                          <a:latin typeface="Arial" charset="0"/>
                        </a:rPr>
                        <a:t> </a:t>
                      </a:r>
                    </a:p>
                  </a:txBody>
                  <a:tcPr anchor="ctr" horzOverflow="overflow">
                    <a:lnL>
                      <a:noFill/>
                    </a:lnL>
                    <a:lnR cap="flat">
                      <a:noFill/>
                    </a:lnR>
                    <a:lnT cap="flat">
                      <a:noFill/>
                    </a:lnT>
                    <a:lnB>
                      <a:noFill/>
                    </a:lnB>
                    <a:lnTlToBr>
                      <a:noFill/>
                    </a:lnTlToBr>
                    <a:lnBlToTr>
                      <a:noFill/>
                    </a:lnBlToTr>
                    <a:solidFill>
                      <a:srgbClr val="FFFFCC"/>
                    </a:solidFill>
                  </a:tcPr>
                </a:tc>
                <a:extLst>
                  <a:ext uri="{0D108BD9-81ED-4DB2-BD59-A6C34878D82A}">
                    <a16:rowId xmlns:a16="http://schemas.microsoft.com/office/drawing/2014/main" val="10000"/>
                  </a:ext>
                </a:extLst>
              </a:tr>
              <a:tr h="2289175">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R and D almost complete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Basis for strong management team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Key first major customer acquired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Initial product can evolve into range of offerings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Located near a major centre of excellence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Very focused management/staff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Well-rounded and managed business </a:t>
                      </a:r>
                    </a:p>
                  </a:txBody>
                  <a:tcPr anchor="ctr" horzOverflow="overflow">
                    <a:lnL cap="flat">
                      <a:noFill/>
                    </a:lnL>
                    <a:lnR>
                      <a:noFill/>
                    </a:lnR>
                    <a:lnT>
                      <a:noFill/>
                    </a:lnT>
                    <a:lnB>
                      <a:noFill/>
                    </a:lnB>
                    <a:lnTlToBr>
                      <a:noFill/>
                    </a:lnTlToBr>
                    <a:lnBlToTr>
                      <a:noFill/>
                    </a:lnBlToTr>
                    <a:solidFill>
                      <a:srgbClr val="FFFFCC"/>
                    </a:solidFill>
                  </a:tcPr>
                </a:tc>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Over dependent on borrowings - Insufficient cash resources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Board of Directors is too narrow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Lack of awareness amongst prospective customers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Need to relocate to larger premises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Absence of strong sales/marketing expertise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Overdependence on few key staff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a:ln>
                            <a:noFill/>
                          </a:ln>
                          <a:solidFill>
                            <a:schemeClr val="tx1"/>
                          </a:solidFill>
                          <a:effectLst/>
                          <a:latin typeface="Arial" charset="0"/>
                        </a:rPr>
                        <a:t>Emerging new technologies may move market in new directions </a:t>
                      </a:r>
                    </a:p>
                  </a:txBody>
                  <a:tcPr anchor="ctr" horzOverflow="overflow">
                    <a:lnL>
                      <a:noFill/>
                    </a:lnL>
                    <a:lnR cap="flat">
                      <a:noFill/>
                    </a:lnR>
                    <a:lnT>
                      <a:noFill/>
                    </a:lnT>
                    <a:lnB>
                      <a:noFill/>
                    </a:lnB>
                    <a:lnTlToBr>
                      <a:noFill/>
                    </a:lnTlToBr>
                    <a:lnBlToTr>
                      <a:noFill/>
                    </a:lnBlToTr>
                    <a:solidFill>
                      <a:srgbClr val="FFFFCC"/>
                    </a:solidFill>
                  </a:tcPr>
                </a:tc>
                <a:extLst>
                  <a:ext uri="{0D108BD9-81ED-4DB2-BD59-A6C34878D82A}">
                    <a16:rowId xmlns:a16="http://schemas.microsoft.com/office/drawing/2014/main" val="10001"/>
                  </a:ext>
                </a:extLst>
              </a:tr>
              <a:tr h="23336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a:ln>
                            <a:noFill/>
                          </a:ln>
                          <a:solidFill>
                            <a:schemeClr val="tx1"/>
                          </a:solidFill>
                          <a:effectLst/>
                          <a:latin typeface="Arial" charset="0"/>
                        </a:rPr>
                        <a:t>Threats:</a:t>
                      </a:r>
                      <a:r>
                        <a:rPr kumimoji="0" lang="en-IE" sz="1600" b="0" i="0" u="none" strike="noStrike" cap="none" normalizeH="0" baseline="0">
                          <a:ln>
                            <a:noFill/>
                          </a:ln>
                          <a:solidFill>
                            <a:schemeClr val="tx1"/>
                          </a:solidFill>
                          <a:effectLst/>
                          <a:latin typeface="Arial" charset="0"/>
                        </a:rPr>
                        <a:t> </a:t>
                      </a:r>
                    </a:p>
                  </a:txBody>
                  <a:tcPr anchor="ctr" horzOverflow="overflow">
                    <a:lnL cap="flat">
                      <a:noFill/>
                    </a:lnL>
                    <a:lnR>
                      <a:noFill/>
                    </a:lnR>
                    <a:lnT>
                      <a:noFill/>
                    </a:lnT>
                    <a:lnB>
                      <a:noFill/>
                    </a:lnB>
                    <a:lnTlToBr>
                      <a:noFill/>
                    </a:lnTlToBr>
                    <a:lnBlToTr>
                      <a:noFill/>
                    </a:lnBlToTr>
                    <a:solidFill>
                      <a:srgbClr val="FFF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IE" sz="1600" b="1" i="0" u="none" strike="noStrike" cap="none" normalizeH="0" baseline="0">
                          <a:ln>
                            <a:noFill/>
                          </a:ln>
                          <a:solidFill>
                            <a:schemeClr val="tx1"/>
                          </a:solidFill>
                          <a:effectLst/>
                          <a:latin typeface="Arial" charset="0"/>
                        </a:rPr>
                        <a:t>Opportunities:</a:t>
                      </a:r>
                      <a:r>
                        <a:rPr kumimoji="0" lang="en-IE" sz="1600" b="0" i="0" u="none" strike="noStrike" cap="none" normalizeH="0" baseline="0">
                          <a:ln>
                            <a:noFill/>
                          </a:ln>
                          <a:solidFill>
                            <a:schemeClr val="tx1"/>
                          </a:solidFill>
                          <a:effectLst/>
                          <a:latin typeface="Arial" charset="0"/>
                        </a:rPr>
                        <a:t> </a:t>
                      </a:r>
                    </a:p>
                  </a:txBody>
                  <a:tcPr anchor="ctr" horzOverflow="overflow">
                    <a:lnL>
                      <a:noFill/>
                    </a:lnL>
                    <a:lnR cap="flat">
                      <a:noFill/>
                    </a:lnR>
                    <a:lnT>
                      <a:noFill/>
                    </a:lnT>
                    <a:lnB>
                      <a:noFill/>
                    </a:lnB>
                    <a:lnTlToBr>
                      <a:noFill/>
                    </a:lnTlToBr>
                    <a:lnBlToTr>
                      <a:noFill/>
                    </a:lnBlToTr>
                    <a:solidFill>
                      <a:srgbClr val="FFFFCC"/>
                    </a:solidFill>
                  </a:tcPr>
                </a:tc>
                <a:extLst>
                  <a:ext uri="{0D108BD9-81ED-4DB2-BD59-A6C34878D82A}">
                    <a16:rowId xmlns:a16="http://schemas.microsoft.com/office/drawing/2014/main" val="10002"/>
                  </a:ext>
                </a:extLst>
              </a:tr>
              <a:tr h="2014538">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dirty="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Major player may enter targeted market segment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New technology may make products obsolescent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Economic slowdown could reduce demand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Euro/Yen may move against $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Market may become price sensitive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Market segment's growth could attract major competition </a:t>
                      </a:r>
                    </a:p>
                  </a:txBody>
                  <a:tcPr anchor="ctr" horzOverflow="overflow">
                    <a:lnL cap="flat">
                      <a:noFill/>
                    </a:lnL>
                    <a:lnR>
                      <a:noFill/>
                    </a:lnR>
                    <a:lnT>
                      <a:noFill/>
                    </a:lnT>
                    <a:lnB cap="flat">
                      <a:noFill/>
                    </a:lnB>
                    <a:lnTlToBr>
                      <a:noFill/>
                    </a:lnTlToBr>
                    <a:lnBlToTr>
                      <a:noFill/>
                    </a:lnBlToTr>
                    <a:solidFill>
                      <a:srgbClr val="FFFFCC"/>
                    </a:solidFill>
                  </a:tcPr>
                </a:tc>
                <a:tc>
                  <a:txBody>
                    <a:bodyPr/>
                    <a:lstStyle/>
                    <a:p>
                      <a:pPr marL="533400" marR="0" lvl="0" indent="-533400" algn="l" defTabSz="914400" rtl="0" eaLnBrk="1" fontAlgn="base" latinLnBrk="0" hangingPunct="1">
                        <a:lnSpc>
                          <a:spcPct val="100000"/>
                        </a:lnSpc>
                        <a:spcBef>
                          <a:spcPct val="0"/>
                        </a:spcBef>
                        <a:spcAft>
                          <a:spcPct val="0"/>
                        </a:spcAft>
                        <a:buClrTx/>
                        <a:buSzTx/>
                        <a:buFontTx/>
                        <a:buNone/>
                        <a:tabLst/>
                      </a:pPr>
                      <a:endParaRPr kumimoji="0" lang="en-IE" sz="1600" b="0" i="0" u="none" strike="noStrike" cap="none" normalizeH="0" baseline="0" dirty="0">
                        <a:ln>
                          <a:noFill/>
                        </a:ln>
                        <a:solidFill>
                          <a:schemeClr val="tx1"/>
                        </a:solidFill>
                        <a:effectLst/>
                        <a:latin typeface="Arial" charset="0"/>
                      </a:endParaRP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Market segment is poised for rapid growth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Export markets offer great potential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Distribution channels seeking new products </a:t>
                      </a:r>
                    </a:p>
                    <a:p>
                      <a:pPr marL="533400" marR="0" lvl="0" indent="-533400" algn="l" defTabSz="914400" rtl="0" eaLnBrk="0" fontAlgn="base" latinLnBrk="0" hangingPunct="0">
                        <a:lnSpc>
                          <a:spcPct val="100000"/>
                        </a:lnSpc>
                        <a:spcBef>
                          <a:spcPct val="0"/>
                        </a:spcBef>
                        <a:spcAft>
                          <a:spcPct val="0"/>
                        </a:spcAft>
                        <a:buClrTx/>
                        <a:buSzTx/>
                        <a:buFontTx/>
                        <a:buAutoNum type="arabicPeriod"/>
                        <a:tabLst/>
                      </a:pPr>
                      <a:r>
                        <a:rPr kumimoji="0" lang="en-IE" sz="1600" b="0" i="0" u="none" strike="noStrike" cap="none" normalizeH="0" baseline="0" dirty="0">
                          <a:ln>
                            <a:noFill/>
                          </a:ln>
                          <a:solidFill>
                            <a:schemeClr val="tx1"/>
                          </a:solidFill>
                          <a:effectLst/>
                          <a:latin typeface="Arial" charset="0"/>
                        </a:rPr>
                        <a:t>Scope to diversify into related market segments </a:t>
                      </a:r>
                    </a:p>
                  </a:txBody>
                  <a:tcPr anchor="ctr" horzOverflow="overflow">
                    <a:lnL>
                      <a:noFill/>
                    </a:lnL>
                    <a:lnR cap="flat">
                      <a:noFill/>
                    </a:lnR>
                    <a:lnT>
                      <a:noFill/>
                    </a:lnT>
                    <a:lnB cap="flat">
                      <a:noFill/>
                    </a:lnB>
                    <a:lnTlToBr>
                      <a:noFill/>
                    </a:lnTlToBr>
                    <a:lnBlToTr>
                      <a:noFill/>
                    </a:lnBlToTr>
                    <a:solidFill>
                      <a:srgbClr val="FFFFC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13575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Slide Number Placeholder 5"/>
          <p:cNvSpPr>
            <a:spLocks noGrp="1"/>
          </p:cNvSpPr>
          <p:nvPr>
            <p:ph type="sldNum" sz="quarter" idx="12"/>
          </p:nvPr>
        </p:nvSpPr>
        <p:spPr/>
        <p:txBody>
          <a:bodyPr/>
          <a:lstStyle/>
          <a:p>
            <a:fld id="{C3BE2646-A709-49E3-8813-B3E5BB1C8BE8}" type="slidenum">
              <a:rPr lang="en-IE"/>
              <a:pPr/>
              <a:t>21</a:t>
            </a:fld>
            <a:endParaRPr lang="en-IE"/>
          </a:p>
        </p:txBody>
      </p:sp>
      <p:sp>
        <p:nvSpPr>
          <p:cNvPr id="30722" name="Rectangle 2"/>
          <p:cNvSpPr>
            <a:spLocks noChangeArrowheads="1"/>
          </p:cNvSpPr>
          <p:nvPr/>
        </p:nvSpPr>
        <p:spPr bwMode="auto">
          <a:xfrm>
            <a:off x="382518" y="1295400"/>
            <a:ext cx="8382000" cy="49530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30723" name="Group 3"/>
          <p:cNvGrpSpPr>
            <a:grpSpLocks/>
          </p:cNvGrpSpPr>
          <p:nvPr/>
        </p:nvGrpSpPr>
        <p:grpSpPr bwMode="auto">
          <a:xfrm>
            <a:off x="381000" y="1143000"/>
            <a:ext cx="8382000" cy="4903788"/>
            <a:chOff x="57" y="895"/>
            <a:chExt cx="5520" cy="3146"/>
          </a:xfrm>
        </p:grpSpPr>
        <p:sp>
          <p:nvSpPr>
            <p:cNvPr id="30724" name="Rectangle 4"/>
            <p:cNvSpPr>
              <a:spLocks noChangeArrowheads="1"/>
            </p:cNvSpPr>
            <p:nvPr/>
          </p:nvSpPr>
          <p:spPr bwMode="auto">
            <a:xfrm>
              <a:off x="3721" y="3351"/>
              <a:ext cx="1607" cy="681"/>
            </a:xfrm>
            <a:prstGeom prst="rect">
              <a:avLst/>
            </a:prstGeom>
            <a:solidFill>
              <a:srgbClr val="E3DDCB"/>
            </a:solid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Develop a new employee benefits package</a:t>
              </a:r>
            </a:p>
          </p:txBody>
        </p:sp>
        <p:sp>
          <p:nvSpPr>
            <p:cNvPr id="30725" name="Rectangle 5"/>
            <p:cNvSpPr>
              <a:spLocks noChangeArrowheads="1"/>
            </p:cNvSpPr>
            <p:nvPr/>
          </p:nvSpPr>
          <p:spPr bwMode="auto">
            <a:xfrm>
              <a:off x="3528" y="3351"/>
              <a:ext cx="193"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26" name="Rectangle 6"/>
            <p:cNvSpPr>
              <a:spLocks noChangeArrowheads="1"/>
            </p:cNvSpPr>
            <p:nvPr/>
          </p:nvSpPr>
          <p:spPr bwMode="auto">
            <a:xfrm>
              <a:off x="1920" y="3408"/>
              <a:ext cx="1344" cy="633"/>
            </a:xfrm>
            <a:prstGeom prst="rect">
              <a:avLst/>
            </a:prstGeom>
            <a:solidFill>
              <a:srgbClr val="E3DDCB"/>
            </a:solid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dirty="0"/>
                <a:t> Strong union activity (threat)</a:t>
              </a:r>
            </a:p>
          </p:txBody>
        </p:sp>
        <p:sp>
          <p:nvSpPr>
            <p:cNvPr id="30727" name="Rectangle 7"/>
            <p:cNvSpPr>
              <a:spLocks noChangeArrowheads="1"/>
            </p:cNvSpPr>
            <p:nvPr/>
          </p:nvSpPr>
          <p:spPr bwMode="auto">
            <a:xfrm>
              <a:off x="1753" y="3351"/>
              <a:ext cx="208"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28" name="Rectangle 8"/>
            <p:cNvSpPr>
              <a:spLocks noChangeArrowheads="1"/>
            </p:cNvSpPr>
            <p:nvPr/>
          </p:nvSpPr>
          <p:spPr bwMode="auto">
            <a:xfrm>
              <a:off x="57" y="3351"/>
              <a:ext cx="1696" cy="681"/>
            </a:xfrm>
            <a:prstGeom prst="rect">
              <a:avLst/>
            </a:prstGeom>
            <a:solidFill>
              <a:srgbClr val="E3DDCB"/>
            </a:solid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Poor employee morale (weakness)</a:t>
              </a:r>
            </a:p>
          </p:txBody>
        </p:sp>
        <p:sp>
          <p:nvSpPr>
            <p:cNvPr id="30729" name="Rectangle 9"/>
            <p:cNvSpPr>
              <a:spLocks noChangeArrowheads="1"/>
            </p:cNvSpPr>
            <p:nvPr/>
          </p:nvSpPr>
          <p:spPr bwMode="auto">
            <a:xfrm>
              <a:off x="3721" y="2670"/>
              <a:ext cx="1856"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Develop new products for older adults</a:t>
              </a:r>
            </a:p>
          </p:txBody>
        </p:sp>
        <p:sp>
          <p:nvSpPr>
            <p:cNvPr id="30730" name="Rectangle 10"/>
            <p:cNvSpPr>
              <a:spLocks noChangeArrowheads="1"/>
            </p:cNvSpPr>
            <p:nvPr/>
          </p:nvSpPr>
          <p:spPr bwMode="auto">
            <a:xfrm>
              <a:off x="3528" y="2670"/>
              <a:ext cx="193"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1" name="Rectangle 11"/>
            <p:cNvSpPr>
              <a:spLocks noChangeArrowheads="1"/>
            </p:cNvSpPr>
            <p:nvPr/>
          </p:nvSpPr>
          <p:spPr bwMode="auto">
            <a:xfrm>
              <a:off x="1961" y="2670"/>
              <a:ext cx="1567"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Decreasing numbers of young adults (threat)</a:t>
              </a:r>
            </a:p>
          </p:txBody>
        </p:sp>
        <p:sp>
          <p:nvSpPr>
            <p:cNvPr id="30732" name="Rectangle 12"/>
            <p:cNvSpPr>
              <a:spLocks noChangeArrowheads="1"/>
            </p:cNvSpPr>
            <p:nvPr/>
          </p:nvSpPr>
          <p:spPr bwMode="auto">
            <a:xfrm>
              <a:off x="1753" y="2670"/>
              <a:ext cx="208"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3" name="Rectangle 13"/>
            <p:cNvSpPr>
              <a:spLocks noChangeArrowheads="1"/>
            </p:cNvSpPr>
            <p:nvPr/>
          </p:nvSpPr>
          <p:spPr bwMode="auto">
            <a:xfrm>
              <a:off x="57" y="2670"/>
              <a:ext cx="1696" cy="681"/>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Strong R&amp;D (strength)</a:t>
              </a:r>
            </a:p>
          </p:txBody>
        </p:sp>
        <p:sp>
          <p:nvSpPr>
            <p:cNvPr id="30734" name="Rectangle 14"/>
            <p:cNvSpPr>
              <a:spLocks noChangeArrowheads="1"/>
            </p:cNvSpPr>
            <p:nvPr/>
          </p:nvSpPr>
          <p:spPr bwMode="auto">
            <a:xfrm>
              <a:off x="3721" y="1783"/>
              <a:ext cx="1856"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Pursue horizontal integration by buying competitor's facilities</a:t>
              </a:r>
            </a:p>
          </p:txBody>
        </p:sp>
        <p:sp>
          <p:nvSpPr>
            <p:cNvPr id="30735" name="Rectangle 15"/>
            <p:cNvSpPr>
              <a:spLocks noChangeArrowheads="1"/>
            </p:cNvSpPr>
            <p:nvPr/>
          </p:nvSpPr>
          <p:spPr bwMode="auto">
            <a:xfrm>
              <a:off x="3528" y="1783"/>
              <a:ext cx="193"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6" name="Rectangle 16"/>
            <p:cNvSpPr>
              <a:spLocks noChangeArrowheads="1"/>
            </p:cNvSpPr>
            <p:nvPr/>
          </p:nvSpPr>
          <p:spPr bwMode="auto">
            <a:xfrm>
              <a:off x="1961" y="1783"/>
              <a:ext cx="1567"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Exit of two major foreign competitors from the industry (opportunity)</a:t>
              </a:r>
            </a:p>
          </p:txBody>
        </p:sp>
        <p:sp>
          <p:nvSpPr>
            <p:cNvPr id="30737" name="Rectangle 17"/>
            <p:cNvSpPr>
              <a:spLocks noChangeArrowheads="1"/>
            </p:cNvSpPr>
            <p:nvPr/>
          </p:nvSpPr>
          <p:spPr bwMode="auto">
            <a:xfrm>
              <a:off x="1753" y="1783"/>
              <a:ext cx="208"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38" name="Rectangle 18"/>
            <p:cNvSpPr>
              <a:spLocks noChangeArrowheads="1"/>
            </p:cNvSpPr>
            <p:nvPr/>
          </p:nvSpPr>
          <p:spPr bwMode="auto">
            <a:xfrm>
              <a:off x="57" y="1783"/>
              <a:ext cx="1696" cy="887"/>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Insufficient capacity (weakness)</a:t>
              </a:r>
            </a:p>
          </p:txBody>
        </p:sp>
        <p:sp>
          <p:nvSpPr>
            <p:cNvPr id="30739" name="Rectangle 19"/>
            <p:cNvSpPr>
              <a:spLocks noChangeArrowheads="1"/>
            </p:cNvSpPr>
            <p:nvPr/>
          </p:nvSpPr>
          <p:spPr bwMode="auto">
            <a:xfrm>
              <a:off x="3721" y="895"/>
              <a:ext cx="1856"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Acquire Cellfone, Inc.</a:t>
              </a:r>
            </a:p>
          </p:txBody>
        </p:sp>
        <p:sp>
          <p:nvSpPr>
            <p:cNvPr id="30740" name="Rectangle 20"/>
            <p:cNvSpPr>
              <a:spLocks noChangeArrowheads="1"/>
            </p:cNvSpPr>
            <p:nvPr/>
          </p:nvSpPr>
          <p:spPr bwMode="auto">
            <a:xfrm>
              <a:off x="3528" y="895"/>
              <a:ext cx="193"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41" name="Rectangle 21"/>
            <p:cNvSpPr>
              <a:spLocks noChangeArrowheads="1"/>
            </p:cNvSpPr>
            <p:nvPr/>
          </p:nvSpPr>
          <p:spPr bwMode="auto">
            <a:xfrm>
              <a:off x="1961" y="895"/>
              <a:ext cx="1567"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20% annual growth in the cell phone industry (opportunity)</a:t>
              </a:r>
            </a:p>
          </p:txBody>
        </p:sp>
        <p:sp>
          <p:nvSpPr>
            <p:cNvPr id="30742" name="Rectangle 22"/>
            <p:cNvSpPr>
              <a:spLocks noChangeArrowheads="1"/>
            </p:cNvSpPr>
            <p:nvPr/>
          </p:nvSpPr>
          <p:spPr bwMode="auto">
            <a:xfrm>
              <a:off x="1753" y="895"/>
              <a:ext cx="208"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a:t>
              </a:r>
            </a:p>
          </p:txBody>
        </p:sp>
        <p:sp>
          <p:nvSpPr>
            <p:cNvPr id="30743" name="Rectangle 23"/>
            <p:cNvSpPr>
              <a:spLocks noChangeArrowheads="1"/>
            </p:cNvSpPr>
            <p:nvPr/>
          </p:nvSpPr>
          <p:spPr bwMode="auto">
            <a:xfrm>
              <a:off x="57" y="895"/>
              <a:ext cx="1696" cy="888"/>
            </a:xfrm>
            <a:prstGeom prst="rect">
              <a:avLst/>
            </a:prstGeom>
            <a:solidFill>
              <a:srgbClr val="E3DDCB"/>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nchorCtr="1"/>
            <a:lstStyle/>
            <a:p>
              <a:pPr>
                <a:spcBef>
                  <a:spcPct val="20000"/>
                </a:spcBef>
              </a:pPr>
              <a:r>
                <a:rPr lang="en-US" sz="1600"/>
                <a:t>Excess working capacity (strength)</a:t>
              </a:r>
            </a:p>
          </p:txBody>
        </p:sp>
        <p:sp>
          <p:nvSpPr>
            <p:cNvPr id="30744" name="Line 24"/>
            <p:cNvSpPr>
              <a:spLocks noChangeShapeType="1"/>
            </p:cNvSpPr>
            <p:nvPr/>
          </p:nvSpPr>
          <p:spPr bwMode="auto">
            <a:xfrm>
              <a:off x="58" y="2670"/>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5" name="Line 25"/>
            <p:cNvSpPr>
              <a:spLocks noChangeShapeType="1"/>
            </p:cNvSpPr>
            <p:nvPr/>
          </p:nvSpPr>
          <p:spPr bwMode="auto">
            <a:xfrm>
              <a:off x="58" y="3351"/>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6" name="Line 26"/>
            <p:cNvSpPr>
              <a:spLocks noChangeShapeType="1"/>
            </p:cNvSpPr>
            <p:nvPr/>
          </p:nvSpPr>
          <p:spPr bwMode="auto">
            <a:xfrm>
              <a:off x="58" y="4032"/>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7" name="Line 27"/>
            <p:cNvSpPr>
              <a:spLocks noChangeShapeType="1"/>
            </p:cNvSpPr>
            <p:nvPr/>
          </p:nvSpPr>
          <p:spPr bwMode="auto">
            <a:xfrm>
              <a:off x="58" y="1783"/>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8" name="Line 28"/>
            <p:cNvSpPr>
              <a:spLocks noChangeShapeType="1"/>
            </p:cNvSpPr>
            <p:nvPr/>
          </p:nvSpPr>
          <p:spPr bwMode="auto">
            <a:xfrm>
              <a:off x="5577"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49" name="Line 29"/>
            <p:cNvSpPr>
              <a:spLocks noChangeShapeType="1"/>
            </p:cNvSpPr>
            <p:nvPr/>
          </p:nvSpPr>
          <p:spPr bwMode="auto">
            <a:xfrm>
              <a:off x="57"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0" name="Line 30"/>
            <p:cNvSpPr>
              <a:spLocks noChangeShapeType="1"/>
            </p:cNvSpPr>
            <p:nvPr/>
          </p:nvSpPr>
          <p:spPr bwMode="auto">
            <a:xfrm>
              <a:off x="58" y="895"/>
              <a:ext cx="169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1" name="Line 31"/>
            <p:cNvSpPr>
              <a:spLocks noChangeShapeType="1"/>
            </p:cNvSpPr>
            <p:nvPr/>
          </p:nvSpPr>
          <p:spPr bwMode="auto">
            <a:xfrm>
              <a:off x="1962" y="895"/>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2" name="Line 32"/>
            <p:cNvSpPr>
              <a:spLocks noChangeShapeType="1"/>
            </p:cNvSpPr>
            <p:nvPr/>
          </p:nvSpPr>
          <p:spPr bwMode="auto">
            <a:xfrm>
              <a:off x="1962" y="1783"/>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3" name="Line 33"/>
            <p:cNvSpPr>
              <a:spLocks noChangeShapeType="1"/>
            </p:cNvSpPr>
            <p:nvPr/>
          </p:nvSpPr>
          <p:spPr bwMode="auto">
            <a:xfrm>
              <a:off x="1962" y="2670"/>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4" name="Line 34"/>
            <p:cNvSpPr>
              <a:spLocks noChangeShapeType="1"/>
            </p:cNvSpPr>
            <p:nvPr/>
          </p:nvSpPr>
          <p:spPr bwMode="auto">
            <a:xfrm>
              <a:off x="1962" y="3351"/>
              <a:ext cx="1566"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5" name="Line 35"/>
            <p:cNvSpPr>
              <a:spLocks noChangeShapeType="1"/>
            </p:cNvSpPr>
            <p:nvPr/>
          </p:nvSpPr>
          <p:spPr bwMode="auto">
            <a:xfrm>
              <a:off x="1962" y="4032"/>
              <a:ext cx="1566"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6" name="Line 36"/>
            <p:cNvSpPr>
              <a:spLocks noChangeShapeType="1"/>
            </p:cNvSpPr>
            <p:nvPr/>
          </p:nvSpPr>
          <p:spPr bwMode="auto">
            <a:xfrm>
              <a:off x="1753"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7" name="Line 37"/>
            <p:cNvSpPr>
              <a:spLocks noChangeShapeType="1"/>
            </p:cNvSpPr>
            <p:nvPr/>
          </p:nvSpPr>
          <p:spPr bwMode="auto">
            <a:xfrm>
              <a:off x="1961"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8" name="Line 38"/>
            <p:cNvSpPr>
              <a:spLocks noChangeShapeType="1"/>
            </p:cNvSpPr>
            <p:nvPr/>
          </p:nvSpPr>
          <p:spPr bwMode="auto">
            <a:xfrm>
              <a:off x="3722" y="895"/>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59" name="Line 39"/>
            <p:cNvSpPr>
              <a:spLocks noChangeShapeType="1"/>
            </p:cNvSpPr>
            <p:nvPr/>
          </p:nvSpPr>
          <p:spPr bwMode="auto">
            <a:xfrm>
              <a:off x="3722" y="4032"/>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0" name="Line 40"/>
            <p:cNvSpPr>
              <a:spLocks noChangeShapeType="1"/>
            </p:cNvSpPr>
            <p:nvPr/>
          </p:nvSpPr>
          <p:spPr bwMode="auto">
            <a:xfrm>
              <a:off x="3722" y="1783"/>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1" name="Line 41"/>
            <p:cNvSpPr>
              <a:spLocks noChangeShapeType="1"/>
            </p:cNvSpPr>
            <p:nvPr/>
          </p:nvSpPr>
          <p:spPr bwMode="auto">
            <a:xfrm>
              <a:off x="3722" y="2670"/>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2" name="Line 42"/>
            <p:cNvSpPr>
              <a:spLocks noChangeShapeType="1"/>
            </p:cNvSpPr>
            <p:nvPr/>
          </p:nvSpPr>
          <p:spPr bwMode="auto">
            <a:xfrm>
              <a:off x="3722" y="3351"/>
              <a:ext cx="1855"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3" name="Line 43"/>
            <p:cNvSpPr>
              <a:spLocks noChangeShapeType="1"/>
            </p:cNvSpPr>
            <p:nvPr/>
          </p:nvSpPr>
          <p:spPr bwMode="auto">
            <a:xfrm>
              <a:off x="3721"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764" name="Line 44"/>
            <p:cNvSpPr>
              <a:spLocks noChangeShapeType="1"/>
            </p:cNvSpPr>
            <p:nvPr/>
          </p:nvSpPr>
          <p:spPr bwMode="auto">
            <a:xfrm>
              <a:off x="3528" y="896"/>
              <a:ext cx="0" cy="3136"/>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30765" name="Text Box 45"/>
          <p:cNvSpPr txBox="1">
            <a:spLocks noChangeArrowheads="1"/>
          </p:cNvSpPr>
          <p:nvPr/>
        </p:nvSpPr>
        <p:spPr bwMode="auto">
          <a:xfrm>
            <a:off x="533400" y="6858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solidFill>
                  <a:schemeClr val="bg1"/>
                </a:solidFill>
                <a:cs typeface="Arial" charset="0"/>
              </a:rPr>
              <a:t>Key Internal Factor</a:t>
            </a:r>
          </a:p>
        </p:txBody>
      </p:sp>
      <p:sp>
        <p:nvSpPr>
          <p:cNvPr id="30766" name="Text Box 46"/>
          <p:cNvSpPr txBox="1">
            <a:spLocks noChangeArrowheads="1"/>
          </p:cNvSpPr>
          <p:nvPr/>
        </p:nvSpPr>
        <p:spPr bwMode="auto">
          <a:xfrm>
            <a:off x="3352800" y="6858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solidFill>
                  <a:schemeClr val="bg1"/>
                </a:solidFill>
                <a:cs typeface="Arial" charset="0"/>
              </a:rPr>
              <a:t>Key External Factor</a:t>
            </a:r>
          </a:p>
        </p:txBody>
      </p:sp>
      <p:sp>
        <p:nvSpPr>
          <p:cNvPr id="30767" name="Text Box 47"/>
          <p:cNvSpPr txBox="1">
            <a:spLocks noChangeArrowheads="1"/>
          </p:cNvSpPr>
          <p:nvPr/>
        </p:nvSpPr>
        <p:spPr bwMode="auto">
          <a:xfrm>
            <a:off x="6172200" y="685800"/>
            <a:ext cx="2362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b="1">
                <a:solidFill>
                  <a:schemeClr val="bg1"/>
                </a:solidFill>
                <a:cs typeface="Arial" charset="0"/>
              </a:rPr>
              <a:t>Resultant Strategy</a:t>
            </a:r>
          </a:p>
        </p:txBody>
      </p:sp>
      <p:sp>
        <p:nvSpPr>
          <p:cNvPr id="30768" name="Text Box 48"/>
          <p:cNvSpPr txBox="1">
            <a:spLocks noChangeArrowheads="1"/>
          </p:cNvSpPr>
          <p:nvPr/>
        </p:nvSpPr>
        <p:spPr bwMode="auto">
          <a:xfrm>
            <a:off x="0" y="48296"/>
            <a:ext cx="9144000"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900" b="1" dirty="0">
                <a:solidFill>
                  <a:schemeClr val="bg1"/>
                </a:solidFill>
                <a:cs typeface="Arial" charset="0"/>
              </a:rPr>
              <a:t>Matching Key Factors to Formulate Alternative Strategies</a:t>
            </a:r>
          </a:p>
        </p:txBody>
      </p:sp>
    </p:spTree>
    <p:extLst>
      <p:ext uri="{BB962C8B-B14F-4D97-AF65-F5344CB8AC3E}">
        <p14:creationId xmlns:p14="http://schemas.microsoft.com/office/powerpoint/2010/main" val="1027833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A SWOT Matrix for a Computer Shop</a:t>
            </a:r>
          </a:p>
        </p:txBody>
      </p:sp>
      <p:pic>
        <p:nvPicPr>
          <p:cNvPr id="2048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988" y="1763713"/>
            <a:ext cx="8820150" cy="395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2"/>
          <p:cNvSpPr>
            <a:spLocks noGrp="1"/>
          </p:cNvSpPr>
          <p:nvPr>
            <p:ph type="sldNum" sz="quarter" idx="10"/>
          </p:nvPr>
        </p:nvSpPr>
        <p:spPr bwMode="auto">
          <a:xfrm>
            <a:off x="609600" y="65087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dirty="0">
                <a:solidFill>
                  <a:srgbClr val="D45E06"/>
                </a:solidFill>
                <a:latin typeface="Arial" panose="020B0604020202020204" pitchFamily="34" charset="0"/>
              </a:rPr>
              <a:t>@Pearson Education 2015</a:t>
            </a:r>
          </a:p>
        </p:txBody>
      </p:sp>
    </p:spTree>
    <p:extLst>
      <p:ext uri="{BB962C8B-B14F-4D97-AF65-F5344CB8AC3E}">
        <p14:creationId xmlns:p14="http://schemas.microsoft.com/office/powerpoint/2010/main" val="3120708818"/>
      </p:ext>
    </p:extLst>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44500" y="131763"/>
            <a:ext cx="8229600" cy="1143000"/>
          </a:xfrm>
        </p:spPr>
        <p:txBody>
          <a:bodyPr>
            <a:normAutofit fontScale="90000"/>
          </a:bodyPr>
          <a:lstStyle/>
          <a:p>
            <a:pPr eaLnBrk="1" hangingPunct="1">
              <a:defRPr/>
            </a:pPr>
            <a:r>
              <a:rPr lang="en-US" altLang="en-US" dirty="0">
                <a:solidFill>
                  <a:srgbClr val="FFFF00"/>
                </a:solidFill>
                <a:latin typeface="Arial" charset="0"/>
                <a:ea typeface="+mj-ea"/>
                <a:cs typeface="Arial" charset="0"/>
              </a:rPr>
              <a:t>A SWOT Matrix for a Computer Shop</a:t>
            </a:r>
          </a:p>
        </p:txBody>
      </p:sp>
      <p:sp>
        <p:nvSpPr>
          <p:cNvPr id="22531"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dirty="0">
                <a:solidFill>
                  <a:srgbClr val="D45E06"/>
                </a:solidFill>
                <a:latin typeface="Arial" panose="020B0604020202020204" pitchFamily="34" charset="0"/>
              </a:rPr>
              <a:t>@Pearson Education 2015</a:t>
            </a:r>
          </a:p>
        </p:txBody>
      </p:sp>
      <p:pic>
        <p:nvPicPr>
          <p:cNvPr id="22532"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4738" y="1443038"/>
            <a:ext cx="6629400" cy="457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8636115"/>
      </p:ext>
    </p:extLst>
  </p:cSld>
  <p:clrMapOvr>
    <a:masterClrMapping/>
  </p:clrMapOvr>
  <p:transition>
    <p:rand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5400"/>
            <a:ext cx="8229600" cy="639762"/>
          </a:xfrm>
        </p:spPr>
        <p:txBody>
          <a:bodyPr>
            <a:normAutofit fontScale="90000"/>
          </a:bodyPr>
          <a:lstStyle/>
          <a:p>
            <a:r>
              <a:rPr lang="en-IE" dirty="0">
                <a:solidFill>
                  <a:srgbClr val="FFFF00"/>
                </a:solidFill>
              </a:rPr>
              <a:t>Key Strategies Examples</a:t>
            </a:r>
          </a:p>
        </p:txBody>
      </p:sp>
      <p:sp>
        <p:nvSpPr>
          <p:cNvPr id="51203" name="Rectangle 3"/>
          <p:cNvSpPr>
            <a:spLocks noGrp="1" noChangeArrowheads="1"/>
          </p:cNvSpPr>
          <p:nvPr>
            <p:ph type="body" idx="1"/>
          </p:nvPr>
        </p:nvSpPr>
        <p:spPr>
          <a:xfrm>
            <a:off x="432206" y="1447800"/>
            <a:ext cx="8140700" cy="5181600"/>
          </a:xfrm>
        </p:spPr>
        <p:txBody>
          <a:bodyPr>
            <a:noAutofit/>
          </a:bodyPr>
          <a:lstStyle/>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Accelerate product launches by strengthening R and D team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Extend links with key technology centres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Raise additional venture capital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Expand senior management team in sales/marketing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Recruit non-executive directors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Strengthen human resources function and introduce share options for staff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Appoint advisers for intellectual property and finance </a:t>
            </a:r>
          </a:p>
          <a:p>
            <a:pPr marL="609600" indent="-609600">
              <a:lnSpc>
                <a:spcPct val="90000"/>
              </a:lnSpc>
              <a:buFontTx/>
              <a:buAutoNum type="arabicPeriod"/>
            </a:pPr>
            <a:r>
              <a:rPr lang="en-IE" sz="2600" dirty="0">
                <a:solidFill>
                  <a:schemeClr val="bg1"/>
                </a:solidFill>
                <a:latin typeface="Arial" panose="020B0604020202020204" pitchFamily="34" charset="0"/>
                <a:cs typeface="Arial" panose="020B0604020202020204" pitchFamily="34" charset="0"/>
              </a:rPr>
              <a:t>Seek new market segments/applications for products </a:t>
            </a:r>
          </a:p>
          <a:p>
            <a:pPr marL="609600" indent="-609600">
              <a:lnSpc>
                <a:spcPct val="90000"/>
              </a:lnSpc>
            </a:pPr>
            <a:endParaRPr lang="en-IE" sz="2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4465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US" sz="3400" dirty="0">
                <a:solidFill>
                  <a:schemeClr val="bg1"/>
                </a:solidFill>
              </a:rPr>
              <a:t>Limitations with SWOT Matrix</a:t>
            </a:r>
          </a:p>
        </p:txBody>
      </p:sp>
      <p:sp>
        <p:nvSpPr>
          <p:cNvPr id="52227" name="Rectangle 3"/>
          <p:cNvSpPr>
            <a:spLocks noGrp="1" noChangeArrowheads="1"/>
          </p:cNvSpPr>
          <p:nvPr>
            <p:ph type="body" idx="1"/>
          </p:nvPr>
        </p:nvSpPr>
        <p:spPr/>
        <p:txBody>
          <a:bodyPr/>
          <a:lstStyle/>
          <a:p>
            <a:r>
              <a:rPr lang="en-US" b="1" dirty="0">
                <a:solidFill>
                  <a:schemeClr val="bg1"/>
                </a:solidFill>
              </a:rPr>
              <a:t>Does not show how to achieve a competitive advantage</a:t>
            </a:r>
          </a:p>
          <a:p>
            <a:pPr marL="0" indent="0">
              <a:buNone/>
            </a:pPr>
            <a:endParaRPr lang="en-US" b="1" dirty="0">
              <a:solidFill>
                <a:schemeClr val="bg1"/>
              </a:solidFill>
            </a:endParaRPr>
          </a:p>
          <a:p>
            <a:r>
              <a:rPr lang="en-US" dirty="0">
                <a:solidFill>
                  <a:schemeClr val="bg1"/>
                </a:solidFill>
              </a:rPr>
              <a:t>Provides a static assessment in time</a:t>
            </a:r>
          </a:p>
          <a:p>
            <a:r>
              <a:rPr lang="en-US" dirty="0">
                <a:solidFill>
                  <a:schemeClr val="bg1"/>
                </a:solidFill>
              </a:rPr>
              <a:t>May lead the firm to </a:t>
            </a:r>
            <a:r>
              <a:rPr lang="en-US" dirty="0" err="1">
                <a:solidFill>
                  <a:schemeClr val="bg1"/>
                </a:solidFill>
              </a:rPr>
              <a:t>overemphasise</a:t>
            </a:r>
            <a:r>
              <a:rPr lang="en-US" dirty="0">
                <a:solidFill>
                  <a:schemeClr val="bg1"/>
                </a:solidFill>
              </a:rPr>
              <a:t> a single internal or external factor in formulating strategies</a:t>
            </a:r>
          </a:p>
        </p:txBody>
      </p:sp>
      <p:sp>
        <p:nvSpPr>
          <p:cNvPr id="52229" name="Rectangle 5"/>
          <p:cNvSpPr>
            <a:spLocks noChangeArrowheads="1"/>
          </p:cNvSpPr>
          <p:nvPr/>
        </p:nvSpPr>
        <p:spPr bwMode="auto">
          <a:xfrm>
            <a:off x="3314700" y="7045325"/>
            <a:ext cx="184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IE"/>
          </a:p>
          <a:p>
            <a:pPr eaLnBrk="0" hangingPunct="0"/>
            <a:endParaRPr lang="en-IE"/>
          </a:p>
        </p:txBody>
      </p:sp>
    </p:spTree>
    <p:extLst>
      <p:ext uri="{BB962C8B-B14F-4D97-AF65-F5344CB8AC3E}">
        <p14:creationId xmlns:p14="http://schemas.microsoft.com/office/powerpoint/2010/main" val="1151517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The Strategic Position and Action Evaluation (SPACE) Matrix</a:t>
            </a:r>
          </a:p>
        </p:txBody>
      </p:sp>
      <p:sp>
        <p:nvSpPr>
          <p:cNvPr id="34819" name="Content Placeholder 2"/>
          <p:cNvSpPr>
            <a:spLocks noGrp="1"/>
          </p:cNvSpPr>
          <p:nvPr>
            <p:ph idx="1"/>
          </p:nvPr>
        </p:nvSpPr>
        <p:spPr>
          <a:xfrm>
            <a:off x="457200" y="2084387"/>
            <a:ext cx="8229600" cy="4525963"/>
          </a:xfrm>
        </p:spPr>
        <p:txBody>
          <a:bodyPr/>
          <a:lstStyle/>
          <a:p>
            <a:pPr eaLnBrk="1" hangingPunct="1">
              <a:defRPr/>
            </a:pPr>
            <a:r>
              <a:rPr lang="en-US" altLang="en-US" b="1" dirty="0">
                <a:solidFill>
                  <a:schemeClr val="bg1"/>
                </a:solidFill>
                <a:latin typeface="Arial" charset="0"/>
                <a:ea typeface="+mn-ea"/>
                <a:cs typeface="Arial" charset="0"/>
              </a:rPr>
              <a:t>Strategic Position and Action Evaluation (SPACE) Matrix</a:t>
            </a:r>
          </a:p>
          <a:p>
            <a:pPr marL="0" indent="0" eaLnBrk="1" hangingPunct="1">
              <a:buNone/>
              <a:defRPr/>
            </a:pPr>
            <a:endParaRPr lang="en-US" altLang="en-US" b="1" dirty="0">
              <a:solidFill>
                <a:schemeClr val="bg1"/>
              </a:solidFill>
              <a:latin typeface="Arial" charset="0"/>
              <a:ea typeface="+mn-ea"/>
              <a:cs typeface="Arial" charset="0"/>
            </a:endParaRPr>
          </a:p>
          <a:p>
            <a:pPr marL="457200" lvl="1" indent="0" eaLnBrk="1" hangingPunct="1">
              <a:buNone/>
              <a:defRPr/>
            </a:pPr>
            <a:r>
              <a:rPr lang="en-US" altLang="en-US" dirty="0">
                <a:solidFill>
                  <a:srgbClr val="FFFF00"/>
                </a:solidFill>
                <a:latin typeface="Arial" charset="0"/>
                <a:ea typeface="+mn-ea"/>
                <a:cs typeface="Arial" charset="0"/>
              </a:rPr>
              <a:t>Four quadrants to indicate whether </a:t>
            </a:r>
            <a:r>
              <a:rPr lang="en-US" altLang="en-US" b="1" dirty="0">
                <a:solidFill>
                  <a:srgbClr val="FFFF00"/>
                </a:solidFill>
                <a:latin typeface="Arial" charset="0"/>
                <a:ea typeface="+mn-ea"/>
                <a:cs typeface="Arial" charset="0"/>
              </a:rPr>
              <a:t>aggressive</a:t>
            </a:r>
            <a:r>
              <a:rPr lang="en-US" altLang="en-US" dirty="0">
                <a:solidFill>
                  <a:srgbClr val="FFFF00"/>
                </a:solidFill>
                <a:latin typeface="Arial" charset="0"/>
                <a:ea typeface="+mn-ea"/>
                <a:cs typeface="Arial" charset="0"/>
              </a:rPr>
              <a:t>, </a:t>
            </a:r>
            <a:r>
              <a:rPr lang="en-US" altLang="en-US" b="1" dirty="0">
                <a:solidFill>
                  <a:srgbClr val="FFFF00"/>
                </a:solidFill>
                <a:latin typeface="Arial" charset="0"/>
                <a:ea typeface="+mn-ea"/>
                <a:cs typeface="Arial" charset="0"/>
              </a:rPr>
              <a:t>conservative</a:t>
            </a:r>
            <a:r>
              <a:rPr lang="en-US" altLang="en-US" dirty="0">
                <a:solidFill>
                  <a:srgbClr val="FFFF00"/>
                </a:solidFill>
                <a:latin typeface="Arial" charset="0"/>
                <a:ea typeface="+mn-ea"/>
                <a:cs typeface="Arial" charset="0"/>
              </a:rPr>
              <a:t>, </a:t>
            </a:r>
            <a:r>
              <a:rPr lang="en-US" altLang="en-US" b="1" dirty="0">
                <a:solidFill>
                  <a:srgbClr val="FFFF00"/>
                </a:solidFill>
                <a:latin typeface="Arial" charset="0"/>
                <a:ea typeface="+mn-ea"/>
                <a:cs typeface="Arial" charset="0"/>
              </a:rPr>
              <a:t>defensive</a:t>
            </a:r>
            <a:r>
              <a:rPr lang="en-US" altLang="en-US" dirty="0">
                <a:solidFill>
                  <a:srgbClr val="FFFF00"/>
                </a:solidFill>
                <a:latin typeface="Arial" charset="0"/>
                <a:ea typeface="+mn-ea"/>
                <a:cs typeface="Arial" charset="0"/>
              </a:rPr>
              <a:t>, or </a:t>
            </a:r>
            <a:r>
              <a:rPr lang="en-US" altLang="en-US" b="1" dirty="0">
                <a:solidFill>
                  <a:srgbClr val="FFFF00"/>
                </a:solidFill>
                <a:latin typeface="Arial" charset="0"/>
                <a:ea typeface="+mn-ea"/>
                <a:cs typeface="Arial" charset="0"/>
              </a:rPr>
              <a:t>competitive</a:t>
            </a:r>
            <a:r>
              <a:rPr lang="en-US" altLang="en-US" dirty="0">
                <a:solidFill>
                  <a:srgbClr val="FFFF00"/>
                </a:solidFill>
                <a:latin typeface="Arial" charset="0"/>
                <a:ea typeface="+mn-ea"/>
                <a:cs typeface="Arial" charset="0"/>
              </a:rPr>
              <a:t> strategies are most appropriate for a given organization.</a:t>
            </a:r>
          </a:p>
        </p:txBody>
      </p:sp>
    </p:spTree>
    <p:extLst>
      <p:ext uri="{BB962C8B-B14F-4D97-AF65-F5344CB8AC3E}">
        <p14:creationId xmlns:p14="http://schemas.microsoft.com/office/powerpoint/2010/main" val="1227329926"/>
      </p:ext>
    </p:extLst>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hangingPunct="1">
              <a:defRPr/>
            </a:pPr>
            <a:r>
              <a:rPr lang="en-US" altLang="en-US" dirty="0">
                <a:solidFill>
                  <a:schemeClr val="bg1"/>
                </a:solidFill>
                <a:latin typeface="Arial" charset="0"/>
                <a:ea typeface="+mj-ea"/>
                <a:cs typeface="Arial" charset="0"/>
              </a:rPr>
              <a:t>The Strategic Position and Action Evaluation (SPACE) Matrix</a:t>
            </a:r>
          </a:p>
        </p:txBody>
      </p:sp>
      <p:sp>
        <p:nvSpPr>
          <p:cNvPr id="25603" name="Content Placeholder 2"/>
          <p:cNvSpPr>
            <a:spLocks noGrp="1"/>
          </p:cNvSpPr>
          <p:nvPr>
            <p:ph idx="1"/>
          </p:nvPr>
        </p:nvSpPr>
        <p:spPr>
          <a:xfrm>
            <a:off x="533400" y="2209801"/>
            <a:ext cx="8229600" cy="3429000"/>
          </a:xfrm>
        </p:spPr>
        <p:txBody>
          <a:bodyPr>
            <a:normAutofit fontScale="92500" lnSpcReduction="10000"/>
          </a:bodyPr>
          <a:lstStyle/>
          <a:p>
            <a:pPr eaLnBrk="1" hangingPunct="1"/>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Two </a:t>
            </a:r>
            <a:r>
              <a:rPr lang="en-US" altLang="en-US" dirty="0">
                <a:solidFill>
                  <a:srgbClr val="92D050"/>
                </a:solidFill>
                <a:latin typeface="Arial" panose="020B0604020202020204" pitchFamily="34" charset="0"/>
                <a:ea typeface="ＭＳ Ｐゴシック" panose="020B0600070205080204" pitchFamily="34" charset="-128"/>
                <a:cs typeface="Arial" panose="020B0604020202020204" pitchFamily="34" charset="0"/>
              </a:rPr>
              <a:t>internal</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dimensions (</a:t>
            </a:r>
            <a:r>
              <a:rPr lang="en-US" altLang="en-US" dirty="0">
                <a:solidFill>
                  <a:srgbClr val="00B0F0"/>
                </a:solidFill>
                <a:latin typeface="Arial" panose="020B0604020202020204" pitchFamily="34" charset="0"/>
                <a:ea typeface="ＭＳ Ｐゴシック" panose="020B0600070205080204" pitchFamily="34" charset="-128"/>
                <a:cs typeface="Arial" panose="020B0604020202020204" pitchFamily="34" charset="0"/>
              </a:rPr>
              <a:t>financial position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[FP] and </a:t>
            </a:r>
            <a:r>
              <a:rPr lang="en-US" altLang="en-US" dirty="0">
                <a:solidFill>
                  <a:srgbClr val="00B0F0"/>
                </a:solidFill>
                <a:latin typeface="Arial" panose="020B0604020202020204" pitchFamily="34" charset="0"/>
                <a:ea typeface="ＭＳ Ｐゴシック" panose="020B0600070205080204" pitchFamily="34" charset="-128"/>
                <a:cs typeface="Arial" panose="020B0604020202020204" pitchFamily="34" charset="0"/>
              </a:rPr>
              <a:t>competitive position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[CP]) </a:t>
            </a:r>
          </a:p>
          <a:p>
            <a:pPr eaLnBrk="1" hangingPunct="1"/>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Two </a:t>
            </a:r>
            <a:r>
              <a:rPr lang="en-US" altLang="en-US" dirty="0">
                <a:solidFill>
                  <a:srgbClr val="92D050"/>
                </a:solidFill>
                <a:latin typeface="Arial" panose="020B0604020202020204" pitchFamily="34" charset="0"/>
                <a:ea typeface="ＭＳ Ｐゴシック" panose="020B0600070205080204" pitchFamily="34" charset="-128"/>
                <a:cs typeface="Arial" panose="020B0604020202020204" pitchFamily="34" charset="0"/>
              </a:rPr>
              <a:t>external</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dimensions (</a:t>
            </a:r>
            <a:r>
              <a:rPr lang="en-US" altLang="en-US" dirty="0">
                <a:solidFill>
                  <a:srgbClr val="00B0F0"/>
                </a:solidFill>
                <a:latin typeface="Arial" panose="020B0604020202020204" pitchFamily="34" charset="0"/>
                <a:ea typeface="ＭＳ Ｐゴシック" panose="020B0600070205080204" pitchFamily="34" charset="-128"/>
                <a:cs typeface="Arial" panose="020B0604020202020204" pitchFamily="34" charset="0"/>
              </a:rPr>
              <a:t>stability position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[SP] and </a:t>
            </a:r>
            <a:r>
              <a:rPr lang="en-US" altLang="en-US" dirty="0">
                <a:solidFill>
                  <a:srgbClr val="00B0F0"/>
                </a:solidFill>
                <a:latin typeface="Arial" panose="020B0604020202020204" pitchFamily="34" charset="0"/>
                <a:ea typeface="ＭＳ Ｐゴシック" panose="020B0600070205080204" pitchFamily="34" charset="-128"/>
                <a:cs typeface="Arial" panose="020B0604020202020204" pitchFamily="34" charset="0"/>
              </a:rPr>
              <a:t>industry position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[IP])</a:t>
            </a:r>
          </a:p>
          <a:p>
            <a:pPr marL="0" indent="0" eaLnBrk="1" hangingPunct="1">
              <a:buNone/>
            </a:pPr>
            <a:endPar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endParaRPr>
          </a:p>
          <a:p>
            <a:pPr marL="0" indent="0" eaLnBrk="1" hangingPunct="1">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Most important determinants of an </a:t>
            </a:r>
            <a:r>
              <a:rPr lang="en-US" altLang="en-US" dirty="0" err="1">
                <a:solidFill>
                  <a:srgbClr val="EA8B00"/>
                </a:solidFill>
                <a:latin typeface="Arial" panose="020B0604020202020204" pitchFamily="34" charset="0"/>
                <a:ea typeface="ＭＳ Ｐゴシック" panose="020B0600070205080204" pitchFamily="34" charset="-128"/>
                <a:cs typeface="Arial" panose="020B0604020202020204" pitchFamily="34" charset="0"/>
              </a:rPr>
              <a:t>organisation’s</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overall strategic position</a:t>
            </a:r>
          </a:p>
        </p:txBody>
      </p:sp>
    </p:spTree>
    <p:extLst>
      <p:ext uri="{BB962C8B-B14F-4D97-AF65-F5344CB8AC3E}">
        <p14:creationId xmlns:p14="http://schemas.microsoft.com/office/powerpoint/2010/main" val="3413580237"/>
      </p:ext>
    </p:extLst>
  </p:cSld>
  <p:clrMapOvr>
    <a:masterClrMapping/>
  </p:clrMapOvr>
  <p:transition>
    <p:random/>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44500" y="28575"/>
            <a:ext cx="8229600" cy="1143000"/>
          </a:xfrm>
        </p:spPr>
        <p:txBody>
          <a:bodyPr>
            <a:normAutofit fontScale="90000"/>
          </a:bodyPr>
          <a:lstStyle/>
          <a:p>
            <a:pPr eaLnBrk="1" hangingPunct="1">
              <a:defRPr/>
            </a:pPr>
            <a:r>
              <a:rPr lang="en-US" altLang="en-US" dirty="0">
                <a:solidFill>
                  <a:schemeClr val="bg1"/>
                </a:solidFill>
                <a:latin typeface="Arial" charset="0"/>
                <a:ea typeface="+mj-ea"/>
                <a:cs typeface="Arial" charset="0"/>
              </a:rPr>
              <a:t>Factors That Make Up the SPACE Matrix Axes</a:t>
            </a:r>
          </a:p>
        </p:txBody>
      </p:sp>
      <p:sp>
        <p:nvSpPr>
          <p:cNvPr id="26627"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D2DAAFB8-5B36-4DBA-AFC3-DEFDE49B668F}" type="slidenum">
              <a:rPr lang="en-US" altLang="en-US" sz="1200" smtClean="0">
                <a:solidFill>
                  <a:srgbClr val="D45E06"/>
                </a:solidFill>
                <a:latin typeface="Arial" panose="020B0604020202020204" pitchFamily="34" charset="0"/>
              </a:rPr>
              <a:pPr>
                <a:spcBef>
                  <a:spcPct val="0"/>
                </a:spcBef>
                <a:buClrTx/>
                <a:buSzTx/>
                <a:buFontTx/>
                <a:buNone/>
              </a:pPr>
              <a:t>28</a:t>
            </a:fld>
            <a:endParaRPr lang="en-US" altLang="en-US" sz="1200">
              <a:solidFill>
                <a:srgbClr val="D45E06"/>
              </a:solidFill>
              <a:latin typeface="Arial" panose="020B0604020202020204" pitchFamily="34" charset="0"/>
            </a:endParaRPr>
          </a:p>
        </p:txBody>
      </p:sp>
      <p:pic>
        <p:nvPicPr>
          <p:cNvPr id="2662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511300"/>
            <a:ext cx="6027738" cy="450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0429290"/>
      </p:ext>
    </p:extLst>
  </p:cSld>
  <p:clrMapOvr>
    <a:masterClrMapping/>
  </p:clrMapOvr>
  <p:transition>
    <p:random/>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defRPr/>
            </a:pPr>
            <a:r>
              <a:rPr lang="en-US" altLang="en-US" dirty="0">
                <a:solidFill>
                  <a:schemeClr val="bg1"/>
                </a:solidFill>
                <a:latin typeface="Arial" charset="0"/>
                <a:ea typeface="+mj-ea"/>
                <a:cs typeface="Arial" charset="0"/>
              </a:rPr>
              <a:t>Steps to Develop a SPACE Matrix</a:t>
            </a:r>
          </a:p>
        </p:txBody>
      </p:sp>
      <p:sp>
        <p:nvSpPr>
          <p:cNvPr id="27651" name="Content Placeholder 2"/>
          <p:cNvSpPr>
            <a:spLocks noGrp="1"/>
          </p:cNvSpPr>
          <p:nvPr>
            <p:ph idx="1"/>
          </p:nvPr>
        </p:nvSpPr>
        <p:spPr/>
        <p:txBody>
          <a:bodyPr/>
          <a:lstStyle/>
          <a:p>
            <a:pPr marL="0" indent="0" eaLnBrk="1" hangingPunct="1">
              <a:buClr>
                <a:srgbClr val="CB6804"/>
              </a:buClr>
              <a:buFont typeface="Franklin Gothic Book" panose="020B0503020102020204" pitchFamily="34" charset="0"/>
              <a:buNone/>
            </a:pPr>
            <a:r>
              <a:rPr lang="en-US" altLang="en-US" b="1" dirty="0">
                <a:solidFill>
                  <a:srgbClr val="D45E06"/>
                </a:solidFill>
                <a:latin typeface="Arial" panose="020B0604020202020204" pitchFamily="34" charset="0"/>
                <a:ea typeface="ＭＳ Ｐゴシック" panose="020B0600070205080204" pitchFamily="34" charset="-128"/>
                <a:cs typeface="Arial" panose="020B0604020202020204" pitchFamily="34" charset="0"/>
              </a:rPr>
              <a:t>1.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Select a </a:t>
            </a:r>
            <a:r>
              <a:rPr lang="en-US" altLang="en-US" b="1"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set of variables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to define financial position (FP), competitive position (CP), stability position (SP), and industry position (IP).</a:t>
            </a:r>
          </a:p>
        </p:txBody>
      </p:sp>
      <p:sp>
        <p:nvSpPr>
          <p:cNvPr id="27652"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F5C475F9-40FB-45F9-A24F-870B45B71A63}" type="slidenum">
              <a:rPr lang="en-US" altLang="en-US" sz="1200" smtClean="0">
                <a:solidFill>
                  <a:srgbClr val="D45E06"/>
                </a:solidFill>
                <a:latin typeface="Arial" panose="020B0604020202020204" pitchFamily="34" charset="0"/>
              </a:rPr>
              <a:pPr>
                <a:spcBef>
                  <a:spcPct val="0"/>
                </a:spcBef>
                <a:buClrTx/>
                <a:buSzTx/>
                <a:buFontTx/>
                <a:buNone/>
              </a:pPr>
              <a:t>29</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3042588402"/>
      </p:ext>
    </p:extLst>
  </p:cSld>
  <p:clrMapOvr>
    <a:masterClrMapping/>
  </p:clrMapOvr>
  <p:transition>
    <p:rand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defRPr/>
            </a:pPr>
            <a:r>
              <a:rPr lang="en-US" altLang="en-US" dirty="0">
                <a:solidFill>
                  <a:schemeClr val="bg1"/>
                </a:solidFill>
                <a:latin typeface="Arial" charset="0"/>
                <a:ea typeface="+mj-ea"/>
                <a:cs typeface="Arial" charset="0"/>
              </a:rPr>
              <a:t>Steps to Develop a SPACE Matrix</a:t>
            </a:r>
          </a:p>
        </p:txBody>
      </p:sp>
      <p:sp>
        <p:nvSpPr>
          <p:cNvPr id="28675" name="Content Placeholder 2"/>
          <p:cNvSpPr>
            <a:spLocks noGrp="1"/>
          </p:cNvSpPr>
          <p:nvPr>
            <p:ph idx="1"/>
          </p:nvPr>
        </p:nvSpPr>
        <p:spPr/>
        <p:txBody>
          <a:bodyPr/>
          <a:lstStyle/>
          <a:p>
            <a:pPr marL="0" indent="0" eaLnBrk="1" hangingPunct="1">
              <a:buClr>
                <a:srgbClr val="376092"/>
              </a:buClr>
              <a:buFont typeface="Franklin Gothic Book" panose="020B0503020102020204" pitchFamily="34" charset="0"/>
              <a:buNone/>
            </a:pPr>
            <a:r>
              <a:rPr lang="en-US" altLang="en-US" b="1" dirty="0">
                <a:solidFill>
                  <a:srgbClr val="D45E06"/>
                </a:solidFill>
                <a:latin typeface="Arial" panose="020B0604020202020204" pitchFamily="34" charset="0"/>
                <a:ea typeface="ＭＳ Ｐゴシック" panose="020B0600070205080204" pitchFamily="34" charset="-128"/>
                <a:cs typeface="Arial" panose="020B0604020202020204" pitchFamily="34" charset="0"/>
              </a:rPr>
              <a:t>2.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Assign a numerical value ranging from +1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(worst) to +7 (best) to each of the 	variables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that make up the FP and IP dimensions.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Assign a numerical value ranging from –1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(best) to –7 (worst) to each of the 	variables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that make up the SP and CP dimensions.</a:t>
            </a:r>
          </a:p>
          <a:p>
            <a:pPr marL="0" indent="0" eaLnBrk="1" hangingPunct="1"/>
            <a:endParaRPr lang="en-US" altLang="en-US" dirty="0">
              <a:solidFill>
                <a:srgbClr val="40404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8676"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D1D5A39B-3DEA-4275-9BE3-A3C2F8420DC1}" type="slidenum">
              <a:rPr lang="en-US" altLang="en-US" sz="1200" smtClean="0">
                <a:solidFill>
                  <a:srgbClr val="D45E06"/>
                </a:solidFill>
                <a:latin typeface="Arial" panose="020B0604020202020204" pitchFamily="34" charset="0"/>
              </a:rPr>
              <a:pPr>
                <a:spcBef>
                  <a:spcPct val="0"/>
                </a:spcBef>
                <a:buClrTx/>
                <a:buSzTx/>
                <a:buFontTx/>
                <a:buNone/>
              </a:pPr>
              <a:t>30</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2400346404"/>
      </p:ext>
    </p:extLst>
  </p:cSld>
  <p:clrMapOvr>
    <a:masterClrMapping/>
  </p:clrMapOvr>
  <p:transition>
    <p:random/>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defRPr/>
            </a:pPr>
            <a:r>
              <a:rPr lang="en-US" altLang="en-US" dirty="0">
                <a:solidFill>
                  <a:schemeClr val="bg1"/>
                </a:solidFill>
                <a:latin typeface="Arial" charset="0"/>
                <a:ea typeface="+mj-ea"/>
                <a:cs typeface="Arial" charset="0"/>
              </a:rPr>
              <a:t>Steps to Develop a SPACE Matrix</a:t>
            </a:r>
          </a:p>
        </p:txBody>
      </p:sp>
      <p:sp>
        <p:nvSpPr>
          <p:cNvPr id="29699" name="Content Placeholder 2"/>
          <p:cNvSpPr>
            <a:spLocks noGrp="1"/>
          </p:cNvSpPr>
          <p:nvPr>
            <p:ph idx="1"/>
          </p:nvPr>
        </p:nvSpPr>
        <p:spPr/>
        <p:txBody>
          <a:bodyPr>
            <a:normAutofit fontScale="92500"/>
          </a:bodyPr>
          <a:lstStyle/>
          <a:p>
            <a:pPr marL="0" indent="0" eaLnBrk="1" hangingPunct="1">
              <a:spcBef>
                <a:spcPct val="0"/>
              </a:spcBef>
              <a:buClr>
                <a:srgbClr val="CB6804"/>
              </a:buClr>
              <a:buFont typeface="Franklin Gothic Book" panose="020B0503020102020204" pitchFamily="34" charset="0"/>
              <a:buNone/>
            </a:pPr>
            <a:r>
              <a:rPr lang="en-US" altLang="en-US" b="1">
                <a:solidFill>
                  <a:srgbClr val="D45E06"/>
                </a:solidFill>
                <a:latin typeface="Arial" panose="020B0604020202020204" pitchFamily="34" charset="0"/>
                <a:ea typeface="ＭＳ Ｐゴシック" panose="020B0600070205080204" pitchFamily="34" charset="-128"/>
                <a:cs typeface="Arial" panose="020B0604020202020204" pitchFamily="34" charset="0"/>
              </a:rPr>
              <a:t>3.  </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Compute an average score for FP, CP, IP, </a:t>
            </a:r>
          </a:p>
          <a:p>
            <a:pPr marL="0" indent="0" eaLnBrk="1" hangingPunct="1">
              <a:spcBef>
                <a:spcPct val="0"/>
              </a:spcBef>
              <a:buClr>
                <a:srgbClr val="CB6804"/>
              </a:buClr>
              <a:buFont typeface="Franklin Gothic Book" panose="020B0503020102020204" pitchFamily="34" charset="0"/>
              <a:buNone/>
            </a:pP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     and SP.</a:t>
            </a:r>
          </a:p>
          <a:p>
            <a:pPr marL="0" indent="0" eaLnBrk="1" hangingPunct="1">
              <a:spcBef>
                <a:spcPct val="0"/>
              </a:spcBef>
              <a:buClr>
                <a:srgbClr val="CB6804"/>
              </a:buClr>
              <a:buFont typeface="Franklin Gothic Book" panose="020B0503020102020204" pitchFamily="34" charset="0"/>
              <a:buNone/>
            </a:pPr>
            <a:r>
              <a:rPr lang="en-US" altLang="en-US" b="1">
                <a:solidFill>
                  <a:srgbClr val="D45E06"/>
                </a:solidFill>
                <a:latin typeface="Arial" panose="020B0604020202020204" pitchFamily="34" charset="0"/>
                <a:ea typeface="ＭＳ Ｐゴシック" panose="020B0600070205080204" pitchFamily="34" charset="-128"/>
                <a:cs typeface="Arial" panose="020B0604020202020204" pitchFamily="34" charset="0"/>
              </a:rPr>
              <a:t>4.</a:t>
            </a:r>
            <a:r>
              <a:rPr lang="en-US" altLang="en-US" b="1">
                <a:solidFill>
                  <a:srgbClr val="EA8B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Plot the average scores for FP, IP, SP, and </a:t>
            </a:r>
          </a:p>
          <a:p>
            <a:pPr marL="0" indent="0" eaLnBrk="1" hangingPunct="1">
              <a:spcBef>
                <a:spcPct val="0"/>
              </a:spcBef>
              <a:buClr>
                <a:srgbClr val="CB6804"/>
              </a:buClr>
              <a:buFont typeface="Franklin Gothic Book" panose="020B0503020102020204" pitchFamily="34" charset="0"/>
              <a:buNone/>
            </a:pP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     CP on the appropriate axis in the SPACE  </a:t>
            </a:r>
          </a:p>
          <a:p>
            <a:pPr marL="0" indent="0" eaLnBrk="1" hangingPunct="1">
              <a:spcBef>
                <a:spcPct val="0"/>
              </a:spcBef>
              <a:buClr>
                <a:srgbClr val="CB6804"/>
              </a:buClr>
              <a:buFont typeface="Franklin Gothic Book" panose="020B0503020102020204" pitchFamily="34" charset="0"/>
              <a:buNone/>
            </a:pP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     Matrix.</a:t>
            </a:r>
          </a:p>
          <a:p>
            <a:pPr marL="0" indent="0" eaLnBrk="1" hangingPunct="1">
              <a:spcBef>
                <a:spcPct val="0"/>
              </a:spcBef>
              <a:buClr>
                <a:srgbClr val="CB6804"/>
              </a:buClr>
              <a:buFont typeface="Franklin Gothic Book" panose="020B0503020102020204" pitchFamily="34" charset="0"/>
              <a:buNone/>
            </a:pPr>
            <a:r>
              <a:rPr lang="en-US" altLang="en-US" b="1">
                <a:solidFill>
                  <a:srgbClr val="D45E06"/>
                </a:solidFill>
                <a:latin typeface="Arial" panose="020B0604020202020204" pitchFamily="34" charset="0"/>
                <a:ea typeface="ＭＳ Ｐゴシック" panose="020B0600070205080204" pitchFamily="34" charset="-128"/>
                <a:cs typeface="Arial" panose="020B0604020202020204" pitchFamily="34" charset="0"/>
              </a:rPr>
              <a:t>5.</a:t>
            </a:r>
            <a:r>
              <a:rPr lang="en-US" altLang="en-US" b="1">
                <a:solidFill>
                  <a:srgbClr val="EA8B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Add the two scores on the </a:t>
            </a:r>
            <a:r>
              <a:rPr lang="en-US" altLang="en-US" i="1">
                <a:solidFill>
                  <a:srgbClr val="EA8B00"/>
                </a:solidFill>
                <a:latin typeface="Arial" panose="020B0604020202020204" pitchFamily="34" charset="0"/>
                <a:ea typeface="ＭＳ Ｐゴシック" panose="020B0600070205080204" pitchFamily="34" charset="-128"/>
                <a:cs typeface="Arial" panose="020B0604020202020204" pitchFamily="34" charset="0"/>
              </a:rPr>
              <a:t>x</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-axis and plot  </a:t>
            </a:r>
          </a:p>
          <a:p>
            <a:pPr marL="0" indent="0" eaLnBrk="1" hangingPunct="1">
              <a:spcBef>
                <a:spcPct val="0"/>
              </a:spcBef>
              <a:buClr>
                <a:srgbClr val="CB6804"/>
              </a:buClr>
              <a:buFont typeface="Franklin Gothic Book" panose="020B0503020102020204" pitchFamily="34" charset="0"/>
              <a:buNone/>
            </a:pP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     the resultant point on </a:t>
            </a:r>
            <a:r>
              <a:rPr lang="en-US" altLang="en-US" i="1">
                <a:solidFill>
                  <a:srgbClr val="EA8B00"/>
                </a:solidFill>
                <a:latin typeface="Arial" panose="020B0604020202020204" pitchFamily="34" charset="0"/>
                <a:ea typeface="ＭＳ Ｐゴシック" panose="020B0600070205080204" pitchFamily="34" charset="-128"/>
                <a:cs typeface="Arial" panose="020B0604020202020204" pitchFamily="34" charset="0"/>
              </a:rPr>
              <a:t>X. </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Add the two scores </a:t>
            </a:r>
          </a:p>
          <a:p>
            <a:pPr marL="0" indent="0" eaLnBrk="1" hangingPunct="1">
              <a:spcBef>
                <a:spcPct val="0"/>
              </a:spcBef>
              <a:buClr>
                <a:srgbClr val="CB6804"/>
              </a:buClr>
              <a:buFont typeface="Franklin Gothic Book" panose="020B0503020102020204" pitchFamily="34" charset="0"/>
              <a:buNone/>
            </a:pP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     on the </a:t>
            </a:r>
            <a:r>
              <a:rPr lang="en-US" altLang="en-US" i="1">
                <a:solidFill>
                  <a:srgbClr val="EA8B00"/>
                </a:solidFill>
                <a:latin typeface="Arial" panose="020B0604020202020204" pitchFamily="34" charset="0"/>
                <a:ea typeface="ＭＳ Ｐゴシック" panose="020B0600070205080204" pitchFamily="34" charset="-128"/>
                <a:cs typeface="Arial" panose="020B0604020202020204" pitchFamily="34" charset="0"/>
              </a:rPr>
              <a:t>y</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-axis and plot the resultant point on  </a:t>
            </a:r>
          </a:p>
          <a:p>
            <a:pPr marL="0" indent="0" eaLnBrk="1" hangingPunct="1">
              <a:spcBef>
                <a:spcPct val="0"/>
              </a:spcBef>
              <a:buClr>
                <a:srgbClr val="CB6804"/>
              </a:buClr>
              <a:buFont typeface="Franklin Gothic Book" panose="020B0503020102020204" pitchFamily="34" charset="0"/>
              <a:buNone/>
            </a:pPr>
            <a:r>
              <a:rPr lang="en-US" altLang="en-US" i="1">
                <a:solidFill>
                  <a:srgbClr val="EA8B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Plot the intersection of the new </a:t>
            </a:r>
            <a:r>
              <a:rPr lang="en-US" altLang="en-US" i="1">
                <a:solidFill>
                  <a:srgbClr val="EA8B00"/>
                </a:solidFill>
                <a:latin typeface="Arial" panose="020B0604020202020204" pitchFamily="34" charset="0"/>
                <a:ea typeface="ＭＳ Ｐゴシック" panose="020B0600070205080204" pitchFamily="34" charset="-128"/>
                <a:cs typeface="Arial" panose="020B0604020202020204" pitchFamily="34" charset="0"/>
              </a:rPr>
              <a:t>xy </a:t>
            </a:r>
            <a:r>
              <a:rPr lang="en-US" altLang="en-US">
                <a:solidFill>
                  <a:srgbClr val="EA8B00"/>
                </a:solidFill>
                <a:latin typeface="Arial" panose="020B0604020202020204" pitchFamily="34" charset="0"/>
                <a:ea typeface="ＭＳ Ｐゴシック" panose="020B0600070205080204" pitchFamily="34" charset="-128"/>
                <a:cs typeface="Arial" panose="020B0604020202020204" pitchFamily="34" charset="0"/>
              </a:rPr>
              <a:t>point.</a:t>
            </a:r>
          </a:p>
        </p:txBody>
      </p:sp>
      <p:sp>
        <p:nvSpPr>
          <p:cNvPr id="29700"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7B461A6C-CAE7-4449-966D-36E3FA08FA09}" type="slidenum">
              <a:rPr lang="en-US" altLang="en-US" sz="1200" smtClean="0">
                <a:solidFill>
                  <a:srgbClr val="D45E06"/>
                </a:solidFill>
                <a:latin typeface="Arial" panose="020B0604020202020204" pitchFamily="34" charset="0"/>
              </a:rPr>
              <a:pPr>
                <a:spcBef>
                  <a:spcPct val="0"/>
                </a:spcBef>
                <a:buClrTx/>
                <a:buSzTx/>
                <a:buFontTx/>
                <a:buNone/>
              </a:pPr>
              <a:t>31</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3752603926"/>
      </p:ext>
    </p:extLst>
  </p:cSld>
  <p:clrMapOvr>
    <a:masterClrMapping/>
  </p:clrMapOvr>
  <p:transition>
    <p:random/>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a:solidFill>
                  <a:schemeClr val="bg1"/>
                </a:solidFill>
                <a:latin typeface="Arial" charset="0"/>
                <a:ea typeface="+mj-ea"/>
                <a:cs typeface="Arial" charset="0"/>
              </a:rPr>
              <a:t>Steps to Develop a SPACE Matrix</a:t>
            </a:r>
          </a:p>
        </p:txBody>
      </p:sp>
      <p:sp>
        <p:nvSpPr>
          <p:cNvPr id="30723" name="Content Placeholder 2"/>
          <p:cNvSpPr>
            <a:spLocks noGrp="1"/>
          </p:cNvSpPr>
          <p:nvPr>
            <p:ph idx="1"/>
          </p:nvPr>
        </p:nvSpPr>
        <p:spPr/>
        <p:txBody>
          <a:bodyPr/>
          <a:lstStyle/>
          <a:p>
            <a:pPr marL="0" indent="0" eaLnBrk="1" hangingPunct="1">
              <a:buClr>
                <a:srgbClr val="376092"/>
              </a:buClr>
              <a:buFont typeface="Franklin Gothic Book" panose="020B0503020102020204" pitchFamily="34" charset="0"/>
              <a:buNone/>
            </a:pPr>
            <a:r>
              <a:rPr lang="en-US" altLang="en-US" b="1" dirty="0">
                <a:solidFill>
                  <a:srgbClr val="D45E06"/>
                </a:solidFill>
                <a:latin typeface="Arial" panose="020B0604020202020204" pitchFamily="34" charset="0"/>
                <a:ea typeface="ＭＳ Ｐゴシック" panose="020B0600070205080204" pitchFamily="34" charset="-128"/>
                <a:cs typeface="Arial" panose="020B0604020202020204" pitchFamily="34" charset="0"/>
              </a:rPr>
              <a:t>6.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Draw a </a:t>
            </a:r>
            <a:r>
              <a:rPr lang="en-US" altLang="en-US" i="1"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directional vector </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from the origin of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the SPACE Matrix through the new </a:t>
            </a:r>
          </a:p>
          <a:p>
            <a:pPr marL="0" indent="0" eaLnBrk="1" hangingPunct="1">
              <a:buClr>
                <a:srgbClr val="376092"/>
              </a:buClr>
              <a:buFont typeface="Franklin Gothic Book" panose="020B0503020102020204" pitchFamily="34" charset="0"/>
              <a:buNone/>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intersection point.</a:t>
            </a:r>
          </a:p>
          <a:p>
            <a:pPr marL="866775" lvl="1" indent="-514350" eaLnBrk="1" hangingPunct="1">
              <a:buClr>
                <a:srgbClr val="376092"/>
              </a:buClr>
            </a:pP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This vector reveals the type of strategies recommended for the </a:t>
            </a:r>
            <a:r>
              <a:rPr lang="en-US" altLang="en-US" dirty="0" err="1">
                <a:solidFill>
                  <a:srgbClr val="EA8B00"/>
                </a:solidFill>
                <a:latin typeface="Arial" panose="020B0604020202020204" pitchFamily="34" charset="0"/>
                <a:ea typeface="ＭＳ Ｐゴシック" panose="020B0600070205080204" pitchFamily="34" charset="-128"/>
                <a:cs typeface="Arial" panose="020B0604020202020204" pitchFamily="34" charset="0"/>
              </a:rPr>
              <a:t>organisation</a:t>
            </a:r>
            <a:r>
              <a:rPr lang="en-US" altLang="en-US"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dirty="0">
                <a:solidFill>
                  <a:srgbClr val="00B0F0"/>
                </a:solidFill>
                <a:latin typeface="Arial" panose="020B0604020202020204" pitchFamily="34" charset="0"/>
                <a:ea typeface="ＭＳ Ｐゴシック" panose="020B0600070205080204" pitchFamily="34" charset="-128"/>
                <a:cs typeface="Arial" panose="020B0604020202020204" pitchFamily="34" charset="0"/>
              </a:rPr>
              <a:t>aggressive, competitive, defensive, or conservative</a:t>
            </a:r>
          </a:p>
        </p:txBody>
      </p:sp>
      <p:sp>
        <p:nvSpPr>
          <p:cNvPr id="30724"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4D9CC878-0E72-4A44-ADE6-B95250825702}" type="slidenum">
              <a:rPr lang="en-US" altLang="en-US" sz="1200" smtClean="0">
                <a:solidFill>
                  <a:srgbClr val="D45E06"/>
                </a:solidFill>
                <a:latin typeface="Arial" panose="020B0604020202020204" pitchFamily="34" charset="0"/>
              </a:rPr>
              <a:pPr>
                <a:spcBef>
                  <a:spcPct val="0"/>
                </a:spcBef>
                <a:buClrTx/>
                <a:buSzTx/>
                <a:buFontTx/>
                <a:buNone/>
              </a:pPr>
              <a:t>32</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2387746986"/>
      </p:ext>
    </p:extLst>
  </p:cSld>
  <p:clrMapOvr>
    <a:masterClrMapping/>
  </p:clrMapOvr>
  <p:transition>
    <p:random/>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57200" y="0"/>
            <a:ext cx="8229600" cy="1143000"/>
          </a:xfrm>
        </p:spPr>
        <p:txBody>
          <a:bodyPr/>
          <a:lstStyle/>
          <a:p>
            <a:pPr eaLnBrk="1" hangingPunct="1">
              <a:defRPr/>
            </a:pPr>
            <a:r>
              <a:rPr lang="en-US" altLang="en-US" dirty="0">
                <a:solidFill>
                  <a:srgbClr val="FFFF00"/>
                </a:solidFill>
                <a:latin typeface="Arial" charset="0"/>
                <a:ea typeface="+mj-ea"/>
                <a:cs typeface="Arial" charset="0"/>
              </a:rPr>
              <a:t>The SPACE Matrix</a:t>
            </a:r>
          </a:p>
        </p:txBody>
      </p:sp>
      <p:pic>
        <p:nvPicPr>
          <p:cNvPr id="2355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6206" y="990600"/>
            <a:ext cx="6351588" cy="5507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4019447"/>
      </p:ext>
    </p:extLst>
  </p:cSld>
  <p:clrMapOvr>
    <a:masterClrMapping/>
  </p:clrMapOvr>
  <p:transition>
    <p:random/>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defRPr/>
            </a:pPr>
            <a:r>
              <a:rPr lang="en-US" altLang="en-US">
                <a:latin typeface="Arial" charset="0"/>
                <a:ea typeface="+mj-ea"/>
                <a:cs typeface="Arial" charset="0"/>
              </a:rPr>
              <a:t>Example Strategy Profiles</a:t>
            </a:r>
          </a:p>
        </p:txBody>
      </p:sp>
      <p:sp>
        <p:nvSpPr>
          <p:cNvPr id="31747"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FA195037-8CC5-413D-9152-EA3E16ED1611}" type="slidenum">
              <a:rPr lang="en-US" altLang="en-US" sz="1200" smtClean="0">
                <a:solidFill>
                  <a:srgbClr val="D45E06"/>
                </a:solidFill>
                <a:latin typeface="Arial" panose="020B0604020202020204" pitchFamily="34" charset="0"/>
              </a:rPr>
              <a:pPr>
                <a:spcBef>
                  <a:spcPct val="0"/>
                </a:spcBef>
                <a:buClrTx/>
                <a:buSzTx/>
                <a:buFontTx/>
                <a:buNone/>
              </a:pPr>
              <a:t>34</a:t>
            </a:fld>
            <a:endParaRPr lang="en-US" altLang="en-US" sz="1200">
              <a:solidFill>
                <a:srgbClr val="D45E06"/>
              </a:solidFill>
              <a:latin typeface="Arial" panose="020B0604020202020204" pitchFamily="34" charset="0"/>
            </a:endParaRPr>
          </a:p>
        </p:txBody>
      </p:sp>
      <p:pic>
        <p:nvPicPr>
          <p:cNvPr id="3174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4125" y="1279525"/>
            <a:ext cx="6442075" cy="473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3119368"/>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a:latin typeface="Arial" charset="0"/>
                <a:ea typeface="+mj-ea"/>
                <a:cs typeface="Arial" charset="0"/>
              </a:rPr>
              <a:t>Example Strategy Profiles</a:t>
            </a:r>
          </a:p>
        </p:txBody>
      </p:sp>
      <p:sp>
        <p:nvSpPr>
          <p:cNvPr id="32771"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33E30358-3FA5-4C6B-9738-0962A25764D8}" type="slidenum">
              <a:rPr lang="en-US" altLang="en-US" sz="1200" smtClean="0">
                <a:solidFill>
                  <a:srgbClr val="D45E06"/>
                </a:solidFill>
                <a:latin typeface="Arial" panose="020B0604020202020204" pitchFamily="34" charset="0"/>
              </a:rPr>
              <a:pPr>
                <a:spcBef>
                  <a:spcPct val="0"/>
                </a:spcBef>
                <a:buClrTx/>
                <a:buSzTx/>
                <a:buFontTx/>
                <a:buNone/>
              </a:pPr>
              <a:t>35</a:t>
            </a:fld>
            <a:endParaRPr lang="en-US" altLang="en-US" sz="1200">
              <a:solidFill>
                <a:srgbClr val="D45E06"/>
              </a:solidFill>
              <a:latin typeface="Arial" panose="020B0604020202020204" pitchFamily="34" charset="0"/>
            </a:endParaRPr>
          </a:p>
        </p:txBody>
      </p:sp>
      <p:pic>
        <p:nvPicPr>
          <p:cNvPr id="3277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1338263"/>
            <a:ext cx="6796088" cy="445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6849006"/>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Text Box 2"/>
          <p:cNvSpPr txBox="1">
            <a:spLocks noChangeArrowheads="1"/>
          </p:cNvSpPr>
          <p:nvPr/>
        </p:nvSpPr>
        <p:spPr bwMode="auto">
          <a:xfrm>
            <a:off x="533400" y="457200"/>
            <a:ext cx="6096000"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BOSTON CONSULTING GROUP MARIX</a:t>
            </a:r>
          </a:p>
        </p:txBody>
      </p:sp>
      <p:sp>
        <p:nvSpPr>
          <p:cNvPr id="2" name="TextBox 1"/>
          <p:cNvSpPr txBox="1"/>
          <p:nvPr/>
        </p:nvSpPr>
        <p:spPr>
          <a:xfrm>
            <a:off x="508000" y="2438400"/>
            <a:ext cx="7797800" cy="1077218"/>
          </a:xfrm>
          <a:prstGeom prst="rect">
            <a:avLst/>
          </a:prstGeom>
          <a:noFill/>
        </p:spPr>
        <p:txBody>
          <a:bodyPr wrap="square" rtlCol="0">
            <a:spAutoFit/>
          </a:bodyPr>
          <a:lstStyle/>
          <a:p>
            <a:r>
              <a:rPr lang="en-GB" sz="3200" dirty="0">
                <a:solidFill>
                  <a:schemeClr val="bg1"/>
                </a:solidFill>
              </a:rPr>
              <a:t>Focus on market share position and industry growth rate</a:t>
            </a:r>
          </a:p>
        </p:txBody>
      </p:sp>
    </p:spTree>
    <p:extLst>
      <p:ext uri="{BB962C8B-B14F-4D97-AF65-F5344CB8AC3E}">
        <p14:creationId xmlns:p14="http://schemas.microsoft.com/office/powerpoint/2010/main" val="3299120434"/>
      </p:ext>
    </p:extLst>
  </p:cSld>
  <p:clrMapOvr>
    <a:masterClrMapping/>
  </p:clrMapOvr>
  <p:transition>
    <p:cove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The Boston Consulting Group (BCG) Matrix</a:t>
            </a:r>
          </a:p>
        </p:txBody>
      </p:sp>
      <p:sp>
        <p:nvSpPr>
          <p:cNvPr id="44035" name="Content Placeholder 2"/>
          <p:cNvSpPr>
            <a:spLocks noGrp="1"/>
          </p:cNvSpPr>
          <p:nvPr>
            <p:ph idx="1"/>
          </p:nvPr>
        </p:nvSpPr>
        <p:spPr/>
        <p:txBody>
          <a:bodyPr>
            <a:normAutofit lnSpcReduction="10000"/>
          </a:bodyPr>
          <a:lstStyle/>
          <a:p>
            <a:pPr eaLnBrk="1" hangingPunct="1">
              <a:defRPr/>
            </a:pPr>
            <a:r>
              <a:rPr lang="en-US" altLang="en-US" b="1" dirty="0">
                <a:solidFill>
                  <a:schemeClr val="bg1"/>
                </a:solidFill>
                <a:latin typeface="Arial" charset="0"/>
                <a:ea typeface="+mn-ea"/>
                <a:cs typeface="Arial" charset="0"/>
              </a:rPr>
              <a:t>BCG Matrix </a:t>
            </a:r>
          </a:p>
          <a:p>
            <a:pPr lvl="1" eaLnBrk="1" hangingPunct="1">
              <a:defRPr/>
            </a:pPr>
            <a:r>
              <a:rPr lang="en-US" altLang="en-US" dirty="0">
                <a:solidFill>
                  <a:srgbClr val="EA8B00"/>
                </a:solidFill>
                <a:latin typeface="Arial" charset="0"/>
                <a:ea typeface="+mn-ea"/>
                <a:cs typeface="Arial" charset="0"/>
              </a:rPr>
              <a:t>graphically portrays differences among divisions in terms of relative </a:t>
            </a:r>
            <a:r>
              <a:rPr lang="en-US" altLang="en-US" dirty="0">
                <a:solidFill>
                  <a:srgbClr val="92D050"/>
                </a:solidFill>
                <a:latin typeface="Arial" charset="0"/>
                <a:ea typeface="+mn-ea"/>
                <a:cs typeface="Arial" charset="0"/>
              </a:rPr>
              <a:t>market share </a:t>
            </a:r>
            <a:r>
              <a:rPr lang="en-US" altLang="en-US" dirty="0">
                <a:solidFill>
                  <a:srgbClr val="EA8B00"/>
                </a:solidFill>
                <a:latin typeface="Arial" charset="0"/>
                <a:ea typeface="+mn-ea"/>
                <a:cs typeface="Arial" charset="0"/>
              </a:rPr>
              <a:t>position and </a:t>
            </a:r>
            <a:r>
              <a:rPr lang="en-US" altLang="en-US" dirty="0">
                <a:solidFill>
                  <a:srgbClr val="92D050"/>
                </a:solidFill>
                <a:latin typeface="Arial" charset="0"/>
                <a:ea typeface="+mn-ea"/>
                <a:cs typeface="Arial" charset="0"/>
              </a:rPr>
              <a:t>industry growth </a:t>
            </a:r>
            <a:r>
              <a:rPr lang="en-US" altLang="en-US" dirty="0">
                <a:solidFill>
                  <a:srgbClr val="EA8B00"/>
                </a:solidFill>
                <a:latin typeface="Arial" charset="0"/>
                <a:ea typeface="+mn-ea"/>
                <a:cs typeface="Arial" charset="0"/>
              </a:rPr>
              <a:t>rate</a:t>
            </a:r>
          </a:p>
          <a:p>
            <a:pPr lvl="1" eaLnBrk="1" hangingPunct="1">
              <a:defRPr/>
            </a:pPr>
            <a:r>
              <a:rPr lang="en-US" altLang="en-US" dirty="0">
                <a:solidFill>
                  <a:srgbClr val="EA8B00"/>
                </a:solidFill>
                <a:latin typeface="Arial" charset="0"/>
                <a:ea typeface="+mn-ea"/>
                <a:cs typeface="Arial" charset="0"/>
              </a:rPr>
              <a:t>allows a multidivisional </a:t>
            </a:r>
            <a:r>
              <a:rPr lang="en-US" altLang="en-US" dirty="0" err="1">
                <a:solidFill>
                  <a:srgbClr val="EA8B00"/>
                </a:solidFill>
                <a:latin typeface="Arial" charset="0"/>
                <a:ea typeface="+mn-ea"/>
                <a:cs typeface="Arial" charset="0"/>
              </a:rPr>
              <a:t>organisation</a:t>
            </a:r>
            <a:r>
              <a:rPr lang="en-US" altLang="en-US" dirty="0">
                <a:solidFill>
                  <a:srgbClr val="EA8B00"/>
                </a:solidFill>
                <a:latin typeface="Arial" charset="0"/>
                <a:ea typeface="+mn-ea"/>
                <a:cs typeface="Arial" charset="0"/>
              </a:rPr>
              <a:t> to manage its portfolio of businesses by examining the relative market share position and the industry growth rate of each division relative to all other divisions in the organization.</a:t>
            </a:r>
          </a:p>
        </p:txBody>
      </p:sp>
      <p:sp>
        <p:nvSpPr>
          <p:cNvPr id="33796"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8D7FE917-E377-471A-BA04-7DD7764B22D0}" type="slidenum">
              <a:rPr lang="en-US" altLang="en-US" sz="1200" smtClean="0">
                <a:solidFill>
                  <a:srgbClr val="D45E06"/>
                </a:solidFill>
                <a:latin typeface="Arial" panose="020B0604020202020204" pitchFamily="34" charset="0"/>
              </a:rPr>
              <a:pPr>
                <a:spcBef>
                  <a:spcPct val="0"/>
                </a:spcBef>
                <a:buClrTx/>
                <a:buSzTx/>
                <a:buFontTx/>
                <a:buNone/>
              </a:pPr>
              <a:t>37</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3485928750"/>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4"/>
          <p:cNvSpPr>
            <a:spLocks noGrp="1"/>
          </p:cNvSpPr>
          <p:nvPr>
            <p:ph type="sldNum" sz="quarter" idx="12"/>
          </p:nvPr>
        </p:nvSpPr>
        <p:spPr/>
        <p:txBody>
          <a:bodyPr/>
          <a:lstStyle/>
          <a:p>
            <a:fld id="{95D6F0A4-4C06-41C7-A060-6FB5766BEC35}" type="slidenum">
              <a:rPr lang="en-IE"/>
              <a:pPr/>
              <a:t>38</a:t>
            </a:fld>
            <a:endParaRPr lang="en-IE"/>
          </a:p>
        </p:txBody>
      </p:sp>
      <p:sp>
        <p:nvSpPr>
          <p:cNvPr id="60418" name="Rectangle 2"/>
          <p:cNvSpPr>
            <a:spLocks noGrp="1" noChangeArrowheads="1"/>
          </p:cNvSpPr>
          <p:nvPr>
            <p:ph type="title"/>
          </p:nvPr>
        </p:nvSpPr>
        <p:spPr>
          <a:xfrm>
            <a:off x="435736" y="152400"/>
            <a:ext cx="8382000" cy="609600"/>
          </a:xfrm>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12700" cap="flat" cmpd="sng">
                <a:solidFill>
                  <a:schemeClr val="tx1"/>
                </a:solidFill>
                <a:prstDash val="solid"/>
                <a:miter lim="800000"/>
                <a:headEnd/>
                <a:tailEnd/>
              </a14:hiddenLine>
            </a:ext>
          </a:extLst>
        </p:spPr>
        <p:txBody>
          <a:bodyPr lIns="92075" tIns="46038" rIns="92075" bIns="46038">
            <a:normAutofit fontScale="90000"/>
          </a:bodyPr>
          <a:lstStyle/>
          <a:p>
            <a:r>
              <a:rPr lang="en-US" sz="3800" b="1" dirty="0">
                <a:solidFill>
                  <a:schemeClr val="bg1"/>
                </a:solidFill>
              </a:rPr>
              <a:t>BCG Matrix</a:t>
            </a:r>
          </a:p>
        </p:txBody>
      </p:sp>
      <p:grpSp>
        <p:nvGrpSpPr>
          <p:cNvPr id="60419" name="Group 3"/>
          <p:cNvGrpSpPr>
            <a:grpSpLocks/>
          </p:cNvGrpSpPr>
          <p:nvPr/>
        </p:nvGrpSpPr>
        <p:grpSpPr bwMode="auto">
          <a:xfrm>
            <a:off x="1295400" y="1676400"/>
            <a:ext cx="7543800" cy="4267200"/>
            <a:chOff x="816" y="1248"/>
            <a:chExt cx="4752" cy="2832"/>
          </a:xfrm>
        </p:grpSpPr>
        <p:sp>
          <p:nvSpPr>
            <p:cNvPr id="60420" name="Rectangle 4"/>
            <p:cNvSpPr>
              <a:spLocks noChangeArrowheads="1"/>
            </p:cNvSpPr>
            <p:nvPr/>
          </p:nvSpPr>
          <p:spPr bwMode="auto">
            <a:xfrm>
              <a:off x="3192" y="2712"/>
              <a:ext cx="2376" cy="1368"/>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Dogs</a:t>
              </a:r>
            </a:p>
            <a:p>
              <a:pPr algn="ctr">
                <a:spcBef>
                  <a:spcPct val="20000"/>
                </a:spcBef>
              </a:pPr>
              <a:r>
                <a:rPr lang="en-US" sz="3200"/>
                <a:t>IV</a:t>
              </a:r>
            </a:p>
          </p:txBody>
        </p:sp>
        <p:sp>
          <p:nvSpPr>
            <p:cNvPr id="60421" name="Rectangle 5"/>
            <p:cNvSpPr>
              <a:spLocks noChangeArrowheads="1"/>
            </p:cNvSpPr>
            <p:nvPr/>
          </p:nvSpPr>
          <p:spPr bwMode="auto">
            <a:xfrm>
              <a:off x="816" y="2712"/>
              <a:ext cx="2376" cy="1368"/>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Cash Cows</a:t>
              </a:r>
            </a:p>
            <a:p>
              <a:pPr algn="ctr">
                <a:spcBef>
                  <a:spcPct val="20000"/>
                </a:spcBef>
              </a:pPr>
              <a:r>
                <a:rPr lang="en-US" sz="3200"/>
                <a:t>III</a:t>
              </a:r>
            </a:p>
          </p:txBody>
        </p:sp>
        <p:sp>
          <p:nvSpPr>
            <p:cNvPr id="60422" name="Rectangle 6"/>
            <p:cNvSpPr>
              <a:spLocks noChangeArrowheads="1"/>
            </p:cNvSpPr>
            <p:nvPr/>
          </p:nvSpPr>
          <p:spPr bwMode="auto">
            <a:xfrm>
              <a:off x="3192" y="1248"/>
              <a:ext cx="2376" cy="1464"/>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Question Marks</a:t>
              </a:r>
            </a:p>
            <a:p>
              <a:pPr algn="ctr">
                <a:spcBef>
                  <a:spcPct val="20000"/>
                </a:spcBef>
              </a:pPr>
              <a:r>
                <a:rPr lang="en-US" sz="3200"/>
                <a:t>I</a:t>
              </a:r>
            </a:p>
          </p:txBody>
        </p:sp>
        <p:sp>
          <p:nvSpPr>
            <p:cNvPr id="60423" name="Rectangle 7"/>
            <p:cNvSpPr>
              <a:spLocks noChangeArrowheads="1"/>
            </p:cNvSpPr>
            <p:nvPr/>
          </p:nvSpPr>
          <p:spPr bwMode="auto">
            <a:xfrm>
              <a:off x="816" y="1248"/>
              <a:ext cx="2376" cy="1464"/>
            </a:xfrm>
            <a:prstGeom prst="rect">
              <a:avLst/>
            </a:prstGeom>
            <a:solidFill>
              <a:srgbClr val="E3DDCB"/>
            </a:solidFill>
            <a:ln w="34925">
              <a:solidFill>
                <a:schemeClr val="tx1"/>
              </a:solidFill>
              <a:miter lim="800000"/>
              <a:headEnd/>
              <a:tailEnd/>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lIns="92075" tIns="46038" rIns="92075" bIns="46038" anchor="ctr"/>
            <a:lstStyle/>
            <a:p>
              <a:pPr algn="ctr">
                <a:spcBef>
                  <a:spcPct val="20000"/>
                </a:spcBef>
              </a:pPr>
              <a:r>
                <a:rPr lang="en-US" sz="3200">
                  <a:solidFill>
                    <a:srgbClr val="800000"/>
                  </a:solidFill>
                </a:rPr>
                <a:t>Stars</a:t>
              </a:r>
            </a:p>
            <a:p>
              <a:pPr algn="ctr">
                <a:spcBef>
                  <a:spcPct val="20000"/>
                </a:spcBef>
              </a:pPr>
              <a:r>
                <a:rPr lang="en-US" sz="3200"/>
                <a:t>II</a:t>
              </a:r>
            </a:p>
          </p:txBody>
        </p:sp>
        <p:sp>
          <p:nvSpPr>
            <p:cNvPr id="60424" name="Line 8"/>
            <p:cNvSpPr>
              <a:spLocks noChangeShapeType="1"/>
            </p:cNvSpPr>
            <p:nvPr/>
          </p:nvSpPr>
          <p:spPr bwMode="auto">
            <a:xfrm>
              <a:off x="817" y="1248"/>
              <a:ext cx="4751" cy="0"/>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5" name="Line 9"/>
            <p:cNvSpPr>
              <a:spLocks noChangeShapeType="1"/>
            </p:cNvSpPr>
            <p:nvPr/>
          </p:nvSpPr>
          <p:spPr bwMode="auto">
            <a:xfrm>
              <a:off x="817" y="2712"/>
              <a:ext cx="4751" cy="0"/>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6" name="Line 10"/>
            <p:cNvSpPr>
              <a:spLocks noChangeShapeType="1"/>
            </p:cNvSpPr>
            <p:nvPr/>
          </p:nvSpPr>
          <p:spPr bwMode="auto">
            <a:xfrm>
              <a:off x="817" y="4080"/>
              <a:ext cx="4751" cy="0"/>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7" name="Line 11"/>
            <p:cNvSpPr>
              <a:spLocks noChangeShapeType="1"/>
            </p:cNvSpPr>
            <p:nvPr/>
          </p:nvSpPr>
          <p:spPr bwMode="auto">
            <a:xfrm>
              <a:off x="816" y="1249"/>
              <a:ext cx="0" cy="2831"/>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8" name="Line 12"/>
            <p:cNvSpPr>
              <a:spLocks noChangeShapeType="1"/>
            </p:cNvSpPr>
            <p:nvPr/>
          </p:nvSpPr>
          <p:spPr bwMode="auto">
            <a:xfrm>
              <a:off x="3192" y="1249"/>
              <a:ext cx="0" cy="2831"/>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sp>
          <p:nvSpPr>
            <p:cNvPr id="60429" name="Line 13"/>
            <p:cNvSpPr>
              <a:spLocks noChangeShapeType="1"/>
            </p:cNvSpPr>
            <p:nvPr/>
          </p:nvSpPr>
          <p:spPr bwMode="auto">
            <a:xfrm>
              <a:off x="5568" y="1249"/>
              <a:ext cx="0" cy="2831"/>
            </a:xfrm>
            <a:prstGeom prst="line">
              <a:avLst/>
            </a:prstGeom>
            <a:noFill/>
            <a:ln w="34925">
              <a:solidFill>
                <a:schemeClr val="tx1"/>
              </a:solidFill>
              <a:round/>
              <a:headEnd type="none" w="sm" len="sm"/>
              <a:tailEnd type="none" w="sm" len="sm"/>
            </a:ln>
            <a:effectLst/>
            <a:extLst>
              <a:ext uri="{AF507438-7753-43E0-B8FC-AC1667EBCBE1}">
                <a14:hiddenEffects xmlns:a14="http://schemas.microsoft.com/office/drawing/2010/main">
                  <a:effectLst>
                    <a:outerShdw dist="107763" dir="13500000" algn="ctr" rotWithShape="0">
                      <a:schemeClr val="bg2">
                        <a:alpha val="50000"/>
                      </a:schemeClr>
                    </a:outerShdw>
                  </a:effectLst>
                </a14:hiddenEffects>
              </a:ext>
            </a:extLst>
          </p:spPr>
          <p:txBody>
            <a:bodyPr/>
            <a:lstStyle/>
            <a:p>
              <a:endParaRPr lang="en-US"/>
            </a:p>
          </p:txBody>
        </p:sp>
      </p:grpSp>
      <p:sp>
        <p:nvSpPr>
          <p:cNvPr id="60430" name="Rectangle 14"/>
          <p:cNvSpPr>
            <a:spLocks noChangeArrowheads="1"/>
          </p:cNvSpPr>
          <p:nvPr/>
        </p:nvSpPr>
        <p:spPr bwMode="auto">
          <a:xfrm>
            <a:off x="2209800" y="762000"/>
            <a:ext cx="4800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2000" b="1">
                <a:solidFill>
                  <a:schemeClr val="bg1"/>
                </a:solidFill>
              </a:rPr>
              <a:t>Relative Market Share Position</a:t>
            </a:r>
          </a:p>
        </p:txBody>
      </p:sp>
      <p:sp>
        <p:nvSpPr>
          <p:cNvPr id="60431" name="Rectangle 15"/>
          <p:cNvSpPr>
            <a:spLocks noChangeArrowheads="1"/>
          </p:cNvSpPr>
          <p:nvPr/>
        </p:nvSpPr>
        <p:spPr bwMode="auto">
          <a:xfrm>
            <a:off x="1066800" y="11430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dirty="0">
                <a:solidFill>
                  <a:schemeClr val="bg1"/>
                </a:solidFill>
              </a:rPr>
              <a:t>High</a:t>
            </a:r>
          </a:p>
          <a:p>
            <a:pPr algn="ctr"/>
            <a:r>
              <a:rPr lang="en-US" sz="1600" b="1" dirty="0">
                <a:solidFill>
                  <a:schemeClr val="bg1"/>
                </a:solidFill>
              </a:rPr>
              <a:t>1.0</a:t>
            </a:r>
          </a:p>
        </p:txBody>
      </p:sp>
      <p:sp>
        <p:nvSpPr>
          <p:cNvPr id="60432" name="Rectangle 16"/>
          <p:cNvSpPr>
            <a:spLocks noChangeArrowheads="1"/>
          </p:cNvSpPr>
          <p:nvPr/>
        </p:nvSpPr>
        <p:spPr bwMode="auto">
          <a:xfrm>
            <a:off x="4724400" y="11430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Medium</a:t>
            </a:r>
          </a:p>
          <a:p>
            <a:pPr algn="ctr"/>
            <a:r>
              <a:rPr lang="en-US" sz="1600" b="1">
                <a:solidFill>
                  <a:schemeClr val="bg1"/>
                </a:solidFill>
              </a:rPr>
              <a:t>.50</a:t>
            </a:r>
          </a:p>
        </p:txBody>
      </p:sp>
      <p:sp>
        <p:nvSpPr>
          <p:cNvPr id="60433" name="Rectangle 17"/>
          <p:cNvSpPr>
            <a:spLocks noChangeArrowheads="1"/>
          </p:cNvSpPr>
          <p:nvPr/>
        </p:nvSpPr>
        <p:spPr bwMode="auto">
          <a:xfrm>
            <a:off x="8534400" y="11430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Low</a:t>
            </a:r>
          </a:p>
          <a:p>
            <a:pPr algn="ctr"/>
            <a:r>
              <a:rPr lang="en-US" sz="1600" b="1">
                <a:solidFill>
                  <a:schemeClr val="bg1"/>
                </a:solidFill>
              </a:rPr>
              <a:t>0.0</a:t>
            </a:r>
          </a:p>
        </p:txBody>
      </p:sp>
      <p:sp>
        <p:nvSpPr>
          <p:cNvPr id="60434" name="Rectangle 18"/>
          <p:cNvSpPr>
            <a:spLocks noChangeArrowheads="1"/>
          </p:cNvSpPr>
          <p:nvPr/>
        </p:nvSpPr>
        <p:spPr bwMode="auto">
          <a:xfrm rot="10800000">
            <a:off x="228600" y="1752600"/>
            <a:ext cx="381000" cy="42672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2075" tIns="46038" rIns="92075" bIns="46038" anchor="ctr"/>
          <a:lstStyle/>
          <a:p>
            <a:pPr algn="ctr"/>
            <a:r>
              <a:rPr lang="en-US" sz="2000" b="1">
                <a:solidFill>
                  <a:schemeClr val="bg1"/>
                </a:solidFill>
              </a:rPr>
              <a:t>Industry Sales Growth Rate</a:t>
            </a:r>
          </a:p>
        </p:txBody>
      </p:sp>
      <p:sp>
        <p:nvSpPr>
          <p:cNvPr id="60435" name="Rectangle 19"/>
          <p:cNvSpPr>
            <a:spLocks noChangeArrowheads="1"/>
          </p:cNvSpPr>
          <p:nvPr/>
        </p:nvSpPr>
        <p:spPr bwMode="auto">
          <a:xfrm>
            <a:off x="609600" y="18288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dirty="0">
                <a:solidFill>
                  <a:schemeClr val="bg1"/>
                </a:solidFill>
              </a:rPr>
              <a:t>High</a:t>
            </a:r>
          </a:p>
          <a:p>
            <a:pPr algn="ctr"/>
            <a:r>
              <a:rPr lang="en-US" sz="1600" b="1" dirty="0">
                <a:solidFill>
                  <a:schemeClr val="bg1"/>
                </a:solidFill>
              </a:rPr>
              <a:t>+20</a:t>
            </a:r>
          </a:p>
        </p:txBody>
      </p:sp>
      <p:sp>
        <p:nvSpPr>
          <p:cNvPr id="60436" name="Rectangle 20"/>
          <p:cNvSpPr>
            <a:spLocks noChangeArrowheads="1"/>
          </p:cNvSpPr>
          <p:nvPr/>
        </p:nvSpPr>
        <p:spPr bwMode="auto">
          <a:xfrm>
            <a:off x="685800" y="56388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Low</a:t>
            </a:r>
          </a:p>
          <a:p>
            <a:pPr algn="ctr"/>
            <a:r>
              <a:rPr lang="en-US" sz="1600" b="1">
                <a:solidFill>
                  <a:schemeClr val="bg1"/>
                </a:solidFill>
              </a:rPr>
              <a:t>-20</a:t>
            </a:r>
          </a:p>
        </p:txBody>
      </p:sp>
      <p:sp>
        <p:nvSpPr>
          <p:cNvPr id="60437" name="Rectangle 21"/>
          <p:cNvSpPr>
            <a:spLocks noChangeArrowheads="1"/>
          </p:cNvSpPr>
          <p:nvPr/>
        </p:nvSpPr>
        <p:spPr bwMode="auto">
          <a:xfrm>
            <a:off x="609600" y="3657600"/>
            <a:ext cx="609600" cy="533400"/>
          </a:xfrm>
          <a:prstGeom prst="rect">
            <a:avLst/>
          </a:prstGeom>
          <a:noFill/>
          <a:ln>
            <a:noFill/>
          </a:ln>
          <a:effectLst/>
          <a:extLst>
            <a:ext uri="{909E8E84-426E-40DD-AFC4-6F175D3DCCD1}">
              <a14:hiddenFill xmlns:a14="http://schemas.microsoft.com/office/drawing/2010/main">
                <a:solidFill>
                  <a:srgbClr val="E3DDCB"/>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400" b="1">
                <a:solidFill>
                  <a:schemeClr val="bg1"/>
                </a:solidFill>
              </a:rPr>
              <a:t>Medium</a:t>
            </a:r>
          </a:p>
          <a:p>
            <a:pPr algn="ctr"/>
            <a:r>
              <a:rPr lang="en-US" sz="1600" b="1">
                <a:solidFill>
                  <a:schemeClr val="bg1"/>
                </a:solidFill>
              </a:rPr>
              <a:t>0</a:t>
            </a:r>
          </a:p>
        </p:txBody>
      </p:sp>
    </p:spTree>
    <p:extLst>
      <p:ext uri="{BB962C8B-B14F-4D97-AF65-F5344CB8AC3E}">
        <p14:creationId xmlns:p14="http://schemas.microsoft.com/office/powerpoint/2010/main" val="33384379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dirty="0">
                <a:solidFill>
                  <a:schemeClr val="bg1"/>
                </a:solidFill>
                <a:latin typeface="Arial" charset="0"/>
                <a:ea typeface="+mj-ea"/>
                <a:cs typeface="Arial" charset="0"/>
              </a:rPr>
              <a:t>The BCG Matrix</a:t>
            </a:r>
          </a:p>
        </p:txBody>
      </p:sp>
      <p:sp>
        <p:nvSpPr>
          <p:cNvPr id="35843" name="Content Placeholder 2"/>
          <p:cNvSpPr>
            <a:spLocks noGrp="1"/>
          </p:cNvSpPr>
          <p:nvPr>
            <p:ph idx="1"/>
          </p:nvPr>
        </p:nvSpPr>
        <p:spPr/>
        <p:txBody>
          <a:bodyPr/>
          <a:lstStyle/>
          <a:p>
            <a:pPr eaLnBrk="1" hangingPunct="1"/>
            <a:r>
              <a:rPr lang="en-US" altLang="en-US" b="1"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Question marks – Quadrant I</a:t>
            </a:r>
          </a:p>
          <a:p>
            <a:pPr lvl="1" eaLnBrk="1" hangingPunct="1"/>
            <a:r>
              <a:rPr lang="en-US" altLang="en-US" dirty="0" err="1">
                <a:solidFill>
                  <a:schemeClr val="bg1"/>
                </a:solidFill>
                <a:latin typeface="Arial" panose="020B0604020202020204" pitchFamily="34" charset="0"/>
                <a:ea typeface="ＭＳ Ｐゴシック" panose="020B0600070205080204" pitchFamily="34" charset="-128"/>
                <a:cs typeface="Arial" panose="020B0604020202020204" pitchFamily="34" charset="0"/>
              </a:rPr>
              <a:t>Organisation</a:t>
            </a:r>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must decide whether to strengthen them by pursuing an intensive strategy (market penetration, market development, or product development) or to sell them</a:t>
            </a:r>
          </a:p>
          <a:p>
            <a:pPr eaLnBrk="1" hangingPunct="1"/>
            <a:r>
              <a:rPr lang="en-US" altLang="en-US" b="1"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Stars – Quadrant II </a:t>
            </a:r>
          </a:p>
          <a:p>
            <a:pPr lvl="1" eaLnBrk="1" hangingPunct="1"/>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represent the </a:t>
            </a:r>
            <a:r>
              <a:rPr lang="en-US" altLang="en-US" dirty="0" err="1">
                <a:solidFill>
                  <a:schemeClr val="bg1"/>
                </a:solidFill>
                <a:latin typeface="Arial" panose="020B0604020202020204" pitchFamily="34" charset="0"/>
                <a:ea typeface="ＭＳ Ｐゴシック" panose="020B0600070205080204" pitchFamily="34" charset="-128"/>
                <a:cs typeface="Arial" panose="020B0604020202020204" pitchFamily="34" charset="0"/>
              </a:rPr>
              <a:t>organisation’s</a:t>
            </a:r>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best long-run opportunities for growth and profitability</a:t>
            </a:r>
          </a:p>
        </p:txBody>
      </p:sp>
      <p:sp>
        <p:nvSpPr>
          <p:cNvPr id="35844" name="Slide Number Placeholder 4"/>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39977BA5-A478-4B53-BC1C-1956B5896550}" type="slidenum">
              <a:rPr lang="en-US" altLang="en-US" sz="1200" smtClean="0">
                <a:solidFill>
                  <a:srgbClr val="D45E06"/>
                </a:solidFill>
                <a:latin typeface="Arial" panose="020B0604020202020204" pitchFamily="34" charset="0"/>
              </a:rPr>
              <a:pPr>
                <a:spcBef>
                  <a:spcPct val="0"/>
                </a:spcBef>
                <a:buClrTx/>
                <a:buSzTx/>
                <a:buFontTx/>
                <a:buNone/>
              </a:pPr>
              <a:t>39</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3615821099"/>
      </p:ext>
    </p:extLst>
  </p:cSld>
  <p:clrMapOvr>
    <a:masterClrMapping/>
  </p:clrMapOvr>
  <p:transition>
    <p:random/>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defRPr/>
            </a:pPr>
            <a:r>
              <a:rPr lang="en-US" altLang="en-US" dirty="0">
                <a:solidFill>
                  <a:schemeClr val="bg1"/>
                </a:solidFill>
                <a:latin typeface="Arial" charset="0"/>
                <a:ea typeface="+mj-ea"/>
                <a:cs typeface="Arial" charset="0"/>
              </a:rPr>
              <a:t>The BCG Matrix</a:t>
            </a:r>
          </a:p>
        </p:txBody>
      </p:sp>
      <p:sp>
        <p:nvSpPr>
          <p:cNvPr id="36867" name="Content Placeholder 2"/>
          <p:cNvSpPr>
            <a:spLocks noGrp="1"/>
          </p:cNvSpPr>
          <p:nvPr>
            <p:ph idx="1"/>
          </p:nvPr>
        </p:nvSpPr>
        <p:spPr/>
        <p:txBody>
          <a:bodyPr/>
          <a:lstStyle/>
          <a:p>
            <a:pPr eaLnBrk="1" hangingPunct="1"/>
            <a:r>
              <a:rPr lang="en-US" altLang="en-US" b="1"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Cash Cows – Quadrant III </a:t>
            </a:r>
          </a:p>
          <a:p>
            <a:pPr lvl="1" eaLnBrk="1" hangingPunct="1"/>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generate cash in excess of their needs </a:t>
            </a:r>
          </a:p>
          <a:p>
            <a:pPr lvl="1" eaLnBrk="1" hangingPunct="1"/>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should be managed to maintain their strong position for as long as possible</a:t>
            </a:r>
          </a:p>
          <a:p>
            <a:pPr eaLnBrk="1" hangingPunct="1"/>
            <a:r>
              <a:rPr lang="en-US" altLang="en-US" b="1"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Dogs – Quadrant IV</a:t>
            </a:r>
          </a:p>
          <a:p>
            <a:pPr lvl="1" eaLnBrk="1" hangingPunct="1"/>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compete in a slow- or no-market-growth industry</a:t>
            </a:r>
          </a:p>
          <a:p>
            <a:pPr lvl="1" eaLnBrk="1" hangingPunct="1"/>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businesses are often liquidated, divested, or trimmed down through retrenchment</a:t>
            </a:r>
            <a:endParaRPr lang="en-US" altLang="en-US" b="1" dirty="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a:p>
            <a:pPr lvl="1" eaLnBrk="1" hangingPunct="1"/>
            <a:endPar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36868"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9410B5C2-8068-400D-A739-CDDAB9DD2A4E}" type="slidenum">
              <a:rPr lang="en-US" altLang="en-US" sz="1200" smtClean="0">
                <a:solidFill>
                  <a:srgbClr val="D45E06"/>
                </a:solidFill>
                <a:latin typeface="Arial" panose="020B0604020202020204" pitchFamily="34" charset="0"/>
              </a:rPr>
              <a:pPr>
                <a:spcBef>
                  <a:spcPct val="0"/>
                </a:spcBef>
                <a:buClrTx/>
                <a:buSzTx/>
                <a:buFontTx/>
                <a:buNone/>
              </a:pPr>
              <a:t>40</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1584042249"/>
      </p:ext>
    </p:extLst>
  </p:cSld>
  <p:clrMapOvr>
    <a:masterClrMapping/>
  </p:clrMapOvr>
  <p:transition>
    <p:random/>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a:solidFill>
                  <a:schemeClr val="bg1"/>
                </a:solidFill>
                <a:latin typeface="Arial" charset="0"/>
                <a:ea typeface="+mj-ea"/>
                <a:cs typeface="Arial" charset="0"/>
              </a:rPr>
              <a:t>The BCG Matrix</a:t>
            </a:r>
          </a:p>
        </p:txBody>
      </p:sp>
      <p:sp>
        <p:nvSpPr>
          <p:cNvPr id="37891" name="Content Placeholder 2"/>
          <p:cNvSpPr>
            <a:spLocks noGrp="1"/>
          </p:cNvSpPr>
          <p:nvPr>
            <p:ph idx="1"/>
          </p:nvPr>
        </p:nvSpPr>
        <p:spPr/>
        <p:txBody>
          <a:bodyPr/>
          <a:lstStyle/>
          <a:p>
            <a:pPr eaLnBrk="1" hangingPunct="1"/>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a:t>
            </a:r>
            <a:r>
              <a:rPr lang="en-US" altLang="en-US" dirty="0">
                <a:solidFill>
                  <a:srgbClr val="FFFF00"/>
                </a:solidFill>
                <a:latin typeface="Arial" panose="020B0604020202020204" pitchFamily="34" charset="0"/>
                <a:ea typeface="ＭＳ Ｐゴシック" panose="020B0600070205080204" pitchFamily="34" charset="-128"/>
                <a:cs typeface="Arial" panose="020B0604020202020204" pitchFamily="34" charset="0"/>
              </a:rPr>
              <a:t>major benefit </a:t>
            </a:r>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of the BCG Matrix is that it draws attention to the cash flow, investment characteristics, and needs of an </a:t>
            </a:r>
            <a:r>
              <a:rPr lang="en-US" altLang="en-US" dirty="0" err="1">
                <a:solidFill>
                  <a:schemeClr val="bg1"/>
                </a:solidFill>
                <a:latin typeface="Arial" panose="020B0604020202020204" pitchFamily="34" charset="0"/>
                <a:ea typeface="ＭＳ Ｐゴシック" panose="020B0600070205080204" pitchFamily="34" charset="-128"/>
                <a:cs typeface="Arial" panose="020B0604020202020204" pitchFamily="34" charset="0"/>
              </a:rPr>
              <a:t>organisation’s</a:t>
            </a:r>
            <a:r>
              <a:rPr lang="en-US" altLang="en-US"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various divisions.</a:t>
            </a:r>
          </a:p>
        </p:txBody>
      </p:sp>
      <p:sp>
        <p:nvSpPr>
          <p:cNvPr id="37892" name="Slide Number Placeholder 3"/>
          <p:cNvSpPr>
            <a:spLocks noGrp="1"/>
          </p:cNvSpPr>
          <p:nvPr>
            <p:ph type="sldNum" sz="quarter" idx="10"/>
          </p:nvPr>
        </p:nvSpPr>
        <p:spPr bwMode="auto">
          <a:xfrm>
            <a:off x="8229600"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205F0D71-8471-4D1E-A512-2166FF12E087}" type="slidenum">
              <a:rPr lang="en-US" altLang="en-US" sz="1200" smtClean="0">
                <a:solidFill>
                  <a:srgbClr val="D45E06"/>
                </a:solidFill>
                <a:latin typeface="Arial" panose="020B0604020202020204" pitchFamily="34" charset="0"/>
              </a:rPr>
              <a:pPr>
                <a:spcBef>
                  <a:spcPct val="0"/>
                </a:spcBef>
                <a:buClrTx/>
                <a:buSzTx/>
                <a:buFontTx/>
                <a:buNone/>
              </a:pPr>
              <a:t>41</a:t>
            </a:fld>
            <a:endParaRPr lang="en-US" altLang="en-US" sz="1200">
              <a:solidFill>
                <a:srgbClr val="D45E06"/>
              </a:solidFill>
              <a:latin typeface="Arial" panose="020B0604020202020204" pitchFamily="34" charset="0"/>
            </a:endParaRPr>
          </a:p>
        </p:txBody>
      </p:sp>
    </p:spTree>
    <p:extLst>
      <p:ext uri="{BB962C8B-B14F-4D97-AF65-F5344CB8AC3E}">
        <p14:creationId xmlns:p14="http://schemas.microsoft.com/office/powerpoint/2010/main" val="3853536938"/>
      </p:ext>
    </p:extLst>
  </p:cSld>
  <p:clrMapOvr>
    <a:masterClrMapping/>
  </p:clrMapOvr>
  <p:transition>
    <p:random/>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457200" y="76200"/>
            <a:ext cx="8229600" cy="1143000"/>
          </a:xfrm>
        </p:spPr>
        <p:txBody>
          <a:bodyPr/>
          <a:lstStyle/>
          <a:p>
            <a:pPr eaLnBrk="1" hangingPunct="1">
              <a:defRPr/>
            </a:pPr>
            <a:r>
              <a:rPr lang="en-US" altLang="en-US" dirty="0">
                <a:solidFill>
                  <a:schemeClr val="bg1"/>
                </a:solidFill>
                <a:latin typeface="Arial" charset="0"/>
                <a:ea typeface="+mj-ea"/>
                <a:cs typeface="Arial" charset="0"/>
              </a:rPr>
              <a:t>The BCG Matrix</a:t>
            </a:r>
          </a:p>
        </p:txBody>
      </p:sp>
      <p:sp>
        <p:nvSpPr>
          <p:cNvPr id="34819"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E0E8D996-4122-46FE-B2C7-8E72408CBE57}" type="slidenum">
              <a:rPr lang="en-US" altLang="en-US" sz="1200" smtClean="0">
                <a:solidFill>
                  <a:srgbClr val="D45E06"/>
                </a:solidFill>
                <a:latin typeface="Arial" panose="020B0604020202020204" pitchFamily="34" charset="0"/>
              </a:rPr>
              <a:pPr>
                <a:spcBef>
                  <a:spcPct val="0"/>
                </a:spcBef>
                <a:buClrTx/>
                <a:buSzTx/>
                <a:buFontTx/>
                <a:buNone/>
              </a:pPr>
              <a:t>42</a:t>
            </a:fld>
            <a:endParaRPr lang="en-US" altLang="en-US" sz="1200">
              <a:solidFill>
                <a:srgbClr val="D45E06"/>
              </a:solidFill>
              <a:latin typeface="Arial" panose="020B0604020202020204" pitchFamily="34" charset="0"/>
            </a:endParaRPr>
          </a:p>
        </p:txBody>
      </p:sp>
      <p:pic>
        <p:nvPicPr>
          <p:cNvPr id="3482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800" y="1371600"/>
            <a:ext cx="7494588" cy="450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3977877"/>
      </p:ext>
    </p:extLst>
  </p:cSld>
  <p:clrMapOvr>
    <a:masterClrMapping/>
  </p:clrMapOvr>
  <p:transition>
    <p:random/>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2467"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Question Marks Example</a:t>
            </a:r>
          </a:p>
        </p:txBody>
      </p:sp>
      <p:sp>
        <p:nvSpPr>
          <p:cNvPr id="62468" name="Text Box 4"/>
          <p:cNvSpPr txBox="1">
            <a:spLocks noChangeArrowheads="1"/>
          </p:cNvSpPr>
          <p:nvPr/>
        </p:nvSpPr>
        <p:spPr bwMode="auto">
          <a:xfrm>
            <a:off x="762000" y="2286000"/>
            <a:ext cx="7924800" cy="295465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Low relative market share – compete in high-growth industry</a:t>
            </a:r>
          </a:p>
          <a:p>
            <a:pPr lvl="1">
              <a:spcBef>
                <a:spcPct val="50000"/>
              </a:spcBef>
              <a:buClr>
                <a:schemeClr val="tx1"/>
              </a:buClr>
              <a:buSzPct val="105000"/>
              <a:buFont typeface="Wingdings" pitchFamily="2" charset="2"/>
              <a:buChar char="§"/>
            </a:pPr>
            <a:r>
              <a:rPr lang="en-US" sz="2000" dirty="0">
                <a:solidFill>
                  <a:srgbClr val="800000"/>
                </a:solidFill>
                <a:cs typeface="Arial" charset="0"/>
              </a:rPr>
              <a:t>Cash needs are high</a:t>
            </a:r>
          </a:p>
          <a:p>
            <a:pPr lvl="1">
              <a:spcBef>
                <a:spcPct val="50000"/>
              </a:spcBef>
              <a:buClr>
                <a:schemeClr val="tx1"/>
              </a:buClr>
              <a:buSzPct val="105000"/>
              <a:buFont typeface="Wingdings" pitchFamily="2" charset="2"/>
              <a:buChar char="§"/>
            </a:pPr>
            <a:r>
              <a:rPr lang="en-US" sz="2000" dirty="0">
                <a:solidFill>
                  <a:srgbClr val="800000"/>
                </a:solidFill>
                <a:cs typeface="Arial" charset="0"/>
              </a:rPr>
              <a:t>Case generation is low</a:t>
            </a:r>
          </a:p>
          <a:p>
            <a:pPr lvl="1">
              <a:spcBef>
                <a:spcPct val="50000"/>
              </a:spcBef>
              <a:buClr>
                <a:schemeClr val="tx1"/>
              </a:buClr>
              <a:buSzPct val="105000"/>
              <a:buFont typeface="Wingdings" pitchFamily="2" charset="2"/>
              <a:buChar char="§"/>
            </a:pPr>
            <a:endParaRPr lang="en-US" sz="2000" dirty="0">
              <a:solidFill>
                <a:srgbClr val="800000"/>
              </a:solidFill>
              <a:cs typeface="Arial" charset="0"/>
            </a:endParaRPr>
          </a:p>
          <a:p>
            <a:pPr>
              <a:spcBef>
                <a:spcPct val="50000"/>
              </a:spcBef>
              <a:buClr>
                <a:schemeClr val="tx1"/>
              </a:buClr>
              <a:buSzPct val="105000"/>
              <a:buFont typeface="Wingdings" pitchFamily="2" charset="2"/>
              <a:buChar char="§"/>
            </a:pPr>
            <a:r>
              <a:rPr lang="en-US" sz="2400" dirty="0">
                <a:solidFill>
                  <a:srgbClr val="800000"/>
                </a:solidFill>
                <a:cs typeface="Arial" charset="0"/>
              </a:rPr>
              <a:t>Decision to strengthen (</a:t>
            </a:r>
            <a:r>
              <a:rPr lang="en-US" sz="2400" b="1" dirty="0">
                <a:solidFill>
                  <a:srgbClr val="800000"/>
                </a:solidFill>
                <a:cs typeface="Arial" charset="0"/>
              </a:rPr>
              <a:t>intensive strategies</a:t>
            </a:r>
            <a:r>
              <a:rPr lang="en-US" sz="2400" dirty="0">
                <a:solidFill>
                  <a:srgbClr val="800000"/>
                </a:solidFill>
                <a:cs typeface="Arial" charset="0"/>
              </a:rPr>
              <a:t>) or divest</a:t>
            </a:r>
          </a:p>
          <a:p>
            <a:pPr>
              <a:spcBef>
                <a:spcPct val="50000"/>
              </a:spcBef>
              <a:buClr>
                <a:schemeClr val="tx1"/>
              </a:buClr>
              <a:buSzPct val="105000"/>
            </a:pPr>
            <a:endParaRPr lang="en-US" sz="2400" dirty="0">
              <a:cs typeface="Arial" charset="0"/>
            </a:endParaRPr>
          </a:p>
        </p:txBody>
      </p:sp>
    </p:spTree>
    <p:extLst>
      <p:ext uri="{BB962C8B-B14F-4D97-AF65-F5344CB8AC3E}">
        <p14:creationId xmlns:p14="http://schemas.microsoft.com/office/powerpoint/2010/main" val="126802589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2468">
                                            <p:txEl>
                                              <p:pRg st="0" end="0"/>
                                            </p:txEl>
                                          </p:spTgt>
                                        </p:tgtEl>
                                        <p:attrNameLst>
                                          <p:attrName>style.visibility</p:attrName>
                                        </p:attrNameLst>
                                      </p:cBhvr>
                                      <p:to>
                                        <p:strVal val="visible"/>
                                      </p:to>
                                    </p:set>
                                    <p:anim calcmode="lin" valueType="num">
                                      <p:cBhvr additive="base">
                                        <p:cTn id="7" dur="500" fill="hold"/>
                                        <p:tgtEl>
                                          <p:spTgt spid="6246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246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2468">
                                            <p:txEl>
                                              <p:pRg st="1" end="1"/>
                                            </p:txEl>
                                          </p:spTgt>
                                        </p:tgtEl>
                                        <p:attrNameLst>
                                          <p:attrName>style.visibility</p:attrName>
                                        </p:attrNameLst>
                                      </p:cBhvr>
                                      <p:to>
                                        <p:strVal val="visible"/>
                                      </p:to>
                                    </p:set>
                                    <p:anim calcmode="lin" valueType="num">
                                      <p:cBhvr additive="base">
                                        <p:cTn id="12" dur="500" fill="hold"/>
                                        <p:tgtEl>
                                          <p:spTgt spid="6246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246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2468">
                                            <p:txEl>
                                              <p:pRg st="2" end="2"/>
                                            </p:txEl>
                                          </p:spTgt>
                                        </p:tgtEl>
                                        <p:attrNameLst>
                                          <p:attrName>style.visibility</p:attrName>
                                        </p:attrNameLst>
                                      </p:cBhvr>
                                      <p:to>
                                        <p:strVal val="visible"/>
                                      </p:to>
                                    </p:set>
                                    <p:anim calcmode="lin" valueType="num">
                                      <p:cBhvr additive="base">
                                        <p:cTn id="17" dur="500" fill="hold"/>
                                        <p:tgtEl>
                                          <p:spTgt spid="6246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246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62468">
                                            <p:txEl>
                                              <p:pRg st="4" end="4"/>
                                            </p:txEl>
                                          </p:spTgt>
                                        </p:tgtEl>
                                        <p:attrNameLst>
                                          <p:attrName>style.visibility</p:attrName>
                                        </p:attrNameLst>
                                      </p:cBhvr>
                                      <p:to>
                                        <p:strVal val="visible"/>
                                      </p:to>
                                    </p:set>
                                    <p:anim calcmode="lin" valueType="num">
                                      <p:cBhvr additive="base">
                                        <p:cTn id="22" dur="500" fill="hold"/>
                                        <p:tgtEl>
                                          <p:spTgt spid="62468">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246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4515"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a:solidFill>
                  <a:schemeClr val="bg1"/>
                </a:solidFill>
              </a:rPr>
              <a:t>Stars</a:t>
            </a:r>
          </a:p>
        </p:txBody>
      </p:sp>
      <p:sp>
        <p:nvSpPr>
          <p:cNvPr id="64516" name="Text Box 4"/>
          <p:cNvSpPr txBox="1">
            <a:spLocks noChangeArrowheads="1"/>
          </p:cNvSpPr>
          <p:nvPr/>
        </p:nvSpPr>
        <p:spPr bwMode="auto">
          <a:xfrm>
            <a:off x="762000" y="2286000"/>
            <a:ext cx="8001000" cy="3231654"/>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High relative market share and high growth rate</a:t>
            </a:r>
          </a:p>
          <a:p>
            <a:pPr lvl="1">
              <a:spcBef>
                <a:spcPct val="50000"/>
              </a:spcBef>
              <a:buClr>
                <a:schemeClr val="tx1"/>
              </a:buClr>
              <a:buSzPct val="105000"/>
              <a:buFont typeface="Wingdings" pitchFamily="2" charset="2"/>
              <a:buChar char="§"/>
            </a:pPr>
            <a:r>
              <a:rPr lang="en-US" sz="2000" dirty="0">
                <a:solidFill>
                  <a:srgbClr val="800000"/>
                </a:solidFill>
                <a:cs typeface="Arial" charset="0"/>
              </a:rPr>
              <a:t>Best long-run opportunities for growth &amp; profitability</a:t>
            </a:r>
          </a:p>
          <a:p>
            <a:pPr lvl="1">
              <a:spcBef>
                <a:spcPct val="50000"/>
              </a:spcBef>
              <a:buClr>
                <a:schemeClr val="tx1"/>
              </a:buClr>
              <a:buSzPct val="105000"/>
              <a:buFont typeface="Wingdings" pitchFamily="2" charset="2"/>
              <a:buChar char="§"/>
            </a:pPr>
            <a:endParaRPr lang="en-US" sz="2000" dirty="0">
              <a:solidFill>
                <a:srgbClr val="800000"/>
              </a:solidFill>
              <a:cs typeface="Arial" charset="0"/>
            </a:endParaRPr>
          </a:p>
          <a:p>
            <a:pPr>
              <a:spcBef>
                <a:spcPct val="50000"/>
              </a:spcBef>
              <a:buClr>
                <a:schemeClr val="tx1"/>
              </a:buClr>
              <a:buSzPct val="105000"/>
              <a:buFont typeface="Wingdings" pitchFamily="2" charset="2"/>
              <a:buChar char="§"/>
            </a:pPr>
            <a:r>
              <a:rPr lang="en-US" sz="2400" dirty="0">
                <a:solidFill>
                  <a:srgbClr val="800000"/>
                </a:solidFill>
                <a:cs typeface="Arial" charset="0"/>
              </a:rPr>
              <a:t>Substantial investment to maintain or strengthen dominant position</a:t>
            </a:r>
          </a:p>
          <a:p>
            <a:pPr lvl="1">
              <a:spcBef>
                <a:spcPct val="50000"/>
              </a:spcBef>
              <a:buClr>
                <a:schemeClr val="tx1"/>
              </a:buClr>
              <a:buSzPct val="105000"/>
              <a:buFont typeface="Wingdings" pitchFamily="2" charset="2"/>
              <a:buChar char="§"/>
            </a:pPr>
            <a:r>
              <a:rPr lang="en-US" sz="2000" b="1" dirty="0">
                <a:solidFill>
                  <a:srgbClr val="800000"/>
                </a:solidFill>
                <a:cs typeface="Arial" charset="0"/>
              </a:rPr>
              <a:t>Integration strategies, intensive strategies, joint ventures</a:t>
            </a:r>
          </a:p>
          <a:p>
            <a:pPr lvl="1">
              <a:spcBef>
                <a:spcPct val="50000"/>
              </a:spcBef>
              <a:buClr>
                <a:schemeClr val="tx1"/>
              </a:buClr>
              <a:buSzPct val="105000"/>
            </a:pPr>
            <a:endParaRPr lang="en-US" sz="2000" b="1" dirty="0">
              <a:cs typeface="Arial" charset="0"/>
            </a:endParaRPr>
          </a:p>
        </p:txBody>
      </p:sp>
    </p:spTree>
    <p:extLst>
      <p:ext uri="{BB962C8B-B14F-4D97-AF65-F5344CB8AC3E}">
        <p14:creationId xmlns:p14="http://schemas.microsoft.com/office/powerpoint/2010/main" val="352325954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4516">
                                            <p:txEl>
                                              <p:pRg st="0" end="0"/>
                                            </p:txEl>
                                          </p:spTgt>
                                        </p:tgtEl>
                                        <p:attrNameLst>
                                          <p:attrName>style.visibility</p:attrName>
                                        </p:attrNameLst>
                                      </p:cBhvr>
                                      <p:to>
                                        <p:strVal val="visible"/>
                                      </p:to>
                                    </p:set>
                                    <p:anim calcmode="lin" valueType="num">
                                      <p:cBhvr additive="base">
                                        <p:cTn id="7" dur="500" fill="hold"/>
                                        <p:tgtEl>
                                          <p:spTgt spid="645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4516">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4516">
                                            <p:txEl>
                                              <p:pRg st="1" end="1"/>
                                            </p:txEl>
                                          </p:spTgt>
                                        </p:tgtEl>
                                        <p:attrNameLst>
                                          <p:attrName>style.visibility</p:attrName>
                                        </p:attrNameLst>
                                      </p:cBhvr>
                                      <p:to>
                                        <p:strVal val="visible"/>
                                      </p:to>
                                    </p:set>
                                    <p:anim calcmode="lin" valueType="num">
                                      <p:cBhvr additive="base">
                                        <p:cTn id="12" dur="500" fill="hold"/>
                                        <p:tgtEl>
                                          <p:spTgt spid="64516">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4516">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4516">
                                            <p:txEl>
                                              <p:pRg st="3" end="3"/>
                                            </p:txEl>
                                          </p:spTgt>
                                        </p:tgtEl>
                                        <p:attrNameLst>
                                          <p:attrName>style.visibility</p:attrName>
                                        </p:attrNameLst>
                                      </p:cBhvr>
                                      <p:to>
                                        <p:strVal val="visible"/>
                                      </p:to>
                                    </p:set>
                                    <p:anim calcmode="lin" valueType="num">
                                      <p:cBhvr additive="base">
                                        <p:cTn id="17" dur="500" fill="hold"/>
                                        <p:tgtEl>
                                          <p:spTgt spid="6451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4516">
                                            <p:txEl>
                                              <p:pRg st="3" end="3"/>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64516">
                                            <p:txEl>
                                              <p:pRg st="4" end="4"/>
                                            </p:txEl>
                                          </p:spTgt>
                                        </p:tgtEl>
                                        <p:attrNameLst>
                                          <p:attrName>style.visibility</p:attrName>
                                        </p:attrNameLst>
                                      </p:cBhvr>
                                      <p:to>
                                        <p:strVal val="visible"/>
                                      </p:to>
                                    </p:set>
                                    <p:anim calcmode="lin" valueType="num">
                                      <p:cBhvr additive="base">
                                        <p:cTn id="22" dur="500" fill="hold"/>
                                        <p:tgtEl>
                                          <p:spTgt spid="64516">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451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6563"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a:solidFill>
                  <a:schemeClr val="bg1"/>
                </a:solidFill>
              </a:rPr>
              <a:t>Cash Cows</a:t>
            </a:r>
          </a:p>
        </p:txBody>
      </p:sp>
      <p:sp>
        <p:nvSpPr>
          <p:cNvPr id="66564" name="Text Box 4"/>
          <p:cNvSpPr txBox="1">
            <a:spLocks noChangeArrowheads="1"/>
          </p:cNvSpPr>
          <p:nvPr/>
        </p:nvSpPr>
        <p:spPr bwMode="auto">
          <a:xfrm>
            <a:off x="762000" y="2286000"/>
            <a:ext cx="7772400" cy="3693319"/>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High relative market share, competes in low-growth industry</a:t>
            </a:r>
          </a:p>
          <a:p>
            <a:pPr lvl="1">
              <a:spcBef>
                <a:spcPct val="50000"/>
              </a:spcBef>
              <a:buClr>
                <a:schemeClr val="tx1"/>
              </a:buClr>
              <a:buSzPct val="105000"/>
              <a:buFont typeface="Wingdings" pitchFamily="2" charset="2"/>
              <a:buChar char="§"/>
            </a:pPr>
            <a:r>
              <a:rPr lang="en-US" sz="2000" dirty="0">
                <a:solidFill>
                  <a:srgbClr val="800000"/>
                </a:solidFill>
                <a:cs typeface="Arial" charset="0"/>
              </a:rPr>
              <a:t>Generate cash in excess of their needs</a:t>
            </a:r>
          </a:p>
          <a:p>
            <a:pPr lvl="1">
              <a:spcBef>
                <a:spcPct val="50000"/>
              </a:spcBef>
              <a:buClr>
                <a:schemeClr val="tx1"/>
              </a:buClr>
              <a:buSzPct val="105000"/>
              <a:buFont typeface="Wingdings" pitchFamily="2" charset="2"/>
              <a:buChar char="§"/>
            </a:pPr>
            <a:r>
              <a:rPr lang="en-US" sz="2000" dirty="0">
                <a:solidFill>
                  <a:srgbClr val="800000"/>
                </a:solidFill>
                <a:cs typeface="Arial" charset="0"/>
              </a:rPr>
              <a:t>Milked for other purposes</a:t>
            </a:r>
          </a:p>
          <a:p>
            <a:pPr>
              <a:spcBef>
                <a:spcPct val="50000"/>
              </a:spcBef>
              <a:buClr>
                <a:schemeClr val="tx1"/>
              </a:buClr>
              <a:buSzPct val="105000"/>
              <a:buFont typeface="Wingdings" pitchFamily="2" charset="2"/>
              <a:buChar char="§"/>
            </a:pPr>
            <a:r>
              <a:rPr lang="en-US" sz="2400" dirty="0">
                <a:solidFill>
                  <a:srgbClr val="800000"/>
                </a:solidFill>
                <a:cs typeface="Arial" charset="0"/>
              </a:rPr>
              <a:t>Maintain strong position as long as possible</a:t>
            </a:r>
          </a:p>
          <a:p>
            <a:pPr lvl="1">
              <a:spcBef>
                <a:spcPct val="50000"/>
              </a:spcBef>
              <a:buClr>
                <a:schemeClr val="tx1"/>
              </a:buClr>
              <a:buSzPct val="105000"/>
              <a:buFont typeface="Wingdings" pitchFamily="2" charset="2"/>
              <a:buChar char="§"/>
            </a:pPr>
            <a:r>
              <a:rPr lang="en-US" sz="2000" dirty="0">
                <a:solidFill>
                  <a:srgbClr val="800000"/>
                </a:solidFill>
                <a:cs typeface="Arial" charset="0"/>
              </a:rPr>
              <a:t>Product development, concentric </a:t>
            </a:r>
            <a:r>
              <a:rPr lang="en-US" sz="2000" b="1" dirty="0">
                <a:solidFill>
                  <a:srgbClr val="800000"/>
                </a:solidFill>
                <a:cs typeface="Arial" charset="0"/>
              </a:rPr>
              <a:t>diversification</a:t>
            </a:r>
          </a:p>
          <a:p>
            <a:pPr lvl="1">
              <a:spcBef>
                <a:spcPct val="50000"/>
              </a:spcBef>
              <a:buClr>
                <a:schemeClr val="tx1"/>
              </a:buClr>
              <a:buSzPct val="105000"/>
              <a:buFont typeface="Wingdings" pitchFamily="2" charset="2"/>
              <a:buChar char="§"/>
            </a:pPr>
            <a:r>
              <a:rPr lang="en-US" sz="2000" dirty="0">
                <a:solidFill>
                  <a:srgbClr val="800000"/>
                </a:solidFill>
                <a:cs typeface="Arial" charset="0"/>
              </a:rPr>
              <a:t>If weakens—</a:t>
            </a:r>
            <a:r>
              <a:rPr lang="en-US" sz="2000" b="1" dirty="0">
                <a:solidFill>
                  <a:srgbClr val="800000"/>
                </a:solidFill>
                <a:cs typeface="Arial" charset="0"/>
              </a:rPr>
              <a:t>retrenchment or divestiture</a:t>
            </a:r>
          </a:p>
          <a:p>
            <a:pPr lvl="1">
              <a:spcBef>
                <a:spcPct val="50000"/>
              </a:spcBef>
              <a:buClr>
                <a:schemeClr val="tx1"/>
              </a:buClr>
              <a:buSzPct val="105000"/>
            </a:pPr>
            <a:endParaRPr lang="en-US" sz="2000" b="1" dirty="0">
              <a:cs typeface="Arial" charset="0"/>
            </a:endParaRPr>
          </a:p>
        </p:txBody>
      </p:sp>
    </p:spTree>
    <p:extLst>
      <p:ext uri="{BB962C8B-B14F-4D97-AF65-F5344CB8AC3E}">
        <p14:creationId xmlns:p14="http://schemas.microsoft.com/office/powerpoint/2010/main" val="58448073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6564">
                                            <p:txEl>
                                              <p:pRg st="0" end="0"/>
                                            </p:txEl>
                                          </p:spTgt>
                                        </p:tgtEl>
                                        <p:attrNameLst>
                                          <p:attrName>style.visibility</p:attrName>
                                        </p:attrNameLst>
                                      </p:cBhvr>
                                      <p:to>
                                        <p:strVal val="visible"/>
                                      </p:to>
                                    </p:set>
                                    <p:anim calcmode="lin" valueType="num">
                                      <p:cBhvr additive="base">
                                        <p:cTn id="7" dur="500" fill="hold"/>
                                        <p:tgtEl>
                                          <p:spTgt spid="6656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6564">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6564">
                                            <p:txEl>
                                              <p:pRg st="1" end="1"/>
                                            </p:txEl>
                                          </p:spTgt>
                                        </p:tgtEl>
                                        <p:attrNameLst>
                                          <p:attrName>style.visibility</p:attrName>
                                        </p:attrNameLst>
                                      </p:cBhvr>
                                      <p:to>
                                        <p:strVal val="visible"/>
                                      </p:to>
                                    </p:set>
                                    <p:anim calcmode="lin" valueType="num">
                                      <p:cBhvr additive="base">
                                        <p:cTn id="12" dur="500" fill="hold"/>
                                        <p:tgtEl>
                                          <p:spTgt spid="66564">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6564">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6564">
                                            <p:txEl>
                                              <p:pRg st="2" end="2"/>
                                            </p:txEl>
                                          </p:spTgt>
                                        </p:tgtEl>
                                        <p:attrNameLst>
                                          <p:attrName>style.visibility</p:attrName>
                                        </p:attrNameLst>
                                      </p:cBhvr>
                                      <p:to>
                                        <p:strVal val="visible"/>
                                      </p:to>
                                    </p:set>
                                    <p:anim calcmode="lin" valueType="num">
                                      <p:cBhvr additive="base">
                                        <p:cTn id="17" dur="500" fill="hold"/>
                                        <p:tgtEl>
                                          <p:spTgt spid="6656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6564">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66564">
                                            <p:txEl>
                                              <p:pRg st="3" end="3"/>
                                            </p:txEl>
                                          </p:spTgt>
                                        </p:tgtEl>
                                        <p:attrNameLst>
                                          <p:attrName>style.visibility</p:attrName>
                                        </p:attrNameLst>
                                      </p:cBhvr>
                                      <p:to>
                                        <p:strVal val="visible"/>
                                      </p:to>
                                    </p:set>
                                    <p:anim calcmode="lin" valueType="num">
                                      <p:cBhvr additive="base">
                                        <p:cTn id="22" dur="500" fill="hold"/>
                                        <p:tgtEl>
                                          <p:spTgt spid="66564">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66564">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nodeType="afterEffect">
                                  <p:stCondLst>
                                    <p:cond delay="0"/>
                                  </p:stCondLst>
                                  <p:childTnLst>
                                    <p:set>
                                      <p:cBhvr>
                                        <p:cTn id="26" dur="1" fill="hold">
                                          <p:stCondLst>
                                            <p:cond delay="0"/>
                                          </p:stCondLst>
                                        </p:cTn>
                                        <p:tgtEl>
                                          <p:spTgt spid="66564">
                                            <p:txEl>
                                              <p:pRg st="4" end="4"/>
                                            </p:txEl>
                                          </p:spTgt>
                                        </p:tgtEl>
                                        <p:attrNameLst>
                                          <p:attrName>style.visibility</p:attrName>
                                        </p:attrNameLst>
                                      </p:cBhvr>
                                      <p:to>
                                        <p:strVal val="visible"/>
                                      </p:to>
                                    </p:set>
                                    <p:anim calcmode="lin" valueType="num">
                                      <p:cBhvr additive="base">
                                        <p:cTn id="27" dur="500" fill="hold"/>
                                        <p:tgtEl>
                                          <p:spTgt spid="6656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6564">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nodeType="afterEffect">
                                  <p:stCondLst>
                                    <p:cond delay="0"/>
                                  </p:stCondLst>
                                  <p:childTnLst>
                                    <p:set>
                                      <p:cBhvr>
                                        <p:cTn id="31" dur="1" fill="hold">
                                          <p:stCondLst>
                                            <p:cond delay="0"/>
                                          </p:stCondLst>
                                        </p:cTn>
                                        <p:tgtEl>
                                          <p:spTgt spid="66564">
                                            <p:txEl>
                                              <p:pRg st="5" end="5"/>
                                            </p:txEl>
                                          </p:spTgt>
                                        </p:tgtEl>
                                        <p:attrNameLst>
                                          <p:attrName>style.visibility</p:attrName>
                                        </p:attrNameLst>
                                      </p:cBhvr>
                                      <p:to>
                                        <p:strVal val="visible"/>
                                      </p:to>
                                    </p:set>
                                    <p:anim calcmode="lin" valueType="num">
                                      <p:cBhvr additive="base">
                                        <p:cTn id="32" dur="500" fill="hold"/>
                                        <p:tgtEl>
                                          <p:spTgt spid="66564">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656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BCG Matrix</a:t>
            </a:r>
          </a:p>
        </p:txBody>
      </p:sp>
      <p:sp>
        <p:nvSpPr>
          <p:cNvPr id="68611" name="Text Box 3"/>
          <p:cNvSpPr txBox="1">
            <a:spLocks noChangeArrowheads="1"/>
          </p:cNvSpPr>
          <p:nvPr/>
        </p:nvSpPr>
        <p:spPr bwMode="auto">
          <a:xfrm>
            <a:off x="609600" y="1447800"/>
            <a:ext cx="69342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Dogs</a:t>
            </a:r>
          </a:p>
        </p:txBody>
      </p:sp>
      <p:sp>
        <p:nvSpPr>
          <p:cNvPr id="68612" name="Text Box 4"/>
          <p:cNvSpPr txBox="1">
            <a:spLocks noChangeArrowheads="1"/>
          </p:cNvSpPr>
          <p:nvPr/>
        </p:nvSpPr>
        <p:spPr bwMode="auto">
          <a:xfrm>
            <a:off x="762000" y="2667000"/>
            <a:ext cx="6781800" cy="2862322"/>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Low relative market share &amp; compete in slow or no market growth</a:t>
            </a:r>
          </a:p>
          <a:p>
            <a:pPr lvl="1">
              <a:spcBef>
                <a:spcPct val="50000"/>
              </a:spcBef>
              <a:buClr>
                <a:schemeClr val="tx1"/>
              </a:buClr>
              <a:buSzPct val="105000"/>
              <a:buFont typeface="Wingdings" pitchFamily="2" charset="2"/>
              <a:buChar char="§"/>
            </a:pPr>
            <a:r>
              <a:rPr lang="en-US" sz="2000" dirty="0">
                <a:solidFill>
                  <a:srgbClr val="800000"/>
                </a:solidFill>
                <a:cs typeface="Arial" charset="0"/>
              </a:rPr>
              <a:t>Weak internal &amp; external position</a:t>
            </a:r>
          </a:p>
          <a:p>
            <a:pPr lvl="1">
              <a:spcBef>
                <a:spcPct val="50000"/>
              </a:spcBef>
              <a:buClr>
                <a:schemeClr val="tx1"/>
              </a:buClr>
              <a:buSzPct val="105000"/>
              <a:buFont typeface="Wingdings" pitchFamily="2" charset="2"/>
              <a:buChar char="§"/>
            </a:pPr>
            <a:endParaRPr lang="en-US" sz="2000" dirty="0">
              <a:solidFill>
                <a:srgbClr val="800000"/>
              </a:solidFill>
              <a:cs typeface="Arial" charset="0"/>
            </a:endParaRPr>
          </a:p>
          <a:p>
            <a:pPr>
              <a:spcBef>
                <a:spcPct val="50000"/>
              </a:spcBef>
              <a:buClr>
                <a:schemeClr val="tx1"/>
              </a:buClr>
              <a:buSzPct val="105000"/>
              <a:buFont typeface="Wingdings" pitchFamily="2" charset="2"/>
              <a:buChar char="§"/>
            </a:pPr>
            <a:r>
              <a:rPr lang="en-US" sz="2400" b="1" dirty="0">
                <a:solidFill>
                  <a:srgbClr val="800000"/>
                </a:solidFill>
                <a:cs typeface="Arial" charset="0"/>
              </a:rPr>
              <a:t>Liquidation, divestiture, retrenchment</a:t>
            </a:r>
          </a:p>
          <a:p>
            <a:pPr>
              <a:spcBef>
                <a:spcPct val="50000"/>
              </a:spcBef>
              <a:buClr>
                <a:schemeClr val="tx1"/>
              </a:buClr>
              <a:buSzPct val="105000"/>
            </a:pPr>
            <a:endParaRPr lang="en-US" sz="2400" b="1" dirty="0">
              <a:solidFill>
                <a:srgbClr val="800000"/>
              </a:solidFill>
              <a:cs typeface="Arial" charset="0"/>
            </a:endParaRPr>
          </a:p>
        </p:txBody>
      </p:sp>
    </p:spTree>
    <p:extLst>
      <p:ext uri="{BB962C8B-B14F-4D97-AF65-F5344CB8AC3E}">
        <p14:creationId xmlns:p14="http://schemas.microsoft.com/office/powerpoint/2010/main" val="347490954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 calcmode="lin" valueType="num">
                                      <p:cBhvr additive="base">
                                        <p:cTn id="7" dur="500" fill="hold"/>
                                        <p:tgtEl>
                                          <p:spTgt spid="686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612">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68612">
                                            <p:txEl>
                                              <p:pRg st="1" end="1"/>
                                            </p:txEl>
                                          </p:spTgt>
                                        </p:tgtEl>
                                        <p:attrNameLst>
                                          <p:attrName>style.visibility</p:attrName>
                                        </p:attrNameLst>
                                      </p:cBhvr>
                                      <p:to>
                                        <p:strVal val="visible"/>
                                      </p:to>
                                    </p:set>
                                    <p:anim calcmode="lin" valueType="num">
                                      <p:cBhvr additive="base">
                                        <p:cTn id="12" dur="500" fill="hold"/>
                                        <p:tgtEl>
                                          <p:spTgt spid="68612">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8612">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68612">
                                            <p:txEl>
                                              <p:pRg st="3" end="3"/>
                                            </p:txEl>
                                          </p:spTgt>
                                        </p:tgtEl>
                                        <p:attrNameLst>
                                          <p:attrName>style.visibility</p:attrName>
                                        </p:attrNameLst>
                                      </p:cBhvr>
                                      <p:to>
                                        <p:strVal val="visible"/>
                                      </p:to>
                                    </p:set>
                                    <p:anim calcmode="lin" valueType="num">
                                      <p:cBhvr additive="base">
                                        <p:cTn id="17" dur="500" fill="hold"/>
                                        <p:tgtEl>
                                          <p:spTgt spid="6861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861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a:bodyPr>
          <a:lstStyle/>
          <a:p>
            <a:pPr eaLnBrk="1" hangingPunct="1">
              <a:defRPr/>
            </a:pPr>
            <a:r>
              <a:rPr lang="en-US" altLang="en-US" dirty="0">
                <a:solidFill>
                  <a:schemeClr val="bg1"/>
                </a:solidFill>
                <a:latin typeface="Arial" charset="0"/>
                <a:ea typeface="+mj-ea"/>
                <a:cs typeface="Arial" charset="0"/>
              </a:rPr>
              <a:t>The Internal-External (IE) Matrix</a:t>
            </a:r>
          </a:p>
        </p:txBody>
      </p:sp>
      <p:sp>
        <p:nvSpPr>
          <p:cNvPr id="50179" name="Content Placeholder 2"/>
          <p:cNvSpPr>
            <a:spLocks noGrp="1"/>
          </p:cNvSpPr>
          <p:nvPr>
            <p:ph idx="1"/>
          </p:nvPr>
        </p:nvSpPr>
        <p:spPr/>
        <p:txBody>
          <a:bodyPr>
            <a:normAutofit lnSpcReduction="10000"/>
          </a:bodyPr>
          <a:lstStyle/>
          <a:p>
            <a:pPr eaLnBrk="1" hangingPunct="1">
              <a:defRPr/>
            </a:pPr>
            <a:r>
              <a:rPr lang="en-US" altLang="en-US" dirty="0">
                <a:solidFill>
                  <a:srgbClr val="EA8B00"/>
                </a:solidFill>
                <a:latin typeface="Arial" charset="0"/>
                <a:ea typeface="+mn-ea"/>
                <a:cs typeface="Arial" charset="0"/>
              </a:rPr>
              <a:t>The </a:t>
            </a:r>
            <a:r>
              <a:rPr lang="en-US" altLang="en-US" b="1" dirty="0">
                <a:solidFill>
                  <a:schemeClr val="bg1"/>
                </a:solidFill>
                <a:latin typeface="Arial" charset="0"/>
                <a:ea typeface="+mn-ea"/>
                <a:cs typeface="Arial" charset="0"/>
              </a:rPr>
              <a:t>IE Matrix </a:t>
            </a:r>
            <a:r>
              <a:rPr lang="en-US" altLang="en-US" dirty="0">
                <a:solidFill>
                  <a:srgbClr val="EA8B00"/>
                </a:solidFill>
                <a:latin typeface="Arial" charset="0"/>
                <a:ea typeface="+mn-ea"/>
                <a:cs typeface="Arial" charset="0"/>
              </a:rPr>
              <a:t>is based on two key dimensions: the IFE total weighted scores on the x-axis and the EFE total weighted scores on the y-axis</a:t>
            </a:r>
          </a:p>
          <a:p>
            <a:pPr marL="0" indent="0" eaLnBrk="1" hangingPunct="1">
              <a:buNone/>
              <a:defRPr/>
            </a:pPr>
            <a:endParaRPr lang="en-US" altLang="en-US" dirty="0">
              <a:solidFill>
                <a:srgbClr val="EA8B00"/>
              </a:solidFill>
              <a:latin typeface="Arial" charset="0"/>
              <a:ea typeface="+mn-ea"/>
              <a:cs typeface="Arial" charset="0"/>
            </a:endParaRPr>
          </a:p>
          <a:p>
            <a:pPr eaLnBrk="1" hangingPunct="1">
              <a:defRPr/>
            </a:pPr>
            <a:r>
              <a:rPr lang="en-US" altLang="en-US" b="1" dirty="0">
                <a:solidFill>
                  <a:schemeClr val="bg1"/>
                </a:solidFill>
                <a:latin typeface="Arial" charset="0"/>
                <a:ea typeface="+mn-ea"/>
                <a:cs typeface="Arial" charset="0"/>
              </a:rPr>
              <a:t>Three major regions</a:t>
            </a:r>
          </a:p>
          <a:p>
            <a:pPr lvl="1" eaLnBrk="1" hangingPunct="1">
              <a:defRPr/>
            </a:pPr>
            <a:r>
              <a:rPr lang="en-US" altLang="en-US" dirty="0">
                <a:solidFill>
                  <a:srgbClr val="EA8B00"/>
                </a:solidFill>
                <a:latin typeface="Arial" charset="0"/>
                <a:ea typeface="+mn-ea"/>
                <a:cs typeface="Arial" charset="0"/>
              </a:rPr>
              <a:t>Grow and build</a:t>
            </a:r>
          </a:p>
          <a:p>
            <a:pPr lvl="1" eaLnBrk="1" hangingPunct="1">
              <a:defRPr/>
            </a:pPr>
            <a:r>
              <a:rPr lang="en-US" altLang="en-US" dirty="0">
                <a:solidFill>
                  <a:srgbClr val="EA8B00"/>
                </a:solidFill>
                <a:latin typeface="Arial" charset="0"/>
                <a:ea typeface="+mn-ea"/>
                <a:cs typeface="Arial" charset="0"/>
              </a:rPr>
              <a:t>Hold and maintain</a:t>
            </a:r>
          </a:p>
          <a:p>
            <a:pPr lvl="1" eaLnBrk="1" hangingPunct="1">
              <a:defRPr/>
            </a:pPr>
            <a:r>
              <a:rPr lang="en-US" altLang="en-US" dirty="0">
                <a:solidFill>
                  <a:srgbClr val="EA8B00"/>
                </a:solidFill>
                <a:latin typeface="Arial" charset="0"/>
                <a:ea typeface="+mn-ea"/>
                <a:cs typeface="Arial" charset="0"/>
              </a:rPr>
              <a:t>Harvest or divest</a:t>
            </a:r>
          </a:p>
        </p:txBody>
      </p:sp>
    </p:spTree>
    <p:extLst>
      <p:ext uri="{BB962C8B-B14F-4D97-AF65-F5344CB8AC3E}">
        <p14:creationId xmlns:p14="http://schemas.microsoft.com/office/powerpoint/2010/main" val="2610496075"/>
      </p:ext>
    </p:extLst>
  </p:cSld>
  <p:clrMapOvr>
    <a:masterClrMapping/>
  </p:clrMapOvr>
  <p:transition>
    <p:random/>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458787" y="0"/>
            <a:ext cx="8229600" cy="1143000"/>
          </a:xfrm>
        </p:spPr>
        <p:txBody>
          <a:bodyPr>
            <a:normAutofit/>
          </a:bodyPr>
          <a:lstStyle/>
          <a:p>
            <a:pPr eaLnBrk="1" hangingPunct="1">
              <a:defRPr/>
            </a:pPr>
            <a:r>
              <a:rPr lang="en-US" altLang="en-US" dirty="0">
                <a:solidFill>
                  <a:schemeClr val="bg1"/>
                </a:solidFill>
                <a:latin typeface="Arial" charset="0"/>
                <a:ea typeface="+mj-ea"/>
                <a:cs typeface="Arial" charset="0"/>
              </a:rPr>
              <a:t>The Internal-External (IE) Matrix</a:t>
            </a:r>
          </a:p>
        </p:txBody>
      </p:sp>
      <p:pic>
        <p:nvPicPr>
          <p:cNvPr id="3891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725" y="1371600"/>
            <a:ext cx="7959725" cy="457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52400" y="6463268"/>
            <a:ext cx="1524000" cy="369332"/>
          </a:xfrm>
          <a:prstGeom prst="rect">
            <a:avLst/>
          </a:prstGeom>
          <a:noFill/>
        </p:spPr>
        <p:txBody>
          <a:bodyPr wrap="square" rtlCol="0">
            <a:spAutoFit/>
          </a:bodyPr>
          <a:lstStyle/>
          <a:p>
            <a:r>
              <a:rPr lang="en-GB" dirty="0">
                <a:solidFill>
                  <a:schemeClr val="bg1"/>
                </a:solidFill>
              </a:rPr>
              <a:t>@ Fred Davies</a:t>
            </a:r>
          </a:p>
        </p:txBody>
      </p:sp>
    </p:spTree>
    <p:extLst>
      <p:ext uri="{BB962C8B-B14F-4D97-AF65-F5344CB8AC3E}">
        <p14:creationId xmlns:p14="http://schemas.microsoft.com/office/powerpoint/2010/main" val="675337411"/>
      </p:ext>
    </p:extLst>
  </p:cSld>
  <p:clrMapOvr>
    <a:masterClrMapping/>
  </p:clrMapOvr>
  <p:transition>
    <p:random/>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457200" y="25400"/>
            <a:ext cx="8229600" cy="1143000"/>
          </a:xfrm>
        </p:spPr>
        <p:txBody>
          <a:bodyPr/>
          <a:lstStyle/>
          <a:p>
            <a:pPr eaLnBrk="1" hangingPunct="1">
              <a:defRPr/>
            </a:pPr>
            <a:r>
              <a:rPr lang="en-US" altLang="en-US" dirty="0">
                <a:solidFill>
                  <a:schemeClr val="bg1"/>
                </a:solidFill>
                <a:latin typeface="Arial" charset="0"/>
                <a:ea typeface="+mj-ea"/>
                <a:cs typeface="Arial" charset="0"/>
              </a:rPr>
              <a:t>The IE Matrix</a:t>
            </a:r>
          </a:p>
        </p:txBody>
      </p:sp>
      <p:sp>
        <p:nvSpPr>
          <p:cNvPr id="40963"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3D13E913-F86D-4B83-9D8C-9A31D19F9E5A}" type="slidenum">
              <a:rPr lang="en-US" altLang="en-US" sz="1200" smtClean="0">
                <a:solidFill>
                  <a:srgbClr val="D45E06"/>
                </a:solidFill>
                <a:latin typeface="Arial" panose="020B0604020202020204" pitchFamily="34" charset="0"/>
              </a:rPr>
              <a:pPr>
                <a:spcBef>
                  <a:spcPct val="0"/>
                </a:spcBef>
                <a:buClrTx/>
                <a:buSzTx/>
                <a:buFontTx/>
                <a:buNone/>
              </a:pPr>
              <a:t>49</a:t>
            </a:fld>
            <a:endParaRPr lang="en-US" altLang="en-US" sz="1200">
              <a:solidFill>
                <a:srgbClr val="D45E06"/>
              </a:solidFill>
              <a:latin typeface="Arial" panose="020B0604020202020204" pitchFamily="34" charset="0"/>
            </a:endParaRPr>
          </a:p>
        </p:txBody>
      </p:sp>
      <p:pic>
        <p:nvPicPr>
          <p:cNvPr id="4096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323975"/>
            <a:ext cx="6553200" cy="463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5913139"/>
      </p:ext>
    </p:extLst>
  </p:cSld>
  <p:clrMapOvr>
    <a:masterClrMapping/>
  </p:clrMapOvr>
  <p:transition>
    <p:random/>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3886200" y="102979"/>
            <a:ext cx="50292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US" sz="4000" b="1" dirty="0">
                <a:solidFill>
                  <a:srgbClr val="FFFF00"/>
                </a:solidFill>
              </a:rPr>
              <a:t>Grand Strategy Matrix</a:t>
            </a:r>
          </a:p>
        </p:txBody>
      </p:sp>
      <p:sp>
        <p:nvSpPr>
          <p:cNvPr id="70659" name="Text Box 3"/>
          <p:cNvSpPr txBox="1">
            <a:spLocks noChangeArrowheads="1"/>
          </p:cNvSpPr>
          <p:nvPr/>
        </p:nvSpPr>
        <p:spPr bwMode="auto">
          <a:xfrm>
            <a:off x="76200" y="90279"/>
            <a:ext cx="3581400" cy="229293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
                <a:schemeClr val="tx1"/>
              </a:buClr>
              <a:buSzPct val="105000"/>
              <a:buFont typeface="Wingdings" pitchFamily="2" charset="2"/>
              <a:buChar char="§"/>
            </a:pPr>
            <a:r>
              <a:rPr lang="en-US" sz="2200" dirty="0">
                <a:solidFill>
                  <a:srgbClr val="800000"/>
                </a:solidFill>
                <a:cs typeface="Arial" charset="0"/>
              </a:rPr>
              <a:t>Based on two dimensions</a:t>
            </a:r>
          </a:p>
          <a:p>
            <a:pPr lvl="1">
              <a:spcBef>
                <a:spcPct val="50000"/>
              </a:spcBef>
              <a:buClr>
                <a:schemeClr val="tx1"/>
              </a:buClr>
              <a:buSzPct val="105000"/>
              <a:buFont typeface="Wingdings" pitchFamily="2" charset="2"/>
              <a:buChar char="§"/>
            </a:pPr>
            <a:r>
              <a:rPr lang="en-US" sz="2200" dirty="0">
                <a:solidFill>
                  <a:srgbClr val="800000"/>
                </a:solidFill>
                <a:cs typeface="Arial" charset="0"/>
              </a:rPr>
              <a:t>Competitive position</a:t>
            </a:r>
          </a:p>
          <a:p>
            <a:pPr lvl="1">
              <a:spcBef>
                <a:spcPct val="50000"/>
              </a:spcBef>
              <a:buClr>
                <a:schemeClr val="tx1"/>
              </a:buClr>
              <a:buSzPct val="105000"/>
              <a:buFont typeface="Wingdings" pitchFamily="2" charset="2"/>
              <a:buChar char="§"/>
            </a:pPr>
            <a:r>
              <a:rPr lang="en-US" sz="2200" dirty="0">
                <a:solidFill>
                  <a:srgbClr val="800000"/>
                </a:solidFill>
                <a:cs typeface="Arial" charset="0"/>
              </a:rPr>
              <a:t>Market growth</a:t>
            </a:r>
          </a:p>
          <a:p>
            <a:pPr>
              <a:spcBef>
                <a:spcPct val="50000"/>
              </a:spcBef>
              <a:buClr>
                <a:schemeClr val="tx1"/>
              </a:buClr>
              <a:buSzPct val="105000"/>
              <a:buFont typeface="Wingdings" pitchFamily="2" charset="2"/>
              <a:buChar char="§"/>
            </a:pPr>
            <a:r>
              <a:rPr lang="en-US" sz="2200" dirty="0">
                <a:solidFill>
                  <a:srgbClr val="800000"/>
                </a:solidFill>
                <a:cs typeface="Arial" charset="0"/>
              </a:rPr>
              <a:t>Tool for formulating alternative strategies</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2403475"/>
            <a:ext cx="7029450" cy="445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368234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 calcmode="lin" valueType="num">
                                      <p:cBhvr additive="base">
                                        <p:cTn id="7" dur="500" fill="hold"/>
                                        <p:tgtEl>
                                          <p:spTgt spid="706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0659">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70659">
                                            <p:txEl>
                                              <p:pRg st="1" end="1"/>
                                            </p:txEl>
                                          </p:spTgt>
                                        </p:tgtEl>
                                        <p:attrNameLst>
                                          <p:attrName>style.visibility</p:attrName>
                                        </p:attrNameLst>
                                      </p:cBhvr>
                                      <p:to>
                                        <p:strVal val="visible"/>
                                      </p:to>
                                    </p:set>
                                    <p:anim calcmode="lin" valueType="num">
                                      <p:cBhvr additive="base">
                                        <p:cTn id="12" dur="500" fill="hold"/>
                                        <p:tgtEl>
                                          <p:spTgt spid="70659">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0659">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70659">
                                            <p:txEl>
                                              <p:pRg st="2" end="2"/>
                                            </p:txEl>
                                          </p:spTgt>
                                        </p:tgtEl>
                                        <p:attrNameLst>
                                          <p:attrName>style.visibility</p:attrName>
                                        </p:attrNameLst>
                                      </p:cBhvr>
                                      <p:to>
                                        <p:strVal val="visible"/>
                                      </p:to>
                                    </p:set>
                                    <p:anim calcmode="lin" valueType="num">
                                      <p:cBhvr additive="base">
                                        <p:cTn id="17" dur="500" fill="hold"/>
                                        <p:tgtEl>
                                          <p:spTgt spid="7065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0659">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70659">
                                            <p:txEl>
                                              <p:pRg st="3" end="3"/>
                                            </p:txEl>
                                          </p:spTgt>
                                        </p:tgtEl>
                                        <p:attrNameLst>
                                          <p:attrName>style.visibility</p:attrName>
                                        </p:attrNameLst>
                                      </p:cBhvr>
                                      <p:to>
                                        <p:strVal val="visible"/>
                                      </p:to>
                                    </p:set>
                                    <p:anim calcmode="lin" valueType="num">
                                      <p:cBhvr additive="base">
                                        <p:cTn id="22" dur="500" fill="hold"/>
                                        <p:tgtEl>
                                          <p:spTgt spid="70659">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065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4"/>
          <p:cNvSpPr>
            <a:spLocks noGrp="1"/>
          </p:cNvSpPr>
          <p:nvPr>
            <p:ph type="sldNum" sz="quarter" idx="12"/>
          </p:nvPr>
        </p:nvSpPr>
        <p:spPr/>
        <p:txBody>
          <a:bodyPr/>
          <a:lstStyle/>
          <a:p>
            <a:fld id="{4051AB1D-73CE-4CE0-A1D1-2A1FDB12E405}" type="slidenum">
              <a:rPr lang="en-IE"/>
              <a:pPr/>
              <a:t>51</a:t>
            </a:fld>
            <a:endParaRPr lang="en-IE"/>
          </a:p>
        </p:txBody>
      </p:sp>
      <p:sp>
        <p:nvSpPr>
          <p:cNvPr id="72706" name="Rectangle 2"/>
          <p:cNvSpPr>
            <a:spLocks noChangeArrowheads="1"/>
          </p:cNvSpPr>
          <p:nvPr/>
        </p:nvSpPr>
        <p:spPr bwMode="auto">
          <a:xfrm>
            <a:off x="4457700" y="3743325"/>
            <a:ext cx="34671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IV</a:t>
            </a:r>
          </a:p>
          <a:p>
            <a:pPr marL="533400" indent="-533400">
              <a:spcBef>
                <a:spcPct val="20000"/>
              </a:spcBef>
              <a:buSzPct val="80000"/>
              <a:buFontTx/>
              <a:buAutoNum type="arabicPeriod"/>
            </a:pPr>
            <a:r>
              <a:rPr lang="en-US">
                <a:solidFill>
                  <a:schemeClr val="bg1"/>
                </a:solidFill>
              </a:rPr>
              <a:t>Concentric diversification</a:t>
            </a:r>
          </a:p>
          <a:p>
            <a:pPr marL="533400" indent="-533400">
              <a:spcBef>
                <a:spcPct val="20000"/>
              </a:spcBef>
              <a:buSzPct val="80000"/>
              <a:buFontTx/>
              <a:buAutoNum type="arabicPeriod"/>
            </a:pPr>
            <a:r>
              <a:rPr lang="en-US">
                <a:solidFill>
                  <a:schemeClr val="bg1"/>
                </a:solidFill>
              </a:rPr>
              <a:t>Horizontal diversification</a:t>
            </a:r>
          </a:p>
          <a:p>
            <a:pPr marL="533400" indent="-533400">
              <a:spcBef>
                <a:spcPct val="20000"/>
              </a:spcBef>
              <a:buSzPct val="80000"/>
              <a:buFontTx/>
              <a:buAutoNum type="arabicPeriod"/>
            </a:pPr>
            <a:r>
              <a:rPr lang="en-US">
                <a:solidFill>
                  <a:schemeClr val="bg1"/>
                </a:solidFill>
              </a:rPr>
              <a:t>Conglomerate diversification</a:t>
            </a:r>
          </a:p>
          <a:p>
            <a:pPr marL="533400" indent="-533400">
              <a:spcBef>
                <a:spcPct val="20000"/>
              </a:spcBef>
              <a:buSzPct val="80000"/>
              <a:buFontTx/>
              <a:buAutoNum type="arabicPeriod"/>
            </a:pPr>
            <a:r>
              <a:rPr lang="en-US">
                <a:solidFill>
                  <a:schemeClr val="bg1"/>
                </a:solidFill>
              </a:rPr>
              <a:t>Joint ventures</a:t>
            </a:r>
          </a:p>
        </p:txBody>
      </p:sp>
      <p:sp>
        <p:nvSpPr>
          <p:cNvPr id="72707" name="Rectangle 3"/>
          <p:cNvSpPr>
            <a:spLocks noChangeArrowheads="1"/>
          </p:cNvSpPr>
          <p:nvPr/>
        </p:nvSpPr>
        <p:spPr bwMode="auto">
          <a:xfrm>
            <a:off x="990600" y="3743325"/>
            <a:ext cx="34671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III</a:t>
            </a:r>
          </a:p>
          <a:p>
            <a:pPr marL="533400" indent="-533400">
              <a:spcBef>
                <a:spcPct val="20000"/>
              </a:spcBef>
              <a:buSzPct val="80000"/>
              <a:buFontTx/>
              <a:buAutoNum type="arabicPeriod"/>
            </a:pPr>
            <a:r>
              <a:rPr lang="en-US">
                <a:solidFill>
                  <a:schemeClr val="bg1"/>
                </a:solidFill>
              </a:rPr>
              <a:t>Retrenchment</a:t>
            </a:r>
          </a:p>
          <a:p>
            <a:pPr marL="533400" indent="-533400">
              <a:spcBef>
                <a:spcPct val="20000"/>
              </a:spcBef>
              <a:buSzPct val="80000"/>
              <a:buFontTx/>
              <a:buAutoNum type="arabicPeriod"/>
            </a:pPr>
            <a:r>
              <a:rPr lang="en-US">
                <a:solidFill>
                  <a:schemeClr val="bg1"/>
                </a:solidFill>
              </a:rPr>
              <a:t>Concentric diversification</a:t>
            </a:r>
          </a:p>
          <a:p>
            <a:pPr marL="533400" indent="-533400">
              <a:spcBef>
                <a:spcPct val="20000"/>
              </a:spcBef>
              <a:buSzPct val="80000"/>
              <a:buFontTx/>
              <a:buAutoNum type="arabicPeriod"/>
            </a:pPr>
            <a:r>
              <a:rPr lang="en-US">
                <a:solidFill>
                  <a:schemeClr val="bg1"/>
                </a:solidFill>
              </a:rPr>
              <a:t>Horizontal diversification</a:t>
            </a:r>
          </a:p>
          <a:p>
            <a:pPr marL="533400" indent="-533400">
              <a:spcBef>
                <a:spcPct val="20000"/>
              </a:spcBef>
              <a:buSzPct val="80000"/>
              <a:buFontTx/>
              <a:buAutoNum type="arabicPeriod"/>
            </a:pPr>
            <a:r>
              <a:rPr lang="en-US">
                <a:solidFill>
                  <a:schemeClr val="bg1"/>
                </a:solidFill>
              </a:rPr>
              <a:t>Conglomerate diversification</a:t>
            </a:r>
          </a:p>
          <a:p>
            <a:pPr marL="533400" indent="-533400">
              <a:spcBef>
                <a:spcPct val="20000"/>
              </a:spcBef>
              <a:buSzPct val="80000"/>
              <a:buFontTx/>
              <a:buAutoNum type="arabicPeriod"/>
            </a:pPr>
            <a:r>
              <a:rPr lang="en-US">
                <a:solidFill>
                  <a:schemeClr val="bg1"/>
                </a:solidFill>
              </a:rPr>
              <a:t>Liquidation</a:t>
            </a:r>
          </a:p>
          <a:p>
            <a:pPr marL="533400" indent="-533400">
              <a:spcBef>
                <a:spcPct val="20000"/>
              </a:spcBef>
              <a:buSzPct val="80000"/>
              <a:buFontTx/>
              <a:buChar char="•"/>
            </a:pPr>
            <a:endParaRPr lang="en-US">
              <a:solidFill>
                <a:schemeClr val="bg1"/>
              </a:solidFill>
            </a:endParaRPr>
          </a:p>
        </p:txBody>
      </p:sp>
      <p:sp>
        <p:nvSpPr>
          <p:cNvPr id="72708" name="Rectangle 4"/>
          <p:cNvSpPr>
            <a:spLocks noChangeArrowheads="1"/>
          </p:cNvSpPr>
          <p:nvPr/>
        </p:nvSpPr>
        <p:spPr bwMode="auto">
          <a:xfrm>
            <a:off x="4495800" y="914400"/>
            <a:ext cx="3467100" cy="267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a:t>
            </a:r>
          </a:p>
          <a:p>
            <a:pPr marL="533400" indent="-533400">
              <a:spcBef>
                <a:spcPct val="20000"/>
              </a:spcBef>
              <a:buSzPct val="80000"/>
              <a:buFontTx/>
              <a:buAutoNum type="arabicPeriod"/>
            </a:pPr>
            <a:r>
              <a:rPr lang="en-US">
                <a:solidFill>
                  <a:schemeClr val="bg1"/>
                </a:solidFill>
              </a:rPr>
              <a:t>Market development</a:t>
            </a:r>
          </a:p>
          <a:p>
            <a:pPr marL="533400" indent="-533400">
              <a:spcBef>
                <a:spcPct val="20000"/>
              </a:spcBef>
              <a:buSzPct val="80000"/>
              <a:buFontTx/>
              <a:buAutoNum type="arabicPeriod"/>
            </a:pPr>
            <a:r>
              <a:rPr lang="en-US">
                <a:solidFill>
                  <a:schemeClr val="bg1"/>
                </a:solidFill>
              </a:rPr>
              <a:t>Market penetration</a:t>
            </a:r>
          </a:p>
          <a:p>
            <a:pPr marL="533400" indent="-533400">
              <a:spcBef>
                <a:spcPct val="20000"/>
              </a:spcBef>
              <a:buSzPct val="80000"/>
              <a:buFontTx/>
              <a:buAutoNum type="arabicPeriod"/>
            </a:pPr>
            <a:r>
              <a:rPr lang="en-US">
                <a:solidFill>
                  <a:schemeClr val="bg1"/>
                </a:solidFill>
              </a:rPr>
              <a:t>Product development</a:t>
            </a:r>
          </a:p>
          <a:p>
            <a:pPr marL="533400" indent="-533400">
              <a:spcBef>
                <a:spcPct val="20000"/>
              </a:spcBef>
              <a:buSzPct val="80000"/>
              <a:buFontTx/>
              <a:buAutoNum type="arabicPeriod"/>
            </a:pPr>
            <a:r>
              <a:rPr lang="en-US">
                <a:solidFill>
                  <a:schemeClr val="bg1"/>
                </a:solidFill>
              </a:rPr>
              <a:t>Forward integration</a:t>
            </a:r>
          </a:p>
          <a:p>
            <a:pPr marL="533400" indent="-533400">
              <a:spcBef>
                <a:spcPct val="20000"/>
              </a:spcBef>
              <a:buSzPct val="80000"/>
              <a:buFontTx/>
              <a:buAutoNum type="arabicPeriod"/>
            </a:pPr>
            <a:r>
              <a:rPr lang="en-US">
                <a:solidFill>
                  <a:schemeClr val="bg1"/>
                </a:solidFill>
              </a:rPr>
              <a:t>Backward integration</a:t>
            </a:r>
          </a:p>
          <a:p>
            <a:pPr marL="533400" indent="-533400">
              <a:spcBef>
                <a:spcPct val="20000"/>
              </a:spcBef>
              <a:buSzPct val="80000"/>
              <a:buFontTx/>
              <a:buAutoNum type="arabicPeriod"/>
            </a:pPr>
            <a:r>
              <a:rPr lang="en-US">
                <a:solidFill>
                  <a:schemeClr val="bg1"/>
                </a:solidFill>
              </a:rPr>
              <a:t>Horizontal integration</a:t>
            </a:r>
          </a:p>
          <a:p>
            <a:pPr marL="533400" indent="-533400">
              <a:spcBef>
                <a:spcPct val="20000"/>
              </a:spcBef>
              <a:buSzPct val="80000"/>
              <a:buFontTx/>
              <a:buAutoNum type="arabicPeriod"/>
            </a:pPr>
            <a:r>
              <a:rPr lang="en-US">
                <a:solidFill>
                  <a:schemeClr val="bg1"/>
                </a:solidFill>
              </a:rPr>
              <a:t>Concentric diversification</a:t>
            </a:r>
          </a:p>
        </p:txBody>
      </p:sp>
      <p:sp>
        <p:nvSpPr>
          <p:cNvPr id="72709" name="Rectangle 5"/>
          <p:cNvSpPr>
            <a:spLocks noChangeArrowheads="1"/>
          </p:cNvSpPr>
          <p:nvPr/>
        </p:nvSpPr>
        <p:spPr bwMode="auto">
          <a:xfrm>
            <a:off x="990600" y="914400"/>
            <a:ext cx="3467100" cy="267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533400" indent="-533400" algn="ctr">
              <a:spcBef>
                <a:spcPct val="20000"/>
              </a:spcBef>
            </a:pPr>
            <a:r>
              <a:rPr lang="en-US" b="1" i="1">
                <a:solidFill>
                  <a:schemeClr val="bg1"/>
                </a:solidFill>
              </a:rPr>
              <a:t>Quadrant II</a:t>
            </a:r>
          </a:p>
          <a:p>
            <a:pPr marL="533400" indent="-533400">
              <a:spcBef>
                <a:spcPct val="20000"/>
              </a:spcBef>
              <a:buSzPct val="80000"/>
              <a:buFontTx/>
              <a:buAutoNum type="arabicPeriod"/>
            </a:pPr>
            <a:r>
              <a:rPr lang="en-US">
                <a:solidFill>
                  <a:schemeClr val="bg1"/>
                </a:solidFill>
              </a:rPr>
              <a:t>Market development</a:t>
            </a:r>
          </a:p>
          <a:p>
            <a:pPr marL="533400" indent="-533400">
              <a:spcBef>
                <a:spcPct val="20000"/>
              </a:spcBef>
              <a:buSzPct val="80000"/>
              <a:buFontTx/>
              <a:buAutoNum type="arabicPeriod"/>
            </a:pPr>
            <a:r>
              <a:rPr lang="en-US">
                <a:solidFill>
                  <a:schemeClr val="bg1"/>
                </a:solidFill>
              </a:rPr>
              <a:t>Market penetration</a:t>
            </a:r>
          </a:p>
          <a:p>
            <a:pPr marL="533400" indent="-533400">
              <a:spcBef>
                <a:spcPct val="20000"/>
              </a:spcBef>
              <a:buSzPct val="80000"/>
              <a:buFontTx/>
              <a:buAutoNum type="arabicPeriod"/>
            </a:pPr>
            <a:r>
              <a:rPr lang="en-US">
                <a:solidFill>
                  <a:schemeClr val="bg1"/>
                </a:solidFill>
              </a:rPr>
              <a:t>Product development</a:t>
            </a:r>
          </a:p>
          <a:p>
            <a:pPr marL="533400" indent="-533400">
              <a:spcBef>
                <a:spcPct val="20000"/>
              </a:spcBef>
              <a:buSzPct val="80000"/>
              <a:buFontTx/>
              <a:buAutoNum type="arabicPeriod"/>
            </a:pPr>
            <a:r>
              <a:rPr lang="en-US">
                <a:solidFill>
                  <a:schemeClr val="bg1"/>
                </a:solidFill>
              </a:rPr>
              <a:t>Horizontal integration</a:t>
            </a:r>
          </a:p>
          <a:p>
            <a:pPr marL="533400" indent="-533400">
              <a:spcBef>
                <a:spcPct val="20000"/>
              </a:spcBef>
              <a:buSzPct val="80000"/>
              <a:buFontTx/>
              <a:buAutoNum type="arabicPeriod"/>
            </a:pPr>
            <a:r>
              <a:rPr lang="en-US">
                <a:solidFill>
                  <a:schemeClr val="bg1"/>
                </a:solidFill>
              </a:rPr>
              <a:t>Divestiture</a:t>
            </a:r>
          </a:p>
          <a:p>
            <a:pPr marL="533400" indent="-533400">
              <a:spcBef>
                <a:spcPct val="20000"/>
              </a:spcBef>
              <a:buSzPct val="80000"/>
              <a:buFontTx/>
              <a:buAutoNum type="arabicPeriod"/>
            </a:pPr>
            <a:r>
              <a:rPr lang="en-US">
                <a:solidFill>
                  <a:schemeClr val="bg1"/>
                </a:solidFill>
              </a:rPr>
              <a:t>Liquidation</a:t>
            </a:r>
          </a:p>
        </p:txBody>
      </p:sp>
      <p:sp>
        <p:nvSpPr>
          <p:cNvPr id="72710" name="Line 6"/>
          <p:cNvSpPr>
            <a:spLocks noChangeShapeType="1"/>
          </p:cNvSpPr>
          <p:nvPr/>
        </p:nvSpPr>
        <p:spPr bwMode="auto">
          <a:xfrm>
            <a:off x="992188" y="1066800"/>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1" name="Line 7"/>
          <p:cNvSpPr>
            <a:spLocks noChangeShapeType="1"/>
          </p:cNvSpPr>
          <p:nvPr/>
        </p:nvSpPr>
        <p:spPr bwMode="auto">
          <a:xfrm>
            <a:off x="1752600" y="3733800"/>
            <a:ext cx="5791200" cy="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2" name="Line 8"/>
          <p:cNvSpPr>
            <a:spLocks noChangeShapeType="1"/>
          </p:cNvSpPr>
          <p:nvPr/>
        </p:nvSpPr>
        <p:spPr bwMode="auto">
          <a:xfrm>
            <a:off x="992188" y="6364288"/>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3" name="Line 9"/>
          <p:cNvSpPr>
            <a:spLocks noChangeShapeType="1"/>
          </p:cNvSpPr>
          <p:nvPr/>
        </p:nvSpPr>
        <p:spPr bwMode="auto">
          <a:xfrm>
            <a:off x="4419600" y="838200"/>
            <a:ext cx="0" cy="5029200"/>
          </a:xfrm>
          <a:prstGeom prst="line">
            <a:avLst/>
          </a:prstGeom>
          <a:noFill/>
          <a:ln w="12700">
            <a:solidFill>
              <a:srgbClr val="8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4" name="Line 10"/>
          <p:cNvSpPr>
            <a:spLocks noChangeShapeType="1"/>
          </p:cNvSpPr>
          <p:nvPr/>
        </p:nvSpPr>
        <p:spPr bwMode="auto">
          <a:xfrm>
            <a:off x="7924800" y="1068388"/>
            <a:ext cx="0" cy="2674937"/>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5" name="Line 11"/>
          <p:cNvSpPr>
            <a:spLocks noChangeShapeType="1"/>
          </p:cNvSpPr>
          <p:nvPr/>
        </p:nvSpPr>
        <p:spPr bwMode="auto">
          <a:xfrm>
            <a:off x="4459288" y="1066800"/>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6" name="Line 12"/>
          <p:cNvSpPr>
            <a:spLocks noChangeShapeType="1"/>
          </p:cNvSpPr>
          <p:nvPr/>
        </p:nvSpPr>
        <p:spPr bwMode="auto">
          <a:xfrm>
            <a:off x="990600" y="3744913"/>
            <a:ext cx="0" cy="2619375"/>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7" name="Line 13"/>
          <p:cNvSpPr>
            <a:spLocks noChangeShapeType="1"/>
          </p:cNvSpPr>
          <p:nvPr/>
        </p:nvSpPr>
        <p:spPr bwMode="auto">
          <a:xfrm>
            <a:off x="7924800" y="3744913"/>
            <a:ext cx="0" cy="2619375"/>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8" name="Line 14"/>
          <p:cNvSpPr>
            <a:spLocks noChangeShapeType="1"/>
          </p:cNvSpPr>
          <p:nvPr/>
        </p:nvSpPr>
        <p:spPr bwMode="auto">
          <a:xfrm>
            <a:off x="4459288" y="6364288"/>
            <a:ext cx="3465512"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719" name="Rectangle 15"/>
          <p:cNvSpPr>
            <a:spLocks noChangeArrowheads="1"/>
          </p:cNvSpPr>
          <p:nvPr/>
        </p:nvSpPr>
        <p:spPr bwMode="auto">
          <a:xfrm>
            <a:off x="2667000" y="304800"/>
            <a:ext cx="373380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2000" b="1" dirty="0">
                <a:solidFill>
                  <a:schemeClr val="bg1"/>
                </a:solidFill>
              </a:rPr>
              <a:t>RAPID MARKET GROWTH</a:t>
            </a:r>
          </a:p>
        </p:txBody>
      </p:sp>
      <p:sp>
        <p:nvSpPr>
          <p:cNvPr id="72720" name="Rectangle 16"/>
          <p:cNvSpPr>
            <a:spLocks noChangeArrowheads="1"/>
          </p:cNvSpPr>
          <p:nvPr/>
        </p:nvSpPr>
        <p:spPr bwMode="auto">
          <a:xfrm>
            <a:off x="2743200" y="5791200"/>
            <a:ext cx="3733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b="1">
                <a:solidFill>
                  <a:schemeClr val="bg1"/>
                </a:solidFill>
              </a:rPr>
              <a:t>SLOW MARKET GROWTH</a:t>
            </a:r>
          </a:p>
        </p:txBody>
      </p:sp>
      <p:sp>
        <p:nvSpPr>
          <p:cNvPr id="72721" name="Rectangle 17"/>
          <p:cNvSpPr>
            <a:spLocks noChangeArrowheads="1"/>
          </p:cNvSpPr>
          <p:nvPr/>
        </p:nvSpPr>
        <p:spPr bwMode="auto">
          <a:xfrm>
            <a:off x="-228600" y="3124200"/>
            <a:ext cx="20574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WEAK </a:t>
            </a:r>
          </a:p>
          <a:p>
            <a:pPr algn="ctr"/>
            <a:r>
              <a:rPr lang="en-US" sz="1600" b="1">
                <a:solidFill>
                  <a:schemeClr val="bg1"/>
                </a:solidFill>
              </a:rPr>
              <a:t>COMPETITIVE </a:t>
            </a:r>
          </a:p>
          <a:p>
            <a:pPr algn="ctr"/>
            <a:r>
              <a:rPr lang="en-US" sz="1600" b="1">
                <a:solidFill>
                  <a:schemeClr val="bg1"/>
                </a:solidFill>
              </a:rPr>
              <a:t>POSITION</a:t>
            </a:r>
          </a:p>
        </p:txBody>
      </p:sp>
      <p:sp>
        <p:nvSpPr>
          <p:cNvPr id="72722" name="Rectangle 18"/>
          <p:cNvSpPr>
            <a:spLocks noChangeArrowheads="1"/>
          </p:cNvSpPr>
          <p:nvPr/>
        </p:nvSpPr>
        <p:spPr bwMode="auto">
          <a:xfrm>
            <a:off x="7391400" y="3200400"/>
            <a:ext cx="20574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1600" b="1">
                <a:solidFill>
                  <a:schemeClr val="bg1"/>
                </a:solidFill>
              </a:rPr>
              <a:t>STRONG</a:t>
            </a:r>
          </a:p>
          <a:p>
            <a:pPr algn="ctr"/>
            <a:r>
              <a:rPr lang="en-US" sz="1600" b="1">
                <a:solidFill>
                  <a:schemeClr val="bg1"/>
                </a:solidFill>
              </a:rPr>
              <a:t>COMPETITIVE </a:t>
            </a:r>
          </a:p>
          <a:p>
            <a:pPr algn="ctr"/>
            <a:r>
              <a:rPr lang="en-US" sz="1600" b="1">
                <a:solidFill>
                  <a:schemeClr val="bg1"/>
                </a:solidFill>
              </a:rPr>
              <a:t>POSITION</a:t>
            </a:r>
          </a:p>
        </p:txBody>
      </p:sp>
    </p:spTree>
    <p:extLst>
      <p:ext uri="{BB962C8B-B14F-4D97-AF65-F5344CB8AC3E}">
        <p14:creationId xmlns:p14="http://schemas.microsoft.com/office/powerpoint/2010/main" val="20721060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74755" name="Text Box 3"/>
          <p:cNvSpPr txBox="1">
            <a:spLocks noChangeArrowheads="1"/>
          </p:cNvSpPr>
          <p:nvPr/>
        </p:nvSpPr>
        <p:spPr bwMode="auto">
          <a:xfrm>
            <a:off x="762000" y="2819400"/>
            <a:ext cx="6781800" cy="210026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Excellent strategic position</a:t>
            </a:r>
          </a:p>
          <a:p>
            <a:pPr>
              <a:spcBef>
                <a:spcPct val="50000"/>
              </a:spcBef>
              <a:buClr>
                <a:schemeClr val="tx1"/>
              </a:buClr>
              <a:buSzPct val="105000"/>
              <a:buFont typeface="Wingdings" pitchFamily="2" charset="2"/>
              <a:buChar char="§"/>
            </a:pPr>
            <a:r>
              <a:rPr lang="en-US" sz="2400">
                <a:solidFill>
                  <a:srgbClr val="800000"/>
                </a:solidFill>
                <a:cs typeface="Arial" charset="0"/>
              </a:rPr>
              <a:t>Concentration on current markets/products</a:t>
            </a:r>
          </a:p>
          <a:p>
            <a:pPr>
              <a:spcBef>
                <a:spcPct val="50000"/>
              </a:spcBef>
              <a:buClr>
                <a:schemeClr val="tx1"/>
              </a:buClr>
              <a:buSzPct val="105000"/>
              <a:buFont typeface="Wingdings" pitchFamily="2" charset="2"/>
              <a:buChar char="§"/>
            </a:pPr>
            <a:r>
              <a:rPr lang="en-US" sz="2400">
                <a:solidFill>
                  <a:srgbClr val="800000"/>
                </a:solidFill>
                <a:cs typeface="Arial" charset="0"/>
              </a:rPr>
              <a:t>Take risks aggressively when necessary</a:t>
            </a:r>
          </a:p>
          <a:p>
            <a:pPr>
              <a:spcBef>
                <a:spcPct val="50000"/>
              </a:spcBef>
              <a:buClr>
                <a:schemeClr val="tx1"/>
              </a:buClr>
              <a:buSzPct val="105000"/>
              <a:buFont typeface="Wingdings" pitchFamily="2" charset="2"/>
              <a:buChar char="§"/>
            </a:pPr>
            <a:r>
              <a:rPr lang="en-US" sz="2400" b="1">
                <a:solidFill>
                  <a:srgbClr val="800000"/>
                </a:solidFill>
                <a:cs typeface="Arial" charset="0"/>
              </a:rPr>
              <a:t>Which type of strategy would you suggest?</a:t>
            </a:r>
          </a:p>
        </p:txBody>
      </p:sp>
      <p:sp>
        <p:nvSpPr>
          <p:cNvPr id="74756"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 </a:t>
            </a:r>
          </a:p>
        </p:txBody>
      </p:sp>
      <p:sp>
        <p:nvSpPr>
          <p:cNvPr id="2" name="Rectangle 1"/>
          <p:cNvSpPr/>
          <p:nvPr/>
        </p:nvSpPr>
        <p:spPr>
          <a:xfrm>
            <a:off x="304800" y="5181600"/>
            <a:ext cx="8610600" cy="1292662"/>
          </a:xfrm>
          <a:prstGeom prst="rect">
            <a:avLst/>
          </a:prstGeom>
        </p:spPr>
        <p:txBody>
          <a:bodyPr wrap="square">
            <a:spAutoFit/>
          </a:bodyPr>
          <a:lstStyle/>
          <a:p>
            <a:pPr lvl="1"/>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Continued concentration on current markets (market penetration and market development) and products (product development) is an appropriate strategy</a:t>
            </a:r>
          </a:p>
        </p:txBody>
      </p:sp>
    </p:spTree>
    <p:extLst>
      <p:ext uri="{BB962C8B-B14F-4D97-AF65-F5344CB8AC3E}">
        <p14:creationId xmlns:p14="http://schemas.microsoft.com/office/powerpoint/2010/main" val="369257498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74755">
                                            <p:txEl>
                                              <p:pRg st="1" end="1"/>
                                            </p:txEl>
                                          </p:spTgt>
                                        </p:tgtEl>
                                        <p:attrNameLst>
                                          <p:attrName>style.visibility</p:attrName>
                                        </p:attrNameLst>
                                      </p:cBhvr>
                                      <p:to>
                                        <p:strVal val="visible"/>
                                      </p:to>
                                    </p:set>
                                    <p:anim calcmode="lin" valueType="num">
                                      <p:cBhvr additive="base">
                                        <p:cTn id="12" dur="500" fill="hold"/>
                                        <p:tgtEl>
                                          <p:spTgt spid="7475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4755">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74755">
                                            <p:txEl>
                                              <p:pRg st="2" end="2"/>
                                            </p:txEl>
                                          </p:spTgt>
                                        </p:tgtEl>
                                        <p:attrNameLst>
                                          <p:attrName>style.visibility</p:attrName>
                                        </p:attrNameLst>
                                      </p:cBhvr>
                                      <p:to>
                                        <p:strVal val="visible"/>
                                      </p:to>
                                    </p:set>
                                    <p:anim calcmode="lin" valueType="num">
                                      <p:cBhvr additive="base">
                                        <p:cTn id="17" dur="500" fill="hold"/>
                                        <p:tgtEl>
                                          <p:spTgt spid="747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4755">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74755">
                                            <p:txEl>
                                              <p:pRg st="3" end="3"/>
                                            </p:txEl>
                                          </p:spTgt>
                                        </p:tgtEl>
                                        <p:attrNameLst>
                                          <p:attrName>style.visibility</p:attrName>
                                        </p:attrNameLst>
                                      </p:cBhvr>
                                      <p:to>
                                        <p:strVal val="visible"/>
                                      </p:to>
                                    </p:set>
                                    <p:anim calcmode="lin" valueType="num">
                                      <p:cBhvr additive="base">
                                        <p:cTn id="22" dur="500" fill="hold"/>
                                        <p:tgtEl>
                                          <p:spTgt spid="74755">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47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76803" name="Text Box 3"/>
          <p:cNvSpPr txBox="1">
            <a:spLocks noChangeArrowheads="1"/>
          </p:cNvSpPr>
          <p:nvPr/>
        </p:nvSpPr>
        <p:spPr bwMode="auto">
          <a:xfrm>
            <a:off x="723900" y="2463006"/>
            <a:ext cx="6781800" cy="1917700"/>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Evaluate present approach</a:t>
            </a:r>
          </a:p>
          <a:p>
            <a:pPr>
              <a:spcBef>
                <a:spcPct val="50000"/>
              </a:spcBef>
              <a:buClr>
                <a:schemeClr val="tx1"/>
              </a:buClr>
              <a:buSzPct val="105000"/>
              <a:buFont typeface="Wingdings" pitchFamily="2" charset="2"/>
              <a:buChar char="§"/>
            </a:pPr>
            <a:r>
              <a:rPr lang="en-US" sz="2400" dirty="0">
                <a:solidFill>
                  <a:srgbClr val="800000"/>
                </a:solidFill>
                <a:cs typeface="Arial" charset="0"/>
              </a:rPr>
              <a:t>How to improve competitiveness</a:t>
            </a:r>
          </a:p>
          <a:p>
            <a:pPr>
              <a:spcBef>
                <a:spcPct val="50000"/>
              </a:spcBef>
              <a:buClr>
                <a:schemeClr val="tx1"/>
              </a:buClr>
              <a:buSzPct val="105000"/>
              <a:buFont typeface="Wingdings" pitchFamily="2" charset="2"/>
              <a:buChar char="§"/>
            </a:pPr>
            <a:r>
              <a:rPr lang="en-US" sz="2400" dirty="0">
                <a:solidFill>
                  <a:srgbClr val="800000"/>
                </a:solidFill>
                <a:cs typeface="Arial" charset="0"/>
              </a:rPr>
              <a:t>Rapid market growth requires </a:t>
            </a:r>
            <a:r>
              <a:rPr lang="en-US" sz="2400" b="1" dirty="0">
                <a:solidFill>
                  <a:srgbClr val="800000"/>
                </a:solidFill>
                <a:cs typeface="Arial" charset="0"/>
              </a:rPr>
              <a:t>intensive strategy</a:t>
            </a:r>
          </a:p>
        </p:txBody>
      </p:sp>
      <p:sp>
        <p:nvSpPr>
          <p:cNvPr id="76804"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II</a:t>
            </a:r>
          </a:p>
        </p:txBody>
      </p:sp>
      <p:sp>
        <p:nvSpPr>
          <p:cNvPr id="2" name="Rectangle 1"/>
          <p:cNvSpPr/>
          <p:nvPr/>
        </p:nvSpPr>
        <p:spPr>
          <a:xfrm>
            <a:off x="228600" y="5029200"/>
            <a:ext cx="8382000" cy="1292662"/>
          </a:xfrm>
          <a:prstGeom prst="rect">
            <a:avLst/>
          </a:prstGeom>
        </p:spPr>
        <p:txBody>
          <a:bodyPr wrap="square">
            <a:spAutoFit/>
          </a:bodyPr>
          <a:lstStyle/>
          <a:p>
            <a:pPr lvl="1"/>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Not competing effectively</a:t>
            </a:r>
          </a:p>
          <a:p>
            <a:pPr lvl="1"/>
            <a:r>
              <a:rPr lang="en-US" altLang="en-US" sz="2600" dirty="0">
                <a:solidFill>
                  <a:srgbClr val="EA8B00"/>
                </a:solidFill>
                <a:latin typeface="Arial" panose="020B0604020202020204" pitchFamily="34" charset="0"/>
                <a:ea typeface="ＭＳ Ｐゴシック" panose="020B0600070205080204" pitchFamily="34" charset="-128"/>
                <a:cs typeface="Arial" panose="020B0604020202020204" pitchFamily="34" charset="0"/>
              </a:rPr>
              <a:t>Determine why the firm’s current approach is ineffective</a:t>
            </a:r>
          </a:p>
        </p:txBody>
      </p:sp>
    </p:spTree>
    <p:extLst>
      <p:ext uri="{BB962C8B-B14F-4D97-AF65-F5344CB8AC3E}">
        <p14:creationId xmlns:p14="http://schemas.microsoft.com/office/powerpoint/2010/main" val="215902218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76803">
                                            <p:txEl>
                                              <p:pRg st="1" end="1"/>
                                            </p:txEl>
                                          </p:spTgt>
                                        </p:tgtEl>
                                        <p:attrNameLst>
                                          <p:attrName>style.visibility</p:attrName>
                                        </p:attrNameLst>
                                      </p:cBhvr>
                                      <p:to>
                                        <p:strVal val="visible"/>
                                      </p:to>
                                    </p:set>
                                    <p:anim calcmode="lin" valueType="num">
                                      <p:cBhvr additive="base">
                                        <p:cTn id="12"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76803">
                                            <p:txEl>
                                              <p:pRg st="2" end="2"/>
                                            </p:txEl>
                                          </p:spTgt>
                                        </p:tgtEl>
                                        <p:attrNameLst>
                                          <p:attrName>style.visibility</p:attrName>
                                        </p:attrNameLst>
                                      </p:cBhvr>
                                      <p:to>
                                        <p:strVal val="visible"/>
                                      </p:to>
                                    </p:set>
                                    <p:anim calcmode="lin" valueType="num">
                                      <p:cBhvr additive="base">
                                        <p:cTn id="17"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78851" name="Text Box 3"/>
          <p:cNvSpPr txBox="1">
            <a:spLocks noChangeArrowheads="1"/>
          </p:cNvSpPr>
          <p:nvPr/>
        </p:nvSpPr>
        <p:spPr bwMode="auto">
          <a:xfrm>
            <a:off x="762000" y="2333625"/>
            <a:ext cx="6781800" cy="210026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Compete in slow-growth industries</a:t>
            </a:r>
          </a:p>
          <a:p>
            <a:pPr>
              <a:spcBef>
                <a:spcPct val="50000"/>
              </a:spcBef>
              <a:buClr>
                <a:schemeClr val="tx1"/>
              </a:buClr>
              <a:buSzPct val="105000"/>
              <a:buFont typeface="Wingdings" pitchFamily="2" charset="2"/>
              <a:buChar char="§"/>
            </a:pPr>
            <a:r>
              <a:rPr lang="en-US" sz="2400">
                <a:solidFill>
                  <a:srgbClr val="800000"/>
                </a:solidFill>
                <a:cs typeface="Arial" charset="0"/>
              </a:rPr>
              <a:t>Weak competitive position</a:t>
            </a:r>
          </a:p>
          <a:p>
            <a:pPr>
              <a:spcBef>
                <a:spcPct val="50000"/>
              </a:spcBef>
              <a:buClr>
                <a:schemeClr val="tx1"/>
              </a:buClr>
              <a:buSzPct val="105000"/>
              <a:buFont typeface="Wingdings" pitchFamily="2" charset="2"/>
              <a:buChar char="§"/>
            </a:pPr>
            <a:r>
              <a:rPr lang="en-US" sz="2400">
                <a:solidFill>
                  <a:srgbClr val="800000"/>
                </a:solidFill>
                <a:cs typeface="Arial" charset="0"/>
              </a:rPr>
              <a:t>Drastic changes quickly</a:t>
            </a:r>
          </a:p>
          <a:p>
            <a:pPr>
              <a:spcBef>
                <a:spcPct val="50000"/>
              </a:spcBef>
              <a:buClr>
                <a:schemeClr val="tx1"/>
              </a:buClr>
              <a:buSzPct val="105000"/>
              <a:buFont typeface="Wingdings" pitchFamily="2" charset="2"/>
              <a:buChar char="§"/>
            </a:pPr>
            <a:r>
              <a:rPr lang="en-US" sz="2400">
                <a:solidFill>
                  <a:srgbClr val="800000"/>
                </a:solidFill>
                <a:cs typeface="Arial" charset="0"/>
              </a:rPr>
              <a:t>Cost &amp; asset reduction (</a:t>
            </a:r>
            <a:r>
              <a:rPr lang="en-US" sz="2400" b="1">
                <a:solidFill>
                  <a:srgbClr val="800000"/>
                </a:solidFill>
                <a:cs typeface="Arial" charset="0"/>
              </a:rPr>
              <a:t>retrenchment</a:t>
            </a:r>
            <a:r>
              <a:rPr lang="en-US" sz="2400">
                <a:solidFill>
                  <a:srgbClr val="800000"/>
                </a:solidFill>
                <a:cs typeface="Arial" charset="0"/>
              </a:rPr>
              <a:t>)</a:t>
            </a:r>
          </a:p>
        </p:txBody>
      </p:sp>
      <p:sp>
        <p:nvSpPr>
          <p:cNvPr id="78852"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III</a:t>
            </a:r>
          </a:p>
        </p:txBody>
      </p:sp>
      <p:sp>
        <p:nvSpPr>
          <p:cNvPr id="2" name="Rectangle 1"/>
          <p:cNvSpPr/>
          <p:nvPr/>
        </p:nvSpPr>
        <p:spPr>
          <a:xfrm>
            <a:off x="228600" y="4800600"/>
            <a:ext cx="8229600" cy="1692771"/>
          </a:xfrm>
          <a:prstGeom prst="rect">
            <a:avLst/>
          </a:prstGeom>
        </p:spPr>
        <p:txBody>
          <a:bodyPr wrap="square">
            <a:spAutoFit/>
          </a:bodyPr>
          <a:lstStyle/>
          <a:p>
            <a:pPr lvl="1">
              <a:defRPr/>
            </a:pPr>
            <a:r>
              <a:rPr lang="en-US" altLang="en-US" sz="2600" dirty="0">
                <a:solidFill>
                  <a:srgbClr val="EA8B00"/>
                </a:solidFill>
                <a:latin typeface="Arial" charset="0"/>
                <a:cs typeface="Arial" charset="0"/>
              </a:rPr>
              <a:t>Need to make changes quickly to avoid further decline and possible liquidation </a:t>
            </a:r>
          </a:p>
          <a:p>
            <a:pPr lvl="1">
              <a:defRPr/>
            </a:pPr>
            <a:r>
              <a:rPr lang="en-US" altLang="en-US" sz="2600" dirty="0">
                <a:solidFill>
                  <a:srgbClr val="EA8B00"/>
                </a:solidFill>
                <a:latin typeface="Arial" charset="0"/>
                <a:cs typeface="Arial" charset="0"/>
              </a:rPr>
              <a:t>Extensive cost and asset reduction (retrenchment) should be pursued first</a:t>
            </a:r>
          </a:p>
        </p:txBody>
      </p:sp>
    </p:spTree>
    <p:extLst>
      <p:ext uri="{BB962C8B-B14F-4D97-AF65-F5344CB8AC3E}">
        <p14:creationId xmlns:p14="http://schemas.microsoft.com/office/powerpoint/2010/main" val="53399047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 calcmode="lin" valueType="num">
                                      <p:cBhvr additive="base">
                                        <p:cTn id="12"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8851">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 calcmode="lin" valueType="num">
                                      <p:cBhvr additive="base">
                                        <p:cTn id="17"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8851">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 calcmode="lin" valueType="num">
                                      <p:cBhvr additive="base">
                                        <p:cTn id="22"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8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Grand Strategy Matrix</a:t>
            </a:r>
          </a:p>
        </p:txBody>
      </p:sp>
      <p:sp>
        <p:nvSpPr>
          <p:cNvPr id="80899" name="Text Box 3"/>
          <p:cNvSpPr txBox="1">
            <a:spLocks noChangeArrowheads="1"/>
          </p:cNvSpPr>
          <p:nvPr/>
        </p:nvSpPr>
        <p:spPr bwMode="auto">
          <a:xfrm>
            <a:off x="762000" y="2819400"/>
            <a:ext cx="6781800" cy="1917700"/>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dirty="0">
                <a:solidFill>
                  <a:srgbClr val="800000"/>
                </a:solidFill>
                <a:cs typeface="Arial" charset="0"/>
              </a:rPr>
              <a:t>Strong competitive position</a:t>
            </a:r>
          </a:p>
          <a:p>
            <a:pPr>
              <a:spcBef>
                <a:spcPct val="50000"/>
              </a:spcBef>
              <a:buClr>
                <a:schemeClr val="tx1"/>
              </a:buClr>
              <a:buSzPct val="105000"/>
              <a:buFont typeface="Wingdings" pitchFamily="2" charset="2"/>
              <a:buChar char="§"/>
            </a:pPr>
            <a:r>
              <a:rPr lang="en-US" sz="2400" dirty="0">
                <a:solidFill>
                  <a:srgbClr val="800000"/>
                </a:solidFill>
                <a:cs typeface="Arial" charset="0"/>
              </a:rPr>
              <a:t>Slow-growth industry</a:t>
            </a:r>
          </a:p>
          <a:p>
            <a:pPr>
              <a:spcBef>
                <a:spcPct val="50000"/>
              </a:spcBef>
              <a:buClr>
                <a:schemeClr val="tx1"/>
              </a:buClr>
              <a:buSzPct val="105000"/>
              <a:buFont typeface="Wingdings" pitchFamily="2" charset="2"/>
              <a:buChar char="§"/>
            </a:pPr>
            <a:r>
              <a:rPr lang="en-US" sz="2400" b="1" dirty="0">
                <a:solidFill>
                  <a:srgbClr val="800000"/>
                </a:solidFill>
                <a:cs typeface="Arial" charset="0"/>
              </a:rPr>
              <a:t>Diversification</a:t>
            </a:r>
            <a:r>
              <a:rPr lang="en-US" sz="2400" dirty="0">
                <a:solidFill>
                  <a:srgbClr val="800000"/>
                </a:solidFill>
                <a:cs typeface="Arial" charset="0"/>
              </a:rPr>
              <a:t> to more promising growth areas</a:t>
            </a:r>
          </a:p>
        </p:txBody>
      </p:sp>
      <p:sp>
        <p:nvSpPr>
          <p:cNvPr id="80900" name="Text Box 4"/>
          <p:cNvSpPr txBox="1">
            <a:spLocks noChangeArrowheads="1"/>
          </p:cNvSpPr>
          <p:nvPr/>
        </p:nvSpPr>
        <p:spPr bwMode="auto">
          <a:xfrm>
            <a:off x="762000" y="1447800"/>
            <a:ext cx="4572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a:solidFill>
                  <a:schemeClr val="bg1"/>
                </a:solidFill>
                <a:cs typeface="Arial" charset="0"/>
              </a:rPr>
              <a:t>Quadrant IV</a:t>
            </a:r>
          </a:p>
        </p:txBody>
      </p:sp>
      <p:sp>
        <p:nvSpPr>
          <p:cNvPr id="2" name="Rectangle 1"/>
          <p:cNvSpPr/>
          <p:nvPr/>
        </p:nvSpPr>
        <p:spPr>
          <a:xfrm>
            <a:off x="228600" y="5105400"/>
            <a:ext cx="8610600" cy="1292662"/>
          </a:xfrm>
          <a:prstGeom prst="rect">
            <a:avLst/>
          </a:prstGeom>
        </p:spPr>
        <p:txBody>
          <a:bodyPr wrap="square">
            <a:spAutoFit/>
          </a:bodyPr>
          <a:lstStyle/>
          <a:p>
            <a:pPr lvl="1">
              <a:defRPr/>
            </a:pPr>
            <a:r>
              <a:rPr lang="en-US" altLang="en-US" sz="2600" dirty="0">
                <a:solidFill>
                  <a:srgbClr val="EA8B00"/>
                </a:solidFill>
                <a:latin typeface="Arial" charset="0"/>
                <a:cs typeface="Arial" charset="0"/>
              </a:rPr>
              <a:t>Most likely will have high cash-flow levels and limited internal growth needs and could pursue diversification successfully</a:t>
            </a:r>
          </a:p>
        </p:txBody>
      </p:sp>
    </p:spTree>
    <p:extLst>
      <p:ext uri="{BB962C8B-B14F-4D97-AF65-F5344CB8AC3E}">
        <p14:creationId xmlns:p14="http://schemas.microsoft.com/office/powerpoint/2010/main" val="185314791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 calcmode="lin" valueType="num">
                                      <p:cBhvr additive="base">
                                        <p:cTn id="7" dur="500" fill="hold"/>
                                        <p:tgtEl>
                                          <p:spTgt spid="808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0899">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80899">
                                            <p:txEl>
                                              <p:pRg st="1" end="1"/>
                                            </p:txEl>
                                          </p:spTgt>
                                        </p:tgtEl>
                                        <p:attrNameLst>
                                          <p:attrName>style.visibility</p:attrName>
                                        </p:attrNameLst>
                                      </p:cBhvr>
                                      <p:to>
                                        <p:strVal val="visible"/>
                                      </p:to>
                                    </p:set>
                                    <p:anim calcmode="lin" valueType="num">
                                      <p:cBhvr additive="base">
                                        <p:cTn id="12" dur="5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0899">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80899">
                                            <p:txEl>
                                              <p:pRg st="2" end="2"/>
                                            </p:txEl>
                                          </p:spTgt>
                                        </p:tgtEl>
                                        <p:attrNameLst>
                                          <p:attrName>style.visibility</p:attrName>
                                        </p:attrNameLst>
                                      </p:cBhvr>
                                      <p:to>
                                        <p:strVal val="visible"/>
                                      </p:to>
                                    </p:set>
                                    <p:anim calcmode="lin" valueType="num">
                                      <p:cBhvr additive="base">
                                        <p:cTn id="17" dur="500" fill="hold"/>
                                        <p:tgtEl>
                                          <p:spTgt spid="8089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089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533400" y="457200"/>
            <a:ext cx="78486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3200" b="1" dirty="0">
                <a:solidFill>
                  <a:schemeClr val="bg1"/>
                </a:solidFill>
              </a:rPr>
              <a:t>Strategy-Formulation Analytical Framework</a:t>
            </a:r>
          </a:p>
        </p:txBody>
      </p:sp>
      <p:sp>
        <p:nvSpPr>
          <p:cNvPr id="33795" name="Line 3"/>
          <p:cNvSpPr>
            <a:spLocks noChangeShapeType="1"/>
          </p:cNvSpPr>
          <p:nvPr/>
        </p:nvSpPr>
        <p:spPr bwMode="auto">
          <a:xfrm>
            <a:off x="4114800" y="3200400"/>
            <a:ext cx="1219200" cy="0"/>
          </a:xfrm>
          <a:prstGeom prst="line">
            <a:avLst/>
          </a:prstGeom>
          <a:ln>
            <a:headEnd/>
            <a:tailEnd/>
          </a:ln>
        </p:spPr>
        <p:style>
          <a:lnRef idx="1">
            <a:schemeClr val="accent5"/>
          </a:lnRef>
          <a:fillRef idx="0">
            <a:schemeClr val="accent5"/>
          </a:fillRef>
          <a:effectRef idx="0">
            <a:schemeClr val="accent5"/>
          </a:effectRef>
          <a:fontRef idx="minor">
            <a:schemeClr val="tx1"/>
          </a:fontRef>
        </p:style>
        <p:txBody>
          <a:bodyPr/>
          <a:lstStyle/>
          <a:p>
            <a:endParaRPr lang="en-US"/>
          </a:p>
        </p:txBody>
      </p:sp>
      <p:sp>
        <p:nvSpPr>
          <p:cNvPr id="33796" name="Oval 4"/>
          <p:cNvSpPr>
            <a:spLocks noChangeArrowheads="1"/>
          </p:cNvSpPr>
          <p:nvPr/>
        </p:nvSpPr>
        <p:spPr bwMode="auto">
          <a:xfrm>
            <a:off x="762000" y="2590800"/>
            <a:ext cx="3352800" cy="1295400"/>
          </a:xfrm>
          <a:prstGeom prst="ellipse">
            <a:avLst/>
          </a:prstGeom>
          <a:solidFill>
            <a:schemeClr val="accent1"/>
          </a:solidFill>
          <a:ln>
            <a:noFill/>
          </a:ln>
          <a:effectLst/>
          <a:scene3d>
            <a:camera prst="legacyPerspectiveBottom"/>
            <a:lightRig rig="legacyFlat3" dir="t"/>
          </a:scene3d>
          <a:sp3d extrusionH="887400" prstMaterial="legacyMatte">
            <a:bevelT w="13500" h="13500" prst="angle"/>
            <a:bevelB w="13500" h="13500" prst="angle"/>
            <a:extrusionClr>
              <a:schemeClr val="accent1"/>
            </a:extrusionClr>
          </a:sp3d>
          <a:extLst>
            <a:ext uri="{91240B29-F687-4F45-9708-019B960494DF}">
              <a14:hiddenLine xmlns:a14="http://schemas.microsoft.com/office/drawing/2010/main" w="9525">
                <a:noFill/>
                <a:round/>
                <a:headEnd/>
                <a:tailEnd/>
              </a14:hiddenLine>
            </a:ext>
            <a:ext uri="{AF507438-7753-43E0-B8FC-AC1667EBCBE1}">
              <a14:hiddenEffects xmlns:a14="http://schemas.microsoft.com/office/drawing/2010/main">
                <a:effectLst>
                  <a:outerShdw dist="107763" dir="18900000" algn="ctr" rotWithShape="0">
                    <a:srgbClr val="808080">
                      <a:alpha val="50000"/>
                    </a:srgbClr>
                  </a:outerShdw>
                </a:effectLst>
              </a14:hiddenEffects>
            </a:ext>
          </a:extLst>
        </p:spPr>
        <p:txBody>
          <a:bodyPr wrap="none" anchor="ctr">
            <a:flatTx/>
          </a:bodyPr>
          <a:lstStyle/>
          <a:p>
            <a:pPr algn="ctr"/>
            <a:r>
              <a:rPr lang="en-US" b="1">
                <a:solidFill>
                  <a:srgbClr val="FFFFCC"/>
                </a:solidFill>
                <a:cs typeface="Arial" charset="0"/>
              </a:rPr>
              <a:t>Stage 3:</a:t>
            </a:r>
            <a:br>
              <a:rPr lang="en-US" b="1">
                <a:solidFill>
                  <a:srgbClr val="FFFFCC"/>
                </a:solidFill>
                <a:cs typeface="Arial" charset="0"/>
              </a:rPr>
            </a:br>
            <a:r>
              <a:rPr lang="en-US" b="1">
                <a:solidFill>
                  <a:srgbClr val="FFFFCC"/>
                </a:solidFill>
                <a:cs typeface="Arial" charset="0"/>
              </a:rPr>
              <a:t>The Decision Stage</a:t>
            </a:r>
          </a:p>
        </p:txBody>
      </p:sp>
      <p:sp>
        <p:nvSpPr>
          <p:cNvPr id="33797" name="Rectangle 5"/>
          <p:cNvSpPr>
            <a:spLocks noChangeArrowheads="1"/>
          </p:cNvSpPr>
          <p:nvPr/>
        </p:nvSpPr>
        <p:spPr bwMode="auto">
          <a:xfrm>
            <a:off x="5334000" y="2514600"/>
            <a:ext cx="3048000" cy="1447800"/>
          </a:xfrm>
          <a:prstGeom prst="rect">
            <a:avLst/>
          </a:prstGeom>
          <a:solidFill>
            <a:srgbClr val="E3DDCB"/>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sz="2000" b="1">
                <a:solidFill>
                  <a:srgbClr val="800000"/>
                </a:solidFill>
                <a:cs typeface="Arial" charset="0"/>
              </a:rPr>
              <a:t>Quantitative Strategic</a:t>
            </a:r>
            <a:br>
              <a:rPr lang="en-US" sz="2000" b="1">
                <a:solidFill>
                  <a:srgbClr val="800000"/>
                </a:solidFill>
                <a:cs typeface="Arial" charset="0"/>
              </a:rPr>
            </a:br>
            <a:r>
              <a:rPr lang="en-US" sz="2000" b="1">
                <a:solidFill>
                  <a:srgbClr val="800000"/>
                </a:solidFill>
                <a:cs typeface="Arial" charset="0"/>
              </a:rPr>
              <a:t>Planning Matrix</a:t>
            </a:r>
            <a:br>
              <a:rPr lang="en-US" sz="2000" b="1">
                <a:solidFill>
                  <a:srgbClr val="800000"/>
                </a:solidFill>
                <a:cs typeface="Arial" charset="0"/>
              </a:rPr>
            </a:br>
            <a:r>
              <a:rPr lang="en-US" sz="2000" b="1">
                <a:solidFill>
                  <a:srgbClr val="800000"/>
                </a:solidFill>
                <a:cs typeface="Arial" charset="0"/>
              </a:rPr>
              <a:t>(QSPM)</a:t>
            </a:r>
          </a:p>
        </p:txBody>
      </p:sp>
      <p:sp>
        <p:nvSpPr>
          <p:cNvPr id="33798" name="Text Box 6"/>
          <p:cNvSpPr txBox="1">
            <a:spLocks noChangeArrowheads="1"/>
          </p:cNvSpPr>
          <p:nvPr/>
        </p:nvSpPr>
        <p:spPr bwMode="auto">
          <a:xfrm>
            <a:off x="1030288" y="4478338"/>
            <a:ext cx="6781800" cy="822325"/>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Technique designed to determine the relative attractiveness of feasible alternative actions</a:t>
            </a:r>
          </a:p>
        </p:txBody>
      </p:sp>
    </p:spTree>
    <p:extLst>
      <p:ext uri="{BB962C8B-B14F-4D97-AF65-F5344CB8AC3E}">
        <p14:creationId xmlns:p14="http://schemas.microsoft.com/office/powerpoint/2010/main" val="297942817"/>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ntr" presetSubtype="16" fill="hold" grpId="0" nodeType="afterEffect">
                                  <p:stCondLst>
                                    <p:cond delay="0"/>
                                  </p:stCondLst>
                                  <p:childTnLst>
                                    <p:set>
                                      <p:cBhvr>
                                        <p:cTn id="6" dur="1" fill="hold">
                                          <p:stCondLst>
                                            <p:cond delay="0"/>
                                          </p:stCondLst>
                                        </p:cTn>
                                        <p:tgtEl>
                                          <p:spTgt spid="33796"/>
                                        </p:tgtEl>
                                        <p:attrNameLst>
                                          <p:attrName>style.visibility</p:attrName>
                                        </p:attrNameLst>
                                      </p:cBhvr>
                                      <p:to>
                                        <p:strVal val="visible"/>
                                      </p:to>
                                    </p:set>
                                    <p:animEffect transition="in" filter="diamond(in)">
                                      <p:cBhvr>
                                        <p:cTn id="7" dur="2000"/>
                                        <p:tgtEl>
                                          <p:spTgt spid="33796"/>
                                        </p:tgtEl>
                                      </p:cBhvr>
                                    </p:animEffect>
                                  </p:childTnLst>
                                </p:cTn>
                              </p:par>
                            </p:childTnLst>
                          </p:cTn>
                        </p:par>
                        <p:par>
                          <p:cTn id="8" fill="hold" nodeType="afterGroup">
                            <p:stCondLst>
                              <p:cond delay="2000"/>
                            </p:stCondLst>
                            <p:childTnLst>
                              <p:par>
                                <p:cTn id="9" presetID="2" presetClass="entr" presetSubtype="4" fill="hold" nodeType="afterEffect">
                                  <p:stCondLst>
                                    <p:cond delay="0"/>
                                  </p:stCondLst>
                                  <p:childTnLst>
                                    <p:set>
                                      <p:cBhvr>
                                        <p:cTn id="10" dur="1" fill="hold">
                                          <p:stCondLst>
                                            <p:cond delay="0"/>
                                          </p:stCondLst>
                                        </p:cTn>
                                        <p:tgtEl>
                                          <p:spTgt spid="33798">
                                            <p:txEl>
                                              <p:pRg st="0" end="0"/>
                                            </p:txEl>
                                          </p:spTgt>
                                        </p:tgtEl>
                                        <p:attrNameLst>
                                          <p:attrName>style.visibility</p:attrName>
                                        </p:attrNameLst>
                                      </p:cBhvr>
                                      <p:to>
                                        <p:strVal val="visible"/>
                                      </p:to>
                                    </p:set>
                                    <p:anim calcmode="lin" valueType="num">
                                      <p:cBhvr additive="base">
                                        <p:cTn id="11" dur="500" fill="hold"/>
                                        <p:tgtEl>
                                          <p:spTgt spid="3379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379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6"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The Quantitative Strategic Planning Matrix (QSPM)</a:t>
            </a:r>
          </a:p>
        </p:txBody>
      </p:sp>
      <p:sp>
        <p:nvSpPr>
          <p:cNvPr id="56323" name="Content Placeholder 2"/>
          <p:cNvSpPr>
            <a:spLocks noGrp="1"/>
          </p:cNvSpPr>
          <p:nvPr>
            <p:ph idx="1"/>
          </p:nvPr>
        </p:nvSpPr>
        <p:spPr>
          <a:xfrm>
            <a:off x="457200" y="1947862"/>
            <a:ext cx="8229600" cy="4525963"/>
          </a:xfrm>
        </p:spPr>
        <p:txBody>
          <a:bodyPr/>
          <a:lstStyle/>
          <a:p>
            <a:pPr eaLnBrk="1" hangingPunct="1">
              <a:defRPr/>
            </a:pPr>
            <a:r>
              <a:rPr lang="en-US" altLang="en-US" b="1" dirty="0">
                <a:solidFill>
                  <a:schemeClr val="bg1"/>
                </a:solidFill>
                <a:latin typeface="Arial" charset="0"/>
                <a:ea typeface="+mn-ea"/>
                <a:cs typeface="Arial" charset="0"/>
              </a:rPr>
              <a:t>Quantitative Strategic Planning Matrix (QSPM) </a:t>
            </a:r>
            <a:endParaRPr lang="en-US" altLang="en-US" b="1" dirty="0">
              <a:solidFill>
                <a:srgbClr val="FFFF00"/>
              </a:solidFill>
              <a:latin typeface="Arial" charset="0"/>
              <a:ea typeface="+mn-ea"/>
              <a:cs typeface="Arial" charset="0"/>
            </a:endParaRPr>
          </a:p>
          <a:p>
            <a:pPr lvl="1" eaLnBrk="1" hangingPunct="1">
              <a:defRPr/>
            </a:pPr>
            <a:r>
              <a:rPr lang="en-US" altLang="en-US" dirty="0">
                <a:solidFill>
                  <a:srgbClr val="FFFF00"/>
                </a:solidFill>
                <a:latin typeface="Arial" charset="0"/>
                <a:ea typeface="+mn-ea"/>
                <a:cs typeface="Arial" charset="0"/>
              </a:rPr>
              <a:t>objectively indicates which alternative strategies are best </a:t>
            </a:r>
          </a:p>
          <a:p>
            <a:pPr lvl="1" eaLnBrk="1" hangingPunct="1">
              <a:defRPr/>
            </a:pPr>
            <a:r>
              <a:rPr lang="en-US" altLang="en-US" dirty="0">
                <a:solidFill>
                  <a:srgbClr val="FFFF00"/>
                </a:solidFill>
                <a:latin typeface="Arial" charset="0"/>
                <a:ea typeface="+mn-ea"/>
                <a:cs typeface="Arial" charset="0"/>
              </a:rPr>
              <a:t>uses input from Stage 1 analyses and matching results from Stage 2 analyses to decide objectively among alternative strategies</a:t>
            </a:r>
          </a:p>
        </p:txBody>
      </p:sp>
    </p:spTree>
    <p:extLst>
      <p:ext uri="{BB962C8B-B14F-4D97-AF65-F5344CB8AC3E}">
        <p14:creationId xmlns:p14="http://schemas.microsoft.com/office/powerpoint/2010/main" val="399713853"/>
      </p:ext>
    </p:extLst>
  </p:cSld>
  <p:clrMapOvr>
    <a:masterClrMapping/>
  </p:clrMapOvr>
  <p:transition>
    <p:random/>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152400"/>
            <a:ext cx="8229600" cy="633412"/>
          </a:xfrm>
        </p:spPr>
        <p:txBody>
          <a:bodyPr>
            <a:noAutofit/>
          </a:bodyPr>
          <a:lstStyle/>
          <a:p>
            <a:r>
              <a:rPr lang="en-US" sz="4000" dirty="0">
                <a:solidFill>
                  <a:srgbClr val="FFFF00"/>
                </a:solidFill>
              </a:rPr>
              <a:t>Steps to Develop a QSPM</a:t>
            </a:r>
          </a:p>
        </p:txBody>
      </p:sp>
      <p:sp>
        <p:nvSpPr>
          <p:cNvPr id="39939" name="Rectangle 3"/>
          <p:cNvSpPr>
            <a:spLocks noGrp="1" noChangeArrowheads="1"/>
          </p:cNvSpPr>
          <p:nvPr>
            <p:ph type="body" idx="1"/>
          </p:nvPr>
        </p:nvSpPr>
        <p:spPr>
          <a:xfrm>
            <a:off x="457200" y="1125538"/>
            <a:ext cx="8229600" cy="5000625"/>
          </a:xfrm>
        </p:spPr>
        <p:txBody>
          <a:bodyPr>
            <a:normAutofit lnSpcReduction="10000"/>
          </a:bodyPr>
          <a:lstStyle/>
          <a:p>
            <a:pPr marL="609600" indent="-609600">
              <a:buFont typeface="Wingdings" pitchFamily="2" charset="2"/>
              <a:buAutoNum type="arabicPeriod"/>
            </a:pPr>
            <a:r>
              <a:rPr lang="en-US" sz="2800" dirty="0">
                <a:solidFill>
                  <a:schemeClr val="bg1"/>
                </a:solidFill>
              </a:rPr>
              <a:t>Make a list of the firm’s key external opportunities/threats and internal strengths/weaknesses in the left column</a:t>
            </a:r>
          </a:p>
          <a:p>
            <a:pPr marL="609600" indent="-609600">
              <a:buFont typeface="Wingdings" pitchFamily="2" charset="2"/>
              <a:buAutoNum type="arabicPeriod"/>
            </a:pPr>
            <a:r>
              <a:rPr lang="en-US" sz="2800" dirty="0">
                <a:solidFill>
                  <a:schemeClr val="bg1"/>
                </a:solidFill>
              </a:rPr>
              <a:t>Assign weights to each key external and internal factor</a:t>
            </a:r>
          </a:p>
          <a:p>
            <a:pPr marL="609600" indent="-609600">
              <a:buFont typeface="Wingdings" pitchFamily="2" charset="2"/>
              <a:buAutoNum type="arabicPeriod"/>
            </a:pPr>
            <a:r>
              <a:rPr lang="en-US" sz="2800" dirty="0">
                <a:solidFill>
                  <a:schemeClr val="bg1"/>
                </a:solidFill>
              </a:rPr>
              <a:t>Examine the Stage 2 (matching) matrices, and identify alternative strategies that the </a:t>
            </a:r>
            <a:r>
              <a:rPr lang="en-US" sz="2800" dirty="0" err="1">
                <a:solidFill>
                  <a:schemeClr val="bg1"/>
                </a:solidFill>
              </a:rPr>
              <a:t>organisation</a:t>
            </a:r>
            <a:r>
              <a:rPr lang="en-US" sz="2800" dirty="0">
                <a:solidFill>
                  <a:schemeClr val="bg1"/>
                </a:solidFill>
              </a:rPr>
              <a:t> should consider implementing</a:t>
            </a:r>
          </a:p>
          <a:p>
            <a:pPr marL="609600" indent="-609600">
              <a:buFont typeface="Wingdings" pitchFamily="2" charset="2"/>
              <a:buAutoNum type="arabicPeriod"/>
            </a:pPr>
            <a:r>
              <a:rPr lang="en-US" sz="2800" dirty="0">
                <a:solidFill>
                  <a:schemeClr val="bg1"/>
                </a:solidFill>
              </a:rPr>
              <a:t>Determine the Attractiveness Scores (A.S)</a:t>
            </a:r>
          </a:p>
          <a:p>
            <a:pPr marL="609600" indent="-609600">
              <a:buFont typeface="Wingdings" pitchFamily="2" charset="2"/>
              <a:buAutoNum type="arabicPeriod"/>
            </a:pPr>
            <a:r>
              <a:rPr lang="en-US" sz="2800" dirty="0">
                <a:solidFill>
                  <a:schemeClr val="bg1"/>
                </a:solidFill>
              </a:rPr>
              <a:t>Compare the Total Attractiveness Scores </a:t>
            </a:r>
          </a:p>
          <a:p>
            <a:pPr marL="609600" indent="-609600">
              <a:buFont typeface="Wingdings" pitchFamily="2" charset="2"/>
              <a:buAutoNum type="arabicPeriod"/>
            </a:pPr>
            <a:r>
              <a:rPr lang="en-US" sz="2800" dirty="0">
                <a:solidFill>
                  <a:schemeClr val="bg1"/>
                </a:solidFill>
              </a:rPr>
              <a:t>Compute the Sum Total Attractiveness Score</a:t>
            </a:r>
          </a:p>
        </p:txBody>
      </p:sp>
    </p:spTree>
    <p:extLst>
      <p:ext uri="{BB962C8B-B14F-4D97-AF65-F5344CB8AC3E}">
        <p14:creationId xmlns:p14="http://schemas.microsoft.com/office/powerpoint/2010/main" val="6197116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4"/>
          <p:cNvSpPr>
            <a:spLocks noGrp="1"/>
          </p:cNvSpPr>
          <p:nvPr>
            <p:ph type="sldNum" sz="quarter" idx="12"/>
          </p:nvPr>
        </p:nvSpPr>
        <p:spPr/>
        <p:txBody>
          <a:bodyPr/>
          <a:lstStyle/>
          <a:p>
            <a:fld id="{FCF8FD4C-28B4-4867-AD5C-16F8BAEE4F64}" type="slidenum">
              <a:rPr lang="en-IE"/>
              <a:pPr/>
              <a:t>59</a:t>
            </a:fld>
            <a:endParaRPr lang="en-IE"/>
          </a:p>
        </p:txBody>
      </p:sp>
      <p:sp>
        <p:nvSpPr>
          <p:cNvPr id="54274" name="Rectangle 2"/>
          <p:cNvSpPr>
            <a:spLocks noGrp="1" noChangeArrowheads="1"/>
          </p:cNvSpPr>
          <p:nvPr>
            <p:ph type="title"/>
          </p:nvPr>
        </p:nvSpPr>
        <p:spPr>
          <a:xfrm>
            <a:off x="395288" y="301625"/>
            <a:ext cx="4392612" cy="458788"/>
          </a:xfrm>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DDDDDD"/>
                </a:solidFill>
                <a:miter lim="800000"/>
                <a:headEnd/>
                <a:tailEnd/>
              </a14:hiddenLine>
            </a:ext>
          </a:extLst>
        </p:spPr>
        <p:txBody>
          <a:bodyPr lIns="92075" tIns="46038" rIns="92075" bIns="46038"/>
          <a:lstStyle/>
          <a:p>
            <a:r>
              <a:rPr lang="en-US" sz="2000" b="1" dirty="0">
                <a:solidFill>
                  <a:schemeClr val="bg1"/>
                </a:solidFill>
              </a:rPr>
              <a:t>QSPM : information from IFE and EFE</a:t>
            </a:r>
          </a:p>
        </p:txBody>
      </p:sp>
      <p:grpSp>
        <p:nvGrpSpPr>
          <p:cNvPr id="54275" name="Group 3"/>
          <p:cNvGrpSpPr>
            <a:grpSpLocks/>
          </p:cNvGrpSpPr>
          <p:nvPr/>
        </p:nvGrpSpPr>
        <p:grpSpPr bwMode="auto">
          <a:xfrm>
            <a:off x="228600" y="914400"/>
            <a:ext cx="8763000" cy="5334000"/>
            <a:chOff x="144" y="576"/>
            <a:chExt cx="5520" cy="3360"/>
          </a:xfrm>
          <a:solidFill>
            <a:schemeClr val="accent2"/>
          </a:solidFill>
        </p:grpSpPr>
        <p:sp>
          <p:nvSpPr>
            <p:cNvPr id="54276" name="Rectangle 4"/>
            <p:cNvSpPr>
              <a:spLocks noChangeArrowheads="1"/>
            </p:cNvSpPr>
            <p:nvPr/>
          </p:nvSpPr>
          <p:spPr bwMode="auto">
            <a:xfrm>
              <a:off x="4752" y="2040"/>
              <a:ext cx="912" cy="1896"/>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77" name="Rectangle 5"/>
            <p:cNvSpPr>
              <a:spLocks noChangeArrowheads="1"/>
            </p:cNvSpPr>
            <p:nvPr/>
          </p:nvSpPr>
          <p:spPr bwMode="auto">
            <a:xfrm>
              <a:off x="3888" y="2040"/>
              <a:ext cx="864" cy="1896"/>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78" name="Rectangle 6"/>
            <p:cNvSpPr>
              <a:spLocks noChangeArrowheads="1"/>
            </p:cNvSpPr>
            <p:nvPr/>
          </p:nvSpPr>
          <p:spPr bwMode="auto">
            <a:xfrm>
              <a:off x="3072" y="2040"/>
              <a:ext cx="816" cy="1896"/>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79" name="Rectangle 7"/>
            <p:cNvSpPr>
              <a:spLocks noChangeArrowheads="1"/>
            </p:cNvSpPr>
            <p:nvPr/>
          </p:nvSpPr>
          <p:spPr bwMode="auto">
            <a:xfrm>
              <a:off x="2160" y="2040"/>
              <a:ext cx="912" cy="1896"/>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endParaRPr lang="en-US">
                <a:solidFill>
                  <a:schemeClr val="bg1"/>
                </a:solidFill>
              </a:endParaRPr>
            </a:p>
          </p:txBody>
        </p:sp>
        <p:sp>
          <p:nvSpPr>
            <p:cNvPr id="54280" name="Rectangle 8"/>
            <p:cNvSpPr>
              <a:spLocks noChangeArrowheads="1"/>
            </p:cNvSpPr>
            <p:nvPr/>
          </p:nvSpPr>
          <p:spPr bwMode="auto">
            <a:xfrm>
              <a:off x="144" y="2040"/>
              <a:ext cx="2016" cy="1896"/>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r>
                <a:rPr lang="en-US" b="1" u="sng">
                  <a:solidFill>
                    <a:schemeClr val="bg1"/>
                  </a:solidFill>
                </a:rPr>
                <a:t>Key Internal Factors</a:t>
              </a:r>
            </a:p>
            <a:p>
              <a:pPr>
                <a:spcBef>
                  <a:spcPct val="20000"/>
                </a:spcBef>
              </a:pPr>
              <a:r>
                <a:rPr lang="en-US">
                  <a:solidFill>
                    <a:schemeClr val="bg1"/>
                  </a:solidFill>
                </a:rPr>
                <a:t>Management</a:t>
              </a:r>
            </a:p>
            <a:p>
              <a:pPr>
                <a:spcBef>
                  <a:spcPct val="20000"/>
                </a:spcBef>
              </a:pPr>
              <a:r>
                <a:rPr lang="en-US">
                  <a:solidFill>
                    <a:schemeClr val="bg1"/>
                  </a:solidFill>
                </a:rPr>
                <a:t>Marketing</a:t>
              </a:r>
            </a:p>
            <a:p>
              <a:pPr>
                <a:spcBef>
                  <a:spcPct val="20000"/>
                </a:spcBef>
              </a:pPr>
              <a:r>
                <a:rPr lang="en-US">
                  <a:solidFill>
                    <a:schemeClr val="bg1"/>
                  </a:solidFill>
                </a:rPr>
                <a:t>Finance/Accounting</a:t>
              </a:r>
            </a:p>
            <a:p>
              <a:pPr>
                <a:spcBef>
                  <a:spcPct val="20000"/>
                </a:spcBef>
              </a:pPr>
              <a:r>
                <a:rPr lang="en-US">
                  <a:solidFill>
                    <a:schemeClr val="bg1"/>
                  </a:solidFill>
                </a:rPr>
                <a:t>Production/Operations</a:t>
              </a:r>
            </a:p>
            <a:p>
              <a:pPr>
                <a:spcBef>
                  <a:spcPct val="20000"/>
                </a:spcBef>
              </a:pPr>
              <a:r>
                <a:rPr lang="en-US">
                  <a:solidFill>
                    <a:schemeClr val="bg1"/>
                  </a:solidFill>
                </a:rPr>
                <a:t>Research and Development</a:t>
              </a:r>
            </a:p>
            <a:p>
              <a:pPr>
                <a:spcBef>
                  <a:spcPct val="20000"/>
                </a:spcBef>
              </a:pPr>
              <a:r>
                <a:rPr lang="en-US">
                  <a:solidFill>
                    <a:schemeClr val="bg1"/>
                  </a:solidFill>
                </a:rPr>
                <a:t>Computer Information Systems</a:t>
              </a:r>
            </a:p>
            <a:p>
              <a:pPr>
                <a:spcBef>
                  <a:spcPct val="20000"/>
                </a:spcBef>
              </a:pPr>
              <a:r>
                <a:rPr lang="en-US" b="1">
                  <a:solidFill>
                    <a:schemeClr val="bg1"/>
                  </a:solidFill>
                </a:rPr>
                <a:t>Sum total A.S.</a:t>
              </a:r>
            </a:p>
          </p:txBody>
        </p:sp>
        <p:sp>
          <p:nvSpPr>
            <p:cNvPr id="54281" name="Rectangle 9"/>
            <p:cNvSpPr>
              <a:spLocks noChangeArrowheads="1"/>
            </p:cNvSpPr>
            <p:nvPr/>
          </p:nvSpPr>
          <p:spPr bwMode="auto">
            <a:xfrm>
              <a:off x="4752" y="576"/>
              <a:ext cx="912" cy="1464"/>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Strategy 3</a:t>
              </a:r>
            </a:p>
          </p:txBody>
        </p:sp>
        <p:sp>
          <p:nvSpPr>
            <p:cNvPr id="54282" name="Rectangle 10"/>
            <p:cNvSpPr>
              <a:spLocks noChangeArrowheads="1"/>
            </p:cNvSpPr>
            <p:nvPr/>
          </p:nvSpPr>
          <p:spPr bwMode="auto">
            <a:xfrm>
              <a:off x="3888" y="576"/>
              <a:ext cx="864" cy="1464"/>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Strategy 2</a:t>
              </a:r>
            </a:p>
          </p:txBody>
        </p:sp>
        <p:sp>
          <p:nvSpPr>
            <p:cNvPr id="54283" name="Rectangle 11"/>
            <p:cNvSpPr>
              <a:spLocks noChangeArrowheads="1"/>
            </p:cNvSpPr>
            <p:nvPr/>
          </p:nvSpPr>
          <p:spPr bwMode="auto">
            <a:xfrm>
              <a:off x="3072" y="576"/>
              <a:ext cx="816" cy="1464"/>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Strategy 1</a:t>
              </a:r>
            </a:p>
          </p:txBody>
        </p:sp>
        <p:sp>
          <p:nvSpPr>
            <p:cNvPr id="54284" name="Rectangle 12"/>
            <p:cNvSpPr>
              <a:spLocks noChangeArrowheads="1"/>
            </p:cNvSpPr>
            <p:nvPr/>
          </p:nvSpPr>
          <p:spPr bwMode="auto">
            <a:xfrm>
              <a:off x="2160" y="576"/>
              <a:ext cx="912" cy="1464"/>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gn="ctr">
                <a:spcBef>
                  <a:spcPct val="20000"/>
                </a:spcBef>
              </a:pPr>
              <a:r>
                <a:rPr lang="en-US" u="sng">
                  <a:solidFill>
                    <a:schemeClr val="bg1"/>
                  </a:solidFill>
                </a:rPr>
                <a:t>Weight</a:t>
              </a:r>
            </a:p>
          </p:txBody>
        </p:sp>
        <p:sp>
          <p:nvSpPr>
            <p:cNvPr id="54285" name="Rectangle 13"/>
            <p:cNvSpPr>
              <a:spLocks noChangeArrowheads="1"/>
            </p:cNvSpPr>
            <p:nvPr/>
          </p:nvSpPr>
          <p:spPr bwMode="auto">
            <a:xfrm>
              <a:off x="144" y="576"/>
              <a:ext cx="2016" cy="1464"/>
            </a:xfrm>
            <a:prstGeom prst="rect">
              <a:avLst/>
            </a:prstGeom>
            <a:grpFill/>
            <a:ln>
              <a:noFill/>
            </a:ln>
            <a:effectLst/>
            <a:extLst>
              <a:ext uri="{91240B29-F687-4F45-9708-019B960494DF}">
                <a14:hiddenLine xmlns:a14="http://schemas.microsoft.com/office/drawing/2010/main" w="9525">
                  <a:solidFill>
                    <a:srgbClr val="8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spcBef>
                  <a:spcPct val="20000"/>
                </a:spcBef>
              </a:pPr>
              <a:r>
                <a:rPr lang="en-US" b="1" u="sng">
                  <a:solidFill>
                    <a:schemeClr val="bg1"/>
                  </a:solidFill>
                </a:rPr>
                <a:t>Key External Factors  </a:t>
              </a:r>
              <a:r>
                <a:rPr lang="en-US">
                  <a:solidFill>
                    <a:schemeClr val="bg1"/>
                  </a:solidFill>
                </a:rPr>
                <a:t>Economy</a:t>
              </a:r>
            </a:p>
            <a:p>
              <a:pPr>
                <a:spcBef>
                  <a:spcPct val="20000"/>
                </a:spcBef>
              </a:pPr>
              <a:r>
                <a:rPr lang="en-US">
                  <a:solidFill>
                    <a:schemeClr val="bg1"/>
                  </a:solidFill>
                </a:rPr>
                <a:t>Political/Legal/Governmental</a:t>
              </a:r>
            </a:p>
            <a:p>
              <a:pPr>
                <a:spcBef>
                  <a:spcPct val="20000"/>
                </a:spcBef>
              </a:pPr>
              <a:r>
                <a:rPr lang="en-US">
                  <a:solidFill>
                    <a:schemeClr val="bg1"/>
                  </a:solidFill>
                </a:rPr>
                <a:t>Social/Cultural/Demographic/Environmental</a:t>
              </a:r>
            </a:p>
            <a:p>
              <a:pPr>
                <a:spcBef>
                  <a:spcPct val="20000"/>
                </a:spcBef>
              </a:pPr>
              <a:r>
                <a:rPr lang="en-US">
                  <a:solidFill>
                    <a:schemeClr val="bg1"/>
                  </a:solidFill>
                </a:rPr>
                <a:t>Technological</a:t>
              </a:r>
            </a:p>
            <a:p>
              <a:pPr>
                <a:spcBef>
                  <a:spcPct val="20000"/>
                </a:spcBef>
              </a:pPr>
              <a:r>
                <a:rPr lang="en-US">
                  <a:solidFill>
                    <a:schemeClr val="bg1"/>
                  </a:solidFill>
                </a:rPr>
                <a:t>Competitive</a:t>
              </a:r>
            </a:p>
          </p:txBody>
        </p:sp>
        <p:sp>
          <p:nvSpPr>
            <p:cNvPr id="54286" name="Line 14"/>
            <p:cNvSpPr>
              <a:spLocks noChangeShapeType="1"/>
            </p:cNvSpPr>
            <p:nvPr/>
          </p:nvSpPr>
          <p:spPr bwMode="auto">
            <a:xfrm>
              <a:off x="145" y="576"/>
              <a:ext cx="5519" cy="0"/>
            </a:xfrm>
            <a:prstGeom prst="line">
              <a:avLst/>
            </a:prstGeom>
            <a:grpFill/>
            <a:ln>
              <a:noFill/>
            </a:ln>
            <a:effectLst/>
            <a:extLs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sp>
          <p:nvSpPr>
            <p:cNvPr id="54287" name="Line 15"/>
            <p:cNvSpPr>
              <a:spLocks noChangeShapeType="1"/>
            </p:cNvSpPr>
            <p:nvPr/>
          </p:nvSpPr>
          <p:spPr bwMode="auto">
            <a:xfrm>
              <a:off x="145" y="3936"/>
              <a:ext cx="5519" cy="0"/>
            </a:xfrm>
            <a:prstGeom prst="line">
              <a:avLst/>
            </a:prstGeom>
            <a:grpFill/>
            <a:ln>
              <a:noFill/>
            </a:ln>
            <a:effectLst/>
            <a:extLs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sp>
          <p:nvSpPr>
            <p:cNvPr id="54288" name="Line 16"/>
            <p:cNvSpPr>
              <a:spLocks noChangeShapeType="1"/>
            </p:cNvSpPr>
            <p:nvPr/>
          </p:nvSpPr>
          <p:spPr bwMode="auto">
            <a:xfrm>
              <a:off x="144" y="577"/>
              <a:ext cx="0" cy="3359"/>
            </a:xfrm>
            <a:prstGeom prst="line">
              <a:avLst/>
            </a:prstGeom>
            <a:grpFill/>
            <a:ln>
              <a:noFill/>
            </a:ln>
            <a:effectLst/>
            <a:extLs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sp>
          <p:nvSpPr>
            <p:cNvPr id="54289" name="Line 17"/>
            <p:cNvSpPr>
              <a:spLocks noChangeShapeType="1"/>
            </p:cNvSpPr>
            <p:nvPr/>
          </p:nvSpPr>
          <p:spPr bwMode="auto">
            <a:xfrm>
              <a:off x="5664" y="577"/>
              <a:ext cx="0" cy="3359"/>
            </a:xfrm>
            <a:prstGeom prst="line">
              <a:avLst/>
            </a:prstGeom>
            <a:grpFill/>
            <a:ln>
              <a:noFill/>
            </a:ln>
            <a:effectLst/>
            <a:extLst>
              <a:ext uri="{91240B29-F687-4F45-9708-019B960494DF}">
                <a14:hiddenLine xmlns:a14="http://schemas.microsoft.com/office/drawing/2010/main" w="12700">
                  <a:solidFill>
                    <a:srgbClr val="800000"/>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chemeClr val="bg1"/>
                </a:solidFill>
              </a:endParaRPr>
            </a:p>
          </p:txBody>
        </p:sp>
      </p:grpSp>
      <p:sp>
        <p:nvSpPr>
          <p:cNvPr id="54290" name="Rectangle 18"/>
          <p:cNvSpPr>
            <a:spLocks noChangeArrowheads="1"/>
          </p:cNvSpPr>
          <p:nvPr/>
        </p:nvSpPr>
        <p:spPr bwMode="auto">
          <a:xfrm>
            <a:off x="3962400" y="228600"/>
            <a:ext cx="5181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DDDDDD"/>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US" sz="2400" b="1" dirty="0">
                <a:solidFill>
                  <a:schemeClr val="bg1"/>
                </a:solidFill>
              </a:rPr>
              <a:t>Strategic Alternatives</a:t>
            </a:r>
          </a:p>
        </p:txBody>
      </p:sp>
      <p:sp>
        <p:nvSpPr>
          <p:cNvPr id="54291" name="Text Box 19"/>
          <p:cNvSpPr txBox="1">
            <a:spLocks noChangeArrowheads="1"/>
          </p:cNvSpPr>
          <p:nvPr/>
        </p:nvSpPr>
        <p:spPr bwMode="auto">
          <a:xfrm>
            <a:off x="468313" y="6364288"/>
            <a:ext cx="83518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charset="0"/>
              </a:defRPr>
            </a:lvl1pPr>
            <a:lvl2pPr marL="800100" indent="-342900">
              <a:defRPr>
                <a:solidFill>
                  <a:schemeClr val="tx1"/>
                </a:solidFill>
                <a:latin typeface="Arial" charset="0"/>
              </a:defRPr>
            </a:lvl2pPr>
            <a:lvl3pPr marL="1257300" indent="-342900">
              <a:defRPr>
                <a:solidFill>
                  <a:schemeClr val="tx1"/>
                </a:solidFill>
                <a:latin typeface="Arial" charset="0"/>
              </a:defRPr>
            </a:lvl3pPr>
            <a:lvl4pPr marL="1714500" indent="-342900">
              <a:defRPr>
                <a:solidFill>
                  <a:schemeClr val="tx1"/>
                </a:solidFill>
                <a:latin typeface="Arial" charset="0"/>
              </a:defRPr>
            </a:lvl4pPr>
            <a:lvl5pPr marL="2171700" indent="-342900">
              <a:defRPr>
                <a:solidFill>
                  <a:schemeClr val="tx1"/>
                </a:solidFill>
                <a:latin typeface="Arial" charset="0"/>
              </a:defRPr>
            </a:lvl5pPr>
            <a:lvl6pPr marL="2628900" indent="-342900" fontAlgn="base">
              <a:spcBef>
                <a:spcPct val="0"/>
              </a:spcBef>
              <a:spcAft>
                <a:spcPct val="0"/>
              </a:spcAft>
              <a:defRPr>
                <a:solidFill>
                  <a:schemeClr val="tx1"/>
                </a:solidFill>
                <a:latin typeface="Arial" charset="0"/>
              </a:defRPr>
            </a:lvl6pPr>
            <a:lvl7pPr marL="3086100" indent="-342900" fontAlgn="base">
              <a:spcBef>
                <a:spcPct val="0"/>
              </a:spcBef>
              <a:spcAft>
                <a:spcPct val="0"/>
              </a:spcAft>
              <a:defRPr>
                <a:solidFill>
                  <a:schemeClr val="tx1"/>
                </a:solidFill>
                <a:latin typeface="Arial" charset="0"/>
              </a:defRPr>
            </a:lvl7pPr>
            <a:lvl8pPr marL="3543300" indent="-342900" fontAlgn="base">
              <a:spcBef>
                <a:spcPct val="0"/>
              </a:spcBef>
              <a:spcAft>
                <a:spcPct val="0"/>
              </a:spcAft>
              <a:defRPr>
                <a:solidFill>
                  <a:schemeClr val="tx1"/>
                </a:solidFill>
                <a:latin typeface="Arial" charset="0"/>
              </a:defRPr>
            </a:lvl8pPr>
            <a:lvl9pPr marL="4000500" indent="-342900" fontAlgn="base">
              <a:spcBef>
                <a:spcPct val="0"/>
              </a:spcBef>
              <a:spcAft>
                <a:spcPct val="0"/>
              </a:spcAft>
              <a:defRPr>
                <a:solidFill>
                  <a:schemeClr val="tx1"/>
                </a:solidFill>
                <a:latin typeface="Arial" charset="0"/>
              </a:defRPr>
            </a:lvl9pPr>
          </a:lstStyle>
          <a:p>
            <a:r>
              <a:rPr lang="en-IE" sz="1400" i="1">
                <a:solidFill>
                  <a:schemeClr val="bg1"/>
                </a:solidFill>
              </a:rPr>
              <a:t>AS 1 to 4 and blank if  factor does not effect strategy: TAS = Weight x AS  </a:t>
            </a:r>
            <a:r>
              <a:rPr lang="en-IE" sz="1400">
                <a:solidFill>
                  <a:schemeClr val="bg1"/>
                </a:solidFill>
              </a:rPr>
              <a:t> </a:t>
            </a:r>
          </a:p>
        </p:txBody>
      </p:sp>
    </p:spTree>
    <p:extLst>
      <p:ext uri="{BB962C8B-B14F-4D97-AF65-F5344CB8AC3E}">
        <p14:creationId xmlns:p14="http://schemas.microsoft.com/office/powerpoint/2010/main" val="16922534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rmAutofit fontScale="90000"/>
          </a:bodyPr>
          <a:lstStyle/>
          <a:p>
            <a:pPr eaLnBrk="1" hangingPunct="1">
              <a:defRPr/>
            </a:pPr>
            <a:r>
              <a:rPr lang="en-US" altLang="en-US" dirty="0">
                <a:solidFill>
                  <a:srgbClr val="FFFF00"/>
                </a:solidFill>
                <a:latin typeface="Arial" charset="0"/>
                <a:ea typeface="+mj-ea"/>
                <a:cs typeface="Arial" charset="0"/>
              </a:rPr>
              <a:t>A QSPM for a Retail </a:t>
            </a:r>
            <a:br>
              <a:rPr lang="en-US" altLang="en-US" dirty="0">
                <a:solidFill>
                  <a:srgbClr val="FFFF00"/>
                </a:solidFill>
                <a:latin typeface="Arial" charset="0"/>
                <a:ea typeface="+mj-ea"/>
                <a:cs typeface="Arial" charset="0"/>
              </a:rPr>
            </a:br>
            <a:r>
              <a:rPr lang="en-US" altLang="en-US" dirty="0">
                <a:solidFill>
                  <a:srgbClr val="FFFF00"/>
                </a:solidFill>
                <a:latin typeface="Arial" charset="0"/>
                <a:ea typeface="+mj-ea"/>
                <a:cs typeface="Arial" charset="0"/>
              </a:rPr>
              <a:t>Computer Shop</a:t>
            </a:r>
          </a:p>
        </p:txBody>
      </p:sp>
      <p:sp>
        <p:nvSpPr>
          <p:cNvPr id="53251"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E643B478-873F-49AF-95BE-4089F7659CE0}" type="slidenum">
              <a:rPr lang="en-US" altLang="en-US" sz="1200" smtClean="0">
                <a:solidFill>
                  <a:srgbClr val="D45E06"/>
                </a:solidFill>
                <a:latin typeface="Arial" panose="020B0604020202020204" pitchFamily="34" charset="0"/>
              </a:rPr>
              <a:pPr>
                <a:spcBef>
                  <a:spcPct val="0"/>
                </a:spcBef>
                <a:buClrTx/>
                <a:buSzTx/>
                <a:buFontTx/>
                <a:buNone/>
              </a:pPr>
              <a:t>60</a:t>
            </a:fld>
            <a:endParaRPr lang="en-US" altLang="en-US" sz="1200">
              <a:solidFill>
                <a:srgbClr val="D45E06"/>
              </a:solidFill>
              <a:latin typeface="Arial" panose="020B0604020202020204" pitchFamily="34" charset="0"/>
            </a:endParaRPr>
          </a:p>
        </p:txBody>
      </p:sp>
      <p:pic>
        <p:nvPicPr>
          <p:cNvPr id="5325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0" y="1528763"/>
            <a:ext cx="6643688" cy="441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1084421"/>
      </p:ext>
    </p:extLst>
  </p:cSld>
  <p:clrMapOvr>
    <a:masterClrMapping/>
  </p:clrMapOvr>
  <p:transition>
    <p:random/>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457200" y="100807"/>
            <a:ext cx="8229600" cy="1143000"/>
          </a:xfrm>
        </p:spPr>
        <p:txBody>
          <a:bodyPr>
            <a:normAutofit fontScale="90000"/>
          </a:bodyPr>
          <a:lstStyle/>
          <a:p>
            <a:pPr eaLnBrk="1" hangingPunct="1">
              <a:defRPr/>
            </a:pPr>
            <a:r>
              <a:rPr lang="en-US" altLang="en-US" dirty="0">
                <a:solidFill>
                  <a:srgbClr val="FFFF00"/>
                </a:solidFill>
                <a:latin typeface="Arial" charset="0"/>
                <a:ea typeface="+mj-ea"/>
                <a:cs typeface="Arial" charset="0"/>
              </a:rPr>
              <a:t>A QSPM for a Retail </a:t>
            </a:r>
            <a:br>
              <a:rPr lang="en-US" altLang="en-US" dirty="0">
                <a:solidFill>
                  <a:srgbClr val="FFFF00"/>
                </a:solidFill>
                <a:latin typeface="Arial" charset="0"/>
                <a:ea typeface="+mj-ea"/>
                <a:cs typeface="Arial" charset="0"/>
              </a:rPr>
            </a:br>
            <a:r>
              <a:rPr lang="en-US" altLang="en-US" dirty="0">
                <a:solidFill>
                  <a:srgbClr val="FFFF00"/>
                </a:solidFill>
                <a:latin typeface="Arial" charset="0"/>
                <a:ea typeface="+mj-ea"/>
                <a:cs typeface="Arial" charset="0"/>
              </a:rPr>
              <a:t>Computer Shop (cont.)</a:t>
            </a:r>
          </a:p>
        </p:txBody>
      </p:sp>
      <p:sp>
        <p:nvSpPr>
          <p:cNvPr id="54275" name="Slide Number Placeholder 2"/>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70000"/>
              <a:buFont typeface="Franklin Gothic Book" panose="020B0503020102020204" pitchFamily="34" charset="0"/>
              <a:buChar char="►"/>
              <a:defRPr sz="3200">
                <a:solidFill>
                  <a:srgbClr val="CB6804"/>
                </a:solidFill>
                <a:latin typeface="Franklin Gothic Book" panose="020B0503020102020204" pitchFamily="34" charset="0"/>
                <a:ea typeface="ＭＳ Ｐゴシック" panose="020B0600070205080204" pitchFamily="34" charset="-128"/>
              </a:defRPr>
            </a:lvl1pPr>
            <a:lvl2pPr marL="742950" indent="-285750">
              <a:spcBef>
                <a:spcPct val="20000"/>
              </a:spcBef>
              <a:buClr>
                <a:schemeClr val="accent1"/>
              </a:buClr>
              <a:buSzPct val="70000"/>
              <a:buFont typeface="Franklin Gothic Book" panose="020B0503020102020204" pitchFamily="34" charset="0"/>
              <a:buChar char="►"/>
              <a:defRPr sz="2800">
                <a:solidFill>
                  <a:srgbClr val="CB6804"/>
                </a:solidFill>
                <a:latin typeface="Franklin Gothic Book" panose="020B0503020102020204" pitchFamily="34" charset="0"/>
                <a:ea typeface="ＭＳ Ｐゴシック" panose="020B0600070205080204" pitchFamily="34" charset="-128"/>
              </a:defRPr>
            </a:lvl2pPr>
            <a:lvl3pPr marL="1143000" indent="-228600">
              <a:spcBef>
                <a:spcPct val="20000"/>
              </a:spcBef>
              <a:buClr>
                <a:schemeClr val="accent1"/>
              </a:buClr>
              <a:buSzPct val="70000"/>
              <a:buFont typeface="Franklin Gothic Book" panose="020B0503020102020204" pitchFamily="34" charset="0"/>
              <a:buChar char="►"/>
              <a:defRPr sz="2400">
                <a:solidFill>
                  <a:srgbClr val="CB6804"/>
                </a:solidFill>
                <a:latin typeface="Franklin Gothic Book" panose="020B0503020102020204" pitchFamily="34" charset="0"/>
                <a:ea typeface="ＭＳ Ｐゴシック" panose="020B0600070205080204" pitchFamily="34" charset="-128"/>
              </a:defRPr>
            </a:lvl3pPr>
            <a:lvl4pPr marL="1600200" indent="-228600">
              <a:spcBef>
                <a:spcPct val="20000"/>
              </a:spcBef>
              <a:buClr>
                <a:schemeClr val="accent1"/>
              </a:buClr>
              <a:buSzPct val="7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4pPr>
            <a:lvl5pPr marL="2057400" indent="-228600">
              <a:spcBef>
                <a:spcPct val="20000"/>
              </a:spcBef>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60000"/>
              <a:buFont typeface="Franklin Gothic Book" panose="020B0503020102020204" pitchFamily="34" charset="0"/>
              <a:buChar char="►"/>
              <a:defRPr sz="2000">
                <a:solidFill>
                  <a:srgbClr val="CB6804"/>
                </a:solidFill>
                <a:latin typeface="Franklin Gothic Book" panose="020B0503020102020204" pitchFamily="34" charset="0"/>
                <a:ea typeface="ＭＳ Ｐゴシック" panose="020B0600070205080204" pitchFamily="34" charset="-128"/>
              </a:defRPr>
            </a:lvl9pPr>
          </a:lstStyle>
          <a:p>
            <a:pPr>
              <a:spcBef>
                <a:spcPct val="0"/>
              </a:spcBef>
              <a:buClrTx/>
              <a:buSzTx/>
              <a:buFontTx/>
              <a:buNone/>
            </a:pPr>
            <a:r>
              <a:rPr lang="en-US" altLang="en-US" sz="1200">
                <a:solidFill>
                  <a:srgbClr val="D45E06"/>
                </a:solidFill>
                <a:latin typeface="Arial" panose="020B0604020202020204" pitchFamily="34" charset="0"/>
              </a:rPr>
              <a:t>8-</a:t>
            </a:r>
            <a:fld id="{B8E48289-0882-45A5-A45E-D707D1013F72}" type="slidenum">
              <a:rPr lang="en-US" altLang="en-US" sz="1200" smtClean="0">
                <a:solidFill>
                  <a:srgbClr val="D45E06"/>
                </a:solidFill>
                <a:latin typeface="Arial" panose="020B0604020202020204" pitchFamily="34" charset="0"/>
              </a:rPr>
              <a:pPr>
                <a:spcBef>
                  <a:spcPct val="0"/>
                </a:spcBef>
                <a:buClrTx/>
                <a:buSzTx/>
                <a:buFontTx/>
                <a:buNone/>
              </a:pPr>
              <a:t>61</a:t>
            </a:fld>
            <a:endParaRPr lang="en-US" altLang="en-US" sz="1200">
              <a:solidFill>
                <a:srgbClr val="D45E06"/>
              </a:solidFill>
              <a:latin typeface="Arial" panose="020B0604020202020204" pitchFamily="34" charset="0"/>
            </a:endParaRPr>
          </a:p>
        </p:txBody>
      </p:sp>
      <p:pic>
        <p:nvPicPr>
          <p:cNvPr id="5427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2725" y="1420813"/>
            <a:ext cx="600075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3954787"/>
      </p:ext>
    </p:extLst>
  </p:cSld>
  <p:clrMapOvr>
    <a:masterClrMapping/>
  </p:clrMapOvr>
  <p:transition>
    <p:random/>
  </p:transition>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533400" y="457200"/>
            <a:ext cx="60960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E3DDCB"/>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3200" b="1" dirty="0">
                <a:solidFill>
                  <a:schemeClr val="bg1"/>
                </a:solidFill>
              </a:rPr>
              <a:t>QSPM</a:t>
            </a:r>
          </a:p>
        </p:txBody>
      </p:sp>
      <p:sp>
        <p:nvSpPr>
          <p:cNvPr id="41987" name="Text Box 3"/>
          <p:cNvSpPr txBox="1">
            <a:spLocks noChangeArrowheads="1"/>
          </p:cNvSpPr>
          <p:nvPr/>
        </p:nvSpPr>
        <p:spPr bwMode="auto">
          <a:xfrm>
            <a:off x="762000" y="2060575"/>
            <a:ext cx="6781800" cy="1370013"/>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Requires intuitive judgments &amp; educated assumptions</a:t>
            </a:r>
          </a:p>
          <a:p>
            <a:pPr>
              <a:spcBef>
                <a:spcPct val="50000"/>
              </a:spcBef>
              <a:buClr>
                <a:schemeClr val="tx1"/>
              </a:buClr>
              <a:buSzPct val="105000"/>
              <a:buFont typeface="Wingdings" pitchFamily="2" charset="2"/>
              <a:buChar char="§"/>
            </a:pPr>
            <a:r>
              <a:rPr lang="en-US" sz="2400">
                <a:solidFill>
                  <a:srgbClr val="800000"/>
                </a:solidFill>
                <a:cs typeface="Arial" charset="0"/>
              </a:rPr>
              <a:t>Only as good as the prerequisite inputs</a:t>
            </a:r>
          </a:p>
        </p:txBody>
      </p:sp>
      <p:sp>
        <p:nvSpPr>
          <p:cNvPr id="41988" name="Text Box 4"/>
          <p:cNvSpPr txBox="1">
            <a:spLocks noChangeArrowheads="1"/>
          </p:cNvSpPr>
          <p:nvPr/>
        </p:nvSpPr>
        <p:spPr bwMode="auto">
          <a:xfrm>
            <a:off x="762000" y="1447800"/>
            <a:ext cx="7162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dirty="0">
                <a:solidFill>
                  <a:schemeClr val="bg1"/>
                </a:solidFill>
                <a:cs typeface="Arial" charset="0"/>
              </a:rPr>
              <a:t>Limitations of the SFF</a:t>
            </a:r>
          </a:p>
        </p:txBody>
      </p:sp>
      <p:sp>
        <p:nvSpPr>
          <p:cNvPr id="41991" name="Text Box 7"/>
          <p:cNvSpPr txBox="1">
            <a:spLocks noChangeArrowheads="1"/>
          </p:cNvSpPr>
          <p:nvPr/>
        </p:nvSpPr>
        <p:spPr bwMode="auto">
          <a:xfrm>
            <a:off x="827088" y="3630613"/>
            <a:ext cx="71628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2800" dirty="0">
                <a:solidFill>
                  <a:schemeClr val="bg1"/>
                </a:solidFill>
                <a:cs typeface="Arial" charset="0"/>
              </a:rPr>
              <a:t>Advantages SFF</a:t>
            </a:r>
          </a:p>
        </p:txBody>
      </p:sp>
      <p:sp>
        <p:nvSpPr>
          <p:cNvPr id="41992" name="Text Box 8"/>
          <p:cNvSpPr txBox="1">
            <a:spLocks noChangeArrowheads="1"/>
          </p:cNvSpPr>
          <p:nvPr/>
        </p:nvSpPr>
        <p:spPr bwMode="auto">
          <a:xfrm>
            <a:off x="762000" y="4349750"/>
            <a:ext cx="6781800" cy="1735138"/>
          </a:xfrm>
          <a:prstGeom prst="rect">
            <a:avLst/>
          </a:prstGeom>
          <a:solidFill>
            <a:srgbClr val="FF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
                <a:schemeClr val="tx1"/>
              </a:buClr>
              <a:buSzPct val="105000"/>
              <a:buFont typeface="Wingdings" pitchFamily="2" charset="2"/>
              <a:buChar char="§"/>
            </a:pPr>
            <a:r>
              <a:rPr lang="en-US" sz="2400">
                <a:solidFill>
                  <a:srgbClr val="800000"/>
                </a:solidFill>
                <a:cs typeface="Arial" charset="0"/>
              </a:rPr>
              <a:t>Sets of strategies considered simultaneously or sequentially</a:t>
            </a:r>
          </a:p>
          <a:p>
            <a:pPr>
              <a:spcBef>
                <a:spcPct val="50000"/>
              </a:spcBef>
              <a:buClr>
                <a:schemeClr val="tx1"/>
              </a:buClr>
              <a:buSzPct val="105000"/>
              <a:buFont typeface="Wingdings" pitchFamily="2" charset="2"/>
              <a:buChar char="§"/>
            </a:pPr>
            <a:r>
              <a:rPr lang="en-US" sz="2400">
                <a:solidFill>
                  <a:srgbClr val="800000"/>
                </a:solidFill>
                <a:cs typeface="Arial" charset="0"/>
              </a:rPr>
              <a:t>Integration of pertinent external &amp; internal factors in the decision making process</a:t>
            </a:r>
          </a:p>
        </p:txBody>
      </p:sp>
    </p:spTree>
    <p:extLst>
      <p:ext uri="{BB962C8B-B14F-4D97-AF65-F5344CB8AC3E}">
        <p14:creationId xmlns:p14="http://schemas.microsoft.com/office/powerpoint/2010/main" val="429078145"/>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 calcmode="lin" valueType="num">
                                      <p:cBhvr additive="base">
                                        <p:cTn id="12" dur="500" fill="hold"/>
                                        <p:tgtEl>
                                          <p:spTgt spid="41987">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1987">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nodeType="afterEffect">
                                  <p:stCondLst>
                                    <p:cond delay="0"/>
                                  </p:stCondLst>
                                  <p:childTnLst>
                                    <p:set>
                                      <p:cBhvr>
                                        <p:cTn id="16" dur="1" fill="hold">
                                          <p:stCondLst>
                                            <p:cond delay="0"/>
                                          </p:stCondLst>
                                        </p:cTn>
                                        <p:tgtEl>
                                          <p:spTgt spid="41992">
                                            <p:txEl>
                                              <p:pRg st="0" end="0"/>
                                            </p:txEl>
                                          </p:spTgt>
                                        </p:tgtEl>
                                        <p:attrNameLst>
                                          <p:attrName>style.visibility</p:attrName>
                                        </p:attrNameLst>
                                      </p:cBhvr>
                                      <p:to>
                                        <p:strVal val="visible"/>
                                      </p:to>
                                    </p:set>
                                    <p:anim calcmode="lin" valueType="num">
                                      <p:cBhvr additive="base">
                                        <p:cTn id="17" dur="500" fill="hold"/>
                                        <p:tgtEl>
                                          <p:spTgt spid="4199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1992">
                                            <p:txEl>
                                              <p:pRg st="0" end="0"/>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41992">
                                            <p:txEl>
                                              <p:pRg st="1" end="1"/>
                                            </p:txEl>
                                          </p:spTgt>
                                        </p:tgtEl>
                                        <p:attrNameLst>
                                          <p:attrName>style.visibility</p:attrName>
                                        </p:attrNameLst>
                                      </p:cBhvr>
                                      <p:to>
                                        <p:strVal val="visible"/>
                                      </p:to>
                                    </p:set>
                                    <p:anim calcmode="lin" valueType="num">
                                      <p:cBhvr additive="base">
                                        <p:cTn id="22" dur="500" fill="hold"/>
                                        <p:tgtEl>
                                          <p:spTgt spid="41992">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199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Seminar Study Examples</a:t>
            </a:r>
          </a:p>
        </p:txBody>
      </p:sp>
      <p:sp>
        <p:nvSpPr>
          <p:cNvPr id="3" name="Text Placeholder 2"/>
          <p:cNvSpPr>
            <a:spLocks noGrp="1"/>
          </p:cNvSpPr>
          <p:nvPr>
            <p:ph type="body" sz="half" idx="1"/>
          </p:nvPr>
        </p:nvSpPr>
        <p:spPr>
          <a:xfrm>
            <a:off x="457200" y="1600200"/>
            <a:ext cx="8001000" cy="4525963"/>
          </a:xfrm>
        </p:spPr>
        <p:txBody>
          <a:bodyPr/>
          <a:lstStyle/>
          <a:p>
            <a:r>
              <a:rPr lang="en-GB" dirty="0">
                <a:solidFill>
                  <a:schemeClr val="bg1"/>
                </a:solidFill>
              </a:rPr>
              <a:t>Study each of the following cases and explore the results.</a:t>
            </a:r>
          </a:p>
          <a:p>
            <a:endParaRPr lang="en-GB" dirty="0">
              <a:solidFill>
                <a:schemeClr val="bg1"/>
              </a:solidFill>
            </a:endParaRPr>
          </a:p>
          <a:p>
            <a:r>
              <a:rPr lang="en-GB" dirty="0">
                <a:solidFill>
                  <a:schemeClr val="bg1"/>
                </a:solidFill>
              </a:rPr>
              <a:t>Open the Excel Files to see the template for use</a:t>
            </a:r>
          </a:p>
        </p:txBody>
      </p:sp>
    </p:spTree>
    <p:extLst>
      <p:ext uri="{BB962C8B-B14F-4D97-AF65-F5344CB8AC3E}">
        <p14:creationId xmlns:p14="http://schemas.microsoft.com/office/powerpoint/2010/main" val="630825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3238</Words>
  <Application>Microsoft Office PowerPoint</Application>
  <PresentationFormat>On-screen Show (4:3)</PresentationFormat>
  <Paragraphs>500</Paragraphs>
  <Slides>63</Slides>
  <Notes>36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63</vt:i4>
      </vt:variant>
    </vt:vector>
  </HeadingPairs>
  <TitlesOfParts>
    <vt:vector size="68" baseType="lpstr">
      <vt:lpstr>Arial</vt:lpstr>
      <vt:lpstr>Calibri</vt:lpstr>
      <vt:lpstr>Franklin Gothic Book</vt:lpstr>
      <vt:lpstr>Wingdings</vt:lpstr>
      <vt:lpstr>Office Theme</vt:lpstr>
      <vt:lpstr>A Contemporary  Strategy Formulation Framework for eBusiness   Week 7</vt:lpstr>
      <vt:lpstr>Objectives</vt:lpstr>
      <vt:lpstr>A MUST READ</vt:lpstr>
      <vt:lpstr>Competitor  Analysis</vt:lpstr>
      <vt:lpstr>Predicting  Moves  of  Rivals</vt:lpstr>
      <vt:lpstr>The Strategy-Formulation Analytical Framework</vt:lpstr>
      <vt:lpstr>PowerPoint Presentation</vt:lpstr>
      <vt:lpstr>A Comprehensive Strategy-Formulation Framework</vt:lpstr>
      <vt:lpstr>A Comprehensive Strategy-Formulation Framework</vt:lpstr>
      <vt:lpstr>A Comprehensive Strategy-Formulation Framework</vt:lpstr>
      <vt:lpstr>PowerPoint Presentation</vt:lpstr>
      <vt:lpstr>PowerPoint Presentation</vt:lpstr>
      <vt:lpstr>PowerPoint Presentation</vt:lpstr>
      <vt:lpstr>SWOT Analysis</vt:lpstr>
      <vt:lpstr>PowerPoint Presentation</vt:lpstr>
      <vt:lpstr>PowerPoint Presentation</vt:lpstr>
      <vt:lpstr>PowerPoint Presentation</vt:lpstr>
      <vt:lpstr>PowerPoint Presentation</vt:lpstr>
      <vt:lpstr>SWOT Matrix</vt:lpstr>
      <vt:lpstr>PowerPoint Presentation</vt:lpstr>
      <vt:lpstr>PowerPoint Presentation</vt:lpstr>
      <vt:lpstr>A SWOT Matrix for a Computer Shop</vt:lpstr>
      <vt:lpstr>A SWOT Matrix for a Computer Shop</vt:lpstr>
      <vt:lpstr>Key Strategies Examples</vt:lpstr>
      <vt:lpstr>Limitations with SWOT Matrix</vt:lpstr>
      <vt:lpstr>The Strategic Position and Action Evaluation (SPACE) Matrix</vt:lpstr>
      <vt:lpstr>The Strategic Position and Action Evaluation (SPACE) Matrix</vt:lpstr>
      <vt:lpstr>Factors That Make Up the SPACE Matrix Axes</vt:lpstr>
      <vt:lpstr>Steps to Develop a SPACE Matrix</vt:lpstr>
      <vt:lpstr>Steps to Develop a SPACE Matrix</vt:lpstr>
      <vt:lpstr>Steps to Develop a SPACE Matrix</vt:lpstr>
      <vt:lpstr>Steps to Develop a SPACE Matrix</vt:lpstr>
      <vt:lpstr>The SPACE Matrix</vt:lpstr>
      <vt:lpstr>Example Strategy Profiles</vt:lpstr>
      <vt:lpstr>Example Strategy Profiles</vt:lpstr>
      <vt:lpstr>PowerPoint Presentation</vt:lpstr>
      <vt:lpstr>The Boston Consulting Group (BCG) Matrix</vt:lpstr>
      <vt:lpstr>BCG Matrix</vt:lpstr>
      <vt:lpstr>The BCG Matrix</vt:lpstr>
      <vt:lpstr>The BCG Matrix</vt:lpstr>
      <vt:lpstr>The BCG Matrix</vt:lpstr>
      <vt:lpstr>The BCG Matrix</vt:lpstr>
      <vt:lpstr>PowerPoint Presentation</vt:lpstr>
      <vt:lpstr>PowerPoint Presentation</vt:lpstr>
      <vt:lpstr>PowerPoint Presentation</vt:lpstr>
      <vt:lpstr>PowerPoint Presentation</vt:lpstr>
      <vt:lpstr>The Internal-External (IE) Matrix</vt:lpstr>
      <vt:lpstr>The Internal-External (IE) Matrix</vt:lpstr>
      <vt:lpstr>The IE Matrix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Quantitative Strategic Planning Matrix (QSPM)</vt:lpstr>
      <vt:lpstr>Steps to Develop a QSPM</vt:lpstr>
      <vt:lpstr>QSPM : information from IFE and EFE</vt:lpstr>
      <vt:lpstr>A QSPM for a Retail  Computer Shop</vt:lpstr>
      <vt:lpstr>A QSPM for a Retail  Computer Shop (cont.)</vt:lpstr>
      <vt:lpstr>PowerPoint Presentation</vt:lpstr>
      <vt:lpstr>Seminar Study Examples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Roisin Mullins</cp:lastModifiedBy>
  <cp:revision>48</cp:revision>
  <dcterms:created xsi:type="dcterms:W3CDTF">2014-02-22T16:49:57Z</dcterms:created>
  <dcterms:modified xsi:type="dcterms:W3CDTF">2023-11-14T12:03:01Z</dcterms:modified>
</cp:coreProperties>
</file>