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8" r:id="rId2"/>
    <p:sldId id="257" r:id="rId3"/>
    <p:sldId id="258" r:id="rId4"/>
    <p:sldId id="275" r:id="rId5"/>
    <p:sldId id="260" r:id="rId6"/>
    <p:sldId id="264" r:id="rId7"/>
    <p:sldId id="265" r:id="rId8"/>
    <p:sldId id="261" r:id="rId9"/>
    <p:sldId id="266" r:id="rId10"/>
    <p:sldId id="262" r:id="rId11"/>
    <p:sldId id="276" r:id="rId12"/>
    <p:sldId id="263" r:id="rId13"/>
    <p:sldId id="267" r:id="rId14"/>
    <p:sldId id="268" r:id="rId15"/>
    <p:sldId id="277" r:id="rId16"/>
    <p:sldId id="269" r:id="rId17"/>
    <p:sldId id="270" r:id="rId18"/>
    <p:sldId id="271" r:id="rId19"/>
    <p:sldId id="272" r:id="rId20"/>
    <p:sldId id="279" r:id="rId21"/>
    <p:sldId id="281" r:id="rId22"/>
    <p:sldId id="259" r:id="rId23"/>
    <p:sldId id="273"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6ECE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06430AC-0FE4-4DC1-96A7-8E97B4F08C2D}" type="datetimeFigureOut">
              <a:rPr lang="en-US" smtClean="0"/>
              <a:t>4/25/2018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F547CA-C2D7-45D4-B3EF-7626AADCD4CC}" type="slidenum">
              <a:rPr lang="en-US" smtClean="0"/>
              <a:t>‹#›</a:t>
            </a:fld>
            <a:endParaRPr lang="en-US"/>
          </a:p>
        </p:txBody>
      </p:sp>
    </p:spTree>
    <p:extLst>
      <p:ext uri="{BB962C8B-B14F-4D97-AF65-F5344CB8AC3E}">
        <p14:creationId xmlns:p14="http://schemas.microsoft.com/office/powerpoint/2010/main" val="3843011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06430AC-0FE4-4DC1-96A7-8E97B4F08C2D}" type="datetimeFigureOut">
              <a:rPr lang="en-US" smtClean="0"/>
              <a:t>4/25/2018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F547CA-C2D7-45D4-B3EF-7626AADCD4CC}" type="slidenum">
              <a:rPr lang="en-US" smtClean="0"/>
              <a:t>‹#›</a:t>
            </a:fld>
            <a:endParaRPr lang="en-US"/>
          </a:p>
        </p:txBody>
      </p:sp>
    </p:spTree>
    <p:extLst>
      <p:ext uri="{BB962C8B-B14F-4D97-AF65-F5344CB8AC3E}">
        <p14:creationId xmlns:p14="http://schemas.microsoft.com/office/powerpoint/2010/main" val="4077736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06430AC-0FE4-4DC1-96A7-8E97B4F08C2D}" type="datetimeFigureOut">
              <a:rPr lang="en-US" smtClean="0"/>
              <a:t>4/25/2018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F547CA-C2D7-45D4-B3EF-7626AADCD4CC}" type="slidenum">
              <a:rPr lang="en-US" smtClean="0"/>
              <a:t>‹#›</a:t>
            </a:fld>
            <a:endParaRPr lang="en-US"/>
          </a:p>
        </p:txBody>
      </p:sp>
    </p:spTree>
    <p:extLst>
      <p:ext uri="{BB962C8B-B14F-4D97-AF65-F5344CB8AC3E}">
        <p14:creationId xmlns:p14="http://schemas.microsoft.com/office/powerpoint/2010/main" val="2990118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06430AC-0FE4-4DC1-96A7-8E97B4F08C2D}" type="datetimeFigureOut">
              <a:rPr lang="en-US" smtClean="0"/>
              <a:t>4/25/2018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F547CA-C2D7-45D4-B3EF-7626AADCD4CC}" type="slidenum">
              <a:rPr lang="en-US" smtClean="0"/>
              <a:t>‹#›</a:t>
            </a:fld>
            <a:endParaRPr lang="en-US"/>
          </a:p>
        </p:txBody>
      </p:sp>
    </p:spTree>
    <p:extLst>
      <p:ext uri="{BB962C8B-B14F-4D97-AF65-F5344CB8AC3E}">
        <p14:creationId xmlns:p14="http://schemas.microsoft.com/office/powerpoint/2010/main" val="3857422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06430AC-0FE4-4DC1-96A7-8E97B4F08C2D}" type="datetimeFigureOut">
              <a:rPr lang="en-US" smtClean="0"/>
              <a:t>4/25/2018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EF547CA-C2D7-45D4-B3EF-7626AADCD4CC}" type="slidenum">
              <a:rPr lang="en-US" smtClean="0"/>
              <a:t>‹#›</a:t>
            </a:fld>
            <a:endParaRPr lang="en-US"/>
          </a:p>
        </p:txBody>
      </p:sp>
    </p:spTree>
    <p:extLst>
      <p:ext uri="{BB962C8B-B14F-4D97-AF65-F5344CB8AC3E}">
        <p14:creationId xmlns:p14="http://schemas.microsoft.com/office/powerpoint/2010/main" val="388602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06430AC-0FE4-4DC1-96A7-8E97B4F08C2D}" type="datetimeFigureOut">
              <a:rPr lang="en-US" smtClean="0"/>
              <a:t>4/25/2018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EF547CA-C2D7-45D4-B3EF-7626AADCD4CC}" type="slidenum">
              <a:rPr lang="en-US" smtClean="0"/>
              <a:t>‹#›</a:t>
            </a:fld>
            <a:endParaRPr lang="en-US"/>
          </a:p>
        </p:txBody>
      </p:sp>
    </p:spTree>
    <p:extLst>
      <p:ext uri="{BB962C8B-B14F-4D97-AF65-F5344CB8AC3E}">
        <p14:creationId xmlns:p14="http://schemas.microsoft.com/office/powerpoint/2010/main" val="2023469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6430AC-0FE4-4DC1-96A7-8E97B4F08C2D}" type="datetimeFigureOut">
              <a:rPr lang="en-US" smtClean="0"/>
              <a:t>4/25/2018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EF547CA-C2D7-45D4-B3EF-7626AADCD4CC}" type="slidenum">
              <a:rPr lang="en-US" smtClean="0"/>
              <a:t>‹#›</a:t>
            </a:fld>
            <a:endParaRPr lang="en-US"/>
          </a:p>
        </p:txBody>
      </p:sp>
    </p:spTree>
    <p:extLst>
      <p:ext uri="{BB962C8B-B14F-4D97-AF65-F5344CB8AC3E}">
        <p14:creationId xmlns:p14="http://schemas.microsoft.com/office/powerpoint/2010/main" val="3195663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06430AC-0FE4-4DC1-96A7-8E97B4F08C2D}" type="datetimeFigureOut">
              <a:rPr lang="en-US" smtClean="0"/>
              <a:t>4/25/2018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F547CA-C2D7-45D4-B3EF-7626AADCD4CC}" type="slidenum">
              <a:rPr lang="en-US" smtClean="0"/>
              <a:t>‹#›</a:t>
            </a:fld>
            <a:endParaRPr lang="en-US"/>
          </a:p>
        </p:txBody>
      </p:sp>
    </p:spTree>
    <p:extLst>
      <p:ext uri="{BB962C8B-B14F-4D97-AF65-F5344CB8AC3E}">
        <p14:creationId xmlns:p14="http://schemas.microsoft.com/office/powerpoint/2010/main" val="2265382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06430AC-0FE4-4DC1-96A7-8E97B4F08C2D}" type="datetimeFigureOut">
              <a:rPr lang="en-US" smtClean="0"/>
              <a:t>4/25/2018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F547CA-C2D7-45D4-B3EF-7626AADCD4CC}" type="slidenum">
              <a:rPr lang="en-US" smtClean="0"/>
              <a:t>‹#›</a:t>
            </a:fld>
            <a:endParaRPr lang="en-US"/>
          </a:p>
        </p:txBody>
      </p:sp>
    </p:spTree>
    <p:extLst>
      <p:ext uri="{BB962C8B-B14F-4D97-AF65-F5344CB8AC3E}">
        <p14:creationId xmlns:p14="http://schemas.microsoft.com/office/powerpoint/2010/main" val="764812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06430AC-0FE4-4DC1-96A7-8E97B4F08C2D}" type="datetimeFigureOut">
              <a:rPr lang="en-US" smtClean="0"/>
              <a:t>4/25/2018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F547CA-C2D7-45D4-B3EF-7626AADCD4CC}" type="slidenum">
              <a:rPr lang="en-US" smtClean="0"/>
              <a:t>‹#›</a:t>
            </a:fld>
            <a:endParaRPr lang="en-US"/>
          </a:p>
        </p:txBody>
      </p:sp>
    </p:spTree>
    <p:extLst>
      <p:ext uri="{BB962C8B-B14F-4D97-AF65-F5344CB8AC3E}">
        <p14:creationId xmlns:p14="http://schemas.microsoft.com/office/powerpoint/2010/main" val="4181935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06430AC-0FE4-4DC1-96A7-8E97B4F08C2D}" type="datetimeFigureOut">
              <a:rPr lang="en-US" smtClean="0"/>
              <a:t>4/25/2018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F547CA-C2D7-45D4-B3EF-7626AADCD4CC}" type="slidenum">
              <a:rPr lang="en-US" smtClean="0"/>
              <a:t>‹#›</a:t>
            </a:fld>
            <a:endParaRPr lang="en-US"/>
          </a:p>
        </p:txBody>
      </p:sp>
    </p:spTree>
    <p:extLst>
      <p:ext uri="{BB962C8B-B14F-4D97-AF65-F5344CB8AC3E}">
        <p14:creationId xmlns:p14="http://schemas.microsoft.com/office/powerpoint/2010/main" val="1027540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86ECEC">
            <a:alpha val="55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6430AC-0FE4-4DC1-96A7-8E97B4F08C2D}" type="datetimeFigureOut">
              <a:rPr lang="en-US" smtClean="0"/>
              <a:t>4/25/2018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F547CA-C2D7-45D4-B3EF-7626AADCD4CC}" type="slidenum">
              <a:rPr lang="en-US" smtClean="0"/>
              <a:t>‹#›</a:t>
            </a:fld>
            <a:endParaRPr lang="en-US"/>
          </a:p>
        </p:txBody>
      </p:sp>
    </p:spTree>
    <p:extLst>
      <p:ext uri="{BB962C8B-B14F-4D97-AF65-F5344CB8AC3E}">
        <p14:creationId xmlns:p14="http://schemas.microsoft.com/office/powerpoint/2010/main" val="35616548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81200"/>
            <a:ext cx="8229600" cy="1143000"/>
          </a:xfrm>
        </p:spPr>
        <p:txBody>
          <a:bodyPr>
            <a:noAutofit/>
          </a:bodyPr>
          <a:lstStyle/>
          <a:p>
            <a:pPr algn="l"/>
            <a:r>
              <a:rPr lang="en-US" sz="2000" dirty="0" smtClean="0"/>
              <a:t>Module Name: </a:t>
            </a:r>
            <a:r>
              <a:rPr lang="en-US" sz="2000" b="1" dirty="0"/>
              <a:t>Sustainability and Global Citizenship </a:t>
            </a:r>
            <a:r>
              <a:rPr lang="en-US" sz="2000" dirty="0" smtClean="0"/>
              <a:t/>
            </a:r>
            <a:br>
              <a:rPr lang="en-US" sz="2000" dirty="0" smtClean="0"/>
            </a:br>
            <a:r>
              <a:rPr lang="en-US" sz="2000" dirty="0" smtClean="0"/>
              <a:t>Module Code: </a:t>
            </a:r>
            <a:r>
              <a:rPr lang="en-US" sz="2000" b="1" dirty="0" smtClean="0"/>
              <a:t>EMPL4013</a:t>
            </a:r>
            <a:r>
              <a:rPr lang="en-US" sz="2000" dirty="0" smtClean="0"/>
              <a:t/>
            </a:r>
            <a:br>
              <a:rPr lang="en-US" sz="2000" dirty="0" smtClean="0"/>
            </a:br>
            <a:r>
              <a:rPr lang="en-US" sz="2000" dirty="0" smtClean="0"/>
              <a:t>Assignment Title: Project Pathway </a:t>
            </a:r>
            <a:r>
              <a:rPr lang="en-US" sz="2000" dirty="0" smtClean="0"/>
              <a:t>1</a:t>
            </a:r>
            <a:r>
              <a:rPr lang="en-US" sz="2000" dirty="0" smtClean="0"/>
              <a:t/>
            </a:r>
            <a:br>
              <a:rPr lang="en-US" sz="2000" dirty="0" smtClean="0"/>
            </a:br>
            <a:r>
              <a:rPr lang="en-US" sz="2000" dirty="0" smtClean="0"/>
              <a:t>  Presentation  Topic: </a:t>
            </a:r>
            <a:r>
              <a:rPr lang="en-US" sz="2000" b="1" dirty="0" smtClean="0"/>
              <a:t>Sustainability and Global Citizenship in </a:t>
            </a:r>
            <a:r>
              <a:rPr lang="en-US" sz="2000" b="1" dirty="0" smtClean="0"/>
              <a:t>Wales </a:t>
            </a:r>
            <a:r>
              <a:rPr lang="en-US" sz="2000" b="1" dirty="0" smtClean="0"/>
              <a:t>Tourism </a:t>
            </a:r>
            <a:endParaRPr lang="en-US" sz="2000" b="1" dirty="0"/>
          </a:p>
        </p:txBody>
      </p:sp>
      <p:sp>
        <p:nvSpPr>
          <p:cNvPr id="4" name="Content Placeholder 3"/>
          <p:cNvSpPr>
            <a:spLocks noGrp="1"/>
          </p:cNvSpPr>
          <p:nvPr>
            <p:ph idx="1"/>
          </p:nvPr>
        </p:nvSpPr>
        <p:spPr>
          <a:xfrm>
            <a:off x="457200" y="3657600"/>
            <a:ext cx="8229600" cy="2892651"/>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R="118745" indent="0">
              <a:lnSpc>
                <a:spcPct val="107000"/>
              </a:lnSpc>
              <a:spcAft>
                <a:spcPts val="800"/>
              </a:spcAft>
              <a:buNone/>
            </a:pPr>
            <a:r>
              <a:rPr lang="en-GB" sz="1400" b="1" dirty="0" smtClean="0">
                <a:latin typeface="Arial" pitchFamily="34" charset="0"/>
                <a:ea typeface="Calibri" panose="020F0502020204030204" pitchFamily="34" charset="0"/>
                <a:cs typeface="Arial" pitchFamily="34" charset="0"/>
              </a:rPr>
              <a:t>STUDENT </a:t>
            </a:r>
            <a:r>
              <a:rPr lang="en-GB" sz="1400" b="1" dirty="0">
                <a:latin typeface="Arial" pitchFamily="34" charset="0"/>
                <a:ea typeface="Calibri" panose="020F0502020204030204" pitchFamily="34" charset="0"/>
                <a:cs typeface="Arial" pitchFamily="34" charset="0"/>
              </a:rPr>
              <a:t>NAME:             </a:t>
            </a:r>
            <a:r>
              <a:rPr lang="en-GB" sz="1400" b="1" dirty="0" smtClean="0">
                <a:latin typeface="Arial" pitchFamily="34" charset="0"/>
                <a:ea typeface="Calibri" panose="020F0502020204030204" pitchFamily="34" charset="0"/>
                <a:cs typeface="Arial" pitchFamily="34" charset="0"/>
              </a:rPr>
              <a:t>                                                </a:t>
            </a:r>
            <a:r>
              <a:rPr lang="en-GB" sz="1400" b="1" dirty="0">
                <a:latin typeface="Arial" pitchFamily="34" charset="0"/>
                <a:ea typeface="Calibri" panose="020F0502020204030204" pitchFamily="34" charset="0"/>
                <a:cs typeface="Arial" pitchFamily="34" charset="0"/>
              </a:rPr>
              <a:t>STUDENT ID</a:t>
            </a:r>
            <a:endParaRPr lang="en-US" sz="1400" dirty="0">
              <a:latin typeface="Arial" pitchFamily="34" charset="0"/>
              <a:ea typeface="Calibri" panose="020F0502020204030204" pitchFamily="34" charset="0"/>
              <a:cs typeface="Arial" pitchFamily="34" charset="0"/>
            </a:endParaRPr>
          </a:p>
          <a:p>
            <a:pPr marL="228600" marR="118745" indent="-228600" algn="just">
              <a:lnSpc>
                <a:spcPct val="107000"/>
              </a:lnSpc>
              <a:spcAft>
                <a:spcPts val="800"/>
              </a:spcAft>
              <a:buFont typeface="+mj-lt"/>
              <a:buAutoNum type="arabicPeriod"/>
            </a:pPr>
            <a:r>
              <a:rPr lang="en-US" dirty="0" err="1" smtClean="0">
                <a:latin typeface="Arial" pitchFamily="34" charset="0"/>
                <a:cs typeface="Arial" pitchFamily="34" charset="0"/>
              </a:rPr>
              <a:t>Nadira</a:t>
            </a:r>
            <a:r>
              <a:rPr lang="en-US" dirty="0" smtClean="0">
                <a:latin typeface="Arial" pitchFamily="34" charset="0"/>
                <a:cs typeface="Arial" pitchFamily="34" charset="0"/>
              </a:rPr>
              <a:t> Chowdhury ( Team Leader)</a:t>
            </a:r>
            <a:r>
              <a:rPr lang="en-US" dirty="0">
                <a:latin typeface="Arial" pitchFamily="34" charset="0"/>
                <a:cs typeface="Arial" pitchFamily="34" charset="0"/>
              </a:rPr>
              <a:t>		</a:t>
            </a:r>
            <a:r>
              <a:rPr lang="en-US" dirty="0" smtClean="0">
                <a:latin typeface="Arial" pitchFamily="34" charset="0"/>
                <a:cs typeface="Arial" pitchFamily="34" charset="0"/>
              </a:rPr>
              <a:t>1605413</a:t>
            </a:r>
            <a:r>
              <a:rPr lang="en-US" dirty="0">
                <a:latin typeface="Arial" pitchFamily="34" charset="0"/>
                <a:cs typeface="Arial" pitchFamily="34" charset="0"/>
              </a:rPr>
              <a:t>		</a:t>
            </a:r>
            <a:r>
              <a:rPr lang="en-US" dirty="0" smtClean="0">
                <a:latin typeface="Arial" pitchFamily="34" charset="0"/>
                <a:cs typeface="Arial" pitchFamily="34" charset="0"/>
              </a:rPr>
              <a:t>			</a:t>
            </a:r>
          </a:p>
          <a:p>
            <a:pPr marL="228600" marR="118745" indent="-228600" algn="just">
              <a:lnSpc>
                <a:spcPct val="107000"/>
              </a:lnSpc>
              <a:spcAft>
                <a:spcPts val="800"/>
              </a:spcAft>
              <a:buFont typeface="+mj-lt"/>
              <a:buAutoNum type="arabicPeriod"/>
            </a:pPr>
            <a:r>
              <a:rPr lang="en-US" dirty="0" smtClean="0">
                <a:latin typeface="Arial" pitchFamily="34" charset="0"/>
                <a:cs typeface="Arial" pitchFamily="34" charset="0"/>
              </a:rPr>
              <a:t> </a:t>
            </a:r>
            <a:r>
              <a:rPr lang="en-US" dirty="0" err="1" smtClean="0">
                <a:latin typeface="Arial" pitchFamily="34" charset="0"/>
                <a:cs typeface="Arial" pitchFamily="34" charset="0"/>
              </a:rPr>
              <a:t>Saifur</a:t>
            </a:r>
            <a:r>
              <a:rPr lang="en-US" dirty="0" smtClean="0">
                <a:latin typeface="Arial" pitchFamily="34" charset="0"/>
                <a:cs typeface="Arial" pitchFamily="34" charset="0"/>
              </a:rPr>
              <a:t> Rahman</a:t>
            </a:r>
            <a:r>
              <a:rPr lang="en-US" dirty="0">
                <a:latin typeface="Arial" pitchFamily="34" charset="0"/>
                <a:cs typeface="Arial" pitchFamily="34" charset="0"/>
              </a:rPr>
              <a:t>	</a:t>
            </a:r>
            <a:r>
              <a:rPr lang="en-US" dirty="0" smtClean="0">
                <a:latin typeface="Arial" pitchFamily="34" charset="0"/>
                <a:cs typeface="Arial" pitchFamily="34" charset="0"/>
              </a:rPr>
              <a:t>                                            1605226</a:t>
            </a:r>
          </a:p>
          <a:p>
            <a:pPr marL="228600" marR="118745" indent="-228600" algn="just">
              <a:lnSpc>
                <a:spcPct val="107000"/>
              </a:lnSpc>
              <a:spcAft>
                <a:spcPts val="800"/>
              </a:spcAft>
              <a:buFont typeface="+mj-lt"/>
              <a:buAutoNum type="arabicPeriod"/>
            </a:pPr>
            <a:r>
              <a:rPr lang="en-US" dirty="0" err="1" smtClean="0">
                <a:latin typeface="Arial" pitchFamily="34" charset="0"/>
                <a:cs typeface="Arial" pitchFamily="34" charset="0"/>
              </a:rPr>
              <a:t>Firon</a:t>
            </a:r>
            <a:r>
              <a:rPr lang="en-US" dirty="0" smtClean="0">
                <a:latin typeface="Arial" pitchFamily="34" charset="0"/>
                <a:cs typeface="Arial" pitchFamily="34" charset="0"/>
              </a:rPr>
              <a:t> Miah</a:t>
            </a:r>
            <a:r>
              <a:rPr lang="en-US" dirty="0">
                <a:latin typeface="Arial" pitchFamily="34" charset="0"/>
                <a:cs typeface="Arial" pitchFamily="34" charset="0"/>
              </a:rPr>
              <a:t>	   	                </a:t>
            </a:r>
            <a:r>
              <a:rPr lang="en-US" dirty="0" smtClean="0">
                <a:latin typeface="Arial" pitchFamily="34" charset="0"/>
                <a:cs typeface="Arial" pitchFamily="34" charset="0"/>
              </a:rPr>
              <a:t>	                       1605305 </a:t>
            </a:r>
          </a:p>
          <a:p>
            <a:pPr marL="228600" marR="118745" indent="-228600" algn="just">
              <a:lnSpc>
                <a:spcPct val="107000"/>
              </a:lnSpc>
              <a:spcAft>
                <a:spcPts val="800"/>
              </a:spcAft>
              <a:buFont typeface="+mj-lt"/>
              <a:buAutoNum type="arabicPeriod"/>
            </a:pPr>
            <a:r>
              <a:rPr lang="en-US" dirty="0" smtClean="0">
                <a:latin typeface="Arial" pitchFamily="34" charset="0"/>
                <a:cs typeface="Arial" pitchFamily="34" charset="0"/>
              </a:rPr>
              <a:t>Eva</a:t>
            </a:r>
            <a:r>
              <a:rPr lang="en-US" dirty="0">
                <a:latin typeface="Arial" pitchFamily="34" charset="0"/>
                <a:cs typeface="Arial" pitchFamily="34" charset="0"/>
              </a:rPr>
              <a:t> </a:t>
            </a:r>
            <a:r>
              <a:rPr lang="en-US" dirty="0" smtClean="0">
                <a:latin typeface="Arial" pitchFamily="34" charset="0"/>
                <a:cs typeface="Arial" pitchFamily="34" charset="0"/>
              </a:rPr>
              <a:t>Begum </a:t>
            </a:r>
            <a:r>
              <a:rPr lang="en-US" dirty="0">
                <a:latin typeface="Arial" pitchFamily="34" charset="0"/>
                <a:cs typeface="Arial" pitchFamily="34" charset="0"/>
              </a:rPr>
              <a:t>		</a:t>
            </a:r>
            <a:r>
              <a:rPr lang="en-US" dirty="0" smtClean="0">
                <a:latin typeface="Arial" pitchFamily="34" charset="0"/>
                <a:cs typeface="Arial" pitchFamily="34" charset="0"/>
              </a:rPr>
              <a:t>			                1605387</a:t>
            </a:r>
          </a:p>
          <a:p>
            <a:pPr marR="118745" indent="0" algn="just">
              <a:lnSpc>
                <a:spcPct val="107000"/>
              </a:lnSpc>
              <a:spcAft>
                <a:spcPts val="800"/>
              </a:spcAft>
              <a:buNone/>
            </a:pPr>
            <a:endParaRPr lang="en-GB" sz="1400" b="1" dirty="0">
              <a:latin typeface="Arial" pitchFamily="34" charset="0"/>
              <a:ea typeface="Calibri" panose="020F0502020204030204" pitchFamily="34" charset="0"/>
              <a:cs typeface="Arial" pitchFamily="34" charset="0"/>
            </a:endParaRPr>
          </a:p>
          <a:p>
            <a:pPr marR="118745" indent="0">
              <a:lnSpc>
                <a:spcPct val="107000"/>
              </a:lnSpc>
              <a:spcAft>
                <a:spcPts val="800"/>
              </a:spcAft>
              <a:buNone/>
            </a:pPr>
            <a:r>
              <a:rPr lang="en-GB" sz="1400" b="1" dirty="0" smtClean="0">
                <a:latin typeface="Arial" pitchFamily="34" charset="0"/>
                <a:ea typeface="Calibri" panose="020F0502020204030204" pitchFamily="34" charset="0"/>
                <a:cs typeface="Arial" pitchFamily="34" charset="0"/>
              </a:rPr>
              <a:t>Module Teacher: Miguel Martins</a:t>
            </a:r>
            <a:endParaRPr lang="en-US" sz="1400" dirty="0">
              <a:latin typeface="Arial" pitchFamily="34" charset="0"/>
              <a:ea typeface="Calibri" panose="020F0502020204030204" pitchFamily="34" charset="0"/>
              <a:cs typeface="Arial" pitchFamily="34"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 y="76200"/>
            <a:ext cx="4457700" cy="151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4800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Introduction</a:t>
            </a:r>
            <a:r>
              <a:rPr lang="en-US" dirty="0" smtClean="0"/>
              <a:t> </a:t>
            </a:r>
            <a:endParaRPr lang="en-US" dirty="0"/>
          </a:p>
        </p:txBody>
      </p:sp>
      <p:sp>
        <p:nvSpPr>
          <p:cNvPr id="3" name="Content Placeholder 2"/>
          <p:cNvSpPr>
            <a:spLocks noGrp="1"/>
          </p:cNvSpPr>
          <p:nvPr>
            <p:ph idx="1"/>
          </p:nvPr>
        </p:nvSpPr>
        <p:spPr>
          <a:xfrm>
            <a:off x="152400" y="1600200"/>
            <a:ext cx="8763000" cy="5105400"/>
          </a:xfrm>
        </p:spPr>
        <p:txBody>
          <a:bodyPr/>
          <a:lstStyle/>
          <a:p>
            <a:pPr marL="0" indent="0" algn="just">
              <a:buNone/>
            </a:pPr>
            <a:r>
              <a:rPr lang="en-US" dirty="0" smtClean="0"/>
              <a:t>The globalisation brings the world into a small village so that the local, national and global context are affecting the business environment and eventually the business organisations are required responding with the situation to get sustainability in the business. Tourism sector is one of the most growing section in the world and it contributes a lot in the economy </a:t>
            </a:r>
            <a:r>
              <a:rPr lang="en-US" smtClean="0"/>
              <a:t>of Wales. </a:t>
            </a:r>
            <a:r>
              <a:rPr lang="en-US" dirty="0" smtClean="0"/>
              <a:t>Tourism related business organisations need focusing on the sustainability and global citizenship in business environment. </a:t>
            </a:r>
            <a:endParaRPr lang="en-US" dirty="0"/>
          </a:p>
        </p:txBody>
      </p:sp>
    </p:spTree>
    <p:extLst>
      <p:ext uri="{BB962C8B-B14F-4D97-AF65-F5344CB8AC3E}">
        <p14:creationId xmlns:p14="http://schemas.microsoft.com/office/powerpoint/2010/main" val="2070566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Company Profile </a:t>
            </a:r>
            <a:endParaRPr lang="en-US" b="1" dirty="0"/>
          </a:p>
        </p:txBody>
      </p:sp>
      <p:sp>
        <p:nvSpPr>
          <p:cNvPr id="3" name="Content Placeholder 2"/>
          <p:cNvSpPr>
            <a:spLocks noGrp="1"/>
          </p:cNvSpPr>
          <p:nvPr>
            <p:ph idx="1"/>
          </p:nvPr>
        </p:nvSpPr>
        <p:spPr>
          <a:xfrm>
            <a:off x="152400" y="1600200"/>
            <a:ext cx="8686800" cy="4525963"/>
          </a:xfrm>
        </p:spPr>
        <p:txBody>
          <a:bodyPr/>
          <a:lstStyle/>
          <a:p>
            <a:pPr marL="0" indent="0" algn="just">
              <a:buNone/>
            </a:pPr>
            <a:r>
              <a:rPr lang="en-US" dirty="0" smtClean="0"/>
              <a:t>Travelodge is a popular UK based hotel chain operating number of hotels in various locations of Wales. The headquarters of the hotel is situated in Thame, UK. Including Wales, the hotel chain has around 560 hotels across the UK. The company is serving in tourism and hospitality industry of the UK since 1985 and over 6,000 colleagues are rendering their efforts to satisfy people (Travelodge, 2018).</a:t>
            </a:r>
            <a:endParaRPr lang="en-US" dirty="0"/>
          </a:p>
        </p:txBody>
      </p:sp>
    </p:spTree>
    <p:extLst>
      <p:ext uri="{BB962C8B-B14F-4D97-AF65-F5344CB8AC3E}">
        <p14:creationId xmlns:p14="http://schemas.microsoft.com/office/powerpoint/2010/main" val="1052454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90800"/>
            <a:ext cx="8229600" cy="1143000"/>
          </a:xfrm>
        </p:spPr>
        <p:txBody>
          <a:bodyPr/>
          <a:lstStyle/>
          <a:p>
            <a:r>
              <a:rPr lang="en-US" b="1" dirty="0"/>
              <a:t>Sustainability and globalisation </a:t>
            </a:r>
            <a:endParaRPr lang="en-US" dirty="0"/>
          </a:p>
        </p:txBody>
      </p:sp>
    </p:spTree>
    <p:extLst>
      <p:ext uri="{BB962C8B-B14F-4D97-AF65-F5344CB8AC3E}">
        <p14:creationId xmlns:p14="http://schemas.microsoft.com/office/powerpoint/2010/main" val="228183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457200"/>
            <a:ext cx="8458200" cy="6248400"/>
          </a:xfrm>
        </p:spPr>
        <p:txBody>
          <a:bodyPr>
            <a:normAutofit fontScale="92500" lnSpcReduction="20000"/>
          </a:bodyPr>
          <a:lstStyle/>
          <a:p>
            <a:pPr marL="0" indent="0">
              <a:buNone/>
            </a:pPr>
            <a:r>
              <a:rPr lang="en-US" b="1" dirty="0" smtClean="0"/>
              <a:t>Global Citizen</a:t>
            </a:r>
          </a:p>
          <a:p>
            <a:pPr marL="0" indent="0" algn="just">
              <a:buNone/>
            </a:pPr>
            <a:r>
              <a:rPr lang="en-US" dirty="0" smtClean="0"/>
              <a:t>The term global citizen refers individual who determines the global business norms in an emerging world community and the actions of that individual contribute to making the values and practices of the community (Ronald, 2012).</a:t>
            </a:r>
          </a:p>
          <a:p>
            <a:pPr marL="0" indent="0" algn="just">
              <a:buNone/>
            </a:pPr>
            <a:endParaRPr lang="en-US" dirty="0" smtClean="0"/>
          </a:p>
          <a:p>
            <a:pPr marL="0" indent="0" algn="just">
              <a:buNone/>
            </a:pPr>
            <a:r>
              <a:rPr lang="en-US" dirty="0" smtClean="0"/>
              <a:t>Global citizen is  also recognised as global leaders because they recognise the prosperity of one company, one individual or one nation.</a:t>
            </a:r>
          </a:p>
          <a:p>
            <a:pPr marL="0" indent="0" algn="just">
              <a:buNone/>
            </a:pPr>
            <a:endParaRPr lang="en-US" dirty="0"/>
          </a:p>
          <a:p>
            <a:pPr marL="0" indent="0" algn="just">
              <a:buNone/>
            </a:pPr>
            <a:r>
              <a:rPr lang="en-US" dirty="0" smtClean="0"/>
              <a:t>For example, the CEO of the Travelodge hotel can be considered as global citizen because he/she practices the value of the hotels in the community every operations of the hotel. </a:t>
            </a:r>
            <a:endParaRPr lang="en-US" dirty="0"/>
          </a:p>
        </p:txBody>
      </p:sp>
    </p:spTree>
    <p:extLst>
      <p:ext uri="{BB962C8B-B14F-4D97-AF65-F5344CB8AC3E}">
        <p14:creationId xmlns:p14="http://schemas.microsoft.com/office/powerpoint/2010/main" val="238203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Examples of sustainable project in Tourism sector</a:t>
            </a:r>
            <a:endParaRPr lang="en-US" b="1" dirty="0"/>
          </a:p>
        </p:txBody>
      </p:sp>
      <p:sp>
        <p:nvSpPr>
          <p:cNvPr id="3" name="Content Placeholder 2"/>
          <p:cNvSpPr>
            <a:spLocks noGrp="1"/>
          </p:cNvSpPr>
          <p:nvPr>
            <p:ph idx="1"/>
          </p:nvPr>
        </p:nvSpPr>
        <p:spPr>
          <a:xfrm>
            <a:off x="228600" y="1676400"/>
            <a:ext cx="8610600" cy="4449763"/>
          </a:xfrm>
        </p:spPr>
        <p:txBody>
          <a:bodyPr/>
          <a:lstStyle/>
          <a:p>
            <a:pPr marL="0" indent="0" algn="just">
              <a:buNone/>
            </a:pPr>
            <a:r>
              <a:rPr lang="en-US" b="1" dirty="0" smtClean="0"/>
              <a:t>Minimise environment impact</a:t>
            </a:r>
          </a:p>
          <a:p>
            <a:pPr marL="0" indent="0" algn="just">
              <a:buNone/>
            </a:pPr>
            <a:r>
              <a:rPr lang="en-US" dirty="0" smtClean="0"/>
              <a:t>In the UK, tourism industry has used 15% energy of all produced energy and 140 million cubic gallons water (DCMS, 2009). The local government of Wales is funding in promoting the green tourism in which the hotels are getting tax rebate for introducing green energy and reuse of resources. </a:t>
            </a:r>
            <a:endParaRPr lang="en-US" dirty="0"/>
          </a:p>
        </p:txBody>
      </p:sp>
    </p:spTree>
    <p:extLst>
      <p:ext uri="{BB962C8B-B14F-4D97-AF65-F5344CB8AC3E}">
        <p14:creationId xmlns:p14="http://schemas.microsoft.com/office/powerpoint/2010/main" val="1972948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Stakeholder collaboration in tourism sector</a:t>
            </a:r>
            <a:endParaRPr lang="en-US" b="1" dirty="0"/>
          </a:p>
        </p:txBody>
      </p:sp>
      <p:sp>
        <p:nvSpPr>
          <p:cNvPr id="3" name="Content Placeholder 2"/>
          <p:cNvSpPr>
            <a:spLocks noGrp="1"/>
          </p:cNvSpPr>
          <p:nvPr>
            <p:ph idx="1"/>
          </p:nvPr>
        </p:nvSpPr>
        <p:spPr>
          <a:xfrm>
            <a:off x="152400" y="1752600"/>
            <a:ext cx="8763000" cy="4800600"/>
          </a:xfrm>
        </p:spPr>
        <p:txBody>
          <a:bodyPr/>
          <a:lstStyle/>
          <a:p>
            <a:pPr marL="0" indent="0" algn="just">
              <a:buNone/>
            </a:pPr>
            <a:r>
              <a:rPr lang="en-US" dirty="0" smtClean="0"/>
              <a:t>For sustainable tourism, it is essential to work collaborate with the stakeholders. Hence, the local government of Wales makes collaboration of the stakeholder from various fields with different interest (Maiden, 2008). </a:t>
            </a:r>
          </a:p>
          <a:p>
            <a:pPr marL="0" indent="0" algn="just">
              <a:buNone/>
            </a:pPr>
            <a:r>
              <a:rPr lang="en-US" dirty="0" smtClean="0"/>
              <a:t>It helps to increase the sustainability in the tourism related activities. For example, improves the transportation facilities, supply of foods in the hotels in various locations. </a:t>
            </a:r>
            <a:endParaRPr lang="en-US" dirty="0"/>
          </a:p>
        </p:txBody>
      </p:sp>
    </p:spTree>
    <p:extLst>
      <p:ext uri="{BB962C8B-B14F-4D97-AF65-F5344CB8AC3E}">
        <p14:creationId xmlns:p14="http://schemas.microsoft.com/office/powerpoint/2010/main" val="4050849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62000"/>
          </a:xfrm>
        </p:spPr>
        <p:txBody>
          <a:bodyPr>
            <a:noAutofit/>
          </a:bodyPr>
          <a:lstStyle/>
          <a:p>
            <a:r>
              <a:rPr lang="en-US" sz="3600" b="1" dirty="0" smtClean="0"/>
              <a:t>Examples of environmental sustainability</a:t>
            </a:r>
            <a:endParaRPr lang="en-US" sz="3600" b="1" dirty="0"/>
          </a:p>
        </p:txBody>
      </p:sp>
      <p:sp>
        <p:nvSpPr>
          <p:cNvPr id="3" name="Content Placeholder 2"/>
          <p:cNvSpPr>
            <a:spLocks noGrp="1"/>
          </p:cNvSpPr>
          <p:nvPr>
            <p:ph idx="1"/>
          </p:nvPr>
        </p:nvSpPr>
        <p:spPr>
          <a:xfrm>
            <a:off x="228600" y="1295400"/>
            <a:ext cx="8839200" cy="5029200"/>
          </a:xfrm>
        </p:spPr>
        <p:txBody>
          <a:bodyPr>
            <a:noAutofit/>
          </a:bodyPr>
          <a:lstStyle/>
          <a:p>
            <a:pPr marL="0" indent="0" algn="just">
              <a:buNone/>
            </a:pPr>
            <a:r>
              <a:rPr lang="en-US" sz="2800" b="1" dirty="0" smtClean="0"/>
              <a:t>Environmental sustainability</a:t>
            </a:r>
          </a:p>
          <a:p>
            <a:pPr marL="0" indent="0" algn="just">
              <a:buNone/>
            </a:pPr>
            <a:r>
              <a:rPr lang="en-US" sz="2800" dirty="0" smtClean="0"/>
              <a:t>Environmental sustainability is the systemic conditions where planetary and regional levels human activities are not disturb the cycle of nature and do not impoverish the natural capital for the future generations (</a:t>
            </a:r>
            <a:r>
              <a:rPr lang="en-US" sz="2800" dirty="0" err="1" smtClean="0"/>
              <a:t>Vezzoli</a:t>
            </a:r>
            <a:r>
              <a:rPr lang="en-US" sz="2800" dirty="0" smtClean="0"/>
              <a:t> and </a:t>
            </a:r>
            <a:r>
              <a:rPr lang="en-US" sz="2800" dirty="0" err="1" smtClean="0"/>
              <a:t>Manzini</a:t>
            </a:r>
            <a:r>
              <a:rPr lang="en-US" sz="2800" dirty="0" smtClean="0"/>
              <a:t>, 2008).</a:t>
            </a:r>
          </a:p>
          <a:p>
            <a:pPr marL="0" indent="0" algn="just">
              <a:buNone/>
            </a:pPr>
            <a:endParaRPr lang="en-US" sz="2800" dirty="0" smtClean="0"/>
          </a:p>
          <a:p>
            <a:pPr marL="0" indent="0" algn="just">
              <a:buNone/>
            </a:pPr>
            <a:r>
              <a:rPr lang="en-US" sz="2800" dirty="0" smtClean="0"/>
              <a:t>Environmental sustainability is a vital issue in the tourism sector because the local, national, international community </a:t>
            </a:r>
            <a:r>
              <a:rPr lang="en-US" sz="2800" dirty="0"/>
              <a:t>are considering this issue very </a:t>
            </a:r>
            <a:r>
              <a:rPr lang="en-US" sz="2800" dirty="0" smtClean="0"/>
              <a:t>seriously that greatly affect the tourism industry of a country in terms outbound and inbound tourism. </a:t>
            </a:r>
          </a:p>
          <a:p>
            <a:pPr marL="0" indent="0" algn="just">
              <a:buNone/>
            </a:pPr>
            <a:endParaRPr lang="en-US" sz="2800" dirty="0"/>
          </a:p>
        </p:txBody>
      </p:sp>
    </p:spTree>
    <p:extLst>
      <p:ext uri="{BB962C8B-B14F-4D97-AF65-F5344CB8AC3E}">
        <p14:creationId xmlns:p14="http://schemas.microsoft.com/office/powerpoint/2010/main" val="536275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Autofit/>
          </a:bodyPr>
          <a:lstStyle/>
          <a:p>
            <a:r>
              <a:rPr lang="en-US" sz="3200" b="1" dirty="0"/>
              <a:t>Examples of environmental sustainability</a:t>
            </a:r>
            <a:br>
              <a:rPr lang="en-US" sz="3200" b="1" dirty="0"/>
            </a:br>
            <a:endParaRPr lang="en-US" sz="3200" dirty="0"/>
          </a:p>
        </p:txBody>
      </p:sp>
      <p:sp>
        <p:nvSpPr>
          <p:cNvPr id="3" name="Content Placeholder 2"/>
          <p:cNvSpPr>
            <a:spLocks noGrp="1"/>
          </p:cNvSpPr>
          <p:nvPr>
            <p:ph idx="1"/>
          </p:nvPr>
        </p:nvSpPr>
        <p:spPr>
          <a:xfrm>
            <a:off x="152400" y="990600"/>
            <a:ext cx="8763000" cy="5562600"/>
          </a:xfrm>
        </p:spPr>
        <p:txBody>
          <a:bodyPr>
            <a:noAutofit/>
          </a:bodyPr>
          <a:lstStyle/>
          <a:p>
            <a:pPr marL="0" indent="0" algn="just">
              <a:buNone/>
            </a:pPr>
            <a:r>
              <a:rPr lang="en-US" sz="2400" b="1" dirty="0"/>
              <a:t>Travelodge Green Programme</a:t>
            </a:r>
          </a:p>
          <a:p>
            <a:pPr marL="0" indent="0" algn="just">
              <a:buNone/>
            </a:pPr>
            <a:r>
              <a:rPr lang="en-US" sz="2400" dirty="0"/>
              <a:t>Environment is a big issue these days to the business organisations in every sector including </a:t>
            </a:r>
            <a:r>
              <a:rPr lang="en-US" sz="2400" dirty="0" smtClean="0"/>
              <a:t>tourism. To </a:t>
            </a:r>
            <a:r>
              <a:rPr lang="en-US" sz="2400" dirty="0"/>
              <a:t>get sustainability in the tourism business, Travelodge has taken Green Project in which the hotel authority (Thomas, 2007). </a:t>
            </a:r>
            <a:r>
              <a:rPr lang="en-US" sz="2400" dirty="0" smtClean="0"/>
              <a:t>These </a:t>
            </a:r>
            <a:r>
              <a:rPr lang="en-US" sz="2400" dirty="0" err="1" smtClean="0"/>
              <a:t>incude</a:t>
            </a:r>
            <a:r>
              <a:rPr lang="en-US" sz="2400" dirty="0" smtClean="0"/>
              <a:t>:</a:t>
            </a:r>
          </a:p>
          <a:p>
            <a:pPr marL="0" indent="0" algn="just">
              <a:buNone/>
            </a:pPr>
            <a:endParaRPr lang="en-US" sz="2400" dirty="0"/>
          </a:p>
          <a:p>
            <a:pPr algn="just"/>
            <a:r>
              <a:rPr lang="en-US" sz="2400" dirty="0"/>
              <a:t>Aerated shower taps and heads to reduce consumption of water.</a:t>
            </a:r>
          </a:p>
          <a:p>
            <a:pPr algn="just"/>
            <a:endParaRPr lang="en-US" sz="2400" dirty="0"/>
          </a:p>
          <a:p>
            <a:pPr algn="just"/>
            <a:r>
              <a:rPr lang="en-US" sz="2400" dirty="0"/>
              <a:t>Use energy efficient light in the hotels to reduce energy consumption.</a:t>
            </a:r>
          </a:p>
          <a:p>
            <a:pPr algn="just"/>
            <a:endParaRPr lang="en-US" sz="2400" dirty="0"/>
          </a:p>
          <a:p>
            <a:pPr algn="just"/>
            <a:r>
              <a:rPr lang="en-US" sz="2400" dirty="0"/>
              <a:t>Collect rain water from the drain pipe installed at the hotel and recycle and use the water in hotel irrigation. </a:t>
            </a:r>
          </a:p>
          <a:p>
            <a:endParaRPr lang="en-US" sz="2400" dirty="0"/>
          </a:p>
        </p:txBody>
      </p:sp>
    </p:spTree>
    <p:extLst>
      <p:ext uri="{BB962C8B-B14F-4D97-AF65-F5344CB8AC3E}">
        <p14:creationId xmlns:p14="http://schemas.microsoft.com/office/powerpoint/2010/main" val="2945592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Change for Charity Programme</a:t>
            </a:r>
            <a:endParaRPr lang="en-US" b="1" dirty="0"/>
          </a:p>
        </p:txBody>
      </p:sp>
      <p:sp>
        <p:nvSpPr>
          <p:cNvPr id="3" name="Content Placeholder 2"/>
          <p:cNvSpPr>
            <a:spLocks noGrp="1"/>
          </p:cNvSpPr>
          <p:nvPr>
            <p:ph idx="1"/>
          </p:nvPr>
        </p:nvSpPr>
        <p:spPr>
          <a:xfrm>
            <a:off x="152400" y="1524000"/>
            <a:ext cx="8763000" cy="5105400"/>
          </a:xfrm>
        </p:spPr>
        <p:txBody>
          <a:bodyPr>
            <a:normAutofit lnSpcReduction="10000"/>
          </a:bodyPr>
          <a:lstStyle/>
          <a:p>
            <a:pPr marL="0" indent="0" algn="just">
              <a:buNone/>
            </a:pPr>
            <a:r>
              <a:rPr lang="en-US" dirty="0" smtClean="0"/>
              <a:t>This is a fundraising project of Travelodge has been running since 2010 where each staff of the hotel is actively participating in the charitable fundraising which is the donated to the Kids Out, Cancer Research UK and British Heart Foundation (Travelodge, 2018).</a:t>
            </a:r>
          </a:p>
          <a:p>
            <a:pPr marL="0" indent="0" algn="just">
              <a:buNone/>
            </a:pPr>
            <a:endParaRPr lang="en-US" dirty="0" smtClean="0"/>
          </a:p>
          <a:p>
            <a:pPr marL="0" indent="0" algn="just">
              <a:buNone/>
            </a:pPr>
            <a:r>
              <a:rPr lang="en-US" dirty="0" smtClean="0"/>
              <a:t>This project of the hotel expands the reputation of the hotel to the local, national and international community that gives business sustainability. </a:t>
            </a:r>
            <a:endParaRPr lang="en-US" dirty="0"/>
          </a:p>
        </p:txBody>
      </p:sp>
    </p:spTree>
    <p:extLst>
      <p:ext uri="{BB962C8B-B14F-4D97-AF65-F5344CB8AC3E}">
        <p14:creationId xmlns:p14="http://schemas.microsoft.com/office/powerpoint/2010/main" val="3990648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0"/>
            <a:ext cx="8229600" cy="1143000"/>
          </a:xfrm>
        </p:spPr>
        <p:txBody>
          <a:bodyPr/>
          <a:lstStyle/>
          <a:p>
            <a:r>
              <a:rPr lang="en-US" b="1" dirty="0"/>
              <a:t>Leadership and Entrepreneurship</a:t>
            </a:r>
            <a:endParaRPr lang="en-US" dirty="0"/>
          </a:p>
        </p:txBody>
      </p:sp>
    </p:spTree>
    <p:extLst>
      <p:ext uri="{BB962C8B-B14F-4D97-AF65-F5344CB8AC3E}">
        <p14:creationId xmlns:p14="http://schemas.microsoft.com/office/powerpoint/2010/main" val="634751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 y="76200"/>
            <a:ext cx="9034670" cy="6400800"/>
          </a:xfrm>
        </p:spPr>
        <p:txBody>
          <a:bodyPr>
            <a:noAutofit/>
          </a:bodyPr>
          <a:lstStyle/>
          <a:p>
            <a:pPr marL="0" indent="0" algn="just">
              <a:buNone/>
            </a:pPr>
            <a:endParaRPr lang="en-US" sz="2800" dirty="0" smtClean="0"/>
          </a:p>
          <a:p>
            <a:pPr marL="0" indent="0" algn="just">
              <a:buNone/>
            </a:pPr>
            <a:r>
              <a:rPr lang="en-US" sz="2800" dirty="0" smtClean="0"/>
              <a:t>Leadership is the process of motivating people and lead them to certain direction to get expected outcome (Wart, 2014). </a:t>
            </a:r>
          </a:p>
          <a:p>
            <a:pPr marL="0" indent="0" algn="just">
              <a:buNone/>
            </a:pPr>
            <a:r>
              <a:rPr lang="en-US" sz="2800" b="1" dirty="0" smtClean="0"/>
              <a:t>Example of leadership in tourism sector</a:t>
            </a:r>
          </a:p>
          <a:p>
            <a:pPr marL="0" indent="0" algn="just">
              <a:buNone/>
            </a:pPr>
            <a:r>
              <a:rPr lang="en-US" sz="2800" dirty="0" smtClean="0"/>
              <a:t>Participative leadership  is extensively practice in the tourism sector. In this leadership practice, the management of the hotels e.g. Travelodge consult with the staffs at different levels before taking any decision about to improve the quality of service to the customers and community. </a:t>
            </a:r>
          </a:p>
          <a:p>
            <a:pPr marL="0" indent="0" algn="just">
              <a:buNone/>
            </a:pPr>
            <a:r>
              <a:rPr lang="en-US" sz="2800" dirty="0" smtClean="0"/>
              <a:t>The staffs are directly involve with the customer service so that their opinion is seriously considered by the management of the tourism to take effective decision making. </a:t>
            </a:r>
            <a:endParaRPr lang="en-US" sz="2800" dirty="0"/>
          </a:p>
        </p:txBody>
      </p:sp>
    </p:spTree>
    <p:extLst>
      <p:ext uri="{BB962C8B-B14F-4D97-AF65-F5344CB8AC3E}">
        <p14:creationId xmlns:p14="http://schemas.microsoft.com/office/powerpoint/2010/main" val="26373398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8839200" cy="1066800"/>
          </a:xfrm>
        </p:spPr>
        <p:txBody>
          <a:bodyPr>
            <a:noAutofit/>
          </a:bodyPr>
          <a:lstStyle/>
          <a:p>
            <a:r>
              <a:rPr lang="en-US" sz="3200" b="1" dirty="0" smtClean="0"/>
              <a:t>Relationships between entrepreneurship and leadership</a:t>
            </a:r>
            <a:endParaRPr lang="en-US" sz="3200" b="1" dirty="0"/>
          </a:p>
        </p:txBody>
      </p:sp>
      <p:sp>
        <p:nvSpPr>
          <p:cNvPr id="3" name="Content Placeholder 2"/>
          <p:cNvSpPr>
            <a:spLocks noGrp="1"/>
          </p:cNvSpPr>
          <p:nvPr>
            <p:ph idx="1"/>
          </p:nvPr>
        </p:nvSpPr>
        <p:spPr>
          <a:xfrm>
            <a:off x="152400" y="1295400"/>
            <a:ext cx="8763000" cy="5029200"/>
          </a:xfrm>
        </p:spPr>
        <p:txBody>
          <a:bodyPr>
            <a:normAutofit fontScale="85000" lnSpcReduction="20000"/>
          </a:bodyPr>
          <a:lstStyle/>
          <a:p>
            <a:pPr marL="0" indent="0" algn="just">
              <a:buNone/>
            </a:pPr>
            <a:r>
              <a:rPr lang="en-US" dirty="0" smtClean="0"/>
              <a:t>There have relationships between entrepreneurship and leadership. For instance:</a:t>
            </a:r>
          </a:p>
          <a:p>
            <a:pPr algn="just"/>
            <a:r>
              <a:rPr lang="en-US" dirty="0" smtClean="0"/>
              <a:t>Entrepreneur and leader both have the ability to influence other.</a:t>
            </a:r>
          </a:p>
          <a:p>
            <a:pPr marL="0" indent="0" algn="just">
              <a:buNone/>
            </a:pPr>
            <a:endParaRPr lang="en-US" dirty="0"/>
          </a:p>
          <a:p>
            <a:pPr algn="just"/>
            <a:r>
              <a:rPr lang="en-US" dirty="0" smtClean="0"/>
              <a:t>Entrepreneurship and leadership both are related to risk taking. </a:t>
            </a:r>
          </a:p>
          <a:p>
            <a:pPr marL="0" indent="0" algn="just">
              <a:buNone/>
            </a:pPr>
            <a:endParaRPr lang="en-US" dirty="0"/>
          </a:p>
          <a:p>
            <a:pPr marL="0" indent="0" algn="just">
              <a:buNone/>
            </a:pPr>
            <a:r>
              <a:rPr lang="en-US" dirty="0" smtClean="0"/>
              <a:t>For example, the entrepreneur takes the risk of investing in building new hotels and others. </a:t>
            </a:r>
          </a:p>
          <a:p>
            <a:pPr marL="0" indent="0" algn="just">
              <a:buNone/>
            </a:pPr>
            <a:endParaRPr lang="en-US" dirty="0" smtClean="0"/>
          </a:p>
          <a:p>
            <a:pPr marL="0" indent="0" algn="just">
              <a:buNone/>
            </a:pPr>
            <a:r>
              <a:rPr lang="en-US" dirty="0" smtClean="0"/>
              <a:t>And leader takes the risk to accomplish the specific target set by the management of the hotel. </a:t>
            </a:r>
            <a:endParaRPr lang="en-US" dirty="0"/>
          </a:p>
        </p:txBody>
      </p:sp>
    </p:spTree>
    <p:extLst>
      <p:ext uri="{BB962C8B-B14F-4D97-AF65-F5344CB8AC3E}">
        <p14:creationId xmlns:p14="http://schemas.microsoft.com/office/powerpoint/2010/main" val="3888919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304800"/>
            <a:ext cx="8458200" cy="5821363"/>
          </a:xfrm>
        </p:spPr>
        <p:txBody>
          <a:bodyPr>
            <a:normAutofit lnSpcReduction="10000"/>
          </a:bodyPr>
          <a:lstStyle/>
          <a:p>
            <a:pPr algn="just"/>
            <a:r>
              <a:rPr lang="en-US" dirty="0" smtClean="0"/>
              <a:t>Entrepreneurship decision and leadership decisions are developed considering various situations.</a:t>
            </a:r>
          </a:p>
          <a:p>
            <a:pPr algn="just"/>
            <a:endParaRPr lang="en-US" dirty="0"/>
          </a:p>
          <a:p>
            <a:pPr algn="just"/>
            <a:r>
              <a:rPr lang="en-US" dirty="0" smtClean="0"/>
              <a:t>Good entrepreneur and leader must have some traits such as vision, integrity, honesty, decisiveness, trust, hard work and others.</a:t>
            </a:r>
          </a:p>
          <a:p>
            <a:pPr algn="just"/>
            <a:endParaRPr lang="en-US" dirty="0"/>
          </a:p>
          <a:p>
            <a:pPr algn="just"/>
            <a:r>
              <a:rPr lang="en-US" dirty="0" smtClean="0"/>
              <a:t>Entrepreneurship cannot be completed without leadership because leadership is necessary in every level of entrepreneurship. </a:t>
            </a:r>
            <a:endParaRPr lang="en-US" dirty="0"/>
          </a:p>
        </p:txBody>
      </p:sp>
    </p:spTree>
    <p:extLst>
      <p:ext uri="{BB962C8B-B14F-4D97-AF65-F5344CB8AC3E}">
        <p14:creationId xmlns:p14="http://schemas.microsoft.com/office/powerpoint/2010/main" val="2809263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438400"/>
            <a:ext cx="8686800" cy="1143000"/>
          </a:xfrm>
        </p:spPr>
        <p:txBody>
          <a:bodyPr>
            <a:noAutofit/>
          </a:bodyPr>
          <a:lstStyle/>
          <a:p>
            <a:r>
              <a:rPr lang="en-US" sz="3200" b="1" dirty="0"/>
              <a:t>Community participation (locally and nationally)</a:t>
            </a:r>
            <a:endParaRPr lang="en-US" sz="3200" dirty="0"/>
          </a:p>
        </p:txBody>
      </p:sp>
    </p:spTree>
    <p:extLst>
      <p:ext uri="{BB962C8B-B14F-4D97-AF65-F5344CB8AC3E}">
        <p14:creationId xmlns:p14="http://schemas.microsoft.com/office/powerpoint/2010/main" val="1244038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533400"/>
            <a:ext cx="8763000" cy="6172200"/>
          </a:xfrm>
        </p:spPr>
        <p:txBody>
          <a:bodyPr>
            <a:noAutofit/>
          </a:bodyPr>
          <a:lstStyle/>
          <a:p>
            <a:pPr marL="0" indent="0" algn="just">
              <a:buNone/>
            </a:pPr>
            <a:r>
              <a:rPr lang="en-US" dirty="0" smtClean="0"/>
              <a:t>Community refers group of people living in identical geographic location having identical interests and cultures (</a:t>
            </a:r>
            <a:r>
              <a:rPr lang="en-US" dirty="0" err="1" smtClean="0"/>
              <a:t>Aref</a:t>
            </a:r>
            <a:r>
              <a:rPr lang="en-US" dirty="0" smtClean="0"/>
              <a:t>, 2010).</a:t>
            </a:r>
          </a:p>
          <a:p>
            <a:pPr marL="0" indent="0" algn="just">
              <a:buNone/>
            </a:pPr>
            <a:r>
              <a:rPr lang="en-US" dirty="0" smtClean="0"/>
              <a:t>For example, community participation is essential for environmental sustainability. Environment protection and proper use of resources are important issue in the tourism sector.</a:t>
            </a:r>
          </a:p>
          <a:p>
            <a:pPr marL="0" indent="0" algn="just">
              <a:buNone/>
            </a:pPr>
            <a:r>
              <a:rPr lang="en-US" dirty="0" smtClean="0"/>
              <a:t>Travelodge arrange yearly community meeting where the management of the hotel encourages people to reduce the use waste of resources such as water, energy, and ecology.  </a:t>
            </a:r>
            <a:endParaRPr lang="en-US" dirty="0"/>
          </a:p>
        </p:txBody>
      </p:sp>
    </p:spTree>
    <p:extLst>
      <p:ext uri="{BB962C8B-B14F-4D97-AF65-F5344CB8AC3E}">
        <p14:creationId xmlns:p14="http://schemas.microsoft.com/office/powerpoint/2010/main" val="31920773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Benefits of community participation</a:t>
            </a:r>
            <a:endParaRPr lang="en-US" b="1" dirty="0"/>
          </a:p>
        </p:txBody>
      </p:sp>
      <p:sp>
        <p:nvSpPr>
          <p:cNvPr id="3" name="Content Placeholder 2"/>
          <p:cNvSpPr>
            <a:spLocks noGrp="1"/>
          </p:cNvSpPr>
          <p:nvPr>
            <p:ph idx="1"/>
          </p:nvPr>
        </p:nvSpPr>
        <p:spPr>
          <a:xfrm>
            <a:off x="228600" y="1524000"/>
            <a:ext cx="8686800" cy="5105400"/>
          </a:xfrm>
        </p:spPr>
        <p:txBody>
          <a:bodyPr>
            <a:normAutofit fontScale="92500" lnSpcReduction="10000"/>
          </a:bodyPr>
          <a:lstStyle/>
          <a:p>
            <a:pPr marL="0" indent="0" algn="just">
              <a:buNone/>
            </a:pPr>
            <a:r>
              <a:rPr lang="en-US" dirty="0" smtClean="0"/>
              <a:t>There are several benefits of community participation in the tourism sector such as:</a:t>
            </a:r>
          </a:p>
          <a:p>
            <a:pPr algn="just"/>
            <a:r>
              <a:rPr lang="en-US" dirty="0" smtClean="0"/>
              <a:t>It increases the neat and cleanliness of the environment because the community are aware about the clean and healthy environment. </a:t>
            </a:r>
          </a:p>
          <a:p>
            <a:pPr algn="just"/>
            <a:r>
              <a:rPr lang="en-US" dirty="0" smtClean="0"/>
              <a:t>The reputation of the tourist destinations are increased to the domestic and international visitors.</a:t>
            </a:r>
          </a:p>
          <a:p>
            <a:pPr algn="just"/>
            <a:r>
              <a:rPr lang="en-US" dirty="0" smtClean="0"/>
              <a:t>The sustainability in the tourism business can be achieved. </a:t>
            </a:r>
          </a:p>
          <a:p>
            <a:pPr algn="just"/>
            <a:r>
              <a:rPr lang="en-US" dirty="0" smtClean="0"/>
              <a:t>The local people can be benefitted by increasing the business activities because of the flow of visitors. </a:t>
            </a:r>
          </a:p>
          <a:p>
            <a:pPr algn="just"/>
            <a:endParaRPr lang="en-US" dirty="0"/>
          </a:p>
        </p:txBody>
      </p:sp>
    </p:spTree>
    <p:extLst>
      <p:ext uri="{BB962C8B-B14F-4D97-AF65-F5344CB8AC3E}">
        <p14:creationId xmlns:p14="http://schemas.microsoft.com/office/powerpoint/2010/main" val="1865854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39762"/>
          </a:xfrm>
        </p:spPr>
        <p:txBody>
          <a:bodyPr>
            <a:normAutofit fontScale="90000"/>
          </a:bodyPr>
          <a:lstStyle/>
          <a:p>
            <a:r>
              <a:rPr lang="en-US" b="1" dirty="0" smtClean="0"/>
              <a:t>In General </a:t>
            </a:r>
            <a:endParaRPr lang="en-US" b="1" dirty="0"/>
          </a:p>
        </p:txBody>
      </p:sp>
      <p:sp>
        <p:nvSpPr>
          <p:cNvPr id="3" name="Content Placeholder 2"/>
          <p:cNvSpPr>
            <a:spLocks noGrp="1"/>
          </p:cNvSpPr>
          <p:nvPr>
            <p:ph idx="1"/>
          </p:nvPr>
        </p:nvSpPr>
        <p:spPr>
          <a:xfrm>
            <a:off x="304800" y="1066800"/>
            <a:ext cx="8686800" cy="5059363"/>
          </a:xfrm>
        </p:spPr>
        <p:txBody>
          <a:bodyPr>
            <a:normAutofit fontScale="92500" lnSpcReduction="20000"/>
          </a:bodyPr>
          <a:lstStyle/>
          <a:p>
            <a:pPr marL="0" indent="0" algn="just">
              <a:buNone/>
            </a:pPr>
            <a:r>
              <a:rPr lang="en-US" b="1" dirty="0" smtClean="0"/>
              <a:t>Main impression </a:t>
            </a:r>
          </a:p>
          <a:p>
            <a:pPr marL="0" indent="0" algn="just">
              <a:buNone/>
            </a:pPr>
            <a:r>
              <a:rPr lang="en-US" dirty="0" smtClean="0"/>
              <a:t>The main impressions of the tourism sector are that this sector is contributing more in the economic development, environment protection and infrastructure development than other sectors.</a:t>
            </a:r>
          </a:p>
          <a:p>
            <a:pPr marL="0" indent="0" algn="just">
              <a:buNone/>
            </a:pPr>
            <a:endParaRPr lang="en-US" dirty="0"/>
          </a:p>
          <a:p>
            <a:pPr marL="0" indent="0" algn="just">
              <a:buNone/>
            </a:pPr>
            <a:r>
              <a:rPr lang="en-US" b="1" dirty="0" smtClean="0"/>
              <a:t>Finding that makes surprise</a:t>
            </a:r>
          </a:p>
          <a:p>
            <a:pPr marL="0" indent="0" algn="just">
              <a:buNone/>
            </a:pPr>
            <a:r>
              <a:rPr lang="en-US" dirty="0" smtClean="0"/>
              <a:t>According to the data of DCMS (2009), in </a:t>
            </a:r>
            <a:r>
              <a:rPr lang="en-US" dirty="0"/>
              <a:t>the </a:t>
            </a:r>
            <a:r>
              <a:rPr lang="en-US" dirty="0" smtClean="0"/>
              <a:t>Wales, </a:t>
            </a:r>
            <a:r>
              <a:rPr lang="en-US" dirty="0"/>
              <a:t>tourism industry has used 15% energy of all produced energy and 140 million cubic gallons </a:t>
            </a:r>
            <a:r>
              <a:rPr lang="en-US" dirty="0" smtClean="0"/>
              <a:t>water. It indicates high level of using resources by the tourism sector of the country. </a:t>
            </a:r>
            <a:endParaRPr lang="en-US" dirty="0"/>
          </a:p>
        </p:txBody>
      </p:sp>
    </p:spTree>
    <p:extLst>
      <p:ext uri="{BB962C8B-B14F-4D97-AF65-F5344CB8AC3E}">
        <p14:creationId xmlns:p14="http://schemas.microsoft.com/office/powerpoint/2010/main" val="836849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Challenges and learning</a:t>
            </a:r>
            <a:endParaRPr lang="en-US" b="1" dirty="0"/>
          </a:p>
        </p:txBody>
      </p:sp>
      <p:sp>
        <p:nvSpPr>
          <p:cNvPr id="3" name="Content Placeholder 2"/>
          <p:cNvSpPr>
            <a:spLocks noGrp="1"/>
          </p:cNvSpPr>
          <p:nvPr>
            <p:ph idx="1"/>
          </p:nvPr>
        </p:nvSpPr>
        <p:spPr>
          <a:xfrm>
            <a:off x="152400" y="1600200"/>
            <a:ext cx="8839200" cy="5029200"/>
          </a:xfrm>
        </p:spPr>
        <p:txBody>
          <a:bodyPr>
            <a:normAutofit fontScale="85000" lnSpcReduction="10000"/>
          </a:bodyPr>
          <a:lstStyle/>
          <a:p>
            <a:pPr marL="0" indent="0" algn="just">
              <a:buNone/>
            </a:pPr>
            <a:r>
              <a:rPr lang="en-US" dirty="0" smtClean="0"/>
              <a:t>To conduct the research we face the following </a:t>
            </a:r>
            <a:r>
              <a:rPr lang="en-US" b="1" dirty="0" smtClean="0"/>
              <a:t>challenges: </a:t>
            </a:r>
          </a:p>
          <a:p>
            <a:pPr algn="just"/>
            <a:r>
              <a:rPr lang="en-US" dirty="0" smtClean="0"/>
              <a:t>Limitation of available information </a:t>
            </a:r>
          </a:p>
          <a:p>
            <a:pPr algn="just"/>
            <a:r>
              <a:rPr lang="en-US" dirty="0" smtClean="0"/>
              <a:t>Lack of cooperation from the local community </a:t>
            </a:r>
          </a:p>
          <a:p>
            <a:pPr algn="just"/>
            <a:r>
              <a:rPr lang="en-US" dirty="0" smtClean="0"/>
              <a:t>Organising the data in appropriate manner. </a:t>
            </a:r>
          </a:p>
          <a:p>
            <a:pPr marL="0" indent="0" algn="just">
              <a:buNone/>
            </a:pPr>
            <a:r>
              <a:rPr lang="en-US" b="1" dirty="0" smtClean="0"/>
              <a:t>Learning </a:t>
            </a:r>
          </a:p>
          <a:p>
            <a:pPr algn="just"/>
            <a:r>
              <a:rPr lang="en-US" dirty="0" smtClean="0"/>
              <a:t>We learnt the importance of the sustainability and global citizenships in the tourism sector.</a:t>
            </a:r>
          </a:p>
          <a:p>
            <a:pPr algn="just"/>
            <a:r>
              <a:rPr lang="en-US" dirty="0" smtClean="0"/>
              <a:t>Relationships between entrepreneurship and leadership in the tourism sector.</a:t>
            </a:r>
          </a:p>
          <a:p>
            <a:pPr algn="just"/>
            <a:r>
              <a:rPr lang="en-US" dirty="0" smtClean="0"/>
              <a:t>The appropriate utilisation of own knowledge and personal skills to complete the project. </a:t>
            </a:r>
          </a:p>
          <a:p>
            <a:pPr algn="just"/>
            <a:endParaRPr lang="en-US" dirty="0" smtClean="0"/>
          </a:p>
          <a:p>
            <a:pPr algn="just"/>
            <a:endParaRPr lang="en-US" dirty="0" smtClean="0"/>
          </a:p>
          <a:p>
            <a:pPr algn="just"/>
            <a:endParaRPr lang="en-US" dirty="0"/>
          </a:p>
        </p:txBody>
      </p:sp>
    </p:spTree>
    <p:extLst>
      <p:ext uri="{BB962C8B-B14F-4D97-AF65-F5344CB8AC3E}">
        <p14:creationId xmlns:p14="http://schemas.microsoft.com/office/powerpoint/2010/main" val="798083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Conclusion </a:t>
            </a:r>
            <a:endParaRPr lang="en-US" b="1" dirty="0"/>
          </a:p>
        </p:txBody>
      </p:sp>
      <p:sp>
        <p:nvSpPr>
          <p:cNvPr id="3" name="Content Placeholder 2"/>
          <p:cNvSpPr>
            <a:spLocks noGrp="1"/>
          </p:cNvSpPr>
          <p:nvPr>
            <p:ph idx="1"/>
          </p:nvPr>
        </p:nvSpPr>
        <p:spPr>
          <a:xfrm>
            <a:off x="457200" y="1600200"/>
            <a:ext cx="8382000" cy="4953000"/>
          </a:xfrm>
        </p:spPr>
        <p:txBody>
          <a:bodyPr>
            <a:noAutofit/>
          </a:bodyPr>
          <a:lstStyle/>
          <a:p>
            <a:pPr marL="0" indent="0" algn="just">
              <a:buNone/>
            </a:pPr>
            <a:r>
              <a:rPr lang="en-US" sz="3600" dirty="0" smtClean="0"/>
              <a:t>Tourism </a:t>
            </a:r>
            <a:r>
              <a:rPr lang="en-US" sz="3600" dirty="0"/>
              <a:t>sector is one of the most growing section in the world and it contributes a lot in the economy of </a:t>
            </a:r>
            <a:r>
              <a:rPr lang="en-US" sz="3600" dirty="0" smtClean="0"/>
              <a:t>Wales. To ensure achieve sustainability in the tourism sector of Wales, the hospitality business companies should properly utilise the opportunities of globalisation, environmental sustainability and </a:t>
            </a:r>
            <a:r>
              <a:rPr lang="en-US" sz="3600" dirty="0"/>
              <a:t>global citizenship in business environment. </a:t>
            </a:r>
          </a:p>
          <a:p>
            <a:pPr algn="just"/>
            <a:endParaRPr lang="en-US" sz="3600" dirty="0"/>
          </a:p>
        </p:txBody>
      </p:sp>
    </p:spTree>
    <p:extLst>
      <p:ext uri="{BB962C8B-B14F-4D97-AF65-F5344CB8AC3E}">
        <p14:creationId xmlns:p14="http://schemas.microsoft.com/office/powerpoint/2010/main" val="27823325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487362"/>
          </a:xfrm>
        </p:spPr>
        <p:txBody>
          <a:bodyPr>
            <a:noAutofit/>
          </a:bodyPr>
          <a:lstStyle/>
          <a:p>
            <a:r>
              <a:rPr lang="en-US" sz="3600" b="1" dirty="0" smtClean="0"/>
              <a:t>Group Learning Log</a:t>
            </a:r>
            <a:endParaRPr lang="en-US" sz="3600" b="1" dirty="0"/>
          </a:p>
        </p:txBody>
      </p:sp>
      <p:graphicFrame>
        <p:nvGraphicFramePr>
          <p:cNvPr id="3" name="Table 2"/>
          <p:cNvGraphicFramePr>
            <a:graphicFrameLocks noGrp="1"/>
          </p:cNvGraphicFramePr>
          <p:nvPr>
            <p:extLst>
              <p:ext uri="{D42A27DB-BD31-4B8C-83A1-F6EECF244321}">
                <p14:modId xmlns:p14="http://schemas.microsoft.com/office/powerpoint/2010/main" val="1671402082"/>
              </p:ext>
            </p:extLst>
          </p:nvPr>
        </p:nvGraphicFramePr>
        <p:xfrm>
          <a:off x="228599" y="533400"/>
          <a:ext cx="8839200" cy="6248400"/>
        </p:xfrm>
        <a:graphic>
          <a:graphicData uri="http://schemas.openxmlformats.org/drawingml/2006/table">
            <a:tbl>
              <a:tblPr firstRow="1" firstCol="1" bandRow="1">
                <a:tableStyleId>{5C22544A-7EE6-4342-B048-85BDC9FD1C3A}</a:tableStyleId>
              </a:tblPr>
              <a:tblGrid>
                <a:gridCol w="1473200"/>
                <a:gridCol w="1473200"/>
                <a:gridCol w="1473200"/>
                <a:gridCol w="1421958"/>
                <a:gridCol w="1524442"/>
                <a:gridCol w="1473200"/>
              </a:tblGrid>
              <a:tr h="624840">
                <a:tc>
                  <a:txBody>
                    <a:bodyPr/>
                    <a:lstStyle/>
                    <a:p>
                      <a:pPr marL="0" marR="0" algn="just">
                        <a:lnSpc>
                          <a:spcPct val="150000"/>
                        </a:lnSpc>
                        <a:spcBef>
                          <a:spcPts val="0"/>
                        </a:spcBef>
                        <a:spcAft>
                          <a:spcPts val="1000"/>
                        </a:spcAft>
                      </a:pPr>
                      <a:r>
                        <a:rPr lang="en-GB" sz="1200" dirty="0">
                          <a:effectLst/>
                        </a:rPr>
                        <a:t>Date of meeting</a:t>
                      </a:r>
                      <a:endParaRPr lang="en-US" sz="1200" dirty="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Place </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Time </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Members attended </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Topic of discussion </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Agreed outcomes </a:t>
                      </a:r>
                      <a:endParaRPr lang="en-US" sz="1200">
                        <a:solidFill>
                          <a:srgbClr val="5F497A"/>
                        </a:solidFill>
                        <a:effectLst/>
                        <a:latin typeface="Times New Roman"/>
                        <a:ea typeface="Calibri"/>
                        <a:cs typeface="Vrinda"/>
                      </a:endParaRPr>
                    </a:p>
                  </a:txBody>
                  <a:tcPr marL="45260" marR="45260" marT="0" marB="0"/>
                </a:tc>
              </a:tr>
              <a:tr h="1249680">
                <a:tc>
                  <a:txBody>
                    <a:bodyPr/>
                    <a:lstStyle/>
                    <a:p>
                      <a:pPr marL="0" marR="0" algn="just">
                        <a:lnSpc>
                          <a:spcPct val="150000"/>
                        </a:lnSpc>
                        <a:spcBef>
                          <a:spcPts val="0"/>
                        </a:spcBef>
                        <a:spcAft>
                          <a:spcPts val="1000"/>
                        </a:spcAft>
                      </a:pPr>
                      <a:r>
                        <a:rPr lang="en-GB" sz="1200">
                          <a:effectLst/>
                        </a:rPr>
                        <a:t>12-04-2018</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Classroom </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13:15-13:50</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dirty="0" err="1" smtClean="0">
                          <a:effectLst/>
                        </a:rPr>
                        <a:t>Nadira</a:t>
                      </a:r>
                      <a:r>
                        <a:rPr lang="en-GB" sz="1200" dirty="0" smtClean="0">
                          <a:effectLst/>
                        </a:rPr>
                        <a:t>, </a:t>
                      </a:r>
                      <a:r>
                        <a:rPr lang="en-GB" sz="1200" dirty="0" err="1" smtClean="0">
                          <a:effectLst/>
                        </a:rPr>
                        <a:t>Saifur</a:t>
                      </a:r>
                      <a:r>
                        <a:rPr lang="en-GB" sz="1200" dirty="0" smtClean="0">
                          <a:effectLst/>
                        </a:rPr>
                        <a:t>, </a:t>
                      </a:r>
                      <a:r>
                        <a:rPr lang="en-GB" sz="1200" dirty="0" err="1" smtClean="0">
                          <a:effectLst/>
                        </a:rPr>
                        <a:t>Firon</a:t>
                      </a:r>
                      <a:r>
                        <a:rPr lang="en-GB" sz="1200" dirty="0" smtClean="0">
                          <a:effectLst/>
                        </a:rPr>
                        <a:t> and </a:t>
                      </a:r>
                      <a:r>
                        <a:rPr lang="en-GB" sz="1200" dirty="0">
                          <a:effectLst/>
                        </a:rPr>
                        <a:t>Eva</a:t>
                      </a:r>
                      <a:endParaRPr lang="en-US" sz="1200" dirty="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Scrutinise the presentation topics</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All members were developed the structure of the presentation. </a:t>
                      </a:r>
                      <a:endParaRPr lang="en-US" sz="1200">
                        <a:solidFill>
                          <a:srgbClr val="5F497A"/>
                        </a:solidFill>
                        <a:effectLst/>
                        <a:latin typeface="Times New Roman"/>
                        <a:ea typeface="Calibri"/>
                        <a:cs typeface="Vrinda"/>
                      </a:endParaRPr>
                    </a:p>
                  </a:txBody>
                  <a:tcPr marL="45260" marR="45260" marT="0" marB="0"/>
                </a:tc>
              </a:tr>
              <a:tr h="1249680">
                <a:tc>
                  <a:txBody>
                    <a:bodyPr/>
                    <a:lstStyle/>
                    <a:p>
                      <a:pPr marL="0" marR="0" algn="just">
                        <a:lnSpc>
                          <a:spcPct val="150000"/>
                        </a:lnSpc>
                        <a:spcBef>
                          <a:spcPts val="0"/>
                        </a:spcBef>
                        <a:spcAft>
                          <a:spcPts val="1000"/>
                        </a:spcAft>
                      </a:pPr>
                      <a:r>
                        <a:rPr lang="en-GB" sz="1200">
                          <a:effectLst/>
                        </a:rPr>
                        <a:t>13-04-2018</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Classroom </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10:00-10:30</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All members</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Distribution of presentation part</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All members were selected suitable part they were familiar with. </a:t>
                      </a:r>
                      <a:endParaRPr lang="en-US" sz="1200">
                        <a:solidFill>
                          <a:srgbClr val="5F497A"/>
                        </a:solidFill>
                        <a:effectLst/>
                        <a:latin typeface="Times New Roman"/>
                        <a:ea typeface="Calibri"/>
                        <a:cs typeface="Vrinda"/>
                      </a:endParaRPr>
                    </a:p>
                  </a:txBody>
                  <a:tcPr marL="45260" marR="45260" marT="0" marB="0"/>
                </a:tc>
              </a:tr>
              <a:tr h="937260">
                <a:tc>
                  <a:txBody>
                    <a:bodyPr/>
                    <a:lstStyle/>
                    <a:p>
                      <a:pPr marL="0" marR="0" algn="just">
                        <a:lnSpc>
                          <a:spcPct val="150000"/>
                        </a:lnSpc>
                        <a:spcBef>
                          <a:spcPts val="0"/>
                        </a:spcBef>
                        <a:spcAft>
                          <a:spcPts val="1000"/>
                        </a:spcAft>
                      </a:pPr>
                      <a:r>
                        <a:rPr lang="en-GB" sz="1200">
                          <a:effectLst/>
                        </a:rPr>
                        <a:t>15-04-2018</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Library </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12:00-12:45</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All members </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Follow up the progress</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Each member provided their progress.</a:t>
                      </a:r>
                      <a:endParaRPr lang="en-US" sz="1200">
                        <a:solidFill>
                          <a:srgbClr val="5F497A"/>
                        </a:solidFill>
                        <a:effectLst/>
                        <a:latin typeface="Times New Roman"/>
                        <a:ea typeface="Calibri"/>
                        <a:cs typeface="Vrinda"/>
                      </a:endParaRPr>
                    </a:p>
                  </a:txBody>
                  <a:tcPr marL="45260" marR="45260" marT="0" marB="0"/>
                </a:tc>
              </a:tr>
              <a:tr h="937260">
                <a:tc>
                  <a:txBody>
                    <a:bodyPr/>
                    <a:lstStyle/>
                    <a:p>
                      <a:pPr marL="0" marR="0" algn="just">
                        <a:lnSpc>
                          <a:spcPct val="150000"/>
                        </a:lnSpc>
                        <a:spcBef>
                          <a:spcPts val="0"/>
                        </a:spcBef>
                        <a:spcAft>
                          <a:spcPts val="1000"/>
                        </a:spcAft>
                      </a:pPr>
                      <a:r>
                        <a:rPr lang="en-GB" sz="1200">
                          <a:effectLst/>
                        </a:rPr>
                        <a:t>17-04-2018</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Campus field</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14:20-14:50</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dirty="0">
                          <a:effectLst/>
                        </a:rPr>
                        <a:t>All members </a:t>
                      </a:r>
                      <a:endParaRPr lang="en-US" sz="1200" dirty="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Final follow up the progress</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Each members presented their progress</a:t>
                      </a:r>
                      <a:endParaRPr lang="en-US" sz="1200">
                        <a:solidFill>
                          <a:srgbClr val="5F497A"/>
                        </a:solidFill>
                        <a:effectLst/>
                        <a:latin typeface="Times New Roman"/>
                        <a:ea typeface="Calibri"/>
                        <a:cs typeface="Vrinda"/>
                      </a:endParaRPr>
                    </a:p>
                  </a:txBody>
                  <a:tcPr marL="45260" marR="45260" marT="0" marB="0"/>
                </a:tc>
              </a:tr>
              <a:tr h="1249680">
                <a:tc>
                  <a:txBody>
                    <a:bodyPr/>
                    <a:lstStyle/>
                    <a:p>
                      <a:pPr marL="0" marR="0" algn="just">
                        <a:lnSpc>
                          <a:spcPct val="150000"/>
                        </a:lnSpc>
                        <a:spcBef>
                          <a:spcPts val="0"/>
                        </a:spcBef>
                        <a:spcAft>
                          <a:spcPts val="1000"/>
                        </a:spcAft>
                      </a:pPr>
                      <a:r>
                        <a:rPr lang="en-GB" sz="1200" dirty="0">
                          <a:effectLst/>
                        </a:rPr>
                        <a:t>19-04-2018</a:t>
                      </a:r>
                      <a:endParaRPr lang="en-US" sz="1200" dirty="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Classroom</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11:15:-11:50</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a:effectLst/>
                        </a:rPr>
                        <a:t>All members </a:t>
                      </a:r>
                      <a:endParaRPr lang="en-US" sz="120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dirty="0">
                          <a:effectLst/>
                        </a:rPr>
                        <a:t>Submit the presentation part</a:t>
                      </a:r>
                      <a:endParaRPr lang="en-US" sz="1200" dirty="0">
                        <a:solidFill>
                          <a:srgbClr val="5F497A"/>
                        </a:solidFill>
                        <a:effectLst/>
                        <a:latin typeface="Times New Roman"/>
                        <a:ea typeface="Calibri"/>
                        <a:cs typeface="Vrinda"/>
                      </a:endParaRPr>
                    </a:p>
                  </a:txBody>
                  <a:tcPr marL="45260" marR="45260" marT="0" marB="0"/>
                </a:tc>
                <a:tc>
                  <a:txBody>
                    <a:bodyPr/>
                    <a:lstStyle/>
                    <a:p>
                      <a:pPr marL="0" marR="0" algn="just">
                        <a:lnSpc>
                          <a:spcPct val="150000"/>
                        </a:lnSpc>
                        <a:spcBef>
                          <a:spcPts val="0"/>
                        </a:spcBef>
                        <a:spcAft>
                          <a:spcPts val="1000"/>
                        </a:spcAft>
                      </a:pPr>
                      <a:r>
                        <a:rPr lang="en-GB" sz="1200" dirty="0">
                          <a:effectLst/>
                        </a:rPr>
                        <a:t>All members submitted their assigned part to the group leader.</a:t>
                      </a:r>
                      <a:endParaRPr lang="en-US" sz="1200" dirty="0">
                        <a:solidFill>
                          <a:srgbClr val="5F497A"/>
                        </a:solidFill>
                        <a:effectLst/>
                        <a:latin typeface="Times New Roman"/>
                        <a:ea typeface="Calibri"/>
                        <a:cs typeface="Vrinda"/>
                      </a:endParaRPr>
                    </a:p>
                  </a:txBody>
                  <a:tcPr marL="45260" marR="45260" marT="0" marB="0"/>
                </a:tc>
              </a:tr>
            </a:tbl>
          </a:graphicData>
        </a:graphic>
      </p:graphicFrame>
    </p:spTree>
    <p:extLst>
      <p:ext uri="{BB962C8B-B14F-4D97-AF65-F5344CB8AC3E}">
        <p14:creationId xmlns:p14="http://schemas.microsoft.com/office/powerpoint/2010/main" val="4196845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85800"/>
          </a:xfrm>
        </p:spPr>
        <p:txBody>
          <a:bodyPr>
            <a:normAutofit fontScale="90000"/>
          </a:bodyPr>
          <a:lstStyle/>
          <a:p>
            <a:r>
              <a:rPr lang="en-US" b="1" dirty="0" smtClean="0"/>
              <a:t>References </a:t>
            </a:r>
            <a:endParaRPr lang="en-US" b="1" dirty="0"/>
          </a:p>
        </p:txBody>
      </p:sp>
      <p:sp>
        <p:nvSpPr>
          <p:cNvPr id="3" name="Content Placeholder 2"/>
          <p:cNvSpPr>
            <a:spLocks noGrp="1"/>
          </p:cNvSpPr>
          <p:nvPr>
            <p:ph idx="1"/>
          </p:nvPr>
        </p:nvSpPr>
        <p:spPr>
          <a:xfrm>
            <a:off x="152400" y="914400"/>
            <a:ext cx="8839200" cy="5211763"/>
          </a:xfrm>
        </p:spPr>
        <p:txBody>
          <a:bodyPr>
            <a:normAutofit fontScale="70000" lnSpcReduction="20000"/>
          </a:bodyPr>
          <a:lstStyle/>
          <a:p>
            <a:pPr algn="just"/>
            <a:r>
              <a:rPr lang="en-US" sz="2400" dirty="0" smtClean="0"/>
              <a:t>Travelodge (2018). </a:t>
            </a:r>
            <a:r>
              <a:rPr lang="en-US" sz="2400" i="1" dirty="0" smtClean="0"/>
              <a:t>Our company</a:t>
            </a:r>
            <a:r>
              <a:rPr lang="en-US" sz="2400" dirty="0" smtClean="0"/>
              <a:t>. [online]. Available at: https://www.travelodge.co.uk/our-company?cmpid=homepage~footer~rooms [Accessed 5 April 2018]. </a:t>
            </a:r>
          </a:p>
          <a:p>
            <a:pPr algn="just"/>
            <a:r>
              <a:rPr lang="en-US" sz="2400" dirty="0" smtClean="0"/>
              <a:t>Ronald, C. (2012). </a:t>
            </a:r>
            <a:r>
              <a:rPr lang="en-US" sz="2400" i="1" dirty="0" smtClean="0"/>
              <a:t>What does it mean to be a global citizen</a:t>
            </a:r>
            <a:r>
              <a:rPr lang="en-US" sz="2400" dirty="0" smtClean="0"/>
              <a:t>. [online]. Available at: http://www.kosmosjournal.org/article/what-does-it-mean-to-be-a-global-citizen/ [Accessed 5 April 2018].</a:t>
            </a:r>
          </a:p>
          <a:p>
            <a:pPr algn="just"/>
            <a:r>
              <a:rPr lang="en-US" sz="2400" dirty="0" smtClean="0"/>
              <a:t>Thomas, D. (2007).</a:t>
            </a:r>
            <a:r>
              <a:rPr lang="en-US" sz="2400" i="1" dirty="0" smtClean="0"/>
              <a:t> Travelodge unveils  £1m environmental strategy. </a:t>
            </a:r>
            <a:r>
              <a:rPr lang="en-US" sz="2400" dirty="0" smtClean="0"/>
              <a:t>[online]. Available at: https://www.thecaterer.com/articles/315463/travelodge-unveils-1m-environmental-strategy [Accessed 5 April 2018]. </a:t>
            </a:r>
          </a:p>
          <a:p>
            <a:pPr algn="just"/>
            <a:r>
              <a:rPr lang="en-US" sz="2400" dirty="0" smtClean="0"/>
              <a:t>DCMS (2009). </a:t>
            </a:r>
            <a:r>
              <a:rPr lang="en-US" sz="2400" i="1" dirty="0" smtClean="0"/>
              <a:t>Sustainable tourism-meeting key challenges</a:t>
            </a:r>
            <a:r>
              <a:rPr lang="en-US" sz="2400" dirty="0" smtClean="0"/>
              <a:t>. [online]. Available at: http://webarchive.nationalarchives.gov.uk/+/http:/www.culture.gov.uk/images/publications/sustainabletourismengland_frameworkap.pdf [Accessed 5 April 2018]. </a:t>
            </a:r>
          </a:p>
          <a:p>
            <a:pPr algn="just"/>
            <a:r>
              <a:rPr lang="en-US" sz="2400" dirty="0" smtClean="0"/>
              <a:t>Travelodge (2018). </a:t>
            </a:r>
            <a:r>
              <a:rPr lang="en-US" sz="2400" i="1" dirty="0" smtClean="0"/>
              <a:t>Our responsibilities</a:t>
            </a:r>
            <a:r>
              <a:rPr lang="en-US" sz="2400" dirty="0" smtClean="0"/>
              <a:t>. [online]. Available at: https://www.travelodge.co.uk/about-us/our-responsibilities/charity [Accessed 5 April 2018]. </a:t>
            </a:r>
          </a:p>
          <a:p>
            <a:pPr algn="just"/>
            <a:r>
              <a:rPr lang="en-US" sz="2400" dirty="0" smtClean="0"/>
              <a:t>Maiden, J. (2008). </a:t>
            </a:r>
            <a:r>
              <a:rPr lang="en-US" sz="2400" i="1" dirty="0" smtClean="0"/>
              <a:t>Participating in sustainable tourism development</a:t>
            </a:r>
            <a:r>
              <a:rPr lang="en-US" sz="2400" dirty="0" smtClean="0"/>
              <a:t>. Ann Amber: UMI Dissertation Publishing. </a:t>
            </a:r>
          </a:p>
          <a:p>
            <a:pPr algn="just"/>
            <a:r>
              <a:rPr lang="en-US" sz="2400" dirty="0" err="1" smtClean="0"/>
              <a:t>Vezzoli</a:t>
            </a:r>
            <a:r>
              <a:rPr lang="en-US" sz="2400" dirty="0" smtClean="0"/>
              <a:t>, C. and </a:t>
            </a:r>
            <a:r>
              <a:rPr lang="en-US" sz="2400" dirty="0" err="1" smtClean="0"/>
              <a:t>Manzini</a:t>
            </a:r>
            <a:r>
              <a:rPr lang="en-US" sz="2400" dirty="0" smtClean="0"/>
              <a:t>, E. (2008). </a:t>
            </a:r>
            <a:r>
              <a:rPr lang="en-US" sz="2400" i="1" dirty="0" smtClean="0"/>
              <a:t>Design for environmental sustainability</a:t>
            </a:r>
            <a:r>
              <a:rPr lang="en-US" sz="2400" dirty="0" smtClean="0"/>
              <a:t>. Milan: Springer Science and Business Media. </a:t>
            </a:r>
          </a:p>
          <a:p>
            <a:pPr algn="just"/>
            <a:r>
              <a:rPr lang="en-US" sz="2400" dirty="0" smtClean="0"/>
              <a:t>Wart, M. (2014). </a:t>
            </a:r>
            <a:r>
              <a:rPr lang="en-US" sz="2400" i="1" dirty="0" smtClean="0"/>
              <a:t>Dynamics of leadership in public service</a:t>
            </a:r>
            <a:r>
              <a:rPr lang="en-US" sz="2400" dirty="0" smtClean="0"/>
              <a:t>. London: </a:t>
            </a:r>
            <a:r>
              <a:rPr lang="en-US" sz="2400" dirty="0" err="1" smtClean="0"/>
              <a:t>Routledge</a:t>
            </a:r>
            <a:r>
              <a:rPr lang="en-US" sz="2400" dirty="0" smtClean="0"/>
              <a:t>. </a:t>
            </a:r>
          </a:p>
          <a:p>
            <a:pPr algn="just"/>
            <a:r>
              <a:rPr lang="en-US" sz="2400" dirty="0" err="1" smtClean="0"/>
              <a:t>Aref</a:t>
            </a:r>
            <a:r>
              <a:rPr lang="en-US" sz="2400" dirty="0" smtClean="0"/>
              <a:t>, F. (2010). Tourism development in local communities: As a community development approach. </a:t>
            </a:r>
            <a:r>
              <a:rPr lang="en-US" sz="2400" i="1" dirty="0" smtClean="0"/>
              <a:t>Journal of American Science</a:t>
            </a:r>
            <a:r>
              <a:rPr lang="en-US" sz="2400" dirty="0" smtClean="0"/>
              <a:t>, 6(1), pp. 155-161.</a:t>
            </a:r>
          </a:p>
          <a:p>
            <a:pPr algn="just"/>
            <a:endParaRPr lang="en-US" sz="2400" dirty="0" smtClean="0"/>
          </a:p>
          <a:p>
            <a:pPr algn="just"/>
            <a:endParaRPr lang="en-US" sz="2400" dirty="0" smtClean="0"/>
          </a:p>
          <a:p>
            <a:pPr algn="just"/>
            <a:endParaRPr lang="en-US" sz="2400" dirty="0" smtClean="0"/>
          </a:p>
          <a:p>
            <a:pPr algn="just"/>
            <a:endParaRPr lang="en-US" sz="2400" dirty="0"/>
          </a:p>
        </p:txBody>
      </p:sp>
    </p:spTree>
    <p:extLst>
      <p:ext uri="{BB962C8B-B14F-4D97-AF65-F5344CB8AC3E}">
        <p14:creationId xmlns:p14="http://schemas.microsoft.com/office/powerpoint/2010/main" val="18432522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95600" y="2667000"/>
            <a:ext cx="5791200" cy="3459163"/>
          </a:xfrm>
        </p:spPr>
        <p:txBody>
          <a:bodyPr>
            <a:normAutofit/>
          </a:bodyPr>
          <a:lstStyle/>
          <a:p>
            <a:pPr marL="0" indent="0">
              <a:buNone/>
            </a:pPr>
            <a:r>
              <a:rPr lang="en-US" sz="4000" b="1" dirty="0" smtClean="0"/>
              <a:t>Thank You All</a:t>
            </a:r>
            <a:endParaRPr lang="en-US" sz="4000" b="1" dirty="0"/>
          </a:p>
        </p:txBody>
      </p:sp>
    </p:spTree>
    <p:extLst>
      <p:ext uri="{BB962C8B-B14F-4D97-AF65-F5344CB8AC3E}">
        <p14:creationId xmlns:p14="http://schemas.microsoft.com/office/powerpoint/2010/main" val="26855631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540</TotalTime>
  <Words>1608</Words>
  <Application>Microsoft Office PowerPoint</Application>
  <PresentationFormat>On-screen Show (4:3)</PresentationFormat>
  <Paragraphs>141</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Times New Roman</vt:lpstr>
      <vt:lpstr>Vrinda</vt:lpstr>
      <vt:lpstr>Office Theme</vt:lpstr>
      <vt:lpstr>Module Name: Sustainability and Global Citizenship  Module Code: EMPL4013 Assignment Title: Project Pathway 1   Presentation  Topic: Sustainability and Global Citizenship in Wales Tourism </vt:lpstr>
      <vt:lpstr>Introduction </vt:lpstr>
      <vt:lpstr>Company Profile </vt:lpstr>
      <vt:lpstr>Sustainability and globalisation </vt:lpstr>
      <vt:lpstr>PowerPoint Presentation</vt:lpstr>
      <vt:lpstr>Examples of sustainable project in Tourism sector</vt:lpstr>
      <vt:lpstr>Stakeholder collaboration in tourism sector</vt:lpstr>
      <vt:lpstr>Examples of environmental sustainability</vt:lpstr>
      <vt:lpstr>Examples of environmental sustainability </vt:lpstr>
      <vt:lpstr>Change for Charity Programme</vt:lpstr>
      <vt:lpstr>Leadership and Entrepreneurship</vt:lpstr>
      <vt:lpstr>PowerPoint Presentation</vt:lpstr>
      <vt:lpstr>Relationships between entrepreneurship and leadership</vt:lpstr>
      <vt:lpstr>PowerPoint Presentation</vt:lpstr>
      <vt:lpstr>Community participation (locally and nationally)</vt:lpstr>
      <vt:lpstr>PowerPoint Presentation</vt:lpstr>
      <vt:lpstr>Benefits of community participation</vt:lpstr>
      <vt:lpstr>In General </vt:lpstr>
      <vt:lpstr>Challenges and learning</vt:lpstr>
      <vt:lpstr>Conclusion </vt:lpstr>
      <vt:lpstr>Group Learning Log</vt:lpstr>
      <vt:lpstr>References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Module Name: Pathway Project 1</dc:title>
  <dc:creator>Desktop</dc:creator>
  <cp:lastModifiedBy>TRF</cp:lastModifiedBy>
  <cp:revision>86</cp:revision>
  <dcterms:created xsi:type="dcterms:W3CDTF">2018-04-05T13:16:32Z</dcterms:created>
  <dcterms:modified xsi:type="dcterms:W3CDTF">2018-04-25T17:31:29Z</dcterms:modified>
</cp:coreProperties>
</file>