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tags/tag9.xml" ContentType="application/vnd.openxmlformats-officedocument.presentationml.tags+xml"/>
  <Override PartName="/ppt/notesSlides/notesSlide12.xml" ContentType="application/vnd.openxmlformats-officedocument.presentationml.notesSlide+xml"/>
  <Override PartName="/ppt/tags/tag10.xml" ContentType="application/vnd.openxmlformats-officedocument.presentationml.tags+xml"/>
  <Override PartName="/ppt/notesSlides/notesSlide13.xml" ContentType="application/vnd.openxmlformats-officedocument.presentationml.notesSlide+xml"/>
  <Override PartName="/ppt/tags/tag11.xml" ContentType="application/vnd.openxmlformats-officedocument.presentationml.tags+xml"/>
  <Override PartName="/ppt/notesSlides/notesSlide14.xml" ContentType="application/vnd.openxmlformats-officedocument.presentationml.notesSlide+xml"/>
  <Override PartName="/ppt/tags/tag12.xml" ContentType="application/vnd.openxmlformats-officedocument.presentationml.tags+xml"/>
  <Override PartName="/ppt/notesSlides/notesSlide15.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6.xml" ContentType="application/vnd.openxmlformats-officedocument.presentationml.tags+xml"/>
  <Override PartName="/ppt/notesSlides/notesSlide18.xml" ContentType="application/vnd.openxmlformats-officedocument.presentationml.notesSlide+xml"/>
  <Override PartName="/ppt/tags/tag17.xml" ContentType="application/vnd.openxmlformats-officedocument.presentationml.tags+xml"/>
  <Override PartName="/ppt/notesSlides/notesSlide19.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notesSlides/notesSlide22.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0"/>
  </p:notesMasterIdLst>
  <p:sldIdLst>
    <p:sldId id="353" r:id="rId2"/>
    <p:sldId id="302" r:id="rId3"/>
    <p:sldId id="303" r:id="rId4"/>
    <p:sldId id="304" r:id="rId5"/>
    <p:sldId id="410" r:id="rId6"/>
    <p:sldId id="305" r:id="rId7"/>
    <p:sldId id="307" r:id="rId8"/>
    <p:sldId id="411" r:id="rId9"/>
    <p:sldId id="412" r:id="rId10"/>
    <p:sldId id="414" r:id="rId11"/>
    <p:sldId id="308" r:id="rId12"/>
    <p:sldId id="413" r:id="rId13"/>
    <p:sldId id="309" r:id="rId14"/>
    <p:sldId id="311" r:id="rId15"/>
    <p:sldId id="415" r:id="rId16"/>
    <p:sldId id="312" r:id="rId17"/>
    <p:sldId id="313" r:id="rId18"/>
    <p:sldId id="314" r:id="rId19"/>
    <p:sldId id="315" r:id="rId20"/>
    <p:sldId id="332" r:id="rId21"/>
    <p:sldId id="317" r:id="rId22"/>
    <p:sldId id="322" r:id="rId23"/>
    <p:sldId id="324" r:id="rId24"/>
    <p:sldId id="327" r:id="rId25"/>
    <p:sldId id="333" r:id="rId26"/>
    <p:sldId id="335" r:id="rId27"/>
    <p:sldId id="336" r:id="rId28"/>
    <p:sldId id="277"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629" autoAdjust="0"/>
  </p:normalViewPr>
  <p:slideViewPr>
    <p:cSldViewPr>
      <p:cViewPr varScale="1">
        <p:scale>
          <a:sx n="46" d="100"/>
          <a:sy n="46" d="100"/>
        </p:scale>
        <p:origin x="1788"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391BEA2-4C5A-4D9C-A1AB-C199D6B594E4}" type="datetimeFigureOut">
              <a:rPr lang="en-GB" smtClean="0"/>
              <a:t>01/08/2017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2D319D2-08A3-483E-9B41-87E7CA12C24B}" type="slidenum">
              <a:rPr lang="en-GB" smtClean="0"/>
              <a:t>‹#›</a:t>
            </a:fld>
            <a:endParaRPr lang="en-GB"/>
          </a:p>
        </p:txBody>
      </p:sp>
    </p:spTree>
    <p:extLst>
      <p:ext uri="{BB962C8B-B14F-4D97-AF65-F5344CB8AC3E}">
        <p14:creationId xmlns:p14="http://schemas.microsoft.com/office/powerpoint/2010/main" val="1215842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t>1</a:t>
            </a:fld>
            <a:endParaRPr lang="en-GB"/>
          </a:p>
        </p:txBody>
      </p:sp>
    </p:spTree>
    <p:extLst>
      <p:ext uri="{BB962C8B-B14F-4D97-AF65-F5344CB8AC3E}">
        <p14:creationId xmlns:p14="http://schemas.microsoft.com/office/powerpoint/2010/main" val="2241242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2722563" y="474663"/>
            <a:ext cx="1328737" cy="996950"/>
          </a:xfrm>
          <a:noFill/>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a:xfrm>
            <a:off x="492125" y="1778000"/>
            <a:ext cx="5886450" cy="7404100"/>
          </a:xfrm>
        </p:spPr>
        <p:txBody>
          <a:bodyPr/>
          <a:lstStyle/>
          <a:p>
            <a:pPr>
              <a:defRPr/>
            </a:pPr>
            <a:r>
              <a:rPr lang="en-GB" altLang="en-US" b="1" dirty="0" smtClean="0">
                <a:latin typeface="Arial" charset="0"/>
              </a:rPr>
              <a:t>Trainer to hand out ‘7 Principles of Investigative interviewing to students and allow to read through</a:t>
            </a:r>
          </a:p>
          <a:p>
            <a:pPr marL="230223" indent="-230223">
              <a:defRPr/>
            </a:pPr>
            <a:r>
              <a:rPr lang="en-GB" altLang="en-US" b="1" dirty="0" smtClean="0">
                <a:latin typeface="Arial" charset="0"/>
              </a:rPr>
              <a:t>State:</a:t>
            </a:r>
          </a:p>
          <a:p>
            <a:pPr>
              <a:spcBef>
                <a:spcPts val="0"/>
              </a:spcBef>
              <a:spcAft>
                <a:spcPts val="2417"/>
              </a:spcAft>
              <a:defRPr/>
            </a:pPr>
            <a:r>
              <a:rPr lang="en-GB" altLang="en-US" dirty="0" smtClean="0">
                <a:latin typeface="Arial" charset="0"/>
              </a:rPr>
              <a:t>These  are some general principles to be followed in relation to investigative interviewing.</a:t>
            </a:r>
          </a:p>
          <a:p>
            <a:pPr>
              <a:spcBef>
                <a:spcPts val="0"/>
              </a:spcBef>
              <a:spcAft>
                <a:spcPts val="2417"/>
              </a:spcAft>
              <a:defRPr/>
            </a:pPr>
            <a:r>
              <a:rPr lang="en-GB" altLang="en-US" dirty="0" smtClean="0">
                <a:latin typeface="Arial" charset="0"/>
              </a:rPr>
              <a:t>It is recognised that not every interview will be exactly the same and every witness, victim and suspect will behave differently.</a:t>
            </a:r>
          </a:p>
          <a:p>
            <a:pPr>
              <a:spcBef>
                <a:spcPts val="0"/>
              </a:spcBef>
              <a:spcAft>
                <a:spcPts val="2417"/>
              </a:spcAft>
              <a:defRPr/>
            </a:pPr>
            <a:r>
              <a:rPr lang="en-GB" altLang="en-US" dirty="0" smtClean="0">
                <a:latin typeface="Arial" charset="0"/>
              </a:rPr>
              <a:t>It is important to be prepared for all eventualities and you should have a strategy in place for each and every one.  </a:t>
            </a:r>
          </a:p>
          <a:p>
            <a:pPr>
              <a:spcBef>
                <a:spcPts val="0"/>
              </a:spcBef>
              <a:spcAft>
                <a:spcPts val="2417"/>
              </a:spcAft>
              <a:defRPr/>
            </a:pPr>
            <a:r>
              <a:rPr lang="en-GB" altLang="en-US" dirty="0" smtClean="0">
                <a:latin typeface="Arial" charset="0"/>
              </a:rPr>
              <a:t>These principles will help you manage the wide range of interviews you are likely to encounter.</a:t>
            </a:r>
          </a:p>
          <a:p>
            <a:pPr>
              <a:spcBef>
                <a:spcPts val="0"/>
              </a:spcBef>
              <a:spcAft>
                <a:spcPts val="2417"/>
              </a:spcAft>
              <a:defRPr/>
            </a:pPr>
            <a:r>
              <a:rPr lang="en-GB" altLang="en-US" dirty="0" smtClean="0">
                <a:latin typeface="Arial" charset="0"/>
              </a:rPr>
              <a:t>You will see that the principles refer mainly to suspects but you can use them to aid you in certain circumstances when interviewing witnesses and victims.</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5C474B93-B1D0-4569-83D7-A388102FC124}" type="slidenum">
              <a:rPr lang="en-GB" altLang="en-US" sz="1200" smtClean="0"/>
              <a:pPr algn="r" eaLnBrk="1" hangingPunct="1">
                <a:spcBef>
                  <a:spcPct val="0"/>
                </a:spcBef>
              </a:pPr>
              <a:t>2</a:t>
            </a:fld>
            <a:endParaRPr lang="en-GB" altLang="en-US" sz="1200" smtClean="0"/>
          </a:p>
        </p:txBody>
      </p:sp>
    </p:spTree>
    <p:extLst>
      <p:ext uri="{BB962C8B-B14F-4D97-AF65-F5344CB8AC3E}">
        <p14:creationId xmlns:p14="http://schemas.microsoft.com/office/powerpoint/2010/main" val="1892517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2794000" y="255588"/>
            <a:ext cx="1258888" cy="944562"/>
          </a:xfrm>
          <a:noFill/>
          <a:extLst>
            <a:ext uri="{909E8E84-426E-40DD-AFC4-6F175D3DCCD1}">
              <a14:hiddenFill xmlns:a14="http://schemas.microsoft.com/office/drawing/2010/main">
                <a:solidFill>
                  <a:srgbClr val="FFFFFF"/>
                </a:solidFill>
              </a14:hiddenFill>
            </a:ext>
          </a:extLst>
        </p:spPr>
      </p:sp>
      <p:sp>
        <p:nvSpPr>
          <p:cNvPr id="3277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C5B41A4D-A672-41B9-8D2D-31EAC8D469DA}" type="slidenum">
              <a:rPr lang="en-GB" altLang="en-US" sz="1200" smtClean="0"/>
              <a:pPr algn="r" eaLnBrk="1" hangingPunct="1">
                <a:spcBef>
                  <a:spcPct val="0"/>
                </a:spcBef>
              </a:pPr>
              <a:t>3</a:t>
            </a:fld>
            <a:endParaRPr lang="en-GB" altLang="en-US" sz="1200" smtClean="0"/>
          </a:p>
        </p:txBody>
      </p:sp>
      <p:sp>
        <p:nvSpPr>
          <p:cNvPr id="32772" name="Notes Placeholder 1"/>
          <p:cNvSpPr>
            <a:spLocks noGrp="1"/>
          </p:cNvSpPr>
          <p:nvPr>
            <p:ph type="body" idx="1"/>
          </p:nvPr>
        </p:nvSpPr>
        <p:spPr>
          <a:xfrm>
            <a:off x="419101" y="1343026"/>
            <a:ext cx="5815013" cy="78390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latin typeface="Arial" charset="0"/>
                <a:ea typeface="ＭＳ Ｐゴシック" pitchFamily="34" charset="-128"/>
              </a:rPr>
              <a:t>State:</a:t>
            </a:r>
          </a:p>
          <a:p>
            <a:pPr eaLnBrk="1" hangingPunct="1">
              <a:spcBef>
                <a:spcPct val="0"/>
              </a:spcBef>
              <a:spcAft>
                <a:spcPts val="2413"/>
              </a:spcAft>
            </a:pPr>
            <a:r>
              <a:rPr lang="en-GB" altLang="en-US" dirty="0" smtClean="0">
                <a:latin typeface="Arial" charset="0"/>
                <a:ea typeface="ＭＳ Ｐゴシック" pitchFamily="34" charset="-128"/>
              </a:rPr>
              <a:t> It is the information provided by witnesses and victims that enables a suspect’s version of events to be validated or challenged.  </a:t>
            </a:r>
            <a:r>
              <a:rPr lang="en-US" altLang="en-US" dirty="0" smtClean="0">
                <a:latin typeface="Arial" charset="0"/>
                <a:ea typeface="ＭＳ Ｐゴシック" pitchFamily="34" charset="-128"/>
              </a:rPr>
              <a:t>The most beneficial way of using witness evidence is to ask them to explain what they saw ‘in the presence and hearing of the suspect’.</a:t>
            </a:r>
          </a:p>
          <a:p>
            <a:pPr eaLnBrk="1" hangingPunct="1">
              <a:spcBef>
                <a:spcPct val="0"/>
              </a:spcBef>
              <a:spcAft>
                <a:spcPts val="2413"/>
              </a:spcAft>
            </a:pPr>
            <a:r>
              <a:rPr lang="en-US" altLang="en-US" dirty="0" smtClean="0">
                <a:latin typeface="Arial" charset="0"/>
                <a:ea typeface="ＭＳ Ｐゴシック" pitchFamily="34" charset="-128"/>
              </a:rPr>
              <a:t>The reason this expression is used is that witnesses can only give evidence of what they see, hear, etc. in relation to the offence witnessed or that they have been a victim of.</a:t>
            </a:r>
          </a:p>
          <a:p>
            <a:pPr eaLnBrk="1" hangingPunct="1">
              <a:spcBef>
                <a:spcPct val="0"/>
              </a:spcBef>
              <a:spcAft>
                <a:spcPts val="2413"/>
              </a:spcAft>
            </a:pPr>
            <a:r>
              <a:rPr lang="en-US" altLang="en-US" dirty="0" smtClean="0">
                <a:latin typeface="Arial" charset="0"/>
                <a:ea typeface="ＭＳ Ｐゴシック" pitchFamily="34" charset="-128"/>
              </a:rPr>
              <a:t>Any criminal offence will give rise to an investigation and it is important that officers know the definitions or aspects of the main offences that they might be required to deal with and the associated points to prove as these must be covered in any evidence submitted to a court to be tried. </a:t>
            </a:r>
          </a:p>
          <a:p>
            <a:pPr eaLnBrk="1" hangingPunct="1">
              <a:spcBef>
                <a:spcPct val="0"/>
              </a:spcBef>
              <a:spcAft>
                <a:spcPts val="2413"/>
              </a:spcAft>
            </a:pPr>
            <a:r>
              <a:rPr lang="en-US" altLang="en-US" dirty="0" smtClean="0">
                <a:latin typeface="Arial" charset="0"/>
                <a:ea typeface="ＭＳ Ｐゴシック" pitchFamily="34" charset="-128"/>
              </a:rPr>
              <a:t>It must also be remembered that any information gathered relevant to the investigation may be disclosed to the </a:t>
            </a:r>
            <a:r>
              <a:rPr lang="en-US" altLang="en-US" dirty="0" err="1" smtClean="0">
                <a:latin typeface="Arial" charset="0"/>
                <a:ea typeface="ＭＳ Ｐゴシック" pitchFamily="34" charset="-128"/>
              </a:rPr>
              <a:t>defence</a:t>
            </a:r>
            <a:r>
              <a:rPr lang="en-US" altLang="en-US" dirty="0" smtClean="0">
                <a:latin typeface="Arial" charset="0"/>
                <a:ea typeface="ＭＳ Ｐゴシック" pitchFamily="34" charset="-128"/>
              </a:rPr>
              <a:t>. Therefore, thought must be given to compliance with the Criminal Proceedings and Investigations Act 1996 as failure to do so might result in the loss of a prosecution.</a:t>
            </a:r>
          </a:p>
          <a:p>
            <a:pPr eaLnBrk="1" hangingPunct="1">
              <a:spcBef>
                <a:spcPct val="0"/>
              </a:spcBef>
              <a:spcAft>
                <a:spcPts val="2413"/>
              </a:spcAft>
            </a:pPr>
            <a:r>
              <a:rPr lang="en-US" altLang="en-US" dirty="0" smtClean="0">
                <a:latin typeface="Arial" charset="0"/>
                <a:ea typeface="ＭＳ Ｐゴシック" pitchFamily="34" charset="-128"/>
              </a:rPr>
              <a:t>Information, actions, statements or comments  of ALL witnesses must be recorded in your PNB and of any accompanying officer.</a:t>
            </a:r>
          </a:p>
          <a:p>
            <a:r>
              <a:rPr lang="en-GB" altLang="en-US" dirty="0" smtClean="0">
                <a:latin typeface="Arial" charset="0"/>
                <a:ea typeface="ＭＳ Ｐゴシック" pitchFamily="34" charset="-128"/>
              </a:rPr>
              <a:t>To help with planning a strategy and structuring an interview, either witness or suspect there is a framework that the police use called the PEACE model.</a:t>
            </a:r>
          </a:p>
        </p:txBody>
      </p:sp>
    </p:spTree>
    <p:extLst>
      <p:ext uri="{BB962C8B-B14F-4D97-AF65-F5344CB8AC3E}">
        <p14:creationId xmlns:p14="http://schemas.microsoft.com/office/powerpoint/2010/main" val="1359008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noFill/>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charset="0"/>
              <a:ea typeface="ＭＳ Ｐゴシック" pitchFamily="34" charset="-128"/>
            </a:endParaRPr>
          </a:p>
          <a:p>
            <a:r>
              <a:rPr lang="en-GB" altLang="en-US" b="1" dirty="0" smtClean="0">
                <a:latin typeface="Arial" charset="0"/>
                <a:ea typeface="ＭＳ Ｐゴシック" pitchFamily="34" charset="-128"/>
              </a:rPr>
              <a:t>State:</a:t>
            </a:r>
            <a:endParaRPr lang="en-GB" altLang="en-US" dirty="0" smtClean="0">
              <a:latin typeface="Arial" charset="0"/>
              <a:ea typeface="ＭＳ Ｐゴシック" pitchFamily="34" charset="-128"/>
            </a:endParaRPr>
          </a:p>
          <a:p>
            <a:pPr>
              <a:spcBef>
                <a:spcPct val="0"/>
              </a:spcBef>
              <a:spcAft>
                <a:spcPts val="3000"/>
              </a:spcAft>
            </a:pPr>
            <a:r>
              <a:rPr lang="en-GB" altLang="en-US" dirty="0" smtClean="0">
                <a:latin typeface="Arial" charset="0"/>
                <a:ea typeface="ＭＳ Ｐゴシック" pitchFamily="34" charset="-128"/>
              </a:rPr>
              <a:t>The knowledge and skills required of an effective officer are wide ranging.</a:t>
            </a:r>
          </a:p>
          <a:p>
            <a:pPr>
              <a:spcBef>
                <a:spcPct val="0"/>
              </a:spcBef>
              <a:spcAft>
                <a:spcPts val="3000"/>
              </a:spcAft>
            </a:pPr>
            <a:r>
              <a:rPr lang="en-GB" altLang="en-US" dirty="0" smtClean="0">
                <a:latin typeface="Arial" charset="0"/>
                <a:ea typeface="ＭＳ Ｐゴシック" pitchFamily="34" charset="-128"/>
              </a:rPr>
              <a:t>In the case of interviewing it requires an organised mind to be able to </a:t>
            </a:r>
            <a:r>
              <a:rPr lang="en-GB" altLang="en-US" b="1" dirty="0" smtClean="0">
                <a:solidFill>
                  <a:srgbClr val="0033CC"/>
                </a:solidFill>
                <a:latin typeface="Arial" charset="0"/>
                <a:ea typeface="ＭＳ Ｐゴシック" pitchFamily="34" charset="-128"/>
              </a:rPr>
              <a:t>Plan and Prepare </a:t>
            </a:r>
            <a:r>
              <a:rPr lang="en-GB" altLang="en-US" dirty="0" smtClean="0">
                <a:latin typeface="Arial" charset="0"/>
                <a:ea typeface="ＭＳ Ｐゴシック" pitchFamily="34" charset="-128"/>
              </a:rPr>
              <a:t>for an interview</a:t>
            </a:r>
          </a:p>
          <a:p>
            <a:pPr>
              <a:spcBef>
                <a:spcPct val="0"/>
              </a:spcBef>
              <a:spcAft>
                <a:spcPts val="3000"/>
              </a:spcAft>
            </a:pPr>
            <a:r>
              <a:rPr lang="en-GB" altLang="en-US" dirty="0" smtClean="0">
                <a:latin typeface="Arial" charset="0"/>
                <a:ea typeface="ＭＳ Ｐゴシック" pitchFamily="34" charset="-128"/>
              </a:rPr>
              <a:t>The officer must be personable, it is important that the witness feels comfortable in the presence of that officer.</a:t>
            </a:r>
          </a:p>
          <a:p>
            <a:pPr>
              <a:spcBef>
                <a:spcPct val="0"/>
              </a:spcBef>
              <a:spcAft>
                <a:spcPts val="3000"/>
              </a:spcAft>
            </a:pPr>
            <a:r>
              <a:rPr lang="en-GB" altLang="en-US" dirty="0" smtClean="0">
                <a:latin typeface="Arial" charset="0"/>
                <a:ea typeface="ＭＳ Ｐゴシック" pitchFamily="34" charset="-128"/>
              </a:rPr>
              <a:t>The interviewing officer must be able to concentrate and focus.  Without these qualities the officer will not hear everything that is being said.  Not only must the officer listen but must also show to the witness that they are interested.</a:t>
            </a:r>
          </a:p>
          <a:p>
            <a:pPr>
              <a:spcBef>
                <a:spcPct val="0"/>
              </a:spcBef>
              <a:spcAft>
                <a:spcPts val="3000"/>
              </a:spcAft>
            </a:pPr>
            <a:r>
              <a:rPr lang="en-GB" altLang="en-US" dirty="0" smtClean="0">
                <a:latin typeface="Arial" charset="0"/>
                <a:ea typeface="ＭＳ Ｐゴシック" pitchFamily="34" charset="-128"/>
              </a:rPr>
              <a:t>Without good questioning skills the officer may miss vital pieces of evidence which ultimately the case may rest upon.</a:t>
            </a:r>
          </a:p>
          <a:p>
            <a:pPr>
              <a:spcBef>
                <a:spcPct val="0"/>
              </a:spcBef>
              <a:spcAft>
                <a:spcPts val="3000"/>
              </a:spcAft>
            </a:pPr>
            <a:r>
              <a:rPr lang="en-GB" altLang="en-US" dirty="0" smtClean="0">
                <a:latin typeface="Arial" charset="0"/>
                <a:ea typeface="ＭＳ Ｐゴシック" pitchFamily="34" charset="-128"/>
              </a:rPr>
              <a:t>We will look at these skills in more depth as we go through the session.</a:t>
            </a:r>
          </a:p>
          <a:p>
            <a:endParaRPr lang="en-GB" altLang="en-US" dirty="0" smtClean="0">
              <a:latin typeface="Arial" charset="0"/>
              <a:ea typeface="ＭＳ Ｐゴシック" pitchFamily="34" charset="-128"/>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7E2C74EA-3E5A-4C96-89F9-97F782B090E7}" type="slidenum">
              <a:rPr lang="en-GB" altLang="en-US" sz="1200" smtClean="0"/>
              <a:pPr algn="r" eaLnBrk="1" hangingPunct="1">
                <a:spcBef>
                  <a:spcPct val="0"/>
                </a:spcBef>
              </a:pPr>
              <a:t>4</a:t>
            </a:fld>
            <a:endParaRPr lang="en-GB" altLang="en-US" sz="1200" smtClean="0"/>
          </a:p>
        </p:txBody>
      </p:sp>
    </p:spTree>
    <p:extLst>
      <p:ext uri="{BB962C8B-B14F-4D97-AF65-F5344CB8AC3E}">
        <p14:creationId xmlns:p14="http://schemas.microsoft.com/office/powerpoint/2010/main" val="15008180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2744788" y="255588"/>
            <a:ext cx="1231900" cy="925512"/>
          </a:xfrm>
          <a:noFill/>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latin typeface="Arial" charset="0"/>
                <a:ea typeface="ＭＳ Ｐゴシック" pitchFamily="34" charset="-128"/>
              </a:rPr>
              <a:t>State:</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F8DEC6D2-B7A5-41B9-9C4C-BE99DCF57F10}" type="slidenum">
              <a:rPr lang="en-GB" altLang="en-US" sz="1200" smtClean="0"/>
              <a:pPr algn="r" eaLnBrk="1" hangingPunct="1">
                <a:spcBef>
                  <a:spcPct val="0"/>
                </a:spcBef>
              </a:pPr>
              <a:t>6</a:t>
            </a:fld>
            <a:endParaRPr lang="en-GB" altLang="en-US" sz="1200" smtClean="0"/>
          </a:p>
        </p:txBody>
      </p:sp>
    </p:spTree>
    <p:extLst>
      <p:ext uri="{BB962C8B-B14F-4D97-AF65-F5344CB8AC3E}">
        <p14:creationId xmlns:p14="http://schemas.microsoft.com/office/powerpoint/2010/main" val="2422465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2963863" y="25400"/>
            <a:ext cx="727075" cy="546100"/>
          </a:xfrm>
          <a:noFill/>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a:xfrm>
            <a:off x="446088" y="498475"/>
            <a:ext cx="5886450" cy="9145588"/>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1400" b="1" dirty="0" smtClean="0">
                <a:latin typeface="Arial" charset="0"/>
              </a:rPr>
              <a:t>State:</a:t>
            </a:r>
          </a:p>
          <a:p>
            <a:pPr>
              <a:defRPr/>
            </a:pPr>
            <a:endParaRPr lang="en-GB" altLang="en-US" sz="1400" dirty="0" smtClean="0">
              <a:latin typeface="Arial"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DA1D285B-7375-4E76-A2C5-36566B55D637}" type="slidenum">
              <a:rPr lang="en-GB" altLang="en-US" sz="1200" smtClean="0"/>
              <a:pPr algn="r" eaLnBrk="1" hangingPunct="1">
                <a:spcBef>
                  <a:spcPct val="0"/>
                </a:spcBef>
              </a:pPr>
              <a:t>7</a:t>
            </a:fld>
            <a:endParaRPr lang="en-GB" altLang="en-US" sz="1200" smtClean="0"/>
          </a:p>
        </p:txBody>
      </p:sp>
    </p:spTree>
    <p:extLst>
      <p:ext uri="{BB962C8B-B14F-4D97-AF65-F5344CB8AC3E}">
        <p14:creationId xmlns:p14="http://schemas.microsoft.com/office/powerpoint/2010/main" val="40214750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D319D2-08A3-483E-9B41-87E7CA12C24B}" type="slidenum">
              <a:rPr lang="en-GB" smtClean="0"/>
              <a:t>8</a:t>
            </a:fld>
            <a:endParaRPr lang="en-GB"/>
          </a:p>
        </p:txBody>
      </p:sp>
    </p:spTree>
    <p:extLst>
      <p:ext uri="{BB962C8B-B14F-4D97-AF65-F5344CB8AC3E}">
        <p14:creationId xmlns:p14="http://schemas.microsoft.com/office/powerpoint/2010/main" val="3305475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2674938" y="255588"/>
            <a:ext cx="1328737" cy="998537"/>
          </a:xfrm>
          <a:noFill/>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a:xfrm>
            <a:off x="419100" y="1414464"/>
            <a:ext cx="5886450" cy="77676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2413"/>
              </a:spcAft>
            </a:pPr>
            <a:r>
              <a:rPr lang="en-GB" altLang="en-US" sz="1400" b="1" dirty="0" smtClean="0">
                <a:latin typeface="Arial" charset="0"/>
                <a:ea typeface="ＭＳ Ｐゴシック" pitchFamily="34" charset="-128"/>
              </a:rPr>
              <a:t>State:</a:t>
            </a:r>
          </a:p>
          <a:p>
            <a:endParaRPr lang="en-GB" altLang="en-US" sz="1400" dirty="0" smtClean="0">
              <a:latin typeface="Arial" charset="0"/>
              <a:ea typeface="ＭＳ Ｐゴシック" pitchFamily="34" charset="-128"/>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166D39CD-DCD7-497A-9E63-1DD92F49FDCF}" type="slidenum">
              <a:rPr lang="en-GB" altLang="en-US" sz="1200" smtClean="0"/>
              <a:pPr algn="r" eaLnBrk="1" hangingPunct="1">
                <a:spcBef>
                  <a:spcPct val="0"/>
                </a:spcBef>
              </a:pPr>
              <a:t>11</a:t>
            </a:fld>
            <a:endParaRPr lang="en-GB" altLang="en-US" sz="1200" smtClean="0"/>
          </a:p>
        </p:txBody>
      </p:sp>
    </p:spTree>
    <p:extLst>
      <p:ext uri="{BB962C8B-B14F-4D97-AF65-F5344CB8AC3E}">
        <p14:creationId xmlns:p14="http://schemas.microsoft.com/office/powerpoint/2010/main" val="268783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D319D2-08A3-483E-9B41-87E7CA12C24B}" type="slidenum">
              <a:rPr lang="en-GB" smtClean="0"/>
              <a:t>12</a:t>
            </a:fld>
            <a:endParaRPr lang="en-GB"/>
          </a:p>
        </p:txBody>
      </p:sp>
    </p:spTree>
    <p:extLst>
      <p:ext uri="{BB962C8B-B14F-4D97-AF65-F5344CB8AC3E}">
        <p14:creationId xmlns:p14="http://schemas.microsoft.com/office/powerpoint/2010/main" val="7261644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2722563" y="474663"/>
            <a:ext cx="1328737" cy="996950"/>
          </a:xfrm>
          <a:noFill/>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a:xfrm>
            <a:off x="492126" y="1560513"/>
            <a:ext cx="5813425" cy="7621587"/>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defRPr/>
            </a:pPr>
            <a:r>
              <a:rPr lang="en-GB" altLang="en-US" b="1" dirty="0" smtClean="0">
                <a:latin typeface="Arial" charset="0"/>
              </a:rPr>
              <a:t>State:</a:t>
            </a:r>
          </a:p>
          <a:p>
            <a:pPr>
              <a:spcBef>
                <a:spcPct val="0"/>
              </a:spcBef>
              <a:spcAft>
                <a:spcPts val="2413"/>
              </a:spcAft>
              <a:defRPr/>
            </a:pPr>
            <a:r>
              <a:rPr lang="en-GB" altLang="en-US" b="1" dirty="0" smtClean="0">
                <a:solidFill>
                  <a:srgbClr val="0033CC"/>
                </a:solidFill>
                <a:latin typeface="Arial" charset="0"/>
              </a:rPr>
              <a:t>Ground rules</a:t>
            </a:r>
            <a:r>
              <a:rPr lang="en-GB" altLang="en-US" dirty="0" smtClean="0">
                <a:latin typeface="Arial" charset="0"/>
              </a:rPr>
              <a:t> are what the investigator might set themselves and might include:</a:t>
            </a:r>
          </a:p>
          <a:p>
            <a:pPr marL="285750" indent="-285750">
              <a:spcBef>
                <a:spcPct val="0"/>
              </a:spcBef>
              <a:spcAft>
                <a:spcPts val="2413"/>
              </a:spcAft>
              <a:buFont typeface="Arial" panose="020B0604020202020204" pitchFamily="34" charset="0"/>
              <a:buChar char="•"/>
              <a:defRPr/>
            </a:pPr>
            <a:r>
              <a:rPr lang="en-GB" altLang="en-US" dirty="0" smtClean="0">
                <a:latin typeface="Arial" charset="0"/>
              </a:rPr>
              <a:t>The expectations of a witness or victim - these should be realistic so honesty is essential when advising them.  </a:t>
            </a:r>
          </a:p>
          <a:p>
            <a:pPr marL="285750" indent="-285750">
              <a:spcBef>
                <a:spcPct val="0"/>
              </a:spcBef>
              <a:spcAft>
                <a:spcPts val="2413"/>
              </a:spcAft>
              <a:buFont typeface="Arial" panose="020B0604020202020204" pitchFamily="34" charset="0"/>
              <a:buChar char="•"/>
              <a:defRPr/>
            </a:pPr>
            <a:r>
              <a:rPr lang="en-GB" altLang="en-US" dirty="0" smtClean="0">
                <a:latin typeface="Arial" charset="0"/>
              </a:rPr>
              <a:t>Maintaining a professional distance is also essential to avoid allegations of misconduct and ensure the witnesses wellbeing.</a:t>
            </a:r>
          </a:p>
          <a:p>
            <a:pPr>
              <a:spcBef>
                <a:spcPct val="0"/>
              </a:spcBef>
              <a:spcAft>
                <a:spcPts val="2413"/>
              </a:spcAft>
              <a:defRPr/>
            </a:pPr>
            <a:r>
              <a:rPr lang="en-GB" altLang="en-US" dirty="0" smtClean="0">
                <a:latin typeface="Arial" charset="0"/>
              </a:rPr>
              <a:t>An interviewer must consider the </a:t>
            </a:r>
            <a:r>
              <a:rPr lang="en-GB" altLang="en-US" b="1" dirty="0" smtClean="0">
                <a:solidFill>
                  <a:srgbClr val="0033CC"/>
                </a:solidFill>
                <a:latin typeface="Arial" charset="0"/>
              </a:rPr>
              <a:t>welfare</a:t>
            </a:r>
            <a:r>
              <a:rPr lang="en-GB" altLang="en-US" dirty="0" smtClean="0">
                <a:latin typeface="Arial" charset="0"/>
              </a:rPr>
              <a:t> needs of a witness throughout the interview.  Factors to consider are:</a:t>
            </a:r>
          </a:p>
          <a:p>
            <a:pPr>
              <a:spcBef>
                <a:spcPct val="0"/>
              </a:spcBef>
              <a:spcAft>
                <a:spcPts val="2413"/>
              </a:spcAft>
              <a:defRPr/>
            </a:pPr>
            <a:r>
              <a:rPr lang="en-GB" altLang="en-US" dirty="0" smtClean="0">
                <a:latin typeface="Arial" charset="0"/>
              </a:rPr>
              <a:t>The age and mental capacity of the witness.  There are legal requirements that dictate how material can be obtained from individuals.</a:t>
            </a:r>
          </a:p>
          <a:p>
            <a:pPr>
              <a:spcBef>
                <a:spcPct val="0"/>
              </a:spcBef>
              <a:spcAft>
                <a:spcPts val="2413"/>
              </a:spcAft>
              <a:defRPr/>
            </a:pPr>
            <a:r>
              <a:rPr lang="en-GB" altLang="en-US" dirty="0" smtClean="0">
                <a:latin typeface="Arial" charset="0"/>
              </a:rPr>
              <a:t>The emotional health and welfare of the witness.  As stated before, if the witness is also the victim they may be in some emotional turmoil.  This might also include some form of protection for the victim. There is a range of local measures that  might be employed to improve security and protection.</a:t>
            </a:r>
          </a:p>
          <a:p>
            <a:pPr>
              <a:spcBef>
                <a:spcPct val="0"/>
              </a:spcBef>
              <a:spcAft>
                <a:spcPts val="2413"/>
              </a:spcAft>
              <a:defRPr/>
            </a:pPr>
            <a:r>
              <a:rPr lang="en-GB" altLang="en-US" dirty="0" smtClean="0">
                <a:latin typeface="Arial" charset="0"/>
              </a:rPr>
              <a:t>Third party support might be required and in fact beneficial to the witness, provided they are not connected with the investigation So it might not be appropriate to have the mother of father of a child at the interview.  Why?</a:t>
            </a: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F49ACB25-9EEB-4C8A-8561-B307BBC41E53}" type="slidenum">
              <a:rPr lang="en-GB" altLang="en-US" sz="1200" smtClean="0"/>
              <a:pPr algn="r" eaLnBrk="1" hangingPunct="1">
                <a:spcBef>
                  <a:spcPct val="0"/>
                </a:spcBef>
              </a:pPr>
              <a:t>13</a:t>
            </a:fld>
            <a:endParaRPr lang="en-GB" altLang="en-US" sz="1200" smtClean="0"/>
          </a:p>
        </p:txBody>
      </p:sp>
    </p:spTree>
    <p:extLst>
      <p:ext uri="{BB962C8B-B14F-4D97-AF65-F5344CB8AC3E}">
        <p14:creationId xmlns:p14="http://schemas.microsoft.com/office/powerpoint/2010/main" val="271051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2678113" y="66675"/>
            <a:ext cx="1328737" cy="998538"/>
          </a:xfrm>
          <a:noFill/>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a:xfrm>
            <a:off x="519114" y="1146176"/>
            <a:ext cx="5813425" cy="84248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ts val="2413"/>
              </a:spcAft>
            </a:pPr>
            <a:r>
              <a:rPr lang="en-GB" altLang="en-US" sz="1400" b="1" dirty="0" smtClean="0">
                <a:latin typeface="Arial" charset="0"/>
                <a:ea typeface="ＭＳ Ｐゴシック" pitchFamily="34" charset="-128"/>
              </a:rPr>
              <a:t>State:</a:t>
            </a:r>
          </a:p>
          <a:p>
            <a:pPr>
              <a:spcBef>
                <a:spcPct val="0"/>
              </a:spcBef>
              <a:spcAft>
                <a:spcPts val="2413"/>
              </a:spcAft>
            </a:pPr>
            <a:r>
              <a:rPr lang="en-GB" altLang="en-US" sz="1400" dirty="0" smtClean="0">
                <a:latin typeface="Arial" charset="0"/>
                <a:ea typeface="ＭＳ Ｐゴシック" pitchFamily="34" charset="-128"/>
              </a:rPr>
              <a:t>The first impression you make will remain with a witness or victim forever.  The investigator must gain the trust and establish a rapport with the person being interviewed, as many people fear the consequences of providing information to the police.  You can achieve this by:</a:t>
            </a: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314833AD-6392-4644-ADD4-B507566F25F0}" type="slidenum">
              <a:rPr lang="en-GB" altLang="en-US" sz="1200" smtClean="0"/>
              <a:pPr algn="r" eaLnBrk="1" hangingPunct="1">
                <a:spcBef>
                  <a:spcPct val="0"/>
                </a:spcBef>
              </a:pPr>
              <a:t>14</a:t>
            </a:fld>
            <a:endParaRPr lang="en-GB" altLang="en-US" sz="1200" smtClean="0"/>
          </a:p>
        </p:txBody>
      </p:sp>
    </p:spTree>
    <p:extLst>
      <p:ext uri="{BB962C8B-B14F-4D97-AF65-F5344CB8AC3E}">
        <p14:creationId xmlns:p14="http://schemas.microsoft.com/office/powerpoint/2010/main" val="3428434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xfrm>
            <a:off x="2751138" y="15875"/>
            <a:ext cx="1328737" cy="998538"/>
          </a:xfrm>
          <a:noFill/>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a:xfrm>
            <a:off x="303213" y="1074739"/>
            <a:ext cx="6105525" cy="78390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ltLang="en-US" b="1" dirty="0" smtClean="0">
                <a:latin typeface="Arial" charset="0"/>
                <a:ea typeface="ＭＳ Ｐゴシック" pitchFamily="34" charset="-128"/>
              </a:rPr>
              <a:t>State:</a:t>
            </a:r>
          </a:p>
          <a:p>
            <a:r>
              <a:rPr lang="en-GB" altLang="en-US" b="1" dirty="0" smtClean="0">
                <a:solidFill>
                  <a:srgbClr val="FF3300"/>
                </a:solidFill>
                <a:latin typeface="Arial" charset="0"/>
                <a:ea typeface="ＭＳ Ｐゴシック" pitchFamily="34" charset="-128"/>
              </a:rPr>
              <a:t>Beginning the interview</a:t>
            </a:r>
            <a:endParaRPr lang="en-GB" altLang="en-US" dirty="0" smtClean="0">
              <a:solidFill>
                <a:srgbClr val="FF3300"/>
              </a:solidFill>
              <a:latin typeface="Arial" charset="0"/>
              <a:ea typeface="ＭＳ Ｐゴシック" pitchFamily="34" charset="-128"/>
            </a:endParaRPr>
          </a:p>
          <a:p>
            <a:r>
              <a:rPr lang="en-GB" altLang="en-US" dirty="0" smtClean="0">
                <a:latin typeface="Arial" charset="0"/>
                <a:ea typeface="ＭＳ Ｐゴシック" pitchFamily="34" charset="-128"/>
              </a:rPr>
              <a:t>This is important and should be considered in the planning stage. The reason for the interview should also be clearly explained,</a:t>
            </a:r>
          </a:p>
          <a:p>
            <a:r>
              <a:rPr lang="en-GB" altLang="en-US" b="1" dirty="0" smtClean="0">
                <a:solidFill>
                  <a:srgbClr val="0033CC"/>
                </a:solidFill>
                <a:latin typeface="Arial" charset="0"/>
                <a:ea typeface="ＭＳ Ｐゴシック" pitchFamily="34" charset="-128"/>
              </a:rPr>
              <a:t>For example</a:t>
            </a:r>
            <a:r>
              <a:rPr lang="en-GB" altLang="en-US" dirty="0" smtClean="0">
                <a:latin typeface="Arial" charset="0"/>
                <a:ea typeface="ＭＳ Ｐゴシック" pitchFamily="34" charset="-128"/>
              </a:rPr>
              <a:t>, the interviewer may say:</a:t>
            </a:r>
          </a:p>
          <a:p>
            <a:r>
              <a:rPr lang="en-GB" altLang="en-US" b="1" i="1" dirty="0" smtClean="0">
                <a:latin typeface="Arial" charset="0"/>
                <a:ea typeface="ＭＳ Ｐゴシック" pitchFamily="34" charset="-128"/>
              </a:rPr>
              <a:t>‘You are here because you witnessed (offence/incident).’</a:t>
            </a:r>
          </a:p>
          <a:p>
            <a:r>
              <a:rPr lang="en-GB" altLang="en-US" dirty="0" smtClean="0">
                <a:latin typeface="Arial" charset="0"/>
                <a:ea typeface="ＭＳ Ｐゴシック" pitchFamily="34" charset="-128"/>
              </a:rPr>
              <a:t>The interviewer should then check the interviewee has understood the explanation.</a:t>
            </a:r>
          </a:p>
          <a:p>
            <a:r>
              <a:rPr lang="en-GB" altLang="en-US" b="1" dirty="0" smtClean="0">
                <a:solidFill>
                  <a:srgbClr val="FF3300"/>
                </a:solidFill>
                <a:latin typeface="Arial" charset="0"/>
                <a:ea typeface="ＭＳ Ｐゴシック" pitchFamily="34" charset="-128"/>
              </a:rPr>
              <a:t>Objectives of the interview</a:t>
            </a:r>
          </a:p>
          <a:p>
            <a:r>
              <a:rPr lang="en-GB" altLang="en-US" dirty="0" smtClean="0">
                <a:latin typeface="Arial" charset="0"/>
                <a:ea typeface="ＭＳ Ｐゴシック" pitchFamily="34" charset="-128"/>
              </a:rPr>
              <a:t>Before starting an interview, the objectives of the interview should be explained to the interviewee, and they should be provided with an outline or route map of it.</a:t>
            </a:r>
          </a:p>
          <a:p>
            <a:r>
              <a:rPr lang="en-GB" altLang="en-US" b="1" dirty="0" smtClean="0">
                <a:solidFill>
                  <a:srgbClr val="0033CC"/>
                </a:solidFill>
                <a:latin typeface="Arial" charset="0"/>
                <a:ea typeface="ＭＳ Ｐゴシック" pitchFamily="34" charset="-128"/>
              </a:rPr>
              <a:t>For example</a:t>
            </a:r>
            <a:r>
              <a:rPr lang="en-GB" altLang="en-US" dirty="0" smtClean="0">
                <a:latin typeface="Arial" charset="0"/>
                <a:ea typeface="ＭＳ Ｐゴシック" pitchFamily="34" charset="-128"/>
              </a:rPr>
              <a:t>, interviewers may say:</a:t>
            </a:r>
          </a:p>
          <a:p>
            <a:r>
              <a:rPr lang="en-GB" altLang="en-US" b="1" i="1" dirty="0" smtClean="0">
                <a:latin typeface="Arial" charset="0"/>
                <a:ea typeface="ＭＳ Ｐゴシック" pitchFamily="34" charset="-128"/>
              </a:rPr>
              <a:t>‘During this interview I will talk to you about (list objectives).’</a:t>
            </a:r>
          </a:p>
          <a:p>
            <a:r>
              <a:rPr lang="en-GB" altLang="en-US" dirty="0" smtClean="0">
                <a:latin typeface="Arial" charset="0"/>
                <a:ea typeface="ＭＳ Ｐゴシック" pitchFamily="34" charset="-128"/>
              </a:rPr>
              <a:t>Then go on to explain:</a:t>
            </a:r>
          </a:p>
          <a:p>
            <a:r>
              <a:rPr lang="en-GB" altLang="en-US" b="1" i="1" dirty="0" smtClean="0">
                <a:latin typeface="Arial" charset="0"/>
                <a:ea typeface="ＭＳ Ｐゴシック" pitchFamily="34" charset="-128"/>
              </a:rPr>
              <a:t>‘I will also ask you about anything else which may become relevant during the interview in order to properly establish the facts and issues.’</a:t>
            </a:r>
          </a:p>
          <a:p>
            <a:r>
              <a:rPr lang="en-GB" altLang="en-US" b="1" dirty="0" smtClean="0">
                <a:solidFill>
                  <a:srgbClr val="FF0000"/>
                </a:solidFill>
                <a:latin typeface="Arial" charset="0"/>
                <a:ea typeface="ＭＳ Ｐゴシック" pitchFamily="34" charset="-128"/>
              </a:rPr>
              <a:t>Routines and expectations</a:t>
            </a:r>
          </a:p>
          <a:p>
            <a:r>
              <a:rPr lang="en-GB" altLang="en-US" dirty="0" smtClean="0">
                <a:latin typeface="Arial" charset="0"/>
                <a:ea typeface="ＭＳ Ｐゴシック" pitchFamily="34" charset="-128"/>
              </a:rPr>
              <a:t>Investigators should encourage the interviewee to voice anything which they feel is relevant, explaining that there is no time limit for the interview and that as much detail as possible is required, encouraging the interviewee to voice anything which they feel is relevant.</a:t>
            </a:r>
          </a:p>
          <a:p>
            <a:r>
              <a:rPr lang="en-GB" altLang="en-US" dirty="0" smtClean="0">
                <a:latin typeface="Arial" charset="0"/>
                <a:ea typeface="ＭＳ Ｐゴシック" pitchFamily="34" charset="-128"/>
              </a:rPr>
              <a:t>The interviewee should be reassured that they will not be interrupted. It may be appropriate to ask the interviewee to consider fully any question they are being asked before they answer.</a:t>
            </a:r>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12BACA76-A46A-476C-9C44-12A09D6D2BF6}" type="slidenum">
              <a:rPr lang="en-GB" altLang="en-US" sz="1200" smtClean="0"/>
              <a:pPr algn="r" eaLnBrk="1" hangingPunct="1">
                <a:spcBef>
                  <a:spcPct val="0"/>
                </a:spcBef>
              </a:pPr>
              <a:t>16</a:t>
            </a:fld>
            <a:endParaRPr lang="en-GB" altLang="en-US" sz="1200" smtClean="0"/>
          </a:p>
        </p:txBody>
      </p:sp>
    </p:spTree>
    <p:extLst>
      <p:ext uri="{BB962C8B-B14F-4D97-AF65-F5344CB8AC3E}">
        <p14:creationId xmlns:p14="http://schemas.microsoft.com/office/powerpoint/2010/main" val="12706870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2744788" y="255588"/>
            <a:ext cx="1352550" cy="1014412"/>
          </a:xfrm>
          <a:noFill/>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a:xfrm>
            <a:off x="492126" y="1414464"/>
            <a:ext cx="5813425" cy="77676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Aft>
                <a:spcPts val="1813"/>
              </a:spcAft>
            </a:pPr>
            <a:r>
              <a:rPr lang="en-GB" altLang="en-US" b="1" smtClean="0">
                <a:latin typeface="Arial" charset="0"/>
                <a:ea typeface="ＭＳ Ｐゴシック" pitchFamily="34" charset="-128"/>
              </a:rPr>
              <a:t>State:</a:t>
            </a:r>
          </a:p>
          <a:p>
            <a:pPr>
              <a:spcBef>
                <a:spcPct val="0"/>
              </a:spcBef>
              <a:spcAft>
                <a:spcPts val="1813"/>
              </a:spcAft>
            </a:pPr>
            <a:r>
              <a:rPr lang="en-GB" altLang="en-US" smtClean="0">
                <a:latin typeface="Arial" charset="0"/>
                <a:ea typeface="ＭＳ Ｐゴシック" pitchFamily="34" charset="-128"/>
              </a:rPr>
              <a:t>Next, the Interviewer will </a:t>
            </a:r>
            <a:r>
              <a:rPr lang="en-GB" altLang="en-US" b="1" smtClean="0">
                <a:solidFill>
                  <a:srgbClr val="FF3300"/>
                </a:solidFill>
                <a:latin typeface="Arial" charset="0"/>
                <a:ea typeface="ＭＳ Ｐゴシック" pitchFamily="34" charset="-128"/>
              </a:rPr>
              <a:t>set the scene </a:t>
            </a:r>
            <a:r>
              <a:rPr lang="en-GB" altLang="en-US" smtClean="0">
                <a:latin typeface="Arial" charset="0"/>
                <a:ea typeface="ＭＳ Ｐゴシック" pitchFamily="34" charset="-128"/>
              </a:rPr>
              <a:t>by saying that the interview is very important and that everything the interviewee says is important. </a:t>
            </a:r>
          </a:p>
          <a:p>
            <a:pPr>
              <a:spcBef>
                <a:spcPct val="0"/>
              </a:spcBef>
              <a:spcAft>
                <a:spcPts val="1813"/>
              </a:spcAft>
            </a:pPr>
            <a:r>
              <a:rPr lang="en-GB" altLang="en-US" smtClean="0">
                <a:latin typeface="Arial" charset="0"/>
                <a:ea typeface="ＭＳ Ｐゴシック" pitchFamily="34" charset="-128"/>
              </a:rPr>
              <a:t>As a result they should not leave anything out, even if they believe it is of no relevance. </a:t>
            </a:r>
          </a:p>
          <a:p>
            <a:pPr>
              <a:spcBef>
                <a:spcPct val="0"/>
              </a:spcBef>
              <a:spcAft>
                <a:spcPts val="1813"/>
              </a:spcAft>
            </a:pPr>
            <a:r>
              <a:rPr lang="en-GB" altLang="en-US" smtClean="0">
                <a:latin typeface="Arial" charset="0"/>
                <a:ea typeface="ＭＳ Ｐゴシック" pitchFamily="34" charset="-128"/>
              </a:rPr>
              <a:t>A good method to start is to get the interviewee to answer simple closed questions with yes or no answers, for example confirming the date and time of the incident. This allows the interviewer to assess the interviewee's language and communication abilities.</a:t>
            </a:r>
          </a:p>
          <a:p>
            <a:pPr>
              <a:spcBef>
                <a:spcPct val="0"/>
              </a:spcBef>
              <a:spcAft>
                <a:spcPts val="1813"/>
              </a:spcAft>
            </a:pPr>
            <a:r>
              <a:rPr lang="en-GB" altLang="en-US" smtClean="0">
                <a:latin typeface="Arial" charset="0"/>
                <a:ea typeface="ＭＳ Ｐゴシック" pitchFamily="34" charset="-128"/>
              </a:rPr>
              <a:t>During the scene setting the interviewer needs to put the witness into context possibly by asking questions relating to events before the incident,</a:t>
            </a:r>
          </a:p>
          <a:p>
            <a:pPr>
              <a:spcBef>
                <a:spcPct val="0"/>
              </a:spcBef>
              <a:spcAft>
                <a:spcPts val="1813"/>
              </a:spcAft>
            </a:pPr>
            <a:r>
              <a:rPr lang="en-GB" altLang="en-US" b="1" smtClean="0">
                <a:solidFill>
                  <a:srgbClr val="0033CC"/>
                </a:solidFill>
                <a:latin typeface="Arial" charset="0"/>
                <a:ea typeface="ＭＳ Ｐゴシック" pitchFamily="34" charset="-128"/>
              </a:rPr>
              <a:t>For example </a:t>
            </a:r>
            <a:r>
              <a:rPr lang="en-GB" altLang="en-US" smtClean="0">
                <a:latin typeface="Arial" charset="0"/>
                <a:ea typeface="ＭＳ Ｐゴシック" pitchFamily="34" charset="-128"/>
              </a:rPr>
              <a:t>–</a:t>
            </a:r>
          </a:p>
          <a:p>
            <a:pPr>
              <a:spcBef>
                <a:spcPct val="0"/>
              </a:spcBef>
              <a:spcAft>
                <a:spcPts val="1813"/>
              </a:spcAft>
            </a:pPr>
            <a:r>
              <a:rPr lang="en-GB" altLang="en-US" b="1" i="1" smtClean="0">
                <a:latin typeface="Arial" charset="0"/>
                <a:ea typeface="ＭＳ Ｐゴシック" pitchFamily="34" charset="-128"/>
              </a:rPr>
              <a:t>‘What were you doing in town that afternoon’?</a:t>
            </a:r>
          </a:p>
          <a:p>
            <a:r>
              <a:rPr lang="en-GB" altLang="en-US" smtClean="0">
                <a:latin typeface="Arial" charset="0"/>
                <a:ea typeface="ＭＳ Ｐゴシック" pitchFamily="34" charset="-128"/>
              </a:rPr>
              <a:t>This has the effect of putting the witness back at the scene and will enable better recall.</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E3D16AAD-2E71-4A60-8E9F-49F8167067AC}" type="slidenum">
              <a:rPr lang="en-GB" altLang="en-US" sz="1200" smtClean="0"/>
              <a:pPr algn="r" eaLnBrk="1" hangingPunct="1">
                <a:spcBef>
                  <a:spcPct val="0"/>
                </a:spcBef>
              </a:pPr>
              <a:t>17</a:t>
            </a:fld>
            <a:endParaRPr lang="en-GB" altLang="en-US" sz="1200" smtClean="0"/>
          </a:p>
        </p:txBody>
      </p:sp>
    </p:spTree>
    <p:extLst>
      <p:ext uri="{BB962C8B-B14F-4D97-AF65-F5344CB8AC3E}">
        <p14:creationId xmlns:p14="http://schemas.microsoft.com/office/powerpoint/2010/main" val="40622731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2751138" y="138113"/>
            <a:ext cx="1328737" cy="998537"/>
          </a:xfrm>
          <a:noFill/>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a:xfrm>
            <a:off x="661989" y="1219201"/>
            <a:ext cx="5438775" cy="83010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latin typeface="Arial" charset="0"/>
                <a:ea typeface="ＭＳ Ｐゴシック" pitchFamily="34" charset="-128"/>
              </a:rPr>
              <a:t>State:</a:t>
            </a:r>
          </a:p>
          <a:p>
            <a:r>
              <a:rPr lang="en-GB" altLang="en-US" dirty="0" smtClean="0">
                <a:latin typeface="Arial" charset="0"/>
                <a:ea typeface="ＭＳ Ｐゴシック" pitchFamily="34" charset="-128"/>
              </a:rPr>
              <a:t>The next stage is the Cognitive or Free Recall and is directed at obtaining the fullest possible account from the suspect. </a:t>
            </a:r>
          </a:p>
          <a:p>
            <a:r>
              <a:rPr lang="en-GB" altLang="en-US" dirty="0" smtClean="0">
                <a:latin typeface="Arial" charset="0"/>
                <a:ea typeface="ＭＳ Ｐゴシック" pitchFamily="34" charset="-128"/>
              </a:rPr>
              <a:t>The interviewer </a:t>
            </a:r>
            <a:r>
              <a:rPr lang="en-GB" altLang="en-US" b="1" dirty="0" smtClean="0">
                <a:solidFill>
                  <a:srgbClr val="FF3300"/>
                </a:solidFill>
                <a:latin typeface="Arial" charset="0"/>
                <a:ea typeface="ＭＳ Ｐゴシック" pitchFamily="34" charset="-128"/>
              </a:rPr>
              <a:t>does not interrupt</a:t>
            </a:r>
            <a:r>
              <a:rPr lang="en-GB" altLang="en-US" dirty="0" smtClean="0">
                <a:latin typeface="Arial" charset="0"/>
                <a:ea typeface="ＭＳ Ｐゴシック" pitchFamily="34" charset="-128"/>
              </a:rPr>
              <a:t>, makes effective use of pauses and avoids leading questions. </a:t>
            </a:r>
          </a:p>
          <a:p>
            <a:endParaRPr lang="en-GB" altLang="en-US" dirty="0" smtClean="0">
              <a:latin typeface="Arial" charset="0"/>
              <a:ea typeface="ＭＳ Ｐゴシック" pitchFamily="34" charset="-128"/>
            </a:endParaRPr>
          </a:p>
          <a:p>
            <a:r>
              <a:rPr lang="en-GB" altLang="en-US" b="1" dirty="0" smtClean="0">
                <a:latin typeface="Arial" charset="0"/>
                <a:ea typeface="ＭＳ Ｐゴシック" pitchFamily="34" charset="-128"/>
              </a:rPr>
              <a:t>It is at this stage that listening skills are most  important.  </a:t>
            </a:r>
          </a:p>
          <a:p>
            <a:r>
              <a:rPr lang="en-GB" altLang="en-US" dirty="0" smtClean="0">
                <a:latin typeface="Arial" charset="0"/>
                <a:ea typeface="ＭＳ Ｐゴシック" pitchFamily="34" charset="-128"/>
              </a:rPr>
              <a:t>Not just listening but </a:t>
            </a:r>
            <a:r>
              <a:rPr lang="en-GB" altLang="en-US" b="1" dirty="0" smtClean="0">
                <a:latin typeface="Arial" charset="0"/>
                <a:ea typeface="ＭＳ Ｐゴシック" pitchFamily="34" charset="-128"/>
              </a:rPr>
              <a:t>active listening</a:t>
            </a:r>
            <a:r>
              <a:rPr lang="en-GB" altLang="en-US" dirty="0" smtClean="0">
                <a:latin typeface="Arial" charset="0"/>
                <a:ea typeface="ＭＳ Ｐゴシック" pitchFamily="34" charset="-128"/>
              </a:rPr>
              <a:t>.</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The interviewer needs to show that they are interested in what the witness has to say.  Body language plays a large part in this, for instance nodding occasionally , leaning forward slightly etc., will enhance that impression.</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The interviewee can then be encouraged to recall the event again using a different chronological order, or from a different perspective, </a:t>
            </a:r>
          </a:p>
          <a:p>
            <a:r>
              <a:rPr lang="en-GB" altLang="en-US" b="1" dirty="0" smtClean="0">
                <a:solidFill>
                  <a:srgbClr val="0033CC"/>
                </a:solidFill>
                <a:latin typeface="Arial" charset="0"/>
                <a:ea typeface="ＭＳ Ｐゴシック" pitchFamily="34" charset="-128"/>
              </a:rPr>
              <a:t>For example: </a:t>
            </a:r>
            <a:r>
              <a:rPr lang="en-GB" altLang="en-US" b="1" i="1" dirty="0" smtClean="0">
                <a:latin typeface="Arial" charset="0"/>
                <a:ea typeface="ＭＳ Ｐゴシック" pitchFamily="34" charset="-128"/>
              </a:rPr>
              <a:t>‘Tell me how you were feeling’.</a:t>
            </a:r>
          </a:p>
          <a:p>
            <a:r>
              <a:rPr lang="en-GB" altLang="en-US" dirty="0" smtClean="0">
                <a:latin typeface="Arial" charset="0"/>
                <a:ea typeface="ＭＳ Ｐゴシック" pitchFamily="34" charset="-128"/>
              </a:rPr>
              <a:t>This may result in the interviewee becoming upset if they are recalling a stressful or emotional event.</a:t>
            </a:r>
          </a:p>
          <a:p>
            <a:r>
              <a:rPr lang="en-GB" altLang="en-US" dirty="0" smtClean="0">
                <a:latin typeface="Arial" charset="0"/>
                <a:ea typeface="ＭＳ Ｐゴシック" pitchFamily="34" charset="-128"/>
              </a:rPr>
              <a:t>It is important for the interviewer to show empathy, consideration and tolerance as this will support the interviewee.</a:t>
            </a:r>
          </a:p>
          <a:p>
            <a:r>
              <a:rPr lang="en-GB" altLang="en-US" dirty="0" smtClean="0">
                <a:latin typeface="Arial" charset="0"/>
                <a:ea typeface="ＭＳ Ｐゴシック" pitchFamily="34" charset="-128"/>
              </a:rPr>
              <a:t>During this stage the interviewer should be making notes to keep track of the information being provided highlighting areas needing clarification or to gain more in-depth information later.</a:t>
            </a:r>
          </a:p>
          <a:p>
            <a:endParaRPr lang="en-GB" altLang="en-US" dirty="0" smtClean="0">
              <a:latin typeface="Arial" charset="0"/>
              <a:ea typeface="ＭＳ Ｐゴシック" pitchFamily="34" charset="-128"/>
            </a:endParaRPr>
          </a:p>
          <a:p>
            <a:endParaRPr lang="en-GB" altLang="en-US" sz="1400" dirty="0" smtClean="0">
              <a:latin typeface="Arial" charset="0"/>
              <a:ea typeface="ＭＳ Ｐゴシック" pitchFamily="34" charset="-128"/>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543E4502-49E3-4E25-A87F-72E369AB77A6}" type="slidenum">
              <a:rPr lang="en-GB" altLang="en-US" sz="1200" smtClean="0"/>
              <a:pPr algn="r" eaLnBrk="1" hangingPunct="1">
                <a:spcBef>
                  <a:spcPct val="0"/>
                </a:spcBef>
              </a:pPr>
              <a:t>18</a:t>
            </a:fld>
            <a:endParaRPr lang="en-GB" altLang="en-US" sz="1200" smtClean="0"/>
          </a:p>
        </p:txBody>
      </p:sp>
    </p:spTree>
    <p:extLst>
      <p:ext uri="{BB962C8B-B14F-4D97-AF65-F5344CB8AC3E}">
        <p14:creationId xmlns:p14="http://schemas.microsoft.com/office/powerpoint/2010/main" val="330116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xfrm>
            <a:off x="2765425" y="0"/>
            <a:ext cx="1049338" cy="787400"/>
          </a:xfrm>
          <a:noFill/>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a:xfrm>
            <a:off x="374650" y="858839"/>
            <a:ext cx="6105525" cy="89296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smtClean="0">
                <a:latin typeface="Arial" charset="0"/>
                <a:ea typeface="ＭＳ Ｐゴシック" pitchFamily="34" charset="-128"/>
              </a:rPr>
              <a:t>State:</a:t>
            </a:r>
          </a:p>
          <a:p>
            <a:r>
              <a:rPr lang="en-GB" altLang="en-US" dirty="0" smtClean="0">
                <a:latin typeface="Arial" charset="0"/>
                <a:ea typeface="ＭＳ Ｐゴシック" pitchFamily="34" charset="-128"/>
              </a:rPr>
              <a:t>Once the witness has provided their account it is time for the interviewer to dig for more detail.</a:t>
            </a:r>
          </a:p>
          <a:p>
            <a:r>
              <a:rPr lang="en-GB" altLang="en-US" dirty="0" smtClean="0">
                <a:latin typeface="Arial" charset="0"/>
                <a:ea typeface="ＭＳ Ｐゴシック" pitchFamily="34" charset="-128"/>
              </a:rPr>
              <a:t>Having identified topics of conversation the interviewer uses open questions to probe the area that he or she is interested in.  </a:t>
            </a:r>
          </a:p>
          <a:p>
            <a:r>
              <a:rPr lang="en-GB" altLang="en-US" b="1" dirty="0" smtClean="0">
                <a:solidFill>
                  <a:srgbClr val="0033CC"/>
                </a:solidFill>
                <a:latin typeface="Arial" charset="0"/>
                <a:ea typeface="ＭＳ Ｐゴシック" pitchFamily="34" charset="-128"/>
              </a:rPr>
              <a:t>For example</a:t>
            </a:r>
            <a:r>
              <a:rPr lang="en-GB" altLang="en-US" dirty="0" smtClean="0">
                <a:latin typeface="Arial" charset="0"/>
                <a:ea typeface="ＭＳ Ｐゴシック" pitchFamily="34" charset="-128"/>
              </a:rPr>
              <a:t>:</a:t>
            </a:r>
          </a:p>
          <a:p>
            <a:r>
              <a:rPr lang="en-GB" altLang="en-US" b="1" i="1" dirty="0" smtClean="0">
                <a:latin typeface="Arial" charset="0"/>
                <a:ea typeface="ＭＳ Ｐゴシック" pitchFamily="34" charset="-128"/>
              </a:rPr>
              <a:t>‘I want you now to consider the description of the person who stole your purse, starting with his head. Describe the person’s features’.</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In between each statement you make, allow time for the interviewee to think, concentrate and focus. Remember that at this point the interviewee is silent, as they work hard to recall information. </a:t>
            </a:r>
          </a:p>
          <a:p>
            <a:r>
              <a:rPr lang="en-GB" altLang="en-US" dirty="0" smtClean="0">
                <a:latin typeface="Arial" charset="0"/>
                <a:ea typeface="ＭＳ Ｐゴシック" pitchFamily="34" charset="-128"/>
              </a:rPr>
              <a:t>You might ask the interviewee to do some of the following:</a:t>
            </a:r>
          </a:p>
          <a:p>
            <a:r>
              <a:rPr lang="en-GB" altLang="en-US" dirty="0" smtClean="0">
                <a:latin typeface="Arial" charset="0"/>
                <a:ea typeface="ＭＳ Ｐゴシック" pitchFamily="34" charset="-128"/>
              </a:rPr>
              <a:t>• Think about what you were doing</a:t>
            </a:r>
          </a:p>
          <a:p>
            <a:r>
              <a:rPr lang="en-GB" altLang="en-US" dirty="0" smtClean="0">
                <a:latin typeface="Arial" charset="0"/>
                <a:ea typeface="ＭＳ Ｐゴシック" pitchFamily="34" charset="-128"/>
              </a:rPr>
              <a:t>• Think about what was happening</a:t>
            </a:r>
          </a:p>
          <a:p>
            <a:r>
              <a:rPr lang="en-GB" altLang="en-US" dirty="0" smtClean="0">
                <a:latin typeface="Arial" charset="0"/>
                <a:ea typeface="ＭＳ Ｐゴシック" pitchFamily="34" charset="-128"/>
              </a:rPr>
              <a:t>• Focus on everything you can see</a:t>
            </a:r>
          </a:p>
          <a:p>
            <a:r>
              <a:rPr lang="en-GB" altLang="en-US" dirty="0" smtClean="0">
                <a:latin typeface="Arial" charset="0"/>
                <a:ea typeface="ＭＳ Ｐゴシック" pitchFamily="34" charset="-128"/>
              </a:rPr>
              <a:t>• Concentrate on who you were with</a:t>
            </a:r>
          </a:p>
          <a:p>
            <a:r>
              <a:rPr lang="en-GB" altLang="en-US" dirty="0" smtClean="0">
                <a:latin typeface="Arial" charset="0"/>
                <a:ea typeface="ＭＳ Ｐゴシック" pitchFamily="34" charset="-128"/>
              </a:rPr>
              <a:t>• Think about what you could hear</a:t>
            </a:r>
          </a:p>
          <a:p>
            <a:r>
              <a:rPr lang="en-GB" altLang="en-US" dirty="0" smtClean="0">
                <a:latin typeface="Arial" charset="0"/>
                <a:ea typeface="ＭＳ Ｐゴシック" pitchFamily="34" charset="-128"/>
              </a:rPr>
              <a:t>• Concentrate on what was said</a:t>
            </a:r>
          </a:p>
          <a:p>
            <a:r>
              <a:rPr lang="en-GB" altLang="en-US" dirty="0" smtClean="0">
                <a:latin typeface="Arial" charset="0"/>
                <a:ea typeface="ＭＳ Ｐゴシック" pitchFamily="34" charset="-128"/>
              </a:rPr>
              <a:t>• Concentrate on how the weather was at the time</a:t>
            </a:r>
          </a:p>
          <a:p>
            <a:r>
              <a:rPr lang="en-GB" altLang="en-US" dirty="0" smtClean="0">
                <a:latin typeface="Arial" charset="0"/>
                <a:ea typeface="ＭＳ Ｐゴシック" pitchFamily="34" charset="-128"/>
              </a:rPr>
              <a:t>• Think about how you were feeling</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The interviewer needs to consider asking such questions as they attempt to obtain maximum information. </a:t>
            </a:r>
          </a:p>
          <a:p>
            <a:r>
              <a:rPr lang="en-GB" altLang="en-US" dirty="0" smtClean="0">
                <a:latin typeface="Arial" charset="0"/>
                <a:ea typeface="ＭＳ Ｐゴシック" pitchFamily="34" charset="-128"/>
              </a:rPr>
              <a:t>The interviewer can also assist in setting the scene by referring to other events that occurred before, at the same time as or even after the incident.</a:t>
            </a:r>
            <a:r>
              <a:rPr lang="en-GB" altLang="en-US" b="1" dirty="0" smtClean="0">
                <a:latin typeface="Arial" charset="0"/>
                <a:ea typeface="ＭＳ Ｐゴシック" pitchFamily="34" charset="-128"/>
              </a:rPr>
              <a:t> </a:t>
            </a:r>
            <a:endParaRPr lang="en-GB" altLang="en-US" dirty="0" smtClean="0">
              <a:latin typeface="Arial" charset="0"/>
              <a:ea typeface="ＭＳ Ｐゴシック" pitchFamily="34" charset="-128"/>
            </a:endParaRPr>
          </a:p>
          <a:p>
            <a:endParaRPr lang="en-GB" altLang="en-US" sz="1400" dirty="0" smtClean="0">
              <a:latin typeface="Arial" charset="0"/>
              <a:ea typeface="ＭＳ Ｐゴシック" pitchFamily="34" charset="-128"/>
            </a:endParaRPr>
          </a:p>
          <a:p>
            <a:endParaRPr lang="en-GB" altLang="en-US" sz="1400" dirty="0" smtClean="0">
              <a:latin typeface="Arial" charset="0"/>
              <a:ea typeface="ＭＳ Ｐゴシック" pitchFamily="34" charset="-128"/>
            </a:endParaRPr>
          </a:p>
          <a:p>
            <a:endParaRPr lang="en-GB" altLang="en-US" sz="1400" dirty="0" smtClean="0">
              <a:latin typeface="Arial" charset="0"/>
              <a:ea typeface="ＭＳ Ｐゴシック" pitchFamily="34" charset="-128"/>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DB8FB02B-23E4-43D9-9B5B-FC91481F7FCF}" type="slidenum">
              <a:rPr lang="en-GB" altLang="en-US" sz="1200" smtClean="0"/>
              <a:pPr algn="r" eaLnBrk="1" hangingPunct="1">
                <a:spcBef>
                  <a:spcPct val="0"/>
                </a:spcBef>
              </a:pPr>
              <a:t>19</a:t>
            </a:fld>
            <a:endParaRPr lang="en-GB" altLang="en-US" sz="1200" smtClean="0"/>
          </a:p>
        </p:txBody>
      </p:sp>
    </p:spTree>
    <p:extLst>
      <p:ext uri="{BB962C8B-B14F-4D97-AF65-F5344CB8AC3E}">
        <p14:creationId xmlns:p14="http://schemas.microsoft.com/office/powerpoint/2010/main" val="41451960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xfrm>
            <a:off x="2713038" y="255588"/>
            <a:ext cx="1252537" cy="941387"/>
          </a:xfrm>
          <a:ln/>
        </p:spPr>
      </p:sp>
      <p:sp>
        <p:nvSpPr>
          <p:cNvPr id="24579" name="Rectangle 3"/>
          <p:cNvSpPr>
            <a:spLocks noGrp="1" noChangeArrowheads="1"/>
          </p:cNvSpPr>
          <p:nvPr>
            <p:ph type="body" idx="1"/>
          </p:nvPr>
        </p:nvSpPr>
        <p:spPr>
          <a:xfrm>
            <a:off x="637383" y="1486921"/>
            <a:ext cx="5450240" cy="769565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latin typeface="Arial" charset="0"/>
              </a:rPr>
              <a:t>State:</a:t>
            </a:r>
          </a:p>
          <a:p>
            <a:r>
              <a:rPr lang="en-GB" altLang="en-US" dirty="0" smtClean="0">
                <a:latin typeface="Arial" charset="0"/>
              </a:rPr>
              <a:t>Once the interview has been completed the recording of a statement occurs.</a:t>
            </a:r>
          </a:p>
          <a:p>
            <a:r>
              <a:rPr lang="en-GB" altLang="en-US" dirty="0" smtClean="0">
                <a:latin typeface="Arial" charset="0"/>
              </a:rPr>
              <a:t>It is important to understand that the recording of information is a separate and subsequent process to that of interviewing the victim or witness.  </a:t>
            </a:r>
          </a:p>
          <a:p>
            <a:r>
              <a:rPr lang="en-GB" altLang="en-US" dirty="0" smtClean="0">
                <a:latin typeface="Arial" charset="0"/>
              </a:rPr>
              <a:t>Officers should avoid just ‘getting a statement’. It should be done as fully and as professionally as the actual interview.</a:t>
            </a:r>
          </a:p>
          <a:p>
            <a:pPr algn="just"/>
            <a:r>
              <a:rPr lang="en-US" altLang="en-US" dirty="0" smtClean="0">
                <a:latin typeface="Arial" charset="0"/>
              </a:rPr>
              <a:t>The principles of evidence suggest that a person, as a general rule, can only give evidence of what he/she has perceived through their own senses. i.e. what they have:</a:t>
            </a:r>
          </a:p>
          <a:p>
            <a:pPr algn="just">
              <a:spcAft>
                <a:spcPts val="604"/>
              </a:spcAft>
            </a:pPr>
            <a:r>
              <a:rPr lang="en-US" altLang="en-US" dirty="0" smtClean="0">
                <a:latin typeface="Arial" charset="0"/>
              </a:rPr>
              <a:t>Seen</a:t>
            </a:r>
          </a:p>
          <a:p>
            <a:pPr algn="just">
              <a:spcAft>
                <a:spcPts val="604"/>
              </a:spcAft>
            </a:pPr>
            <a:r>
              <a:rPr lang="en-US" altLang="en-US" dirty="0" smtClean="0">
                <a:latin typeface="Arial" charset="0"/>
              </a:rPr>
              <a:t>Heard</a:t>
            </a:r>
          </a:p>
          <a:p>
            <a:pPr algn="just">
              <a:spcAft>
                <a:spcPts val="604"/>
              </a:spcAft>
            </a:pPr>
            <a:r>
              <a:rPr lang="en-US" altLang="en-US" dirty="0" smtClean="0">
                <a:latin typeface="Arial" charset="0"/>
              </a:rPr>
              <a:t>Actions</a:t>
            </a:r>
          </a:p>
          <a:p>
            <a:pPr algn="just">
              <a:spcAft>
                <a:spcPts val="604"/>
              </a:spcAft>
            </a:pPr>
            <a:r>
              <a:rPr lang="en-US" altLang="en-US" dirty="0" smtClean="0">
                <a:latin typeface="Arial" charset="0"/>
              </a:rPr>
              <a:t>Conversations</a:t>
            </a:r>
          </a:p>
          <a:p>
            <a:pPr algn="just">
              <a:spcAft>
                <a:spcPts val="604"/>
              </a:spcAft>
            </a:pPr>
            <a:r>
              <a:rPr lang="en-US" altLang="en-US" dirty="0" smtClean="0">
                <a:latin typeface="Arial" charset="0"/>
              </a:rPr>
              <a:t>Knowledge</a:t>
            </a:r>
          </a:p>
          <a:p>
            <a:pPr algn="just">
              <a:spcAft>
                <a:spcPts val="604"/>
              </a:spcAft>
            </a:pPr>
            <a:r>
              <a:rPr lang="en-US" altLang="en-US" dirty="0" smtClean="0">
                <a:latin typeface="Arial" charset="0"/>
              </a:rPr>
              <a:t>Smell (Drug offences in particular)</a:t>
            </a:r>
          </a:p>
        </p:txBody>
      </p:sp>
    </p:spTree>
    <p:extLst>
      <p:ext uri="{BB962C8B-B14F-4D97-AF65-F5344CB8AC3E}">
        <p14:creationId xmlns:p14="http://schemas.microsoft.com/office/powerpoint/2010/main" val="34059752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xfrm>
            <a:off x="2759075" y="255588"/>
            <a:ext cx="1350963" cy="1014412"/>
          </a:xfrm>
          <a:noFill/>
          <a:extLst>
            <a:ext uri="{909E8E84-426E-40DD-AFC4-6F175D3DCCD1}">
              <a14:hiddenFill xmlns:a14="http://schemas.microsoft.com/office/drawing/2010/main">
                <a:solidFill>
                  <a:srgbClr val="FFFFFF"/>
                </a:solidFill>
              </a14:hiddenFill>
            </a:ext>
          </a:extLst>
        </p:spPr>
      </p:sp>
      <p:sp>
        <p:nvSpPr>
          <p:cNvPr id="48131" name="Rectangle 3"/>
          <p:cNvSpPr>
            <a:spLocks noGrp="1" noChangeArrowheads="1"/>
          </p:cNvSpPr>
          <p:nvPr>
            <p:ph type="body" idx="1"/>
          </p:nvPr>
        </p:nvSpPr>
        <p:spPr>
          <a:xfrm>
            <a:off x="928688" y="1343025"/>
            <a:ext cx="4983162" cy="82565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latin typeface="Arial" charset="0"/>
                <a:ea typeface="ＭＳ Ｐゴシック" pitchFamily="34" charset="-128"/>
              </a:rPr>
              <a:t>State:</a:t>
            </a:r>
          </a:p>
          <a:p>
            <a:r>
              <a:rPr lang="en-GB" altLang="en-US" smtClean="0">
                <a:latin typeface="Arial" charset="0"/>
                <a:ea typeface="ＭＳ Ｐゴシック" pitchFamily="34" charset="-128"/>
              </a:rPr>
              <a:t>One possible area to be identified in the planning and preparation stage will be the evidential requirements for recording a witness identification account. </a:t>
            </a:r>
          </a:p>
          <a:p>
            <a:r>
              <a:rPr lang="en-GB" altLang="en-US" smtClean="0">
                <a:latin typeface="Arial" charset="0"/>
                <a:ea typeface="ＭＳ Ｐゴシック" pitchFamily="34" charset="-128"/>
              </a:rPr>
              <a:t>You will remember we previously spoke about R v Turnbull and the guidance on what should be considered when assessing witness identification evidence.</a:t>
            </a:r>
          </a:p>
          <a:p>
            <a:r>
              <a:rPr lang="en-GB" altLang="en-US" smtClean="0">
                <a:latin typeface="Arial" charset="0"/>
                <a:ea typeface="ＭＳ Ｐゴシック" pitchFamily="34" charset="-128"/>
              </a:rPr>
              <a:t>Remember the mnemonic?</a:t>
            </a:r>
          </a:p>
          <a:p>
            <a:r>
              <a:rPr lang="en-GB" altLang="en-US" b="1" smtClean="0">
                <a:latin typeface="Arial" charset="0"/>
                <a:ea typeface="ＭＳ Ｐゴシック" pitchFamily="34" charset="-128"/>
              </a:rPr>
              <a:t>ADVOKATE</a:t>
            </a:r>
          </a:p>
          <a:p>
            <a:r>
              <a:rPr lang="en-GB" altLang="en-US" b="1" smtClean="0">
                <a:solidFill>
                  <a:srgbClr val="0033CC"/>
                </a:solidFill>
                <a:latin typeface="Arial" charset="0"/>
                <a:ea typeface="ＭＳ Ｐゴシック" pitchFamily="34" charset="-128"/>
              </a:rPr>
              <a:t>A</a:t>
            </a:r>
            <a:r>
              <a:rPr lang="en-GB" altLang="en-US" b="1" smtClean="0">
                <a:latin typeface="Arial" charset="0"/>
                <a:ea typeface="ＭＳ Ｐゴシック" pitchFamily="34" charset="-128"/>
              </a:rPr>
              <a:t> </a:t>
            </a:r>
            <a:r>
              <a:rPr lang="en-GB" altLang="en-US" smtClean="0">
                <a:latin typeface="Arial" charset="0"/>
                <a:ea typeface="ＭＳ Ｐゴシック" pitchFamily="34" charset="-128"/>
              </a:rPr>
              <a:t>Amount of time under observation.</a:t>
            </a:r>
          </a:p>
          <a:p>
            <a:r>
              <a:rPr lang="en-GB" altLang="en-US" b="1" smtClean="0">
                <a:solidFill>
                  <a:srgbClr val="0033CC"/>
                </a:solidFill>
                <a:latin typeface="Arial" charset="0"/>
                <a:ea typeface="ＭＳ Ｐゴシック" pitchFamily="34" charset="-128"/>
              </a:rPr>
              <a:t>D</a:t>
            </a:r>
            <a:r>
              <a:rPr lang="en-GB" altLang="en-US" b="1" smtClean="0">
                <a:latin typeface="Arial" charset="0"/>
                <a:ea typeface="ＭＳ Ｐゴシック" pitchFamily="34" charset="-128"/>
              </a:rPr>
              <a:t> </a:t>
            </a:r>
            <a:r>
              <a:rPr lang="en-GB" altLang="en-US" smtClean="0">
                <a:latin typeface="Arial" charset="0"/>
                <a:ea typeface="ＭＳ Ｐゴシック" pitchFamily="34" charset="-128"/>
              </a:rPr>
              <a:t>Distance from the eyewitness to the person or incident.</a:t>
            </a:r>
          </a:p>
          <a:p>
            <a:r>
              <a:rPr lang="en-GB" altLang="en-US" b="1" smtClean="0">
                <a:solidFill>
                  <a:srgbClr val="0033CC"/>
                </a:solidFill>
                <a:latin typeface="Arial" charset="0"/>
                <a:ea typeface="ＭＳ Ｐゴシック" pitchFamily="34" charset="-128"/>
              </a:rPr>
              <a:t>V</a:t>
            </a:r>
            <a:r>
              <a:rPr lang="en-GB" altLang="en-US" b="1" smtClean="0">
                <a:latin typeface="Arial" charset="0"/>
                <a:ea typeface="ＭＳ Ｐゴシック" pitchFamily="34" charset="-128"/>
              </a:rPr>
              <a:t> </a:t>
            </a:r>
            <a:r>
              <a:rPr lang="en-GB" altLang="en-US" smtClean="0">
                <a:latin typeface="Arial" charset="0"/>
                <a:ea typeface="ＭＳ Ｐゴシック" pitchFamily="34" charset="-128"/>
              </a:rPr>
              <a:t>Visibility – including time of day, street lighting etc.</a:t>
            </a:r>
          </a:p>
          <a:p>
            <a:r>
              <a:rPr lang="en-GB" altLang="en-US" b="1" smtClean="0">
                <a:solidFill>
                  <a:srgbClr val="0033CC"/>
                </a:solidFill>
                <a:latin typeface="Arial" charset="0"/>
                <a:ea typeface="ＭＳ Ｐゴシック" pitchFamily="34" charset="-128"/>
              </a:rPr>
              <a:t>O</a:t>
            </a:r>
            <a:r>
              <a:rPr lang="en-GB" altLang="en-US" b="1" smtClean="0">
                <a:latin typeface="Arial" charset="0"/>
                <a:ea typeface="ＭＳ Ｐゴシック" pitchFamily="34" charset="-128"/>
              </a:rPr>
              <a:t> </a:t>
            </a:r>
            <a:r>
              <a:rPr lang="en-GB" altLang="en-US" smtClean="0">
                <a:latin typeface="Arial" charset="0"/>
                <a:ea typeface="ＭＳ Ｐゴシック" pitchFamily="34" charset="-128"/>
              </a:rPr>
              <a:t>Obstructions – Was there anything obstructing the view?</a:t>
            </a:r>
          </a:p>
          <a:p>
            <a:r>
              <a:rPr lang="en-GB" altLang="en-US" b="1" smtClean="0">
                <a:solidFill>
                  <a:srgbClr val="0033CC"/>
                </a:solidFill>
                <a:latin typeface="Arial" charset="0"/>
                <a:ea typeface="ＭＳ Ｐゴシック" pitchFamily="34" charset="-128"/>
              </a:rPr>
              <a:t>K</a:t>
            </a:r>
            <a:r>
              <a:rPr lang="en-GB" altLang="en-US" b="1" smtClean="0">
                <a:latin typeface="Arial" charset="0"/>
                <a:ea typeface="ＭＳ Ｐゴシック" pitchFamily="34" charset="-128"/>
              </a:rPr>
              <a:t> </a:t>
            </a:r>
            <a:r>
              <a:rPr lang="en-GB" altLang="en-US" smtClean="0">
                <a:latin typeface="Arial" charset="0"/>
                <a:ea typeface="ＭＳ Ｐゴシック" pitchFamily="34" charset="-128"/>
              </a:rPr>
              <a:t>Known or seen before – Did the witness know, or had they seen the suspect before?</a:t>
            </a:r>
          </a:p>
          <a:p>
            <a:r>
              <a:rPr lang="en-GB" altLang="en-US" b="1" smtClean="0">
                <a:solidFill>
                  <a:srgbClr val="0033CC"/>
                </a:solidFill>
                <a:latin typeface="Arial" charset="0"/>
                <a:ea typeface="ＭＳ Ｐゴシック" pitchFamily="34" charset="-128"/>
              </a:rPr>
              <a:t>A</a:t>
            </a:r>
            <a:r>
              <a:rPr lang="en-GB" altLang="en-US" b="1" smtClean="0">
                <a:latin typeface="Arial" charset="0"/>
                <a:ea typeface="ＭＳ Ｐゴシック" pitchFamily="34" charset="-128"/>
              </a:rPr>
              <a:t> </a:t>
            </a:r>
            <a:r>
              <a:rPr lang="en-GB" altLang="en-US" smtClean="0">
                <a:latin typeface="Arial" charset="0"/>
                <a:ea typeface="ＭＳ Ｐゴシック" pitchFamily="34" charset="-128"/>
              </a:rPr>
              <a:t>Any reason to remember – Was there something specific that made the person or incident memorable?</a:t>
            </a:r>
          </a:p>
          <a:p>
            <a:r>
              <a:rPr lang="en-GB" altLang="en-US" b="1" smtClean="0">
                <a:solidFill>
                  <a:srgbClr val="0033CC"/>
                </a:solidFill>
                <a:latin typeface="Arial" charset="0"/>
                <a:ea typeface="ＭＳ Ｐゴシック" pitchFamily="34" charset="-128"/>
              </a:rPr>
              <a:t>T</a:t>
            </a:r>
            <a:r>
              <a:rPr lang="en-GB" altLang="en-US" b="1" smtClean="0">
                <a:latin typeface="Arial" charset="0"/>
                <a:ea typeface="ＭＳ Ｐゴシック" pitchFamily="34" charset="-128"/>
              </a:rPr>
              <a:t> </a:t>
            </a:r>
            <a:r>
              <a:rPr lang="en-GB" altLang="en-US" smtClean="0">
                <a:latin typeface="Arial" charset="0"/>
                <a:ea typeface="ＭＳ Ｐゴシック" pitchFamily="34" charset="-128"/>
              </a:rPr>
              <a:t>Time lapse – How long since the witness last saw the suspect?</a:t>
            </a:r>
          </a:p>
          <a:p>
            <a:r>
              <a:rPr lang="en-GB" altLang="en-US" b="1" smtClean="0">
                <a:solidFill>
                  <a:srgbClr val="0033CC"/>
                </a:solidFill>
                <a:latin typeface="Arial" charset="0"/>
                <a:ea typeface="ＭＳ Ｐゴシック" pitchFamily="34" charset="-128"/>
              </a:rPr>
              <a:t>E</a:t>
            </a:r>
            <a:r>
              <a:rPr lang="en-GB" altLang="en-US" b="1" smtClean="0">
                <a:latin typeface="Arial" charset="0"/>
                <a:ea typeface="ＭＳ Ｐゴシック" pitchFamily="34" charset="-128"/>
              </a:rPr>
              <a:t> </a:t>
            </a:r>
            <a:r>
              <a:rPr lang="en-GB" altLang="en-US" smtClean="0">
                <a:latin typeface="Arial" charset="0"/>
                <a:ea typeface="ＭＳ Ｐゴシック" pitchFamily="34" charset="-128"/>
              </a:rPr>
              <a:t>Errors or material discrepancies.</a:t>
            </a:r>
          </a:p>
          <a:p>
            <a:r>
              <a:rPr lang="en-GB" altLang="en-US" smtClean="0">
                <a:latin typeface="Arial" charset="0"/>
                <a:ea typeface="ＭＳ Ｐゴシック" pitchFamily="34" charset="-128"/>
              </a:rPr>
              <a:t>Not all of these points will be applicable to every statement, however, you must consider each point and record those points that do apply as part of the witness statement you will write at the end of the interview.</a:t>
            </a:r>
          </a:p>
          <a:p>
            <a:pPr>
              <a:lnSpc>
                <a:spcPct val="90000"/>
              </a:lnSpc>
              <a:spcBef>
                <a:spcPct val="50000"/>
              </a:spcBef>
            </a:pPr>
            <a:endParaRPr lang="en-GB" altLang="en-US" smtClean="0">
              <a:latin typeface="Arial" charset="0"/>
              <a:ea typeface="ＭＳ Ｐゴシック" pitchFamily="34" charset="-128"/>
            </a:endParaRPr>
          </a:p>
        </p:txBody>
      </p:sp>
    </p:spTree>
    <p:extLst>
      <p:ext uri="{BB962C8B-B14F-4D97-AF65-F5344CB8AC3E}">
        <p14:creationId xmlns:p14="http://schemas.microsoft.com/office/powerpoint/2010/main" val="39926121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xfrm>
            <a:off x="3111500" y="20638"/>
            <a:ext cx="801688" cy="603250"/>
          </a:xfrm>
          <a:noFill/>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a:xfrm>
            <a:off x="303213" y="642938"/>
            <a:ext cx="6030912" cy="90725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ts val="1813"/>
              </a:spcAft>
            </a:pPr>
            <a:r>
              <a:rPr lang="en-GB" altLang="en-US" b="1" dirty="0" smtClean="0">
                <a:latin typeface="Arial" charset="0"/>
                <a:ea typeface="ＭＳ Ｐゴシック" pitchFamily="34" charset="-128"/>
              </a:rPr>
              <a:t>State:</a:t>
            </a:r>
          </a:p>
          <a:p>
            <a:pPr>
              <a:spcBef>
                <a:spcPct val="0"/>
              </a:spcBef>
              <a:spcAft>
                <a:spcPts val="1813"/>
              </a:spcAft>
            </a:pPr>
            <a:r>
              <a:rPr lang="en-GB" altLang="en-US" dirty="0" smtClean="0">
                <a:latin typeface="Arial" charset="0"/>
                <a:ea typeface="ＭＳ Ｐゴシック" pitchFamily="34" charset="-128"/>
              </a:rPr>
              <a:t>At the end of an interview the interviewer should summarize and check back as to what the witness has said.</a:t>
            </a:r>
          </a:p>
          <a:p>
            <a:pPr>
              <a:spcBef>
                <a:spcPct val="0"/>
              </a:spcBef>
              <a:spcAft>
                <a:spcPts val="1813"/>
              </a:spcAft>
            </a:pPr>
            <a:r>
              <a:rPr lang="en-GB" altLang="en-US" dirty="0" smtClean="0">
                <a:latin typeface="Arial" charset="0"/>
                <a:ea typeface="ＭＳ Ｐゴシック" pitchFamily="34" charset="-128"/>
              </a:rPr>
              <a:t>It is crucial that the interviewer always ensures that there is a planned closure, rather than an impromptu end, to the interview. </a:t>
            </a:r>
          </a:p>
          <a:p>
            <a:pPr>
              <a:spcBef>
                <a:spcPct val="0"/>
              </a:spcBef>
              <a:spcAft>
                <a:spcPts val="1813"/>
              </a:spcAft>
            </a:pPr>
            <a:r>
              <a:rPr lang="en-GB" altLang="en-US" dirty="0" smtClean="0">
                <a:latin typeface="Arial" charset="0"/>
                <a:ea typeface="ＭＳ Ｐゴシック" pitchFamily="34" charset="-128"/>
              </a:rPr>
              <a:t>Most types of interview will result in the completion of some form of documentation as they are likely to contain information of evidential value.  This can include </a:t>
            </a:r>
            <a:r>
              <a:rPr lang="en-GB" altLang="en-US" b="1" dirty="0" smtClean="0">
                <a:latin typeface="Arial" charset="0"/>
                <a:ea typeface="ＭＳ Ｐゴシック" pitchFamily="34" charset="-128"/>
              </a:rPr>
              <a:t>Pocket Notebooks, and MG11 Witness Statements.</a:t>
            </a:r>
          </a:p>
          <a:p>
            <a:pPr>
              <a:spcBef>
                <a:spcPct val="0"/>
              </a:spcBef>
              <a:spcAft>
                <a:spcPts val="1813"/>
              </a:spcAft>
            </a:pPr>
            <a:r>
              <a:rPr lang="en-GB" altLang="en-US" dirty="0" smtClean="0">
                <a:latin typeface="Arial" charset="0"/>
                <a:ea typeface="ＭＳ Ｐゴシック" pitchFamily="34" charset="-128"/>
              </a:rPr>
              <a:t>Closure should also include elements such as giving the interviewee the opportunity to ask any questions. </a:t>
            </a:r>
          </a:p>
          <a:p>
            <a:pPr>
              <a:spcBef>
                <a:spcPct val="0"/>
              </a:spcBef>
              <a:spcAft>
                <a:spcPts val="1813"/>
              </a:spcAft>
            </a:pPr>
            <a:r>
              <a:rPr lang="en-GB" altLang="en-US" dirty="0" smtClean="0">
                <a:latin typeface="Arial" charset="0"/>
                <a:ea typeface="ＭＳ Ｐゴシック" pitchFamily="34" charset="-128"/>
              </a:rPr>
              <a:t>It is important that interviewees are thanked before leaving and that everyone understands what has happened during the interview.</a:t>
            </a:r>
          </a:p>
          <a:p>
            <a:pPr>
              <a:spcBef>
                <a:spcPct val="0"/>
              </a:spcBef>
              <a:spcAft>
                <a:spcPts val="1813"/>
              </a:spcAft>
            </a:pPr>
            <a:r>
              <a:rPr lang="en-GB" altLang="en-US" dirty="0" smtClean="0">
                <a:latin typeface="Arial" charset="0"/>
                <a:ea typeface="ＭＳ Ｐゴシック" pitchFamily="34" charset="-128"/>
              </a:rPr>
              <a:t>You should also inform the witness the process that will follow the interview and they should be told what contact they can expect from the police</a:t>
            </a:r>
          </a:p>
          <a:p>
            <a:pPr>
              <a:spcBef>
                <a:spcPct val="0"/>
              </a:spcBef>
              <a:spcAft>
                <a:spcPts val="1813"/>
              </a:spcAft>
            </a:pPr>
            <a:r>
              <a:rPr lang="en-GB" altLang="en-US" dirty="0" smtClean="0">
                <a:latin typeface="Arial" charset="0"/>
                <a:ea typeface="ＭＳ Ｐゴシック" pitchFamily="34" charset="-128"/>
              </a:rPr>
              <a:t>It is quite possible that the witness will have to attend court and give evidence.  It is useful to explain what may happen.</a:t>
            </a:r>
          </a:p>
          <a:p>
            <a:pPr>
              <a:spcBef>
                <a:spcPct val="0"/>
              </a:spcBef>
              <a:spcAft>
                <a:spcPts val="1813"/>
              </a:spcAft>
            </a:pPr>
            <a:r>
              <a:rPr lang="en-GB" altLang="en-US" dirty="0" smtClean="0">
                <a:latin typeface="Arial" charset="0"/>
                <a:ea typeface="ＭＳ Ｐゴシック" pitchFamily="34" charset="-128"/>
              </a:rPr>
              <a:t>If you have interviewed the victim you must tell them that Victim Support will be contacted and their details will be given to them unless they do not wish that to happen.</a:t>
            </a:r>
          </a:p>
          <a:p>
            <a:r>
              <a:rPr lang="en-GB" altLang="en-US" dirty="0" smtClean="0">
                <a:latin typeface="Arial" charset="0"/>
                <a:ea typeface="ＭＳ Ｐゴシック" pitchFamily="34" charset="-128"/>
              </a:rPr>
              <a:t>Finally, and if appropriate, if they have been physically or mentally injured because they were the blameless victim of a violent crime, it should be explained to the victim that they might be able to claim compensation from the Criminal Injuries Compensation Authority. </a:t>
            </a:r>
          </a:p>
          <a:p>
            <a:pPr>
              <a:lnSpc>
                <a:spcPct val="90000"/>
              </a:lnSpc>
            </a:pPr>
            <a:endParaRPr lang="en-GB" altLang="en-US" dirty="0" smtClean="0">
              <a:latin typeface="Arial" charset="0"/>
              <a:ea typeface="ＭＳ Ｐゴシック" pitchFamily="34" charset="-128"/>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6847AD0F-EAB3-435F-865F-8A4447D1BEE3}" type="slidenum">
              <a:rPr lang="en-GB" altLang="en-US" sz="1200" smtClean="0"/>
              <a:pPr algn="r" eaLnBrk="1" hangingPunct="1">
                <a:spcBef>
                  <a:spcPct val="0"/>
                </a:spcBef>
              </a:pPr>
              <a:t>22</a:t>
            </a:fld>
            <a:endParaRPr lang="en-GB" altLang="en-US" sz="1200" smtClean="0"/>
          </a:p>
        </p:txBody>
      </p:sp>
    </p:spTree>
    <p:extLst>
      <p:ext uri="{BB962C8B-B14F-4D97-AF65-F5344CB8AC3E}">
        <p14:creationId xmlns:p14="http://schemas.microsoft.com/office/powerpoint/2010/main" val="29575495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xfrm>
            <a:off x="2722563" y="255588"/>
            <a:ext cx="1328737" cy="998537"/>
          </a:xfrm>
          <a:noFill/>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a:xfrm>
            <a:off x="679451" y="1704975"/>
            <a:ext cx="5438775" cy="7477125"/>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defRPr/>
            </a:pPr>
            <a:r>
              <a:rPr lang="en-GB" altLang="en-US" dirty="0" smtClean="0">
                <a:latin typeface="Arial" charset="0"/>
              </a:rPr>
              <a:t>Following completion of the interview, the interviewing officer should review and evaluate how effective it has been.</a:t>
            </a:r>
          </a:p>
          <a:p>
            <a:pPr>
              <a:lnSpc>
                <a:spcPct val="90000"/>
              </a:lnSpc>
              <a:defRPr/>
            </a:pPr>
            <a:endParaRPr lang="en-GB" altLang="en-US" dirty="0">
              <a:latin typeface="Arial" charset="0"/>
            </a:endParaRPr>
          </a:p>
          <a:p>
            <a:pPr>
              <a:lnSpc>
                <a:spcPct val="90000"/>
              </a:lnSpc>
              <a:defRPr/>
            </a:pPr>
            <a:r>
              <a:rPr lang="en-GB" altLang="en-US" dirty="0" smtClean="0">
                <a:latin typeface="Arial" charset="0"/>
              </a:rPr>
              <a:t>Questions to consider will include:</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smtClean="0">
                <a:latin typeface="Arial" charset="0"/>
              </a:rPr>
              <a:t>Did I get all the information I required ? – If not, why not?</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smtClean="0">
                <a:latin typeface="Arial" charset="0"/>
              </a:rPr>
              <a:t>Does the information obtained provide evidence in the investigation?</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smtClean="0">
                <a:latin typeface="Arial" charset="0"/>
              </a:rPr>
              <a:t>Overall, how effective was my performance as an interviewer? </a:t>
            </a:r>
          </a:p>
          <a:p>
            <a:pPr>
              <a:lnSpc>
                <a:spcPct val="90000"/>
              </a:lnSpc>
              <a:defRPr/>
            </a:pPr>
            <a:endParaRPr lang="en-GB" altLang="en-US" dirty="0">
              <a:latin typeface="Arial" charset="0"/>
            </a:endParaRPr>
          </a:p>
          <a:p>
            <a:pPr marL="285750" indent="-285750">
              <a:lnSpc>
                <a:spcPct val="90000"/>
              </a:lnSpc>
              <a:buFont typeface="Arial" panose="020B0604020202020204" pitchFamily="34" charset="0"/>
              <a:buChar char="•"/>
              <a:defRPr/>
            </a:pPr>
            <a:r>
              <a:rPr lang="en-GB" altLang="en-US" dirty="0" smtClean="0">
                <a:latin typeface="Arial" charset="0"/>
              </a:rPr>
              <a:t>What went well? – Why?</a:t>
            </a:r>
          </a:p>
          <a:p>
            <a:pPr>
              <a:lnSpc>
                <a:spcPct val="90000"/>
              </a:lnSpc>
              <a:defRPr/>
            </a:pPr>
            <a:endParaRPr lang="en-GB" altLang="en-US" dirty="0" smtClean="0">
              <a:latin typeface="Arial" charset="0"/>
            </a:endParaRPr>
          </a:p>
          <a:p>
            <a:pPr marL="285750" indent="-285750">
              <a:lnSpc>
                <a:spcPct val="90000"/>
              </a:lnSpc>
              <a:buFont typeface="Arial" panose="020B0604020202020204" pitchFamily="34" charset="0"/>
              <a:buChar char="•"/>
              <a:defRPr/>
            </a:pPr>
            <a:r>
              <a:rPr lang="en-GB" altLang="en-US" dirty="0" smtClean="0">
                <a:latin typeface="Arial" charset="0"/>
              </a:rPr>
              <a:t>What didn’t go so well? – Why?</a:t>
            </a:r>
          </a:p>
          <a:p>
            <a:pPr>
              <a:lnSpc>
                <a:spcPct val="90000"/>
              </a:lnSpc>
              <a:defRPr/>
            </a:pPr>
            <a:endParaRPr lang="en-GB" altLang="en-US" dirty="0" smtClean="0">
              <a:latin typeface="Arial" charset="0"/>
            </a:endParaRPr>
          </a:p>
          <a:p>
            <a:pPr marL="285750" indent="-285750">
              <a:lnSpc>
                <a:spcPct val="90000"/>
              </a:lnSpc>
              <a:buFont typeface="Arial" panose="020B0604020202020204" pitchFamily="34" charset="0"/>
              <a:buChar char="•"/>
              <a:defRPr/>
            </a:pPr>
            <a:r>
              <a:rPr lang="en-GB" altLang="en-US" dirty="0" smtClean="0">
                <a:latin typeface="Arial" charset="0"/>
              </a:rPr>
              <a:t>What can I do differently next time?</a:t>
            </a:r>
          </a:p>
          <a:p>
            <a:pPr>
              <a:lnSpc>
                <a:spcPct val="90000"/>
              </a:lnSpc>
              <a:defRPr/>
            </a:pPr>
            <a:endParaRPr lang="en-GB" altLang="en-US" dirty="0">
              <a:latin typeface="Arial" charset="0"/>
            </a:endParaRPr>
          </a:p>
          <a:p>
            <a:pPr>
              <a:lnSpc>
                <a:spcPct val="90000"/>
              </a:lnSpc>
              <a:defRPr/>
            </a:pPr>
            <a:r>
              <a:rPr lang="en-GB" altLang="en-US" dirty="0" smtClean="0">
                <a:latin typeface="Arial" charset="0"/>
              </a:rPr>
              <a:t>Evaluation is an important part of anything you do as a police officer.</a:t>
            </a:r>
          </a:p>
          <a:p>
            <a:pPr>
              <a:lnSpc>
                <a:spcPct val="90000"/>
              </a:lnSpc>
              <a:defRPr/>
            </a:pPr>
            <a:r>
              <a:rPr lang="en-GB" altLang="en-US" dirty="0" smtClean="0">
                <a:latin typeface="Arial" charset="0"/>
              </a:rPr>
              <a:t>It is only by reviewing the action(s) taken and learning from them that you will ensure that you meet the standards required by the organisation and also the public.</a:t>
            </a: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just" eaLnBrk="0" hangingPunct="0">
              <a:spcBef>
                <a:spcPct val="30000"/>
              </a:spcBef>
              <a:defRPr sz="1600">
                <a:solidFill>
                  <a:schemeClr val="tx1"/>
                </a:solidFill>
                <a:latin typeface="Arial" charset="0"/>
                <a:ea typeface="ＭＳ Ｐゴシック" pitchFamily="34" charset="-128"/>
              </a:defRPr>
            </a:lvl1pPr>
            <a:lvl2pPr marL="741363" indent="-284163" algn="just" eaLnBrk="0" hangingPunct="0">
              <a:spcBef>
                <a:spcPct val="30000"/>
              </a:spcBef>
              <a:defRPr sz="1600">
                <a:solidFill>
                  <a:schemeClr val="tx1"/>
                </a:solidFill>
                <a:latin typeface="Arial" charset="0"/>
                <a:ea typeface="ＭＳ Ｐゴシック" pitchFamily="34" charset="-128"/>
              </a:defRPr>
            </a:lvl2pPr>
            <a:lvl3pPr marL="1141413" indent="-227013" algn="just" eaLnBrk="0" hangingPunct="0">
              <a:spcBef>
                <a:spcPct val="30000"/>
              </a:spcBef>
              <a:defRPr sz="1600">
                <a:solidFill>
                  <a:schemeClr val="tx1"/>
                </a:solidFill>
                <a:latin typeface="Arial" charset="0"/>
                <a:ea typeface="ＭＳ Ｐゴシック" pitchFamily="34" charset="-128"/>
              </a:defRPr>
            </a:lvl3pPr>
            <a:lvl4pPr marL="1598613" indent="-227013" algn="just" eaLnBrk="0" hangingPunct="0">
              <a:spcBef>
                <a:spcPct val="30000"/>
              </a:spcBef>
              <a:defRPr sz="1600">
                <a:solidFill>
                  <a:schemeClr val="tx1"/>
                </a:solidFill>
                <a:latin typeface="Arial" charset="0"/>
                <a:ea typeface="ＭＳ Ｐゴシック" pitchFamily="34" charset="-128"/>
              </a:defRPr>
            </a:lvl4pPr>
            <a:lvl5pPr marL="2055813" indent="-227013" algn="just" eaLnBrk="0" hangingPunct="0">
              <a:spcBef>
                <a:spcPct val="30000"/>
              </a:spcBef>
              <a:defRPr sz="1600">
                <a:solidFill>
                  <a:schemeClr val="tx1"/>
                </a:solidFill>
                <a:latin typeface="Arial" charset="0"/>
                <a:ea typeface="ＭＳ Ｐゴシック" pitchFamily="34" charset="-128"/>
              </a:defRPr>
            </a:lvl5pPr>
            <a:lvl6pPr marL="25130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6pPr>
            <a:lvl7pPr marL="29702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7pPr>
            <a:lvl8pPr marL="34274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8pPr>
            <a:lvl9pPr marL="3884613" indent="-227013" algn="just" eaLnBrk="0" fontAlgn="base" hangingPunct="0">
              <a:spcBef>
                <a:spcPct val="30000"/>
              </a:spcBef>
              <a:spcAft>
                <a:spcPct val="0"/>
              </a:spcAft>
              <a:defRPr sz="1600">
                <a:solidFill>
                  <a:schemeClr val="tx1"/>
                </a:solidFill>
                <a:latin typeface="Arial" charset="0"/>
                <a:ea typeface="ＭＳ Ｐゴシック" pitchFamily="34" charset="-128"/>
              </a:defRPr>
            </a:lvl9pPr>
          </a:lstStyle>
          <a:p>
            <a:pPr algn="r" eaLnBrk="1" hangingPunct="1">
              <a:spcBef>
                <a:spcPct val="0"/>
              </a:spcBef>
            </a:pPr>
            <a:fld id="{C1B8C014-28AC-4725-92D0-A93AD8A28BBE}" type="slidenum">
              <a:rPr lang="en-GB" altLang="en-US" sz="1200" smtClean="0"/>
              <a:pPr algn="r" eaLnBrk="1" hangingPunct="1">
                <a:spcBef>
                  <a:spcPct val="0"/>
                </a:spcBef>
              </a:pPr>
              <a:t>23</a:t>
            </a:fld>
            <a:endParaRPr lang="en-GB" altLang="en-US" sz="1200" smtClean="0"/>
          </a:p>
        </p:txBody>
      </p:sp>
    </p:spTree>
    <p:extLst>
      <p:ext uri="{BB962C8B-B14F-4D97-AF65-F5344CB8AC3E}">
        <p14:creationId xmlns:p14="http://schemas.microsoft.com/office/powerpoint/2010/main" val="32437602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2676525" y="328613"/>
            <a:ext cx="1347788" cy="1012825"/>
          </a:xfrm>
          <a:ln/>
        </p:spPr>
      </p:sp>
      <p:sp>
        <p:nvSpPr>
          <p:cNvPr id="26627" name="Notes Placeholder 2"/>
          <p:cNvSpPr>
            <a:spLocks noGrp="1"/>
          </p:cNvSpPr>
          <p:nvPr>
            <p:ph type="body" idx="1"/>
          </p:nvPr>
        </p:nvSpPr>
        <p:spPr>
          <a:xfrm>
            <a:off x="679288" y="1559347"/>
            <a:ext cx="5439101" cy="762323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spcAft>
                <a:spcPts val="2417"/>
              </a:spcAft>
            </a:pPr>
            <a:r>
              <a:rPr lang="en-GB" altLang="en-US" b="1" dirty="0"/>
              <a:t>State:</a:t>
            </a:r>
          </a:p>
          <a:p>
            <a:pPr eaLnBrk="1" hangingPunct="1">
              <a:spcBef>
                <a:spcPct val="0"/>
              </a:spcBef>
              <a:spcAft>
                <a:spcPts val="2417"/>
              </a:spcAft>
            </a:pPr>
            <a:r>
              <a:rPr lang="en-GB" altLang="en-US" dirty="0" smtClean="0"/>
              <a:t>There are a number of reasons for taking a statement.</a:t>
            </a:r>
          </a:p>
          <a:p>
            <a:pPr eaLnBrk="1" hangingPunct="1">
              <a:spcBef>
                <a:spcPct val="0"/>
              </a:spcBef>
              <a:spcAft>
                <a:spcPts val="2417"/>
              </a:spcAft>
            </a:pPr>
            <a:r>
              <a:rPr lang="en-GB" altLang="en-US" dirty="0" smtClean="0"/>
              <a:t> It is a method of r</a:t>
            </a:r>
            <a:r>
              <a:rPr lang="en-GB" altLang="en-US" dirty="0"/>
              <a:t>ecording information.  </a:t>
            </a:r>
          </a:p>
          <a:p>
            <a:pPr eaLnBrk="1" hangingPunct="1">
              <a:spcBef>
                <a:spcPct val="0"/>
              </a:spcBef>
              <a:spcAft>
                <a:spcPts val="2417"/>
              </a:spcAft>
            </a:pPr>
            <a:r>
              <a:rPr lang="en-GB" altLang="en-US" dirty="0"/>
              <a:t>It will be used as the basis of examination of witnesses at court</a:t>
            </a:r>
          </a:p>
          <a:p>
            <a:pPr eaLnBrk="1" hangingPunct="1">
              <a:spcBef>
                <a:spcPct val="0"/>
              </a:spcBef>
              <a:spcAft>
                <a:spcPts val="2417"/>
              </a:spcAft>
            </a:pPr>
            <a:r>
              <a:rPr lang="en-GB" altLang="en-US" dirty="0"/>
              <a:t>It can be used to assist in refreshing the memory of the incident at court</a:t>
            </a:r>
          </a:p>
          <a:p>
            <a:pPr eaLnBrk="1" hangingPunct="1">
              <a:spcBef>
                <a:spcPct val="0"/>
              </a:spcBef>
              <a:spcAft>
                <a:spcPts val="2417"/>
              </a:spcAft>
            </a:pPr>
            <a:r>
              <a:rPr lang="en-GB" altLang="en-US" dirty="0" smtClean="0"/>
              <a:t>Statements will enable </a:t>
            </a:r>
            <a:r>
              <a:rPr lang="en-GB" altLang="en-US" dirty="0"/>
              <a:t>Senior officers or CPS to make a decision on charging</a:t>
            </a:r>
          </a:p>
          <a:p>
            <a:pPr eaLnBrk="1" hangingPunct="1">
              <a:spcBef>
                <a:spcPct val="0"/>
              </a:spcBef>
              <a:spcAft>
                <a:spcPts val="2417"/>
              </a:spcAft>
            </a:pPr>
            <a:r>
              <a:rPr lang="en-GB" altLang="en-US" dirty="0"/>
              <a:t>It can offer explanation of why certain police actions were taken and the authority used (That doesn’t mean you write the Act into your statement but you might explain the reason why someone was arrested or why and how you used reasonable force.</a:t>
            </a:r>
          </a:p>
          <a:p>
            <a:pPr eaLnBrk="1" hangingPunct="1">
              <a:spcBef>
                <a:spcPct val="0"/>
              </a:spcBef>
              <a:spcAft>
                <a:spcPts val="2417"/>
              </a:spcAft>
            </a:pPr>
            <a:r>
              <a:rPr lang="en-GB" altLang="en-US" dirty="0"/>
              <a:t>It may mean that it is not necessary for a person to attend court.  </a:t>
            </a:r>
            <a:endParaRPr lang="en-GB" altLang="en-US" dirty="0" smtClean="0"/>
          </a:p>
          <a:p>
            <a:pPr eaLnBrk="1" hangingPunct="1">
              <a:spcBef>
                <a:spcPct val="0"/>
              </a:spcBef>
              <a:spcAft>
                <a:spcPts val="2417"/>
              </a:spcAft>
            </a:pPr>
            <a:r>
              <a:rPr lang="en-GB" altLang="en-US" dirty="0" smtClean="0"/>
              <a:t>It </a:t>
            </a:r>
            <a:r>
              <a:rPr lang="en-GB" altLang="en-US" dirty="0"/>
              <a:t>can </a:t>
            </a:r>
            <a:r>
              <a:rPr lang="en-GB" altLang="en-US" dirty="0" smtClean="0"/>
              <a:t>also be </a:t>
            </a:r>
            <a:r>
              <a:rPr lang="en-GB" altLang="en-US" dirty="0"/>
              <a:t>used to say how victim has been affected by the crime committed against them</a:t>
            </a:r>
            <a:r>
              <a:rPr lang="en-GB" altLang="en-US" dirty="0" smtClean="0"/>
              <a:t>. – We will look at this a little later.</a:t>
            </a:r>
            <a:endParaRPr lang="en-GB" altLang="en-US" dirty="0"/>
          </a:p>
          <a:p>
            <a:endParaRPr lang="en-US" altLang="en-US" dirty="0" smtClean="0">
              <a:latin typeface="Arial" charset="0"/>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3" indent="-287779" eaLnBrk="0" hangingPunct="0">
              <a:defRPr sz="3200" b="1">
                <a:solidFill>
                  <a:schemeClr val="bg1"/>
                </a:solidFill>
                <a:latin typeface="Verdana" pitchFamily="34" charset="0"/>
                <a:ea typeface="ＭＳ Ｐゴシック" pitchFamily="-112" charset="-128"/>
              </a:defRPr>
            </a:lvl2pPr>
            <a:lvl3pPr marL="1151113" indent="-230223" eaLnBrk="0" hangingPunct="0">
              <a:defRPr sz="3200" b="1">
                <a:solidFill>
                  <a:schemeClr val="bg1"/>
                </a:solidFill>
                <a:latin typeface="Verdana" pitchFamily="34" charset="0"/>
                <a:ea typeface="ＭＳ Ｐゴシック" pitchFamily="-112" charset="-128"/>
              </a:defRPr>
            </a:lvl3pPr>
            <a:lvl4pPr marL="1611557" indent="-230223" eaLnBrk="0" hangingPunct="0">
              <a:defRPr sz="3200" b="1">
                <a:solidFill>
                  <a:schemeClr val="bg1"/>
                </a:solidFill>
                <a:latin typeface="Verdana" pitchFamily="34" charset="0"/>
                <a:ea typeface="ＭＳ Ｐゴシック" pitchFamily="-112" charset="-128"/>
              </a:defRPr>
            </a:lvl4pPr>
            <a:lvl5pPr marL="2072003" indent="-230223" eaLnBrk="0" hangingPunct="0">
              <a:defRPr sz="3200" b="1">
                <a:solidFill>
                  <a:schemeClr val="bg1"/>
                </a:solidFill>
                <a:latin typeface="Verdana" pitchFamily="34" charset="0"/>
                <a:ea typeface="ＭＳ Ｐゴシック" pitchFamily="-112" charset="-128"/>
              </a:defRPr>
            </a:lvl5pPr>
            <a:lvl6pPr marL="2532448"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893"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39"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8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4BFD7CAD-435A-4D53-8722-6AC038CF8E35}" type="slidenum">
              <a:rPr lang="en-GB" altLang="en-US" sz="1200" b="0">
                <a:solidFill>
                  <a:schemeClr val="tx1"/>
                </a:solidFill>
                <a:latin typeface="Arial" charset="0"/>
              </a:rPr>
              <a:pPr eaLnBrk="1" hangingPunct="1"/>
              <a:t>24</a:t>
            </a:fld>
            <a:endParaRPr lang="en-GB" altLang="en-US" sz="1200" b="0">
              <a:solidFill>
                <a:schemeClr val="tx1"/>
              </a:solidFill>
              <a:latin typeface="Arial" charset="0"/>
            </a:endParaRPr>
          </a:p>
        </p:txBody>
      </p:sp>
    </p:spTree>
    <p:extLst>
      <p:ext uri="{BB962C8B-B14F-4D97-AF65-F5344CB8AC3E}">
        <p14:creationId xmlns:p14="http://schemas.microsoft.com/office/powerpoint/2010/main" val="37694721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2474913" y="138113"/>
            <a:ext cx="1631950" cy="1225550"/>
          </a:xfrm>
          <a:ln/>
        </p:spPr>
      </p:sp>
      <p:sp>
        <p:nvSpPr>
          <p:cNvPr id="29699" name="Notes Placeholder 2"/>
          <p:cNvSpPr>
            <a:spLocks noGrp="1"/>
          </p:cNvSpPr>
          <p:nvPr>
            <p:ph type="body" idx="1"/>
          </p:nvPr>
        </p:nvSpPr>
        <p:spPr>
          <a:xfrm>
            <a:off x="662534" y="1506935"/>
            <a:ext cx="5439101" cy="828092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920891">
              <a:spcAft>
                <a:spcPts val="1812"/>
              </a:spcAft>
              <a:defRPr/>
            </a:pPr>
            <a:r>
              <a:rPr lang="en-GB" altLang="en-US" dirty="0" smtClean="0"/>
              <a:t>In order to comply with the requirements of the Crown Prosecution Service (CPS), witness statements should follow a clear structure.</a:t>
            </a:r>
          </a:p>
          <a:p>
            <a:r>
              <a:rPr lang="en-GB" altLang="en-US" b="1" dirty="0">
                <a:solidFill>
                  <a:srgbClr val="FF0000"/>
                </a:solidFill>
                <a:ea typeface="ＭＳ Ｐゴシック" pitchFamily="34" charset="-128"/>
              </a:rPr>
              <a:t>Introduction</a:t>
            </a:r>
            <a:r>
              <a:rPr lang="en-GB" altLang="en-US" dirty="0">
                <a:ea typeface="ＭＳ Ｐゴシック" pitchFamily="34" charset="-128"/>
              </a:rPr>
              <a:t> – I </a:t>
            </a:r>
            <a:r>
              <a:rPr lang="en-GB" altLang="en-US" dirty="0" smtClean="0">
                <a:ea typeface="ＭＳ Ｐゴシック" pitchFamily="34" charset="-128"/>
              </a:rPr>
              <a:t>am….and reside at../ am employed as/etc. </a:t>
            </a:r>
            <a:r>
              <a:rPr lang="en-GB" altLang="en-US" dirty="0">
                <a:ea typeface="ＭＳ Ｐゴシック" pitchFamily="34" charset="-128"/>
              </a:rPr>
              <a:t>at … and at time/day/date/location I witnessed a (one line description of incident)</a:t>
            </a:r>
          </a:p>
          <a:p>
            <a:r>
              <a:rPr lang="en-GB" altLang="en-US" b="1" dirty="0" smtClean="0">
                <a:solidFill>
                  <a:srgbClr val="FF0000"/>
                </a:solidFill>
                <a:ea typeface="ＭＳ Ｐゴシック" pitchFamily="34" charset="-128"/>
              </a:rPr>
              <a:t>Actions </a:t>
            </a:r>
            <a:r>
              <a:rPr lang="en-GB" altLang="en-US" dirty="0">
                <a:ea typeface="ＭＳ Ｐゴシック" pitchFamily="34" charset="-128"/>
              </a:rPr>
              <a:t>– Describe the event itself chronologically (followed by what happened before and after the event if </a:t>
            </a:r>
            <a:r>
              <a:rPr lang="en-GB" altLang="en-US" dirty="0" smtClean="0">
                <a:ea typeface="ＭＳ Ｐゴシック" pitchFamily="34" charset="-128"/>
              </a:rPr>
              <a:t>appropriate). </a:t>
            </a:r>
            <a:r>
              <a:rPr lang="en-GB" altLang="en-US" dirty="0">
                <a:ea typeface="ＭＳ Ｐゴシック" pitchFamily="34" charset="-128"/>
              </a:rPr>
              <a:t>Only descriptions/details </a:t>
            </a:r>
            <a:r>
              <a:rPr lang="en-GB" altLang="en-US" dirty="0" smtClean="0">
                <a:ea typeface="ＭＳ Ｐゴシック" pitchFamily="34" charset="-128"/>
              </a:rPr>
              <a:t>etc. </a:t>
            </a:r>
            <a:r>
              <a:rPr lang="en-GB" altLang="en-US" dirty="0">
                <a:ea typeface="ＭＳ Ｐゴシック" pitchFamily="34" charset="-128"/>
              </a:rPr>
              <a:t>that are necessary to follow </a:t>
            </a:r>
            <a:r>
              <a:rPr lang="en-GB" altLang="en-US" dirty="0" smtClean="0">
                <a:ea typeface="ＭＳ Ｐゴシック" pitchFamily="34" charset="-128"/>
              </a:rPr>
              <a:t>the story </a:t>
            </a:r>
            <a:r>
              <a:rPr lang="en-GB" altLang="en-US" dirty="0">
                <a:ea typeface="ＭＳ Ｐゴシック" pitchFamily="34" charset="-128"/>
              </a:rPr>
              <a:t>at this point</a:t>
            </a:r>
          </a:p>
          <a:p>
            <a:r>
              <a:rPr lang="en-GB" altLang="en-US" b="1" dirty="0" smtClean="0">
                <a:solidFill>
                  <a:srgbClr val="FF0000"/>
                </a:solidFill>
                <a:ea typeface="ＭＳ Ｐゴシック" pitchFamily="34" charset="-128"/>
              </a:rPr>
              <a:t>Offender</a:t>
            </a:r>
            <a:r>
              <a:rPr lang="en-GB" altLang="en-US" dirty="0" smtClean="0">
                <a:ea typeface="ＭＳ Ｐゴシック" pitchFamily="34" charset="-128"/>
              </a:rPr>
              <a:t> </a:t>
            </a:r>
            <a:r>
              <a:rPr lang="en-GB" altLang="en-US" dirty="0">
                <a:ea typeface="ＭＳ Ｐゴシック" pitchFamily="34" charset="-128"/>
              </a:rPr>
              <a:t>– More detail including all elements of ADVOKA</a:t>
            </a:r>
          </a:p>
          <a:p>
            <a:r>
              <a:rPr lang="en-GB" altLang="en-US" b="1" dirty="0" smtClean="0">
                <a:solidFill>
                  <a:srgbClr val="FF0000"/>
                </a:solidFill>
                <a:ea typeface="ＭＳ Ｐゴシック" pitchFamily="34" charset="-128"/>
              </a:rPr>
              <a:t>Objects </a:t>
            </a:r>
            <a:r>
              <a:rPr lang="en-GB" altLang="en-US" dirty="0">
                <a:ea typeface="ＭＳ Ｐゴシック" pitchFamily="34" charset="-128"/>
              </a:rPr>
              <a:t>– More detail of objects in chronological order (exhibit </a:t>
            </a:r>
            <a:r>
              <a:rPr lang="en-GB" altLang="en-US" dirty="0" smtClean="0">
                <a:ea typeface="ＭＳ Ｐゴシック" pitchFamily="34" charset="-128"/>
              </a:rPr>
              <a:t>numbers of property if relevant)</a:t>
            </a:r>
            <a:endParaRPr lang="en-GB" altLang="en-US" dirty="0">
              <a:ea typeface="ＭＳ Ｐゴシック" pitchFamily="34" charset="-128"/>
            </a:endParaRPr>
          </a:p>
          <a:p>
            <a:r>
              <a:rPr lang="en-GB" altLang="en-US" b="1" dirty="0" smtClean="0">
                <a:solidFill>
                  <a:srgbClr val="FF0000"/>
                </a:solidFill>
                <a:ea typeface="ＭＳ Ｐゴシック" pitchFamily="34" charset="-128"/>
              </a:rPr>
              <a:t>Other </a:t>
            </a:r>
            <a:r>
              <a:rPr lang="en-GB" altLang="en-US" b="1" dirty="0">
                <a:solidFill>
                  <a:srgbClr val="FF0000"/>
                </a:solidFill>
                <a:ea typeface="ＭＳ Ｐゴシック" pitchFamily="34" charset="-128"/>
              </a:rPr>
              <a:t>Witnesses</a:t>
            </a:r>
            <a:r>
              <a:rPr lang="en-GB" altLang="en-US" dirty="0">
                <a:ea typeface="ＭＳ Ｐゴシック" pitchFamily="34" charset="-128"/>
              </a:rPr>
              <a:t> – List other persons present by name/description including their position during the incident</a:t>
            </a:r>
          </a:p>
          <a:p>
            <a:r>
              <a:rPr lang="en-GB" altLang="en-US" b="1" dirty="0" smtClean="0">
                <a:solidFill>
                  <a:srgbClr val="FF0000"/>
                </a:solidFill>
                <a:ea typeface="ＭＳ Ｐゴシック" pitchFamily="34" charset="-128"/>
              </a:rPr>
              <a:t>Other </a:t>
            </a:r>
            <a:r>
              <a:rPr lang="en-GB" altLang="en-US" b="1" dirty="0">
                <a:solidFill>
                  <a:srgbClr val="FF0000"/>
                </a:solidFill>
                <a:ea typeface="ＭＳ Ｐゴシック" pitchFamily="34" charset="-128"/>
              </a:rPr>
              <a:t>Issues </a:t>
            </a:r>
            <a:r>
              <a:rPr lang="en-GB" altLang="en-US" dirty="0">
                <a:ea typeface="ＭＳ Ｐゴシック" pitchFamily="34" charset="-128"/>
              </a:rPr>
              <a:t>– Might include antecedent history, personal relationships, movements, </a:t>
            </a:r>
          </a:p>
          <a:p>
            <a:pPr defTabSz="920891">
              <a:spcAft>
                <a:spcPts val="1812"/>
              </a:spcAft>
              <a:defRPr/>
            </a:pPr>
            <a:endParaRPr lang="en-GB" altLang="en-US" dirty="0" smtClean="0">
              <a:solidFill>
                <a:srgbClr val="002060"/>
              </a:solidFill>
            </a:endParaRPr>
          </a:p>
          <a:p>
            <a:pPr defTabSz="920891">
              <a:spcAft>
                <a:spcPts val="1812"/>
              </a:spcAft>
              <a:defRPr/>
            </a:pPr>
            <a:r>
              <a:rPr lang="en-GB" altLang="en-US" b="1" dirty="0" smtClean="0">
                <a:solidFill>
                  <a:srgbClr val="0033CC"/>
                </a:solidFill>
              </a:rPr>
              <a:t>Remember </a:t>
            </a:r>
            <a:r>
              <a:rPr lang="en-GB" altLang="en-US" b="1" dirty="0">
                <a:solidFill>
                  <a:srgbClr val="0033CC"/>
                </a:solidFill>
              </a:rPr>
              <a:t>it is the witness’ words, not yours!!</a:t>
            </a:r>
          </a:p>
          <a:p>
            <a:endParaRPr lang="en-US" altLang="en-US" dirty="0" smtClean="0">
              <a:latin typeface="Arial"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3" indent="-287779" eaLnBrk="0" hangingPunct="0">
              <a:defRPr sz="3200" b="1">
                <a:solidFill>
                  <a:schemeClr val="bg1"/>
                </a:solidFill>
                <a:latin typeface="Verdana" pitchFamily="34" charset="0"/>
                <a:ea typeface="ＭＳ Ｐゴシック" pitchFamily="-112" charset="-128"/>
              </a:defRPr>
            </a:lvl2pPr>
            <a:lvl3pPr marL="1151113" indent="-230223" eaLnBrk="0" hangingPunct="0">
              <a:defRPr sz="3200" b="1">
                <a:solidFill>
                  <a:schemeClr val="bg1"/>
                </a:solidFill>
                <a:latin typeface="Verdana" pitchFamily="34" charset="0"/>
                <a:ea typeface="ＭＳ Ｐゴシック" pitchFamily="-112" charset="-128"/>
              </a:defRPr>
            </a:lvl3pPr>
            <a:lvl4pPr marL="1611557" indent="-230223" eaLnBrk="0" hangingPunct="0">
              <a:defRPr sz="3200" b="1">
                <a:solidFill>
                  <a:schemeClr val="bg1"/>
                </a:solidFill>
                <a:latin typeface="Verdana" pitchFamily="34" charset="0"/>
                <a:ea typeface="ＭＳ Ｐゴシック" pitchFamily="-112" charset="-128"/>
              </a:defRPr>
            </a:lvl4pPr>
            <a:lvl5pPr marL="2072003" indent="-230223" eaLnBrk="0" hangingPunct="0">
              <a:defRPr sz="3200" b="1">
                <a:solidFill>
                  <a:schemeClr val="bg1"/>
                </a:solidFill>
                <a:latin typeface="Verdana" pitchFamily="34" charset="0"/>
                <a:ea typeface="ＭＳ Ｐゴシック" pitchFamily="-112" charset="-128"/>
              </a:defRPr>
            </a:lvl5pPr>
            <a:lvl6pPr marL="2532448"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893"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39"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8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4829A9B4-5BE2-489F-8455-9EE36B7FF254}" type="slidenum">
              <a:rPr lang="en-GB" altLang="en-US" sz="1200" b="0">
                <a:solidFill>
                  <a:schemeClr val="tx1"/>
                </a:solidFill>
                <a:latin typeface="Arial" charset="0"/>
              </a:rPr>
              <a:pPr eaLnBrk="1" hangingPunct="1"/>
              <a:t>25</a:t>
            </a:fld>
            <a:endParaRPr lang="en-GB" altLang="en-US" sz="1200" b="0">
              <a:solidFill>
                <a:schemeClr val="tx1"/>
              </a:solidFill>
              <a:latin typeface="Arial" charset="0"/>
            </a:endParaRPr>
          </a:p>
        </p:txBody>
      </p:sp>
    </p:spTree>
    <p:extLst>
      <p:ext uri="{BB962C8B-B14F-4D97-AF65-F5344CB8AC3E}">
        <p14:creationId xmlns:p14="http://schemas.microsoft.com/office/powerpoint/2010/main" val="30233962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2214563" y="617538"/>
            <a:ext cx="2535237" cy="1901825"/>
          </a:xfrm>
          <a:ln/>
        </p:spPr>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3" indent="-287779" eaLnBrk="0" hangingPunct="0">
              <a:defRPr sz="3200" b="1">
                <a:solidFill>
                  <a:schemeClr val="bg1"/>
                </a:solidFill>
                <a:latin typeface="Verdana" pitchFamily="34" charset="0"/>
                <a:ea typeface="ＭＳ Ｐゴシック" pitchFamily="-112" charset="-128"/>
              </a:defRPr>
            </a:lvl2pPr>
            <a:lvl3pPr marL="1151113" indent="-230223" eaLnBrk="0" hangingPunct="0">
              <a:defRPr sz="3200" b="1">
                <a:solidFill>
                  <a:schemeClr val="bg1"/>
                </a:solidFill>
                <a:latin typeface="Verdana" pitchFamily="34" charset="0"/>
                <a:ea typeface="ＭＳ Ｐゴシック" pitchFamily="-112" charset="-128"/>
              </a:defRPr>
            </a:lvl3pPr>
            <a:lvl4pPr marL="1611557" indent="-230223" eaLnBrk="0" hangingPunct="0">
              <a:defRPr sz="3200" b="1">
                <a:solidFill>
                  <a:schemeClr val="bg1"/>
                </a:solidFill>
                <a:latin typeface="Verdana" pitchFamily="34" charset="0"/>
                <a:ea typeface="ＭＳ Ｐゴシック" pitchFamily="-112" charset="-128"/>
              </a:defRPr>
            </a:lvl4pPr>
            <a:lvl5pPr marL="2072003" indent="-230223" eaLnBrk="0" hangingPunct="0">
              <a:defRPr sz="3200" b="1">
                <a:solidFill>
                  <a:schemeClr val="bg1"/>
                </a:solidFill>
                <a:latin typeface="Verdana" pitchFamily="34" charset="0"/>
                <a:ea typeface="ＭＳ Ｐゴシック" pitchFamily="-112" charset="-128"/>
              </a:defRPr>
            </a:lvl5pPr>
            <a:lvl6pPr marL="2532448"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893"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39"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8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A168EC3C-CD82-4801-8A97-EC54E70E6440}" type="slidenum">
              <a:rPr lang="en-GB" altLang="en-US" sz="1200" b="0">
                <a:solidFill>
                  <a:schemeClr val="tx1"/>
                </a:solidFill>
                <a:latin typeface="Arial" charset="0"/>
              </a:rPr>
              <a:pPr eaLnBrk="1" hangingPunct="1"/>
              <a:t>26</a:t>
            </a:fld>
            <a:endParaRPr lang="en-GB" altLang="en-US" sz="1200" b="0">
              <a:solidFill>
                <a:schemeClr val="tx1"/>
              </a:solidFill>
              <a:latin typeface="Arial" charset="0"/>
            </a:endParaRPr>
          </a:p>
        </p:txBody>
      </p:sp>
    </p:spTree>
    <p:extLst>
      <p:ext uri="{BB962C8B-B14F-4D97-AF65-F5344CB8AC3E}">
        <p14:creationId xmlns:p14="http://schemas.microsoft.com/office/powerpoint/2010/main" val="39852552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2214563" y="617538"/>
            <a:ext cx="2535237" cy="1901825"/>
          </a:xfrm>
          <a:ln/>
        </p:spPr>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3" indent="-287779" eaLnBrk="0" hangingPunct="0">
              <a:defRPr sz="3200" b="1">
                <a:solidFill>
                  <a:schemeClr val="bg1"/>
                </a:solidFill>
                <a:latin typeface="Verdana" pitchFamily="34" charset="0"/>
                <a:ea typeface="ＭＳ Ｐゴシック" pitchFamily="-112" charset="-128"/>
              </a:defRPr>
            </a:lvl2pPr>
            <a:lvl3pPr marL="1151113" indent="-230223" eaLnBrk="0" hangingPunct="0">
              <a:defRPr sz="3200" b="1">
                <a:solidFill>
                  <a:schemeClr val="bg1"/>
                </a:solidFill>
                <a:latin typeface="Verdana" pitchFamily="34" charset="0"/>
                <a:ea typeface="ＭＳ Ｐゴシック" pitchFamily="-112" charset="-128"/>
              </a:defRPr>
            </a:lvl3pPr>
            <a:lvl4pPr marL="1611557" indent="-230223" eaLnBrk="0" hangingPunct="0">
              <a:defRPr sz="3200" b="1">
                <a:solidFill>
                  <a:schemeClr val="bg1"/>
                </a:solidFill>
                <a:latin typeface="Verdana" pitchFamily="34" charset="0"/>
                <a:ea typeface="ＭＳ Ｐゴシック" pitchFamily="-112" charset="-128"/>
              </a:defRPr>
            </a:lvl4pPr>
            <a:lvl5pPr marL="2072003" indent="-230223" eaLnBrk="0" hangingPunct="0">
              <a:defRPr sz="3200" b="1">
                <a:solidFill>
                  <a:schemeClr val="bg1"/>
                </a:solidFill>
                <a:latin typeface="Verdana" pitchFamily="34" charset="0"/>
                <a:ea typeface="ＭＳ Ｐゴシック" pitchFamily="-112" charset="-128"/>
              </a:defRPr>
            </a:lvl5pPr>
            <a:lvl6pPr marL="2532448"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893"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39"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8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29B63311-62B2-4DB2-A96D-3564798DCDA4}" type="slidenum">
              <a:rPr lang="en-GB" altLang="en-US" sz="1200" b="0">
                <a:solidFill>
                  <a:schemeClr val="tx1"/>
                </a:solidFill>
                <a:latin typeface="Arial" charset="0"/>
              </a:rPr>
              <a:pPr eaLnBrk="1" hangingPunct="1"/>
              <a:t>27</a:t>
            </a:fld>
            <a:endParaRPr lang="en-GB" altLang="en-US" sz="1200" b="0">
              <a:solidFill>
                <a:schemeClr val="tx1"/>
              </a:solidFill>
              <a:latin typeface="Arial" charset="0"/>
            </a:endParaRPr>
          </a:p>
        </p:txBody>
      </p:sp>
    </p:spTree>
    <p:extLst>
      <p:ext uri="{BB962C8B-B14F-4D97-AF65-F5344CB8AC3E}">
        <p14:creationId xmlns:p14="http://schemas.microsoft.com/office/powerpoint/2010/main" val="34956926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78100" y="255588"/>
            <a:ext cx="1641475" cy="1231900"/>
          </a:xfrm>
        </p:spPr>
      </p:sp>
      <p:sp>
        <p:nvSpPr>
          <p:cNvPr id="3" name="Notes Placeholder 2"/>
          <p:cNvSpPr>
            <a:spLocks noGrp="1"/>
          </p:cNvSpPr>
          <p:nvPr>
            <p:ph type="body" idx="1"/>
          </p:nvPr>
        </p:nvSpPr>
        <p:spPr/>
        <p:txBody>
          <a:bodyPr/>
          <a:lstStyle/>
          <a:p>
            <a:r>
              <a:rPr lang="en-GB" dirty="0" smtClean="0"/>
              <a:t>Trainer to deal with any questions that time allows</a:t>
            </a:r>
            <a:endParaRPr lang="en-GB" dirty="0"/>
          </a:p>
        </p:txBody>
      </p:sp>
      <p:sp>
        <p:nvSpPr>
          <p:cNvPr id="4" name="Slide Number Placeholder 3"/>
          <p:cNvSpPr>
            <a:spLocks noGrp="1"/>
          </p:cNvSpPr>
          <p:nvPr>
            <p:ph type="sldNum" sz="quarter" idx="10"/>
          </p:nvPr>
        </p:nvSpPr>
        <p:spPr/>
        <p:txBody>
          <a:bodyPr/>
          <a:lstStyle/>
          <a:p>
            <a:fld id="{72CFB10C-CCCD-4D14-AEB0-AB28E89FF599}" type="slidenum">
              <a:rPr lang="en-GB" altLang="en-US" smtClean="0"/>
              <a:pPr/>
              <a:t>28</a:t>
            </a:fld>
            <a:endParaRPr lang="en-GB" altLang="en-US" dirty="0"/>
          </a:p>
        </p:txBody>
      </p:sp>
    </p:spTree>
    <p:extLst>
      <p:ext uri="{BB962C8B-B14F-4D97-AF65-F5344CB8AC3E}">
        <p14:creationId xmlns:p14="http://schemas.microsoft.com/office/powerpoint/2010/main" val="119942352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4DA506-8AD9-45C9-B8D6-93EB2AE64CF1}" type="datetimeFigureOut">
              <a:rPr lang="en-GB" smtClean="0"/>
              <a:t>01/08/2017</a:t>
            </a:fld>
            <a:endParaRPr lang="en-GB"/>
          </a:p>
        </p:txBody>
      </p:sp>
      <p:sp>
        <p:nvSpPr>
          <p:cNvPr id="5" name="Footer Placeholder 4"/>
          <p:cNvSpPr>
            <a:spLocks noGrp="1"/>
          </p:cNvSpPr>
          <p:nvPr>
            <p:ph type="ftr" sz="quarter" idx="11"/>
          </p:nvPr>
        </p:nvSpPr>
        <p:spPr>
          <a:xfrm>
            <a:off x="812805" y="6272785"/>
            <a:ext cx="4745736" cy="365125"/>
          </a:xfrm>
        </p:spPr>
        <p:txBody>
          <a:bodyPr/>
          <a:lstStyle/>
          <a:p>
            <a:endParaRPr lang="en-GB"/>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FF14BAB9-1ABD-4A39-96AD-818F68C66E33}" type="slidenum">
              <a:rPr lang="en-GB" smtClean="0"/>
              <a:t>‹#›</a:t>
            </a:fld>
            <a:endParaRPr lang="en-GB"/>
          </a:p>
        </p:txBody>
      </p:sp>
    </p:spTree>
    <p:extLst>
      <p:ext uri="{BB962C8B-B14F-4D97-AF65-F5344CB8AC3E}">
        <p14:creationId xmlns:p14="http://schemas.microsoft.com/office/powerpoint/2010/main" val="2028349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34DA506-8AD9-45C9-B8D6-93EB2AE64CF1}" type="datetimeFigureOut">
              <a:rPr lang="en-GB" smtClean="0"/>
              <a:t>01/08/2017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1419590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834DA506-8AD9-45C9-B8D6-93EB2AE64CF1}" type="datetimeFigureOut">
              <a:rPr lang="en-GB" smtClean="0"/>
              <a:t>01/08/2017</a:t>
            </a:fld>
            <a:endParaRPr lang="en-GB"/>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GB"/>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FF14BAB9-1ABD-4A39-96AD-818F68C66E33}" type="slidenum">
              <a:rPr lang="en-GB" smtClean="0"/>
              <a:t>‹#›</a:t>
            </a:fld>
            <a:endParaRPr lang="en-GB"/>
          </a:p>
        </p:txBody>
      </p:sp>
    </p:spTree>
    <p:extLst>
      <p:ext uri="{BB962C8B-B14F-4D97-AF65-F5344CB8AC3E}">
        <p14:creationId xmlns:p14="http://schemas.microsoft.com/office/powerpoint/2010/main" val="1415750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34DA506-8AD9-45C9-B8D6-93EB2AE64CF1}" type="datetimeFigureOut">
              <a:rPr lang="en-GB" smtClean="0"/>
              <a:t>01/08/2017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2759782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34DA506-8AD9-45C9-B8D6-93EB2AE64CF1}" type="datetimeFigureOut">
              <a:rPr lang="en-GB" smtClean="0"/>
              <a:t>01/08/2017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3791186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834DA506-8AD9-45C9-B8D6-93EB2AE64CF1}" type="datetimeFigureOut">
              <a:rPr lang="en-GB" smtClean="0"/>
              <a:t>01/08/2017</a:t>
            </a:fld>
            <a:endParaRPr lang="en-GB"/>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GB"/>
          </a:p>
        </p:txBody>
      </p:sp>
      <p:sp>
        <p:nvSpPr>
          <p:cNvPr id="5" name="Slide Number Placeholder 4"/>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1510901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4DA506-8AD9-45C9-B8D6-93EB2AE64CF1}" type="datetimeFigureOut">
              <a:rPr lang="en-GB" smtClean="0"/>
              <a:t>01/08/2017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3300634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834DA506-8AD9-45C9-B8D6-93EB2AE64CF1}" type="datetimeFigureOut">
              <a:rPr lang="en-GB" smtClean="0"/>
              <a:t>01/08/2017</a:t>
            </a:fld>
            <a:endParaRPr lang="en-GB"/>
          </a:p>
        </p:txBody>
      </p:sp>
      <p:sp>
        <p:nvSpPr>
          <p:cNvPr id="10" name="Footer Placeholder 9"/>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1721102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834DA506-8AD9-45C9-B8D6-93EB2AE64CF1}" type="datetimeFigureOut">
              <a:rPr lang="en-GB" smtClean="0"/>
              <a:t>01/08/2017</a:t>
            </a:fld>
            <a:endParaRPr lang="en-GB"/>
          </a:p>
        </p:txBody>
      </p:sp>
      <p:sp>
        <p:nvSpPr>
          <p:cNvPr id="10" name="Slide Number Placeholder 9"/>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2576017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34DA506-8AD9-45C9-B8D6-93EB2AE64CF1}" type="datetimeFigureOut">
              <a:rPr lang="en-GB" smtClean="0"/>
              <a:t>01/08/2017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3710653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34DA506-8AD9-45C9-B8D6-93EB2AE64CF1}" type="datetimeFigureOut">
              <a:rPr lang="en-GB" smtClean="0"/>
              <a:t>01/08/2017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14BAB9-1ABD-4A39-96AD-818F68C66E33}" type="slidenum">
              <a:rPr lang="en-GB" smtClean="0"/>
              <a:t>‹#›</a:t>
            </a:fld>
            <a:endParaRPr lang="en-GB"/>
          </a:p>
        </p:txBody>
      </p:sp>
    </p:spTree>
    <p:extLst>
      <p:ext uri="{BB962C8B-B14F-4D97-AF65-F5344CB8AC3E}">
        <p14:creationId xmlns:p14="http://schemas.microsoft.com/office/powerpoint/2010/main" val="323130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834DA506-8AD9-45C9-B8D6-93EB2AE64CF1}" type="datetimeFigureOut">
              <a:rPr lang="en-GB" smtClean="0"/>
              <a:t>01/08/2017</a:t>
            </a:fld>
            <a:endParaRPr lang="en-GB"/>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FF14BAB9-1ABD-4A39-96AD-818F68C66E33}" type="slidenum">
              <a:rPr lang="en-GB" smtClean="0"/>
              <a:t>‹#›</a:t>
            </a:fld>
            <a:endParaRPr lang="en-GB"/>
          </a:p>
        </p:txBody>
      </p:sp>
    </p:spTree>
    <p:extLst>
      <p:ext uri="{BB962C8B-B14F-4D97-AF65-F5344CB8AC3E}">
        <p14:creationId xmlns:p14="http://schemas.microsoft.com/office/powerpoint/2010/main" val="178341630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6.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9.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1.xm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12.jpeg"/></Relationships>
</file>

<file path=ppt/slides/_rels/slide20.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tags" Target="../tags/tag13.xml"/><Relationship Id="rId6" Type="http://schemas.openxmlformats.org/officeDocument/2006/relationships/image" Target="../media/image13.jpeg"/><Relationship Id="rId5" Type="http://schemas.openxmlformats.org/officeDocument/2006/relationships/notesSlide" Target="../notesSlides/notesSlide16.xml"/><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6.xml"/><Relationship Id="rId4" Type="http://schemas.openxmlformats.org/officeDocument/2006/relationships/image" Target="../media/image14.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17.xml"/><Relationship Id="rId4" Type="http://schemas.openxmlformats.org/officeDocument/2006/relationships/image" Target="../media/image15.jpeg"/></Relationships>
</file>

<file path=ppt/slides/_rels/slide24.xml.rels><?xml version="1.0" encoding="UTF-8" standalone="yes"?>
<Relationships xmlns="http://schemas.openxmlformats.org/package/2006/relationships"><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image" Target="../media/image16.png"/><Relationship Id="rId5" Type="http://schemas.openxmlformats.org/officeDocument/2006/relationships/notesSlide" Target="../notesSlides/notesSlide20.xml"/><Relationship Id="rId4"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2.xml"/><Relationship Id="rId1" Type="http://schemas.openxmlformats.org/officeDocument/2006/relationships/tags" Target="../tags/tag21.xml"/><Relationship Id="rId4"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4.xml"/><Relationship Id="rId1" Type="http://schemas.openxmlformats.org/officeDocument/2006/relationships/tags" Target="../tags/tag23.xml"/><Relationship Id="rId5" Type="http://schemas.openxmlformats.org/officeDocument/2006/relationships/image" Target="../media/image17.png"/><Relationship Id="rId4" Type="http://schemas.openxmlformats.org/officeDocument/2006/relationships/notesSlide" Target="../notesSlides/notesSlide2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6.xml"/><Relationship Id="rId1" Type="http://schemas.openxmlformats.org/officeDocument/2006/relationships/tags" Target="../tags/tag25.xml"/><Relationship Id="rId5" Type="http://schemas.openxmlformats.org/officeDocument/2006/relationships/image" Target="../media/image17.png"/><Relationship Id="rId4" Type="http://schemas.openxmlformats.org/officeDocument/2006/relationships/notesSlide" Target="../notesSlides/notesSlide23.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44824"/>
            <a:ext cx="8229600" cy="2655168"/>
          </a:xfrm>
        </p:spPr>
        <p:txBody>
          <a:bodyPr>
            <a:normAutofit/>
          </a:bodyPr>
          <a:lstStyle/>
          <a:p>
            <a:r>
              <a:rPr lang="en-GB" dirty="0" smtClean="0"/>
              <a:t>Unit 306</a:t>
            </a:r>
            <a:br>
              <a:rPr lang="en-GB" dirty="0" smtClean="0"/>
            </a:br>
            <a:r>
              <a:rPr lang="en-GB" dirty="0" smtClean="0"/>
              <a:t>Interviewing Victims and Witnesses</a:t>
            </a:r>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404664"/>
            <a:ext cx="2333333" cy="971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17447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3" descr="\\Client\G$\Roger Images\Images\4857027241_1e92c4f745.jpg"/>
          <p:cNvPicPr>
            <a:picLocks noChangeAspect="1" noChangeArrowheads="1"/>
          </p:cNvPicPr>
          <p:nvPr>
            <p:custDataLst>
              <p:tags r:id="rId1"/>
            </p:custDataLst>
          </p:nvPr>
        </p:nvPicPr>
        <p:blipFill>
          <a:blip r:embed="rId4" cstate="print">
            <a:duotone>
              <a:schemeClr val="accent5">
                <a:shade val="45000"/>
                <a:satMod val="135000"/>
              </a:schemeClr>
              <a:prstClr val="white"/>
            </a:duotone>
            <a:extLst/>
          </a:blip>
          <a:srcRect/>
          <a:stretch>
            <a:fillRect/>
          </a:stretch>
        </p:blipFill>
        <p:spPr bwMode="auto">
          <a:xfrm>
            <a:off x="893845" y="556423"/>
            <a:ext cx="7356309" cy="5517232"/>
          </a:xfrm>
          <a:prstGeom prst="rect">
            <a:avLst/>
          </a:prstGeom>
          <a:noFill/>
          <a:ln>
            <a:noFill/>
          </a:ln>
          <a:effectLst>
            <a:softEdge rad="635000"/>
          </a:effectLst>
          <a:extLst/>
        </p:spPr>
      </p:pic>
      <p:sp>
        <p:nvSpPr>
          <p:cNvPr id="5123" name="TextBox 3"/>
          <p:cNvSpPr txBox="1">
            <a:spLocks noChangeArrowheads="1"/>
          </p:cNvSpPr>
          <p:nvPr/>
        </p:nvSpPr>
        <p:spPr bwMode="auto">
          <a:xfrm>
            <a:off x="0" y="3000375"/>
            <a:ext cx="9144000"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7 Principles of Investigative Interviewing</a:t>
            </a:r>
          </a:p>
        </p:txBody>
      </p:sp>
      <p:sp>
        <p:nvSpPr>
          <p:cNvPr id="8" name="Rectangle 3"/>
          <p:cNvSpPr txBox="1">
            <a:spLocks noChangeArrowheads="1"/>
          </p:cNvSpPr>
          <p:nvPr/>
        </p:nvSpPr>
        <p:spPr bwMode="auto">
          <a:xfrm>
            <a:off x="468313" y="1560513"/>
            <a:ext cx="8229600" cy="4533900"/>
          </a:xfrm>
          <a:prstGeom prst="rect">
            <a:avLst/>
          </a:prstGeom>
          <a:noFill/>
          <a:ln>
            <a:noFill/>
          </a:ln>
          <a:effectLst/>
          <a:ex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buFontTx/>
              <a:buNone/>
              <a:defRPr/>
            </a:pPr>
            <a:endParaRPr lang="en-GB" altLang="en-US" sz="2200" kern="0" dirty="0" smtClean="0">
              <a:solidFill>
                <a:schemeClr val="bg1"/>
              </a:solidFill>
            </a:endParaRPr>
          </a:p>
        </p:txBody>
      </p:sp>
    </p:spTree>
    <p:extLst>
      <p:ext uri="{BB962C8B-B14F-4D97-AF65-F5344CB8AC3E}">
        <p14:creationId xmlns:p14="http://schemas.microsoft.com/office/powerpoint/2010/main" val="12833633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nodePh="1">
                                  <p:stCondLst>
                                    <p:cond delay="0"/>
                                  </p:stCondLst>
                                  <p:endCondLst>
                                    <p:cond evt="begin" delay="0">
                                      <p:tn val="5"/>
                                    </p:cond>
                                  </p:end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lient\G$\Roger Images\Images\PIP3.png"/>
          <p:cNvPicPr>
            <a:picLocks noChangeAspect="1" noChangeArrowheads="1"/>
          </p:cNvPicPr>
          <p:nvPr>
            <p:custDataLst>
              <p:tags r:id="rId1"/>
            </p:custDataLst>
          </p:nvPr>
        </p:nvPicPr>
        <p:blipFill>
          <a:blip r:embed="rId4" cstate="print">
            <a:duotone>
              <a:schemeClr val="accent1">
                <a:shade val="45000"/>
                <a:satMod val="135000"/>
              </a:schemeClr>
              <a:prstClr val="white"/>
            </a:duotone>
            <a:extLst/>
          </a:blip>
          <a:srcRect/>
          <a:stretch>
            <a:fillRect/>
          </a:stretch>
        </p:blipFill>
        <p:spPr bwMode="auto">
          <a:xfrm>
            <a:off x="1684251" y="1072887"/>
            <a:ext cx="5796136" cy="4347102"/>
          </a:xfrm>
          <a:prstGeom prst="rect">
            <a:avLst/>
          </a:prstGeom>
          <a:ln>
            <a:noFill/>
          </a:ln>
          <a:effectLst>
            <a:softEdge rad="112500"/>
          </a:effectLst>
          <a:extLst/>
        </p:spPr>
      </p:pic>
      <p:sp>
        <p:nvSpPr>
          <p:cNvPr id="6147" name="TextBox 5"/>
          <p:cNvSpPr txBox="1">
            <a:spLocks noChangeArrowheads="1"/>
          </p:cNvSpPr>
          <p:nvPr/>
        </p:nvSpPr>
        <p:spPr bwMode="auto">
          <a:xfrm>
            <a:off x="225425" y="2922588"/>
            <a:ext cx="8713788"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600">
                <a:solidFill>
                  <a:schemeClr val="tx1"/>
                </a:solidFill>
              </a:rPr>
              <a:t>Interview Models &amp; Framework</a:t>
            </a:r>
          </a:p>
        </p:txBody>
      </p:sp>
    </p:spTree>
    <p:extLst>
      <p:ext uri="{BB962C8B-B14F-4D97-AF65-F5344CB8AC3E}">
        <p14:creationId xmlns:p14="http://schemas.microsoft.com/office/powerpoint/2010/main" val="28580133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interview2.jpg"/>
          <p:cNvPicPr>
            <a:picLocks noChangeAspect="1"/>
          </p:cNvPicPr>
          <p:nvPr>
            <p:custDataLst>
              <p:tags r:id="rId1"/>
            </p:custDataLst>
          </p:nvPr>
        </p:nvPicPr>
        <p:blipFill>
          <a:blip r:embed="rId4" cstate="print">
            <a:duotone>
              <a:schemeClr val="accent3">
                <a:shade val="45000"/>
                <a:satMod val="135000"/>
              </a:schemeClr>
              <a:prstClr val="white"/>
            </a:duotone>
          </a:blip>
          <a:stretch>
            <a:fillRect/>
          </a:stretch>
        </p:blipFill>
        <p:spPr>
          <a:xfrm>
            <a:off x="-1" y="734192"/>
            <a:ext cx="9144001" cy="6079184"/>
          </a:xfrm>
          <a:prstGeom prst="rect">
            <a:avLst/>
          </a:prstGeom>
          <a:effectLst>
            <a:softEdge rad="317500"/>
          </a:effectLst>
        </p:spPr>
      </p:pic>
      <p:sp>
        <p:nvSpPr>
          <p:cNvPr id="7171" name="Title 1"/>
          <p:cNvSpPr>
            <a:spLocks noGrp="1"/>
          </p:cNvSpPr>
          <p:nvPr>
            <p:ph type="title"/>
          </p:nvPr>
        </p:nvSpPr>
        <p:spPr/>
        <p:txBody>
          <a:bodyPr/>
          <a:lstStyle/>
          <a:p>
            <a:r>
              <a:rPr lang="en-GB" altLang="en-US" b="1" smtClean="0">
                <a:solidFill>
                  <a:schemeClr val="tx1"/>
                </a:solidFill>
                <a:ea typeface="ＭＳ Ｐゴシック" pitchFamily="34" charset="-128"/>
              </a:rPr>
              <a:t>Interviewing Skills</a:t>
            </a:r>
          </a:p>
        </p:txBody>
      </p:sp>
      <p:sp>
        <p:nvSpPr>
          <p:cNvPr id="9" name="Content Placeholder 2"/>
          <p:cNvSpPr txBox="1">
            <a:spLocks/>
          </p:cNvSpPr>
          <p:nvPr/>
        </p:nvSpPr>
        <p:spPr bwMode="auto">
          <a:xfrm>
            <a:off x="1835150" y="1484313"/>
            <a:ext cx="5473700" cy="3889375"/>
          </a:xfrm>
          <a:prstGeom prst="rect">
            <a:avLst/>
          </a:prstGeom>
          <a:noFill/>
          <a:ln w="9525">
            <a:noFill/>
            <a:miter lim="800000"/>
            <a:headEnd/>
            <a:tailEnd/>
          </a:ln>
        </p:spPr>
        <p:txBody>
          <a:bodyPr/>
          <a:lstStyle/>
          <a:p>
            <a:pPr algn="ctr" eaLnBrk="0" hangingPunct="0">
              <a:spcBef>
                <a:spcPts val="0"/>
              </a:spcBef>
              <a:spcAft>
                <a:spcPts val="4200"/>
              </a:spcAft>
              <a:defRPr/>
            </a:pPr>
            <a:r>
              <a:rPr lang="en-GB" sz="3200" b="0" kern="0" dirty="0">
                <a:solidFill>
                  <a:srgbClr val="002060"/>
                </a:solidFill>
                <a:latin typeface="+mn-lt"/>
                <a:ea typeface="ＭＳ Ｐゴシック" pitchFamily="-112" charset="-128"/>
                <a:cs typeface="ＭＳ Ｐゴシック" pitchFamily="-112" charset="-128"/>
              </a:rPr>
              <a:t>Planning and preparation</a:t>
            </a:r>
          </a:p>
          <a:p>
            <a:pPr algn="ctr" eaLnBrk="0" hangingPunct="0">
              <a:spcBef>
                <a:spcPts val="0"/>
              </a:spcBef>
              <a:spcAft>
                <a:spcPts val="4200"/>
              </a:spcAft>
              <a:defRPr/>
            </a:pPr>
            <a:r>
              <a:rPr lang="en-GB" sz="3200" b="0" kern="0" dirty="0">
                <a:solidFill>
                  <a:srgbClr val="002060"/>
                </a:solidFill>
                <a:latin typeface="+mn-lt"/>
                <a:ea typeface="ＭＳ Ｐゴシック" pitchFamily="-112" charset="-128"/>
                <a:cs typeface="ＭＳ Ｐゴシック" pitchFamily="-112" charset="-128"/>
              </a:rPr>
              <a:t>Establishing a rapport</a:t>
            </a:r>
          </a:p>
          <a:p>
            <a:pPr algn="ctr" eaLnBrk="0" hangingPunct="0">
              <a:spcBef>
                <a:spcPts val="0"/>
              </a:spcBef>
              <a:spcAft>
                <a:spcPts val="4200"/>
              </a:spcAft>
              <a:defRPr/>
            </a:pPr>
            <a:r>
              <a:rPr lang="en-GB" sz="3200" b="0" kern="0" dirty="0">
                <a:solidFill>
                  <a:srgbClr val="002060"/>
                </a:solidFill>
                <a:latin typeface="+mn-lt"/>
                <a:ea typeface="ＭＳ Ｐゴシック" pitchFamily="-112" charset="-128"/>
                <a:cs typeface="ＭＳ Ｐゴシック" pitchFamily="-112" charset="-128"/>
              </a:rPr>
              <a:t>Listening skills</a:t>
            </a:r>
          </a:p>
          <a:p>
            <a:pPr algn="ctr" eaLnBrk="0" hangingPunct="0">
              <a:spcBef>
                <a:spcPct val="20000"/>
              </a:spcBef>
              <a:spcAft>
                <a:spcPts val="4200"/>
              </a:spcAft>
              <a:defRPr/>
            </a:pPr>
            <a:r>
              <a:rPr lang="en-GB" sz="3200" b="0" kern="0" dirty="0">
                <a:solidFill>
                  <a:srgbClr val="002060"/>
                </a:solidFill>
                <a:latin typeface="+mn-lt"/>
                <a:ea typeface="ＭＳ Ｐゴシック" pitchFamily="-112" charset="-128"/>
                <a:cs typeface="ＭＳ Ｐゴシック" pitchFamily="-112" charset="-128"/>
              </a:rPr>
              <a:t>Questioning skills</a:t>
            </a:r>
          </a:p>
        </p:txBody>
      </p:sp>
    </p:spTree>
    <p:extLst>
      <p:ext uri="{BB962C8B-B14F-4D97-AF65-F5344CB8AC3E}">
        <p14:creationId xmlns:p14="http://schemas.microsoft.com/office/powerpoint/2010/main" val="29940921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‘PEACE’ model </a:t>
            </a:r>
          </a:p>
        </p:txBody>
      </p:sp>
      <p:sp>
        <p:nvSpPr>
          <p:cNvPr id="3" name="Content Placeholder 2"/>
          <p:cNvSpPr>
            <a:spLocks noGrp="1"/>
          </p:cNvSpPr>
          <p:nvPr>
            <p:ph idx="1"/>
          </p:nvPr>
        </p:nvSpPr>
        <p:spPr>
          <a:xfrm>
            <a:off x="107504" y="2121408"/>
            <a:ext cx="8928992" cy="4050792"/>
          </a:xfrm>
        </p:spPr>
        <p:txBody>
          <a:bodyPr>
            <a:noAutofit/>
          </a:bodyPr>
          <a:lstStyle/>
          <a:p>
            <a:r>
              <a:rPr lang="en-GB" sz="2400" dirty="0" smtClean="0"/>
              <a:t>A </a:t>
            </a:r>
            <a:r>
              <a:rPr lang="en-GB" sz="2400" dirty="0"/>
              <a:t>national framework for Investigative Interviewing.</a:t>
            </a:r>
          </a:p>
          <a:p>
            <a:r>
              <a:rPr lang="en-GB" sz="2400" dirty="0"/>
              <a:t>The term ‘interview structure’ recognises that the interview is something we build or create. You, the interviewer, are primarily responsible for the planning and conduct of the interview. </a:t>
            </a:r>
          </a:p>
          <a:p>
            <a:r>
              <a:rPr lang="en-GB" sz="2400" dirty="0"/>
              <a:t>A well-planned and carefully conducted interview has a good chance of obtaining accurate and reliable information.</a:t>
            </a:r>
          </a:p>
          <a:p>
            <a:r>
              <a:rPr lang="en-GB" sz="2400" dirty="0" smtClean="0"/>
              <a:t>Within </a:t>
            </a:r>
            <a:r>
              <a:rPr lang="en-GB" sz="2400" dirty="0"/>
              <a:t>the overall framework there are two models; ‘Free-recall’ and ‘Conversation Management’</a:t>
            </a:r>
          </a:p>
          <a:p>
            <a:r>
              <a:rPr lang="en-GB" sz="2400" dirty="0"/>
              <a:t>We will be discussing the ‘Free Recall’ model today.</a:t>
            </a:r>
          </a:p>
          <a:p>
            <a:endParaRPr lang="en-GB" sz="2400" dirty="0"/>
          </a:p>
        </p:txBody>
      </p:sp>
    </p:spTree>
    <p:extLst>
      <p:ext uri="{BB962C8B-B14F-4D97-AF65-F5344CB8AC3E}">
        <p14:creationId xmlns:p14="http://schemas.microsoft.com/office/powerpoint/2010/main" val="229829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lient\G$\Roger Images\Images\PIP3.png"/>
          <p:cNvPicPr>
            <a:picLocks noChangeAspect="1" noChangeArrowheads="1"/>
          </p:cNvPicPr>
          <p:nvPr>
            <p:custDataLst>
              <p:tags r:id="rId1"/>
            </p:custDataLst>
          </p:nvPr>
        </p:nvPicPr>
        <p:blipFill>
          <a:blip r:embed="rId4" cstate="print">
            <a:duotone>
              <a:schemeClr val="accent3">
                <a:shade val="45000"/>
                <a:satMod val="135000"/>
              </a:schemeClr>
              <a:prstClr val="white"/>
            </a:duotone>
            <a:extLst/>
          </a:blip>
          <a:srcRect/>
          <a:stretch>
            <a:fillRect/>
          </a:stretch>
        </p:blipFill>
        <p:spPr bwMode="auto">
          <a:xfrm>
            <a:off x="3563888" y="1394774"/>
            <a:ext cx="5400600" cy="4050450"/>
          </a:xfrm>
          <a:prstGeom prst="rect">
            <a:avLst/>
          </a:prstGeom>
          <a:noFill/>
          <a:ln>
            <a:noFill/>
          </a:ln>
          <a:effectLst>
            <a:softEdge rad="635000"/>
          </a:effectLst>
          <a:extLst/>
        </p:spPr>
      </p:pic>
      <p:sp>
        <p:nvSpPr>
          <p:cNvPr id="8195" name="TextBox 5"/>
          <p:cNvSpPr txBox="1">
            <a:spLocks noChangeArrowheads="1"/>
          </p:cNvSpPr>
          <p:nvPr/>
        </p:nvSpPr>
        <p:spPr bwMode="auto">
          <a:xfrm>
            <a:off x="215900" y="115888"/>
            <a:ext cx="87122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600">
                <a:solidFill>
                  <a:schemeClr val="tx1"/>
                </a:solidFill>
              </a:rPr>
              <a:t>P.E.A.C.E</a:t>
            </a:r>
          </a:p>
        </p:txBody>
      </p:sp>
      <p:sp>
        <p:nvSpPr>
          <p:cNvPr id="8196" name="TextBox 1"/>
          <p:cNvSpPr txBox="1">
            <a:spLocks noChangeArrowheads="1"/>
          </p:cNvSpPr>
          <p:nvPr/>
        </p:nvSpPr>
        <p:spPr bwMode="auto">
          <a:xfrm>
            <a:off x="395288" y="1389063"/>
            <a:ext cx="6264275" cy="458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spcAft>
                <a:spcPts val="2400"/>
              </a:spcAft>
              <a:buFontTx/>
              <a:buNone/>
            </a:pPr>
            <a:r>
              <a:rPr lang="en-GB" altLang="en-US" sz="3200" dirty="0">
                <a:solidFill>
                  <a:srgbClr val="FF0000"/>
                </a:solidFill>
              </a:rPr>
              <a:t>P</a:t>
            </a:r>
            <a:r>
              <a:rPr lang="en-GB" altLang="en-US" sz="3200" b="0" dirty="0">
                <a:solidFill>
                  <a:srgbClr val="002060"/>
                </a:solidFill>
              </a:rPr>
              <a:t>lanning &amp; Preparation</a:t>
            </a:r>
          </a:p>
          <a:p>
            <a:pPr eaLnBrk="1" hangingPunct="1">
              <a:spcBef>
                <a:spcPct val="0"/>
              </a:spcBef>
              <a:spcAft>
                <a:spcPts val="2400"/>
              </a:spcAft>
              <a:buFontTx/>
              <a:buNone/>
            </a:pPr>
            <a:r>
              <a:rPr lang="en-GB" altLang="en-US" sz="3200" dirty="0">
                <a:solidFill>
                  <a:srgbClr val="FF0000"/>
                </a:solidFill>
              </a:rPr>
              <a:t>E</a:t>
            </a:r>
            <a:r>
              <a:rPr lang="en-GB" altLang="en-US" sz="3200" b="0" dirty="0">
                <a:solidFill>
                  <a:srgbClr val="002060"/>
                </a:solidFill>
              </a:rPr>
              <a:t>ngage and Explain</a:t>
            </a:r>
          </a:p>
          <a:p>
            <a:pPr eaLnBrk="1" hangingPunct="1">
              <a:spcBef>
                <a:spcPct val="0"/>
              </a:spcBef>
              <a:spcAft>
                <a:spcPts val="2400"/>
              </a:spcAft>
              <a:buFontTx/>
              <a:buNone/>
            </a:pPr>
            <a:r>
              <a:rPr lang="en-GB" altLang="en-US" sz="3200" dirty="0">
                <a:solidFill>
                  <a:srgbClr val="FF0000"/>
                </a:solidFill>
              </a:rPr>
              <a:t>A</a:t>
            </a:r>
            <a:r>
              <a:rPr lang="en-GB" altLang="en-US" sz="3200" b="0" dirty="0">
                <a:solidFill>
                  <a:srgbClr val="002060"/>
                </a:solidFill>
              </a:rPr>
              <a:t>ccount</a:t>
            </a:r>
          </a:p>
          <a:p>
            <a:pPr eaLnBrk="1" hangingPunct="1">
              <a:spcBef>
                <a:spcPct val="0"/>
              </a:spcBef>
              <a:spcAft>
                <a:spcPts val="2400"/>
              </a:spcAft>
              <a:buFontTx/>
              <a:buNone/>
            </a:pPr>
            <a:r>
              <a:rPr lang="en-GB" altLang="en-US" sz="3200" dirty="0">
                <a:solidFill>
                  <a:srgbClr val="FF0000"/>
                </a:solidFill>
              </a:rPr>
              <a:t>C</a:t>
            </a:r>
            <a:r>
              <a:rPr lang="en-GB" altLang="en-US" sz="3200" b="0" dirty="0">
                <a:solidFill>
                  <a:srgbClr val="002060"/>
                </a:solidFill>
              </a:rPr>
              <a:t>larification &amp; Challenge</a:t>
            </a:r>
          </a:p>
          <a:p>
            <a:pPr eaLnBrk="1" hangingPunct="1">
              <a:spcBef>
                <a:spcPct val="0"/>
              </a:spcBef>
              <a:spcAft>
                <a:spcPts val="2400"/>
              </a:spcAft>
              <a:buFontTx/>
              <a:buNone/>
            </a:pPr>
            <a:r>
              <a:rPr lang="en-GB" altLang="en-US" sz="3200" dirty="0">
                <a:solidFill>
                  <a:srgbClr val="FF0000"/>
                </a:solidFill>
              </a:rPr>
              <a:t>C</a:t>
            </a:r>
            <a:r>
              <a:rPr lang="en-GB" altLang="en-US" sz="3200" b="0" dirty="0">
                <a:solidFill>
                  <a:srgbClr val="002060"/>
                </a:solidFill>
              </a:rPr>
              <a:t>losure</a:t>
            </a:r>
          </a:p>
          <a:p>
            <a:pPr eaLnBrk="1" hangingPunct="1">
              <a:spcBef>
                <a:spcPct val="0"/>
              </a:spcBef>
              <a:buFontTx/>
              <a:buNone/>
            </a:pPr>
            <a:r>
              <a:rPr lang="en-GB" altLang="en-US" sz="3200" dirty="0">
                <a:solidFill>
                  <a:srgbClr val="FF0000"/>
                </a:solidFill>
              </a:rPr>
              <a:t>E</a:t>
            </a:r>
            <a:r>
              <a:rPr lang="en-GB" altLang="en-US" sz="3200" b="0" dirty="0">
                <a:solidFill>
                  <a:srgbClr val="002060"/>
                </a:solidFill>
              </a:rPr>
              <a:t>valuation</a:t>
            </a:r>
            <a:endParaRPr lang="en-GB" altLang="en-US" sz="3200" dirty="0">
              <a:solidFill>
                <a:srgbClr val="0033CC"/>
              </a:solidFill>
            </a:endParaRPr>
          </a:p>
        </p:txBody>
      </p:sp>
    </p:spTree>
    <p:extLst>
      <p:ext uri="{BB962C8B-B14F-4D97-AF65-F5344CB8AC3E}">
        <p14:creationId xmlns:p14="http://schemas.microsoft.com/office/powerpoint/2010/main" val="4651474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819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4" cstate="print">
            <a:extLst/>
          </a:blip>
          <a:srcRect l="32691"/>
          <a:stretch/>
        </p:blipFill>
        <p:spPr>
          <a:xfrm>
            <a:off x="323528" y="1209676"/>
            <a:ext cx="5685867" cy="4379564"/>
          </a:xfrm>
          <a:prstGeom prst="rect">
            <a:avLst/>
          </a:prstGeom>
          <a:ln>
            <a:noFill/>
          </a:ln>
          <a:effectLst>
            <a:softEdge rad="317500"/>
          </a:effectLst>
        </p:spPr>
      </p:pic>
      <p:sp>
        <p:nvSpPr>
          <p:cNvPr id="10243"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dirty="0">
                <a:solidFill>
                  <a:schemeClr val="tx1"/>
                </a:solidFill>
              </a:rPr>
              <a:t>Planning and Preparation</a:t>
            </a:r>
          </a:p>
        </p:txBody>
      </p:sp>
      <p:sp>
        <p:nvSpPr>
          <p:cNvPr id="12292" name="TextBox 1"/>
          <p:cNvSpPr txBox="1">
            <a:spLocks noChangeArrowheads="1"/>
          </p:cNvSpPr>
          <p:nvPr/>
        </p:nvSpPr>
        <p:spPr bwMode="auto">
          <a:xfrm>
            <a:off x="4572000" y="1209675"/>
            <a:ext cx="4321175" cy="501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a:solidFill>
                  <a:srgbClr val="002060"/>
                </a:solidFill>
              </a:rPr>
              <a:t>Strategy</a:t>
            </a:r>
          </a:p>
          <a:p>
            <a:pPr eaLnBrk="1" hangingPunct="1">
              <a:spcBef>
                <a:spcPct val="0"/>
              </a:spcBef>
              <a:buFontTx/>
              <a:buNone/>
            </a:pPr>
            <a:endParaRPr lang="en-GB" altLang="en-US" sz="3200" b="0">
              <a:solidFill>
                <a:srgbClr val="002060"/>
              </a:solidFill>
            </a:endParaRPr>
          </a:p>
          <a:p>
            <a:pPr eaLnBrk="1" hangingPunct="1">
              <a:spcBef>
                <a:spcPct val="0"/>
              </a:spcBef>
              <a:buFontTx/>
              <a:buNone/>
            </a:pPr>
            <a:r>
              <a:rPr lang="en-GB" altLang="en-US" sz="3200" b="0">
                <a:solidFill>
                  <a:srgbClr val="002060"/>
                </a:solidFill>
              </a:rPr>
              <a:t>Relationship to the investigation</a:t>
            </a:r>
          </a:p>
          <a:p>
            <a:pPr eaLnBrk="1" hangingPunct="1">
              <a:spcBef>
                <a:spcPct val="0"/>
              </a:spcBef>
              <a:buFontTx/>
              <a:buNone/>
            </a:pPr>
            <a:endParaRPr lang="en-GB" altLang="en-US" sz="3200" b="0">
              <a:solidFill>
                <a:srgbClr val="002060"/>
              </a:solidFill>
            </a:endParaRPr>
          </a:p>
          <a:p>
            <a:pPr eaLnBrk="1" hangingPunct="1">
              <a:spcBef>
                <a:spcPct val="0"/>
              </a:spcBef>
              <a:buFontTx/>
              <a:buNone/>
            </a:pPr>
            <a:r>
              <a:rPr lang="en-GB" altLang="en-US" sz="3200" b="0">
                <a:solidFill>
                  <a:srgbClr val="002060"/>
                </a:solidFill>
              </a:rPr>
              <a:t>Resources</a:t>
            </a:r>
          </a:p>
          <a:p>
            <a:pPr eaLnBrk="1" hangingPunct="1">
              <a:spcBef>
                <a:spcPct val="0"/>
              </a:spcBef>
              <a:buFontTx/>
              <a:buNone/>
            </a:pPr>
            <a:endParaRPr lang="en-GB" altLang="en-US" sz="3200" b="0">
              <a:solidFill>
                <a:srgbClr val="002060"/>
              </a:solidFill>
            </a:endParaRPr>
          </a:p>
          <a:p>
            <a:pPr eaLnBrk="1" hangingPunct="1">
              <a:spcBef>
                <a:spcPct val="0"/>
              </a:spcBef>
              <a:buFontTx/>
              <a:buNone/>
            </a:pPr>
            <a:r>
              <a:rPr lang="en-GB" altLang="en-US" sz="3200" b="0">
                <a:solidFill>
                  <a:srgbClr val="002060"/>
                </a:solidFill>
              </a:rPr>
              <a:t>Practical arrangements</a:t>
            </a:r>
          </a:p>
          <a:p>
            <a:pPr eaLnBrk="1" hangingPunct="1">
              <a:spcBef>
                <a:spcPct val="0"/>
              </a:spcBef>
              <a:buFontTx/>
              <a:buNone/>
            </a:pPr>
            <a:endParaRPr lang="en-GB" altLang="en-US" sz="3200" b="0">
              <a:solidFill>
                <a:srgbClr val="002060"/>
              </a:solidFill>
            </a:endParaRPr>
          </a:p>
        </p:txBody>
      </p:sp>
    </p:spTree>
    <p:extLst>
      <p:ext uri="{BB962C8B-B14F-4D97-AF65-F5344CB8AC3E}">
        <p14:creationId xmlns:p14="http://schemas.microsoft.com/office/powerpoint/2010/main" val="10719850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29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2">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29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Planning and Preparation</a:t>
            </a:r>
            <a:br>
              <a:rPr lang="en-GB" dirty="0"/>
            </a:br>
            <a:endParaRPr lang="en-GB" dirty="0"/>
          </a:p>
        </p:txBody>
      </p:sp>
      <p:sp>
        <p:nvSpPr>
          <p:cNvPr id="3" name="Content Placeholder 2"/>
          <p:cNvSpPr>
            <a:spLocks noGrp="1"/>
          </p:cNvSpPr>
          <p:nvPr>
            <p:ph idx="1"/>
          </p:nvPr>
        </p:nvSpPr>
        <p:spPr>
          <a:xfrm>
            <a:off x="107504" y="2121408"/>
            <a:ext cx="8856984" cy="4050792"/>
          </a:xfrm>
        </p:spPr>
        <p:txBody>
          <a:bodyPr>
            <a:normAutofit fontScale="92500" lnSpcReduction="10000"/>
          </a:bodyPr>
          <a:lstStyle/>
          <a:p>
            <a:r>
              <a:rPr lang="en-GB" sz="2400" dirty="0" smtClean="0"/>
              <a:t>When </a:t>
            </a:r>
            <a:r>
              <a:rPr lang="en-GB" sz="2400" dirty="0"/>
              <a:t>developing an interview Strategy or plan you will be assembling </a:t>
            </a:r>
            <a:r>
              <a:rPr lang="en-GB" sz="2400" dirty="0" smtClean="0"/>
              <a:t>all the facts;  </a:t>
            </a:r>
            <a:endParaRPr lang="en-GB" sz="2400" dirty="0"/>
          </a:p>
          <a:p>
            <a:r>
              <a:rPr lang="en-GB" sz="2400" dirty="0"/>
              <a:t>You might ask yourself:</a:t>
            </a:r>
          </a:p>
          <a:p>
            <a:r>
              <a:rPr lang="en-GB" sz="2400" dirty="0"/>
              <a:t>What role does this witness play in the investigation? </a:t>
            </a:r>
          </a:p>
          <a:p>
            <a:r>
              <a:rPr lang="en-GB" sz="2400" dirty="0"/>
              <a:t>Do they have any special needs?  </a:t>
            </a:r>
          </a:p>
          <a:p>
            <a:r>
              <a:rPr lang="en-GB" sz="2400" dirty="0"/>
              <a:t>Are they vulnerable witnesses e.g. a person under the age of 18? </a:t>
            </a:r>
            <a:r>
              <a:rPr lang="en-GB" sz="2400" dirty="0" smtClean="0"/>
              <a:t>An elderly person? A disabled person?</a:t>
            </a:r>
          </a:p>
          <a:p>
            <a:r>
              <a:rPr lang="en-GB" sz="2400" dirty="0" smtClean="0"/>
              <a:t>Does </a:t>
            </a:r>
            <a:r>
              <a:rPr lang="en-GB" sz="2400" dirty="0"/>
              <a:t>this require any special arrangements e.g. video recording the interview or specially trained resources to conduct it?  </a:t>
            </a:r>
          </a:p>
          <a:p>
            <a:r>
              <a:rPr lang="en-GB" sz="2400" dirty="0"/>
              <a:t>Does what the witness has already said tie in to the offences you are considering?</a:t>
            </a:r>
          </a:p>
          <a:p>
            <a:endParaRPr lang="en-GB" dirty="0"/>
          </a:p>
          <a:p>
            <a:endParaRPr lang="en-GB" dirty="0"/>
          </a:p>
        </p:txBody>
      </p:sp>
    </p:spTree>
    <p:extLst>
      <p:ext uri="{BB962C8B-B14F-4D97-AF65-F5344CB8AC3E}">
        <p14:creationId xmlns:p14="http://schemas.microsoft.com/office/powerpoint/2010/main" val="321277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Planning and Preparation</a:t>
            </a:r>
            <a:br>
              <a:rPr lang="en-GB" dirty="0"/>
            </a:br>
            <a:endParaRPr lang="en-GB" dirty="0"/>
          </a:p>
        </p:txBody>
      </p:sp>
      <p:sp>
        <p:nvSpPr>
          <p:cNvPr id="3" name="Content Placeholder 2"/>
          <p:cNvSpPr>
            <a:spLocks noGrp="1"/>
          </p:cNvSpPr>
          <p:nvPr>
            <p:ph idx="1"/>
          </p:nvPr>
        </p:nvSpPr>
        <p:spPr>
          <a:xfrm>
            <a:off x="395536" y="1412776"/>
            <a:ext cx="8229600" cy="4968552"/>
          </a:xfrm>
        </p:spPr>
        <p:txBody>
          <a:bodyPr>
            <a:normAutofit/>
          </a:bodyPr>
          <a:lstStyle/>
          <a:p>
            <a:r>
              <a:rPr lang="en-GB" sz="2400" dirty="0"/>
              <a:t>You will also need to consider the location, time and duration of the </a:t>
            </a:r>
            <a:r>
              <a:rPr lang="en-GB" sz="2400" dirty="0" smtClean="0"/>
              <a:t>interview,</a:t>
            </a:r>
            <a:endParaRPr lang="en-GB" sz="2400" dirty="0"/>
          </a:p>
          <a:p>
            <a:r>
              <a:rPr lang="en-GB" sz="2400" dirty="0"/>
              <a:t>You will need to consider the resources you might require; witness statement forms, pens, access to the location (it could be the home address and In addition to this you will need Information about the alleged offence(s</a:t>
            </a:r>
            <a:r>
              <a:rPr lang="en-GB" sz="2400" dirty="0" smtClean="0"/>
              <a:t>), </a:t>
            </a:r>
            <a:endParaRPr lang="en-GB" sz="2400" dirty="0"/>
          </a:p>
          <a:p>
            <a:r>
              <a:rPr lang="en-GB" sz="2400" dirty="0" smtClean="0"/>
              <a:t>You </a:t>
            </a:r>
            <a:r>
              <a:rPr lang="en-GB" sz="2400" dirty="0"/>
              <a:t>need to support the person </a:t>
            </a:r>
            <a:r>
              <a:rPr lang="en-GB" sz="2400" dirty="0" smtClean="0"/>
              <a:t>to comply </a:t>
            </a:r>
            <a:r>
              <a:rPr lang="en-GB" sz="2400" dirty="0"/>
              <a:t>with legal requirements, e.g. appropriate adults for juvenile </a:t>
            </a:r>
            <a:r>
              <a:rPr lang="en-GB" sz="2400" dirty="0" smtClean="0"/>
              <a:t>victims/witnesses,</a:t>
            </a:r>
            <a:endParaRPr lang="en-GB" sz="2400" dirty="0"/>
          </a:p>
          <a:p>
            <a:r>
              <a:rPr lang="en-GB" sz="2400" dirty="0" smtClean="0"/>
              <a:t>This will deliver </a:t>
            </a:r>
            <a:r>
              <a:rPr lang="en-GB" sz="2400" dirty="0"/>
              <a:t>the best evidence possible and have the best chance as possible to obtain a conviction.</a:t>
            </a:r>
          </a:p>
          <a:p>
            <a:endParaRPr lang="en-GB" sz="2400" dirty="0"/>
          </a:p>
          <a:p>
            <a:endParaRPr lang="en-GB" dirty="0"/>
          </a:p>
        </p:txBody>
      </p:sp>
    </p:spTree>
    <p:extLst>
      <p:ext uri="{BB962C8B-B14F-4D97-AF65-F5344CB8AC3E}">
        <p14:creationId xmlns:p14="http://schemas.microsoft.com/office/powerpoint/2010/main" val="2853627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 B</a:t>
            </a:r>
            <a:endParaRPr lang="en-GB" dirty="0"/>
          </a:p>
        </p:txBody>
      </p:sp>
      <p:sp>
        <p:nvSpPr>
          <p:cNvPr id="3" name="Content Placeholder 2"/>
          <p:cNvSpPr>
            <a:spLocks noGrp="1"/>
          </p:cNvSpPr>
          <p:nvPr>
            <p:ph idx="1"/>
          </p:nvPr>
        </p:nvSpPr>
        <p:spPr/>
        <p:txBody>
          <a:bodyPr>
            <a:normAutofit/>
          </a:bodyPr>
          <a:lstStyle/>
          <a:p>
            <a:r>
              <a:rPr lang="en-GB" sz="2400" dirty="0" smtClean="0"/>
              <a:t>Consider what could go wrong:</a:t>
            </a:r>
          </a:p>
          <a:p>
            <a:r>
              <a:rPr lang="en-GB" sz="2400" dirty="0" smtClean="0"/>
              <a:t>Illness,</a:t>
            </a:r>
          </a:p>
          <a:p>
            <a:r>
              <a:rPr lang="en-GB" sz="2400" dirty="0" smtClean="0"/>
              <a:t>Power cut,</a:t>
            </a:r>
          </a:p>
          <a:p>
            <a:r>
              <a:rPr lang="en-GB" sz="2400" dirty="0" smtClean="0"/>
              <a:t>Time limit (pick up children from school)</a:t>
            </a:r>
          </a:p>
          <a:p>
            <a:pPr marL="0" indent="0">
              <a:buNone/>
            </a:pPr>
            <a:endParaRPr lang="en-GB" sz="2400" dirty="0" smtClean="0"/>
          </a:p>
          <a:p>
            <a:r>
              <a:rPr lang="en-GB" sz="2400" dirty="0" smtClean="0"/>
              <a:t>What are you going to do if this happens?</a:t>
            </a:r>
            <a:endParaRPr lang="en-GB" sz="2400" dirty="0"/>
          </a:p>
        </p:txBody>
      </p:sp>
    </p:spTree>
    <p:extLst>
      <p:ext uri="{BB962C8B-B14F-4D97-AF65-F5344CB8AC3E}">
        <p14:creationId xmlns:p14="http://schemas.microsoft.com/office/powerpoint/2010/main" val="810535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4" cstate="print">
            <a:extLst/>
          </a:blip>
          <a:srcRect l="30177"/>
          <a:stretch/>
        </p:blipFill>
        <p:spPr>
          <a:xfrm>
            <a:off x="107504" y="1189810"/>
            <a:ext cx="5898241" cy="4379564"/>
          </a:xfrm>
          <a:prstGeom prst="rect">
            <a:avLst/>
          </a:prstGeom>
          <a:ln>
            <a:noFill/>
          </a:ln>
          <a:effectLst>
            <a:softEdge rad="317500"/>
          </a:effectLst>
        </p:spPr>
      </p:pic>
      <p:sp>
        <p:nvSpPr>
          <p:cNvPr id="11267"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dirty="0">
                <a:solidFill>
                  <a:schemeClr val="tx1"/>
                </a:solidFill>
              </a:rPr>
              <a:t>Planning and Preparation</a:t>
            </a:r>
          </a:p>
        </p:txBody>
      </p:sp>
      <p:sp>
        <p:nvSpPr>
          <p:cNvPr id="12292" name="TextBox 1"/>
          <p:cNvSpPr txBox="1">
            <a:spLocks noChangeArrowheads="1"/>
          </p:cNvSpPr>
          <p:nvPr/>
        </p:nvSpPr>
        <p:spPr bwMode="auto">
          <a:xfrm>
            <a:off x="4572000" y="2243138"/>
            <a:ext cx="3384550" cy="255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a:solidFill>
                  <a:srgbClr val="002060"/>
                </a:solidFill>
              </a:rPr>
              <a:t>Evidential requirements</a:t>
            </a:r>
          </a:p>
          <a:p>
            <a:pPr eaLnBrk="1" hangingPunct="1">
              <a:spcBef>
                <a:spcPct val="0"/>
              </a:spcBef>
              <a:buFontTx/>
              <a:buNone/>
            </a:pPr>
            <a:endParaRPr lang="en-GB" altLang="en-US" sz="3200" b="0">
              <a:solidFill>
                <a:srgbClr val="002060"/>
              </a:solidFill>
            </a:endParaRPr>
          </a:p>
          <a:p>
            <a:pPr eaLnBrk="1" hangingPunct="1">
              <a:spcBef>
                <a:spcPct val="0"/>
              </a:spcBef>
              <a:buFontTx/>
              <a:buNone/>
            </a:pPr>
            <a:endParaRPr lang="en-GB" altLang="en-US" sz="3200" b="0">
              <a:solidFill>
                <a:srgbClr val="002060"/>
              </a:solidFill>
            </a:endParaRPr>
          </a:p>
          <a:p>
            <a:pPr eaLnBrk="1" hangingPunct="1">
              <a:spcBef>
                <a:spcPct val="0"/>
              </a:spcBef>
              <a:buFontTx/>
              <a:buNone/>
            </a:pPr>
            <a:r>
              <a:rPr lang="en-GB" altLang="en-US" sz="3200" b="0">
                <a:solidFill>
                  <a:srgbClr val="002060"/>
                </a:solidFill>
              </a:rPr>
              <a:t>Written plan</a:t>
            </a:r>
          </a:p>
        </p:txBody>
      </p:sp>
    </p:spTree>
    <p:extLst>
      <p:ext uri="{BB962C8B-B14F-4D97-AF65-F5344CB8AC3E}">
        <p14:creationId xmlns:p14="http://schemas.microsoft.com/office/powerpoint/2010/main" val="157879254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29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Planning and Preparation</a:t>
            </a:r>
            <a:br>
              <a:rPr lang="en-GB" dirty="0"/>
            </a:br>
            <a:endParaRPr lang="en-GB" dirty="0"/>
          </a:p>
        </p:txBody>
      </p:sp>
      <p:sp>
        <p:nvSpPr>
          <p:cNvPr id="3" name="Content Placeholder 2"/>
          <p:cNvSpPr>
            <a:spLocks noGrp="1"/>
          </p:cNvSpPr>
          <p:nvPr>
            <p:ph idx="1"/>
          </p:nvPr>
        </p:nvSpPr>
        <p:spPr/>
        <p:txBody>
          <a:bodyPr>
            <a:normAutofit/>
          </a:bodyPr>
          <a:lstStyle/>
          <a:p>
            <a:r>
              <a:rPr lang="en-GB" sz="2400" dirty="0"/>
              <a:t>It is important that the investigator has a full understanding of the incident as a </a:t>
            </a:r>
            <a:r>
              <a:rPr lang="en-GB" sz="2400" dirty="0" smtClean="0"/>
              <a:t>whole,  </a:t>
            </a:r>
            <a:endParaRPr lang="en-GB" sz="2400" dirty="0"/>
          </a:p>
          <a:p>
            <a:r>
              <a:rPr lang="en-GB" sz="2400" dirty="0"/>
              <a:t>You need to know and understand ALL the legislation surrounding the incident, the points to prove, the defences </a:t>
            </a:r>
            <a:r>
              <a:rPr lang="en-GB" sz="2400" dirty="0" err="1" smtClean="0"/>
              <a:t>etc</a:t>
            </a:r>
            <a:r>
              <a:rPr lang="en-GB" sz="2400" dirty="0"/>
              <a:t>,</a:t>
            </a:r>
            <a:r>
              <a:rPr lang="en-GB" sz="2400" dirty="0" smtClean="0"/>
              <a:t> </a:t>
            </a:r>
            <a:endParaRPr lang="en-GB" sz="2400" dirty="0"/>
          </a:p>
          <a:p>
            <a:r>
              <a:rPr lang="en-GB" sz="2400" dirty="0" smtClean="0"/>
              <a:t>You </a:t>
            </a:r>
            <a:r>
              <a:rPr lang="en-GB" sz="2400" dirty="0"/>
              <a:t>must plan and prepare for the interview by developing an interview strategy and written plan to help you organise the interview.  </a:t>
            </a:r>
          </a:p>
          <a:p>
            <a:endParaRPr lang="en-GB" dirty="0"/>
          </a:p>
          <a:p>
            <a:endParaRPr lang="en-GB" dirty="0"/>
          </a:p>
        </p:txBody>
      </p:sp>
    </p:spTree>
    <p:extLst>
      <p:ext uri="{BB962C8B-B14F-4D97-AF65-F5344CB8AC3E}">
        <p14:creationId xmlns:p14="http://schemas.microsoft.com/office/powerpoint/2010/main" val="27391223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4" cstate="print">
            <a:extLst/>
          </a:blip>
          <a:srcRect l="30177"/>
          <a:stretch/>
        </p:blipFill>
        <p:spPr>
          <a:xfrm>
            <a:off x="107504" y="1189810"/>
            <a:ext cx="5898241" cy="4379564"/>
          </a:xfrm>
          <a:prstGeom prst="rect">
            <a:avLst/>
          </a:prstGeom>
          <a:ln>
            <a:noFill/>
          </a:ln>
          <a:effectLst>
            <a:softEdge rad="317500"/>
          </a:effectLst>
        </p:spPr>
      </p:pic>
      <p:sp>
        <p:nvSpPr>
          <p:cNvPr id="12291"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Engage and Explain</a:t>
            </a:r>
          </a:p>
        </p:txBody>
      </p:sp>
      <p:sp>
        <p:nvSpPr>
          <p:cNvPr id="13316" name="TextBox 1"/>
          <p:cNvSpPr txBox="1">
            <a:spLocks noChangeArrowheads="1"/>
          </p:cNvSpPr>
          <p:nvPr/>
        </p:nvSpPr>
        <p:spPr bwMode="auto">
          <a:xfrm>
            <a:off x="4572000" y="1700213"/>
            <a:ext cx="4392613"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a:solidFill>
                  <a:srgbClr val="002060"/>
                </a:solidFill>
              </a:rPr>
              <a:t>Ground rules</a:t>
            </a:r>
          </a:p>
          <a:p>
            <a:pPr eaLnBrk="1" hangingPunct="1">
              <a:spcBef>
                <a:spcPct val="0"/>
              </a:spcBef>
              <a:buFontTx/>
              <a:buNone/>
            </a:pPr>
            <a:endParaRPr lang="en-GB" altLang="en-US" sz="3200" b="0">
              <a:solidFill>
                <a:srgbClr val="002060"/>
              </a:solidFill>
            </a:endParaRPr>
          </a:p>
          <a:p>
            <a:pPr eaLnBrk="1" hangingPunct="1">
              <a:spcBef>
                <a:spcPct val="0"/>
              </a:spcBef>
              <a:buFontTx/>
              <a:buNone/>
            </a:pPr>
            <a:endParaRPr lang="en-GB" altLang="en-US" sz="3200" b="0">
              <a:solidFill>
                <a:srgbClr val="002060"/>
              </a:solidFill>
            </a:endParaRPr>
          </a:p>
          <a:p>
            <a:pPr eaLnBrk="1" hangingPunct="1">
              <a:spcBef>
                <a:spcPct val="0"/>
              </a:spcBef>
              <a:buFontTx/>
              <a:buNone/>
            </a:pPr>
            <a:r>
              <a:rPr lang="en-GB" altLang="en-US" sz="3200" b="0">
                <a:solidFill>
                  <a:srgbClr val="002060"/>
                </a:solidFill>
              </a:rPr>
              <a:t>Welfare issues</a:t>
            </a:r>
          </a:p>
          <a:p>
            <a:pPr eaLnBrk="1" hangingPunct="1">
              <a:spcBef>
                <a:spcPct val="0"/>
              </a:spcBef>
              <a:buFontTx/>
              <a:buNone/>
            </a:pPr>
            <a:endParaRPr lang="en-GB" altLang="en-US" sz="3200" b="0">
              <a:solidFill>
                <a:srgbClr val="002060"/>
              </a:solidFill>
            </a:endParaRPr>
          </a:p>
          <a:p>
            <a:pPr eaLnBrk="1" hangingPunct="1">
              <a:spcBef>
                <a:spcPct val="0"/>
              </a:spcBef>
              <a:buFontTx/>
              <a:buNone/>
            </a:pPr>
            <a:endParaRPr lang="en-GB" altLang="en-US" sz="3200" b="0">
              <a:solidFill>
                <a:srgbClr val="002060"/>
              </a:solidFill>
            </a:endParaRPr>
          </a:p>
          <a:p>
            <a:pPr eaLnBrk="1" hangingPunct="1">
              <a:spcBef>
                <a:spcPct val="0"/>
              </a:spcBef>
              <a:buFontTx/>
              <a:buNone/>
            </a:pPr>
            <a:r>
              <a:rPr lang="en-GB" altLang="en-US" sz="3200" b="0">
                <a:solidFill>
                  <a:srgbClr val="002060"/>
                </a:solidFill>
              </a:rPr>
              <a:t>Contingencies</a:t>
            </a:r>
          </a:p>
        </p:txBody>
      </p:sp>
    </p:spTree>
    <p:extLst>
      <p:ext uri="{BB962C8B-B14F-4D97-AF65-F5344CB8AC3E}">
        <p14:creationId xmlns:p14="http://schemas.microsoft.com/office/powerpoint/2010/main" val="32736709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4" cstate="print">
            <a:extLst/>
          </a:blip>
          <a:srcRect l="30177"/>
          <a:stretch/>
        </p:blipFill>
        <p:spPr>
          <a:xfrm>
            <a:off x="107504" y="1189810"/>
            <a:ext cx="5898241" cy="4379564"/>
          </a:xfrm>
          <a:prstGeom prst="rect">
            <a:avLst/>
          </a:prstGeom>
          <a:ln>
            <a:noFill/>
          </a:ln>
          <a:effectLst>
            <a:softEdge rad="317500"/>
          </a:effectLst>
        </p:spPr>
      </p:pic>
      <p:sp>
        <p:nvSpPr>
          <p:cNvPr id="14339"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dirty="0">
                <a:solidFill>
                  <a:schemeClr val="tx1"/>
                </a:solidFill>
              </a:rPr>
              <a:t>Engage and Explain</a:t>
            </a:r>
          </a:p>
        </p:txBody>
      </p:sp>
      <p:sp>
        <p:nvSpPr>
          <p:cNvPr id="13316" name="TextBox 1"/>
          <p:cNvSpPr txBox="1">
            <a:spLocks noChangeArrowheads="1"/>
          </p:cNvSpPr>
          <p:nvPr/>
        </p:nvSpPr>
        <p:spPr bwMode="auto">
          <a:xfrm>
            <a:off x="4572000" y="2927350"/>
            <a:ext cx="4392613"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a:solidFill>
                  <a:srgbClr val="002060"/>
                </a:solidFill>
              </a:rPr>
              <a:t>Managing first contact</a:t>
            </a:r>
          </a:p>
        </p:txBody>
      </p:sp>
    </p:spTree>
    <p:extLst>
      <p:ext uri="{BB962C8B-B14F-4D97-AF65-F5344CB8AC3E}">
        <p14:creationId xmlns:p14="http://schemas.microsoft.com/office/powerpoint/2010/main" val="10636584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Establishing a Rapport</a:t>
            </a:r>
            <a:r>
              <a:rPr lang="en-GB" dirty="0"/>
              <a:t/>
            </a:r>
            <a:br>
              <a:rPr lang="en-GB" dirty="0"/>
            </a:br>
            <a:endParaRPr lang="en-GB" dirty="0"/>
          </a:p>
        </p:txBody>
      </p:sp>
      <p:sp>
        <p:nvSpPr>
          <p:cNvPr id="4" name="Content Placeholder 3"/>
          <p:cNvSpPr>
            <a:spLocks noGrp="1"/>
          </p:cNvSpPr>
          <p:nvPr>
            <p:ph sz="half" idx="1"/>
          </p:nvPr>
        </p:nvSpPr>
        <p:spPr>
          <a:xfrm>
            <a:off x="251520" y="1340768"/>
            <a:ext cx="4464496" cy="4831432"/>
          </a:xfrm>
        </p:spPr>
        <p:txBody>
          <a:bodyPr>
            <a:normAutofit lnSpcReduction="10000"/>
          </a:bodyPr>
          <a:lstStyle/>
          <a:p>
            <a:pPr marL="0" indent="0" algn="ctr">
              <a:buNone/>
            </a:pPr>
            <a:r>
              <a:rPr lang="en-GB" sz="4500" dirty="0" smtClean="0"/>
              <a:t>DO</a:t>
            </a:r>
          </a:p>
          <a:p>
            <a:r>
              <a:rPr lang="en-GB" dirty="0" smtClean="0"/>
              <a:t>Consider </a:t>
            </a:r>
            <a:r>
              <a:rPr lang="en-GB" dirty="0"/>
              <a:t>how to approach the person interviewed,</a:t>
            </a:r>
          </a:p>
          <a:p>
            <a:r>
              <a:rPr lang="en-GB" dirty="0" smtClean="0"/>
              <a:t>Consider </a:t>
            </a:r>
            <a:r>
              <a:rPr lang="en-GB" dirty="0"/>
              <a:t>their needs, culture, background and </a:t>
            </a:r>
            <a:r>
              <a:rPr lang="en-GB" dirty="0" smtClean="0"/>
              <a:t>language,</a:t>
            </a:r>
            <a:endParaRPr lang="en-GB" dirty="0"/>
          </a:p>
          <a:p>
            <a:r>
              <a:rPr lang="en-GB" dirty="0"/>
              <a:t>Be approachable and understanding</a:t>
            </a:r>
            <a:r>
              <a:rPr lang="en-GB" dirty="0" smtClean="0"/>
              <a:t>,</a:t>
            </a:r>
            <a:endParaRPr lang="en-GB" dirty="0"/>
          </a:p>
          <a:p>
            <a:r>
              <a:rPr lang="en-GB" dirty="0" smtClean="0"/>
              <a:t>Not </a:t>
            </a:r>
            <a:r>
              <a:rPr lang="en-GB" dirty="0"/>
              <a:t>pre-judge the witness </a:t>
            </a:r>
            <a:endParaRPr lang="en-GB" dirty="0" smtClean="0"/>
          </a:p>
          <a:p>
            <a:r>
              <a:rPr lang="en-GB" dirty="0" smtClean="0"/>
              <a:t>Avoid </a:t>
            </a:r>
            <a:r>
              <a:rPr lang="en-GB" dirty="0"/>
              <a:t>personal bias,  </a:t>
            </a:r>
          </a:p>
          <a:p>
            <a:r>
              <a:rPr lang="en-GB" dirty="0" smtClean="0"/>
              <a:t>This </a:t>
            </a:r>
            <a:r>
              <a:rPr lang="en-GB" dirty="0"/>
              <a:t>may be the only time a victim has encountered crime, the reaction may be more than we would expect, but that is not to say it is not genuine to that person,</a:t>
            </a:r>
          </a:p>
          <a:p>
            <a:endParaRPr lang="en-GB" dirty="0"/>
          </a:p>
          <a:p>
            <a:endParaRPr lang="en-GB" dirty="0"/>
          </a:p>
        </p:txBody>
      </p:sp>
      <p:sp>
        <p:nvSpPr>
          <p:cNvPr id="5" name="Content Placeholder 4"/>
          <p:cNvSpPr>
            <a:spLocks noGrp="1"/>
          </p:cNvSpPr>
          <p:nvPr>
            <p:ph sz="half" idx="2"/>
          </p:nvPr>
        </p:nvSpPr>
        <p:spPr>
          <a:xfrm>
            <a:off x="4792218" y="1340768"/>
            <a:ext cx="3657600" cy="4831432"/>
          </a:xfrm>
        </p:spPr>
        <p:txBody>
          <a:bodyPr>
            <a:normAutofit lnSpcReduction="10000"/>
          </a:bodyPr>
          <a:lstStyle/>
          <a:p>
            <a:pPr marL="0" indent="0" algn="ctr">
              <a:buNone/>
            </a:pPr>
            <a:r>
              <a:rPr lang="en-GB" sz="4600" dirty="0" smtClean="0"/>
              <a:t>DO NOT</a:t>
            </a:r>
          </a:p>
          <a:p>
            <a:r>
              <a:rPr lang="en-GB" dirty="0" smtClean="0"/>
              <a:t>Be </a:t>
            </a:r>
            <a:r>
              <a:rPr lang="en-GB" dirty="0"/>
              <a:t>over </a:t>
            </a:r>
            <a:r>
              <a:rPr lang="en-GB" dirty="0" smtClean="0"/>
              <a:t>officious,</a:t>
            </a:r>
          </a:p>
          <a:p>
            <a:r>
              <a:rPr lang="en-GB" dirty="0" smtClean="0"/>
              <a:t>Use </a:t>
            </a:r>
            <a:r>
              <a:rPr lang="en-GB" dirty="0"/>
              <a:t>‘police specific’ </a:t>
            </a:r>
            <a:r>
              <a:rPr lang="en-GB" dirty="0" smtClean="0"/>
              <a:t>terminology or jargon,</a:t>
            </a:r>
          </a:p>
          <a:p>
            <a:r>
              <a:rPr lang="en-GB" dirty="0" smtClean="0"/>
              <a:t>Assume </a:t>
            </a:r>
            <a:r>
              <a:rPr lang="en-GB" dirty="0"/>
              <a:t>that people understand what is going on and the interview process.  </a:t>
            </a:r>
            <a:endParaRPr lang="en-GB" dirty="0" smtClean="0"/>
          </a:p>
          <a:p>
            <a:endParaRPr lang="en-GB" dirty="0"/>
          </a:p>
        </p:txBody>
      </p:sp>
    </p:spTree>
    <p:extLst>
      <p:ext uri="{BB962C8B-B14F-4D97-AF65-F5344CB8AC3E}">
        <p14:creationId xmlns:p14="http://schemas.microsoft.com/office/powerpoint/2010/main" val="3984870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4" cstate="print">
            <a:extLst/>
          </a:blip>
          <a:srcRect l="30177"/>
          <a:stretch/>
        </p:blipFill>
        <p:spPr>
          <a:xfrm>
            <a:off x="107504" y="1189810"/>
            <a:ext cx="5898241" cy="4379564"/>
          </a:xfrm>
          <a:prstGeom prst="rect">
            <a:avLst/>
          </a:prstGeom>
          <a:ln>
            <a:noFill/>
          </a:ln>
          <a:effectLst>
            <a:softEdge rad="317500"/>
          </a:effectLst>
        </p:spPr>
      </p:pic>
      <p:sp>
        <p:nvSpPr>
          <p:cNvPr id="15363"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Engage and Explain</a:t>
            </a:r>
          </a:p>
        </p:txBody>
      </p:sp>
      <p:sp>
        <p:nvSpPr>
          <p:cNvPr id="13316" name="TextBox 1"/>
          <p:cNvSpPr txBox="1">
            <a:spLocks noChangeArrowheads="1"/>
          </p:cNvSpPr>
          <p:nvPr/>
        </p:nvSpPr>
        <p:spPr bwMode="auto">
          <a:xfrm>
            <a:off x="4572000" y="2855913"/>
            <a:ext cx="4392613"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a:solidFill>
                  <a:srgbClr val="002060"/>
                </a:solidFill>
              </a:rPr>
              <a:t>Explaining the interview procedure</a:t>
            </a:r>
          </a:p>
        </p:txBody>
      </p:sp>
    </p:spTree>
    <p:extLst>
      <p:ext uri="{BB962C8B-B14F-4D97-AF65-F5344CB8AC3E}">
        <p14:creationId xmlns:p14="http://schemas.microsoft.com/office/powerpoint/2010/main" val="14729655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Account</a:t>
            </a:r>
          </a:p>
        </p:txBody>
      </p:sp>
      <p:sp>
        <p:nvSpPr>
          <p:cNvPr id="5" name="Rectangle 3"/>
          <p:cNvSpPr txBox="1">
            <a:spLocks noChangeArrowheads="1"/>
          </p:cNvSpPr>
          <p:nvPr/>
        </p:nvSpPr>
        <p:spPr bwMode="auto">
          <a:xfrm>
            <a:off x="4427538" y="3071813"/>
            <a:ext cx="4270375" cy="806450"/>
          </a:xfrm>
          <a:prstGeom prst="rect">
            <a:avLst/>
          </a:prstGeom>
          <a:noFill/>
          <a:ln>
            <a:noFill/>
          </a:ln>
          <a:effectLst/>
          <a:ex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buFontTx/>
              <a:buNone/>
              <a:defRPr/>
            </a:pPr>
            <a:r>
              <a:rPr lang="en-GB" altLang="en-US" sz="3200" b="0" kern="0" dirty="0" smtClean="0">
                <a:solidFill>
                  <a:srgbClr val="002060"/>
                </a:solidFill>
              </a:rPr>
              <a:t>Setting the scene</a:t>
            </a:r>
            <a:endParaRPr lang="en-GB" altLang="en-US" b="0" kern="0" dirty="0" smtClean="0"/>
          </a:p>
          <a:p>
            <a:pPr algn="ctr">
              <a:buFontTx/>
              <a:buNone/>
              <a:defRPr/>
            </a:pPr>
            <a:endParaRPr lang="en-GB" altLang="en-US" b="0" kern="0" dirty="0" smtClean="0"/>
          </a:p>
          <a:p>
            <a:pPr algn="ctr">
              <a:buFontTx/>
              <a:buNone/>
              <a:defRPr/>
            </a:pPr>
            <a:endParaRPr lang="en-GB" altLang="en-US" kern="0" dirty="0" smtClean="0"/>
          </a:p>
          <a:p>
            <a:pPr algn="ctr">
              <a:buFontTx/>
              <a:buNone/>
              <a:defRPr/>
            </a:pPr>
            <a:endParaRPr lang="en-GB" altLang="en-US" kern="0" dirty="0" smtClean="0">
              <a:solidFill>
                <a:srgbClr val="0033CC"/>
              </a:solidFill>
            </a:endParaRPr>
          </a:p>
        </p:txBody>
      </p:sp>
      <p:pic>
        <p:nvPicPr>
          <p:cNvPr id="14341" name="Picture 5" descr="G:\Images\background burglary.jpg"/>
          <p:cNvPicPr>
            <a:picLocks noChangeAspect="1" noChangeArrowheads="1"/>
          </p:cNvPicPr>
          <p:nvPr>
            <p:custDataLst>
              <p:tags r:id="rId1"/>
            </p:custDataLst>
          </p:nvPr>
        </p:nvPicPr>
        <p:blipFill>
          <a:blip r:embed="rId4" cstate="print"/>
          <a:srcRect r="28048"/>
          <a:stretch>
            <a:fillRect/>
          </a:stretch>
        </p:blipFill>
        <p:spPr bwMode="auto">
          <a:xfrm>
            <a:off x="357158" y="1481137"/>
            <a:ext cx="4214842" cy="3895725"/>
          </a:xfrm>
          <a:prstGeom prst="rect">
            <a:avLst/>
          </a:prstGeom>
          <a:noFill/>
          <a:effectLst>
            <a:softEdge rad="317500"/>
          </a:effectLst>
        </p:spPr>
      </p:pic>
    </p:spTree>
    <p:extLst>
      <p:ext uri="{BB962C8B-B14F-4D97-AF65-F5344CB8AC3E}">
        <p14:creationId xmlns:p14="http://schemas.microsoft.com/office/powerpoint/2010/main" val="34052774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Account – un-interupted</a:t>
            </a:r>
          </a:p>
        </p:txBody>
      </p:sp>
      <p:sp>
        <p:nvSpPr>
          <p:cNvPr id="5" name="Rectangle 3"/>
          <p:cNvSpPr txBox="1">
            <a:spLocks noChangeArrowheads="1"/>
          </p:cNvSpPr>
          <p:nvPr/>
        </p:nvSpPr>
        <p:spPr bwMode="auto">
          <a:xfrm>
            <a:off x="4572000" y="2781300"/>
            <a:ext cx="4125913" cy="1871836"/>
          </a:xfrm>
          <a:prstGeom prst="rect">
            <a:avLst/>
          </a:prstGeom>
          <a:noFill/>
          <a:ln>
            <a:noFill/>
          </a:ln>
          <a:effectLst/>
          <a:ex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buFontTx/>
              <a:buNone/>
              <a:defRPr/>
            </a:pPr>
            <a:r>
              <a:rPr lang="en-GB" altLang="en-US" sz="3200" b="0" kern="0" dirty="0" smtClean="0">
                <a:solidFill>
                  <a:srgbClr val="002060"/>
                </a:solidFill>
              </a:rPr>
              <a:t>Use your Listening Skills</a:t>
            </a:r>
          </a:p>
          <a:p>
            <a:pPr algn="ctr">
              <a:buFontTx/>
              <a:buNone/>
              <a:defRPr/>
            </a:pPr>
            <a:r>
              <a:rPr lang="en-GB" altLang="en-US" sz="3200" b="0" kern="0" dirty="0" smtClean="0">
                <a:solidFill>
                  <a:srgbClr val="002060"/>
                </a:solidFill>
              </a:rPr>
              <a:t>Free recall – Cognitive model</a:t>
            </a:r>
            <a:endParaRPr lang="en-GB" altLang="en-US" b="0" kern="0" dirty="0" smtClean="0">
              <a:solidFill>
                <a:srgbClr val="002060"/>
              </a:solidFill>
            </a:endParaRPr>
          </a:p>
        </p:txBody>
      </p:sp>
      <p:pic>
        <p:nvPicPr>
          <p:cNvPr id="7" name="Picture 6" descr="Listening.jpg"/>
          <p:cNvPicPr>
            <a:picLocks noChangeAspect="1"/>
          </p:cNvPicPr>
          <p:nvPr>
            <p:custDataLst>
              <p:tags r:id="rId1"/>
            </p:custDataLst>
          </p:nvPr>
        </p:nvPicPr>
        <p:blipFill>
          <a:blip r:embed="rId4" cstate="print"/>
          <a:stretch>
            <a:fillRect/>
          </a:stretch>
        </p:blipFill>
        <p:spPr>
          <a:xfrm>
            <a:off x="467544" y="1900788"/>
            <a:ext cx="4572000" cy="3040380"/>
          </a:xfrm>
          <a:prstGeom prst="rect">
            <a:avLst/>
          </a:prstGeom>
          <a:effectLst>
            <a:softEdge rad="317500"/>
          </a:effectLst>
        </p:spPr>
      </p:pic>
    </p:spTree>
    <p:extLst>
      <p:ext uri="{BB962C8B-B14F-4D97-AF65-F5344CB8AC3E}">
        <p14:creationId xmlns:p14="http://schemas.microsoft.com/office/powerpoint/2010/main" val="29358818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dirty="0">
                <a:solidFill>
                  <a:schemeClr val="tx1"/>
                </a:solidFill>
              </a:rPr>
              <a:t>Account - </a:t>
            </a:r>
            <a:r>
              <a:rPr lang="en-GB" altLang="en-US" sz="3200" dirty="0" smtClean="0">
                <a:solidFill>
                  <a:schemeClr val="tx1"/>
                </a:solidFill>
              </a:rPr>
              <a:t>Clarification</a:t>
            </a:r>
            <a:endParaRPr lang="en-GB" altLang="en-US" sz="3200" dirty="0">
              <a:solidFill>
                <a:schemeClr val="tx1"/>
              </a:solidFill>
            </a:endParaRPr>
          </a:p>
        </p:txBody>
      </p:sp>
      <p:sp>
        <p:nvSpPr>
          <p:cNvPr id="5" name="Rectangle 3"/>
          <p:cNvSpPr txBox="1">
            <a:spLocks noChangeArrowheads="1"/>
          </p:cNvSpPr>
          <p:nvPr/>
        </p:nvSpPr>
        <p:spPr bwMode="auto">
          <a:xfrm>
            <a:off x="4067944" y="2636838"/>
            <a:ext cx="4896544" cy="1655762"/>
          </a:xfrm>
          <a:prstGeom prst="rect">
            <a:avLst/>
          </a:prstGeom>
          <a:noFill/>
          <a:ln>
            <a:noFill/>
          </a:ln>
          <a:effectLst/>
          <a:ex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buFontTx/>
              <a:buNone/>
              <a:defRPr/>
            </a:pPr>
            <a:r>
              <a:rPr lang="en-GB" altLang="en-US" sz="3200" b="0" kern="0" dirty="0" smtClean="0">
                <a:solidFill>
                  <a:srgbClr val="002060"/>
                </a:solidFill>
              </a:rPr>
              <a:t>Use you Questioning Skills</a:t>
            </a:r>
          </a:p>
          <a:p>
            <a:pPr algn="ctr">
              <a:buFontTx/>
              <a:buNone/>
              <a:defRPr/>
            </a:pPr>
            <a:r>
              <a:rPr lang="en-GB" altLang="en-US" sz="3200" b="0" kern="0" dirty="0" smtClean="0">
                <a:solidFill>
                  <a:srgbClr val="002060"/>
                </a:solidFill>
              </a:rPr>
              <a:t>Identify topics or episodes and explore</a:t>
            </a:r>
          </a:p>
          <a:p>
            <a:pPr algn="ctr">
              <a:defRPr/>
            </a:pPr>
            <a:endParaRPr lang="en-GB" altLang="en-US" kern="0" dirty="0" smtClean="0">
              <a:solidFill>
                <a:srgbClr val="0033CC"/>
              </a:solidFill>
            </a:endParaRPr>
          </a:p>
        </p:txBody>
      </p:sp>
      <p:pic>
        <p:nvPicPr>
          <p:cNvPr id="4" name="Picture 3" descr="Magnifying-glass.jpg"/>
          <p:cNvPicPr>
            <a:picLocks noChangeAspect="1"/>
          </p:cNvPicPr>
          <p:nvPr>
            <p:custDataLst>
              <p:tags r:id="rId1"/>
            </p:custDataLst>
          </p:nvPr>
        </p:nvPicPr>
        <p:blipFill>
          <a:blip r:embed="rId4" cstate="print"/>
          <a:stretch>
            <a:fillRect/>
          </a:stretch>
        </p:blipFill>
        <p:spPr>
          <a:xfrm>
            <a:off x="179512" y="2060848"/>
            <a:ext cx="4312920" cy="2870200"/>
          </a:xfrm>
          <a:prstGeom prst="rect">
            <a:avLst/>
          </a:prstGeom>
          <a:effectLst>
            <a:softEdge rad="317500"/>
          </a:effectLst>
        </p:spPr>
      </p:pic>
    </p:spTree>
    <p:extLst>
      <p:ext uri="{BB962C8B-B14F-4D97-AF65-F5344CB8AC3E}">
        <p14:creationId xmlns:p14="http://schemas.microsoft.com/office/powerpoint/2010/main" val="15693394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custDataLst>
              <p:tags r:id="rId1"/>
            </p:custDataLst>
          </p:nvPr>
        </p:nvSpPr>
        <p:spPr>
          <a:xfrm>
            <a:off x="685800" y="0"/>
            <a:ext cx="7772400" cy="1340768"/>
          </a:xfrm>
        </p:spPr>
        <p:txBody>
          <a:bodyPr/>
          <a:lstStyle/>
          <a:p>
            <a:pPr algn="ctr" eaLnBrk="1" hangingPunct="1"/>
            <a:r>
              <a:rPr lang="en-GB" altLang="en-US" dirty="0"/>
              <a:t>Witness Evidence</a:t>
            </a:r>
          </a:p>
        </p:txBody>
      </p:sp>
      <p:pic>
        <p:nvPicPr>
          <p:cNvPr id="4099" name="Picture 4" descr="\\Client\G$\Roger Images\Images\Photos\DSCF4927.JPG"/>
          <p:cNvPicPr>
            <a:picLocks noChangeAspect="1" noChangeArrowheads="1"/>
          </p:cNvPicPr>
          <p:nvPr>
            <p:custDataLst>
              <p:tags r:id="rId2"/>
            </p:custDataLst>
          </p:nvPr>
        </p:nvPicPr>
        <p:blipFill rotWithShape="1">
          <a:blip r:embed="rId6" cstate="print">
            <a:extLst>
              <a:ext uri="{28A0092B-C50C-407E-A947-70E740481C1C}">
                <a14:useLocalDpi xmlns:a14="http://schemas.microsoft.com/office/drawing/2010/main" val="0"/>
              </a:ext>
            </a:extLst>
          </a:blip>
          <a:srcRect l="13987" t="2960" r="17922" b="2161"/>
          <a:stretch/>
        </p:blipFill>
        <p:spPr bwMode="auto">
          <a:xfrm>
            <a:off x="4139952" y="1340768"/>
            <a:ext cx="4334158" cy="4833370"/>
          </a:xfrm>
          <a:prstGeom prst="rect">
            <a:avLst/>
          </a:prstGeom>
          <a:noFill/>
          <a:ln>
            <a:noFill/>
          </a:ln>
          <a:effectLst>
            <a:softEdge rad="317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1" name="TextBox 4"/>
          <p:cNvSpPr txBox="1">
            <a:spLocks noChangeArrowheads="1"/>
          </p:cNvSpPr>
          <p:nvPr>
            <p:custDataLst>
              <p:tags r:id="rId3"/>
            </p:custDataLst>
          </p:nvPr>
        </p:nvSpPr>
        <p:spPr bwMode="auto">
          <a:xfrm>
            <a:off x="423076" y="879702"/>
            <a:ext cx="3744913" cy="600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dirty="0">
                <a:solidFill>
                  <a:srgbClr val="FF0000"/>
                </a:solidFill>
              </a:rPr>
              <a:t>S</a:t>
            </a:r>
            <a:r>
              <a:rPr lang="en-GB" altLang="en-US" sz="3200" b="0" dirty="0">
                <a:solidFill>
                  <a:srgbClr val="002060"/>
                </a:solidFill>
              </a:rPr>
              <a:t>een</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dirty="0">
                <a:solidFill>
                  <a:srgbClr val="FF0000"/>
                </a:solidFill>
              </a:rPr>
              <a:t>H</a:t>
            </a:r>
            <a:r>
              <a:rPr lang="en-GB" altLang="en-US" sz="3200" b="0" dirty="0">
                <a:solidFill>
                  <a:srgbClr val="002060"/>
                </a:solidFill>
              </a:rPr>
              <a:t>eard</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dirty="0">
                <a:solidFill>
                  <a:srgbClr val="FF0000"/>
                </a:solidFill>
              </a:rPr>
              <a:t>A</a:t>
            </a:r>
            <a:r>
              <a:rPr lang="en-GB" altLang="en-US" sz="3200" b="0" dirty="0">
                <a:solidFill>
                  <a:srgbClr val="002060"/>
                </a:solidFill>
              </a:rPr>
              <a:t>ctions</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dirty="0">
                <a:solidFill>
                  <a:srgbClr val="FF0000"/>
                </a:solidFill>
              </a:rPr>
              <a:t>C</a:t>
            </a:r>
            <a:r>
              <a:rPr lang="en-GB" altLang="en-US" sz="3200" b="0" dirty="0">
                <a:solidFill>
                  <a:srgbClr val="002060"/>
                </a:solidFill>
              </a:rPr>
              <a:t>onversations</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dirty="0">
                <a:solidFill>
                  <a:srgbClr val="FF0000"/>
                </a:solidFill>
              </a:rPr>
              <a:t>K</a:t>
            </a:r>
            <a:r>
              <a:rPr lang="en-GB" altLang="en-US" sz="3200" b="0" dirty="0">
                <a:solidFill>
                  <a:srgbClr val="002060"/>
                </a:solidFill>
              </a:rPr>
              <a:t>nowledge</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dirty="0">
                <a:solidFill>
                  <a:srgbClr val="FF0000"/>
                </a:solidFill>
              </a:rPr>
              <a:t>S</a:t>
            </a:r>
            <a:r>
              <a:rPr lang="en-GB" altLang="en-US" sz="3200" b="0" dirty="0">
                <a:solidFill>
                  <a:srgbClr val="002060"/>
                </a:solidFill>
              </a:rPr>
              <a:t>mell</a:t>
            </a:r>
          </a:p>
          <a:p>
            <a:pPr eaLnBrk="1" hangingPunct="1">
              <a:spcBef>
                <a:spcPct val="0"/>
              </a:spcBef>
              <a:buFontTx/>
              <a:buNone/>
            </a:pPr>
            <a:endParaRPr lang="en-GB" altLang="en-US" sz="3200" dirty="0">
              <a:solidFill>
                <a:srgbClr val="0033CC"/>
              </a:solidFill>
            </a:endParaRPr>
          </a:p>
        </p:txBody>
      </p:sp>
    </p:spTree>
    <p:extLst>
      <p:ext uri="{BB962C8B-B14F-4D97-AF65-F5344CB8AC3E}">
        <p14:creationId xmlns:p14="http://schemas.microsoft.com/office/powerpoint/2010/main" val="33721693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10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10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10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101">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101">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410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sz="2800" dirty="0">
                <a:ea typeface="ＭＳ Ｐゴシック" pitchFamily="34" charset="-128"/>
              </a:rPr>
              <a:t>Describe alleged offender(s) in detail:</a:t>
            </a:r>
            <a:br>
              <a:rPr lang="en-GB" altLang="en-US" sz="2800" dirty="0">
                <a:ea typeface="ＭＳ Ｐゴシック" pitchFamily="34" charset="-128"/>
              </a:rPr>
            </a:br>
            <a:endParaRPr lang="en-GB" altLang="en-US" sz="2800" dirty="0" smtClean="0">
              <a:ea typeface="ＭＳ Ｐゴシック" pitchFamily="34" charset="-128"/>
            </a:endParaRPr>
          </a:p>
        </p:txBody>
      </p:sp>
      <p:sp>
        <p:nvSpPr>
          <p:cNvPr id="126979" name="Rectangle 3"/>
          <p:cNvSpPr>
            <a:spLocks noGrp="1" noChangeArrowheads="1"/>
          </p:cNvSpPr>
          <p:nvPr>
            <p:ph idx="1"/>
          </p:nvPr>
        </p:nvSpPr>
        <p:spPr>
          <a:xfrm>
            <a:off x="468313" y="1412776"/>
            <a:ext cx="8229600" cy="5445223"/>
          </a:xfrm>
        </p:spPr>
        <p:txBody>
          <a:bodyPr>
            <a:normAutofit/>
          </a:bodyPr>
          <a:lstStyle/>
          <a:p>
            <a:pPr>
              <a:spcBef>
                <a:spcPct val="50000"/>
              </a:spcBef>
              <a:buFontTx/>
              <a:buNone/>
            </a:pPr>
            <a:endParaRPr lang="en-US" altLang="en-US" sz="2800" dirty="0" smtClean="0">
              <a:solidFill>
                <a:schemeClr val="tx1"/>
              </a:solidFill>
              <a:ea typeface="ＭＳ Ｐゴシック" pitchFamily="34" charset="-128"/>
            </a:endParaRPr>
          </a:p>
          <a:p>
            <a:pPr>
              <a:spcBef>
                <a:spcPct val="50000"/>
              </a:spcBef>
              <a:buFontTx/>
              <a:buNone/>
            </a:pPr>
            <a:r>
              <a:rPr lang="en-US" altLang="en-US" sz="2800" b="1" dirty="0" smtClean="0">
                <a:solidFill>
                  <a:srgbClr val="FF0000"/>
                </a:solidFill>
                <a:ea typeface="ＭＳ Ｐゴシック" pitchFamily="34" charset="-128"/>
              </a:rPr>
              <a:t>A</a:t>
            </a:r>
            <a:r>
              <a:rPr lang="en-US" altLang="en-US" sz="2800" dirty="0" smtClean="0">
                <a:solidFill>
                  <a:srgbClr val="3333FF"/>
                </a:solidFill>
                <a:ea typeface="ＭＳ Ｐゴシック" pitchFamily="34" charset="-128"/>
              </a:rPr>
              <a:t> </a:t>
            </a:r>
            <a:r>
              <a:rPr lang="en-US" altLang="en-US" sz="2800" dirty="0" smtClean="0">
                <a:solidFill>
                  <a:schemeClr val="tx1"/>
                </a:solidFill>
                <a:ea typeface="ＭＳ Ｐゴシック" pitchFamily="34" charset="-128"/>
              </a:rPr>
              <a:t>- Amount of time under observation</a:t>
            </a:r>
          </a:p>
          <a:p>
            <a:pPr>
              <a:spcBef>
                <a:spcPct val="50000"/>
              </a:spcBef>
              <a:buFontTx/>
              <a:buNone/>
            </a:pPr>
            <a:r>
              <a:rPr lang="en-US" altLang="en-US" sz="2800" b="1" dirty="0" smtClean="0">
                <a:solidFill>
                  <a:srgbClr val="FF0000"/>
                </a:solidFill>
                <a:ea typeface="ＭＳ Ｐゴシック" pitchFamily="34" charset="-128"/>
              </a:rPr>
              <a:t>D</a:t>
            </a:r>
            <a:r>
              <a:rPr lang="en-US" altLang="en-US" sz="2800" dirty="0" smtClean="0">
                <a:solidFill>
                  <a:schemeClr val="tx1"/>
                </a:solidFill>
                <a:ea typeface="ＭＳ Ｐゴシック" pitchFamily="34" charset="-128"/>
              </a:rPr>
              <a:t> - Distance</a:t>
            </a:r>
          </a:p>
          <a:p>
            <a:pPr>
              <a:spcBef>
                <a:spcPct val="50000"/>
              </a:spcBef>
              <a:buFontTx/>
              <a:buNone/>
            </a:pPr>
            <a:r>
              <a:rPr lang="en-US" altLang="en-US" sz="2800" b="1" dirty="0" smtClean="0">
                <a:solidFill>
                  <a:srgbClr val="FF0000"/>
                </a:solidFill>
                <a:ea typeface="ＭＳ Ｐゴシック" pitchFamily="34" charset="-128"/>
              </a:rPr>
              <a:t>V</a:t>
            </a:r>
            <a:r>
              <a:rPr lang="en-US" altLang="en-US" sz="2800" dirty="0" smtClean="0">
                <a:solidFill>
                  <a:schemeClr val="tx1"/>
                </a:solidFill>
                <a:ea typeface="ＭＳ Ｐゴシック" pitchFamily="34" charset="-128"/>
              </a:rPr>
              <a:t> - Visibility</a:t>
            </a:r>
          </a:p>
          <a:p>
            <a:pPr>
              <a:spcBef>
                <a:spcPct val="50000"/>
              </a:spcBef>
              <a:buFontTx/>
              <a:buNone/>
            </a:pPr>
            <a:r>
              <a:rPr lang="en-US" altLang="en-US" sz="2800" b="1" dirty="0" smtClean="0">
                <a:solidFill>
                  <a:srgbClr val="FF0000"/>
                </a:solidFill>
                <a:ea typeface="ＭＳ Ｐゴシック" pitchFamily="34" charset="-128"/>
              </a:rPr>
              <a:t>O</a:t>
            </a:r>
            <a:r>
              <a:rPr lang="en-US" altLang="en-US" sz="2800" dirty="0" smtClean="0">
                <a:solidFill>
                  <a:schemeClr val="tx1"/>
                </a:solidFill>
                <a:ea typeface="ＭＳ Ｐゴシック" pitchFamily="34" charset="-128"/>
              </a:rPr>
              <a:t> - obstructions</a:t>
            </a:r>
          </a:p>
          <a:p>
            <a:pPr>
              <a:spcBef>
                <a:spcPct val="50000"/>
              </a:spcBef>
              <a:buFontTx/>
              <a:buNone/>
            </a:pPr>
            <a:r>
              <a:rPr lang="en-US" altLang="en-US" sz="2800" b="1" dirty="0" smtClean="0">
                <a:solidFill>
                  <a:srgbClr val="FF0000"/>
                </a:solidFill>
                <a:ea typeface="ＭＳ Ｐゴシック" pitchFamily="34" charset="-128"/>
              </a:rPr>
              <a:t>K</a:t>
            </a:r>
            <a:r>
              <a:rPr lang="en-US" altLang="en-US" sz="2800" dirty="0" smtClean="0">
                <a:solidFill>
                  <a:schemeClr val="tx1"/>
                </a:solidFill>
                <a:ea typeface="ＭＳ Ｐゴシック" pitchFamily="34" charset="-128"/>
              </a:rPr>
              <a:t> - known or seen before</a:t>
            </a:r>
          </a:p>
          <a:p>
            <a:pPr>
              <a:spcBef>
                <a:spcPct val="50000"/>
              </a:spcBef>
              <a:buFontTx/>
              <a:buNone/>
            </a:pPr>
            <a:r>
              <a:rPr lang="en-US" altLang="en-US" sz="2800" b="1" dirty="0" smtClean="0">
                <a:solidFill>
                  <a:srgbClr val="FF0000"/>
                </a:solidFill>
                <a:ea typeface="ＭＳ Ｐゴシック" pitchFamily="34" charset="-128"/>
              </a:rPr>
              <a:t>A</a:t>
            </a:r>
            <a:r>
              <a:rPr lang="en-US" altLang="en-US" sz="2800" dirty="0" smtClean="0">
                <a:solidFill>
                  <a:schemeClr val="tx1"/>
                </a:solidFill>
                <a:ea typeface="ＭＳ Ｐゴシック" pitchFamily="34" charset="-128"/>
              </a:rPr>
              <a:t> - any reason to remember</a:t>
            </a:r>
          </a:p>
          <a:p>
            <a:pPr>
              <a:spcBef>
                <a:spcPct val="50000"/>
              </a:spcBef>
              <a:buFontTx/>
              <a:buNone/>
            </a:pPr>
            <a:r>
              <a:rPr lang="en-US" altLang="en-US" sz="2800" b="1" dirty="0" smtClean="0">
                <a:solidFill>
                  <a:srgbClr val="FF0000"/>
                </a:solidFill>
                <a:ea typeface="ＭＳ Ｐゴシック" pitchFamily="34" charset="-128"/>
              </a:rPr>
              <a:t>T</a:t>
            </a:r>
            <a:r>
              <a:rPr lang="en-US" altLang="en-US" sz="2800" dirty="0" smtClean="0">
                <a:solidFill>
                  <a:srgbClr val="3333FF"/>
                </a:solidFill>
                <a:ea typeface="ＭＳ Ｐゴシック" pitchFamily="34" charset="-128"/>
              </a:rPr>
              <a:t> </a:t>
            </a:r>
            <a:r>
              <a:rPr lang="en-US" altLang="en-US" sz="2800" dirty="0" smtClean="0">
                <a:solidFill>
                  <a:schemeClr val="tx1"/>
                </a:solidFill>
                <a:ea typeface="ＭＳ Ｐゴシック" pitchFamily="34" charset="-128"/>
              </a:rPr>
              <a:t>- time lapse</a:t>
            </a:r>
          </a:p>
          <a:p>
            <a:pPr>
              <a:spcBef>
                <a:spcPct val="50000"/>
              </a:spcBef>
              <a:buFontTx/>
              <a:buNone/>
            </a:pPr>
            <a:r>
              <a:rPr lang="en-US" altLang="en-US" sz="2800" b="1" dirty="0" smtClean="0">
                <a:solidFill>
                  <a:srgbClr val="FF0000"/>
                </a:solidFill>
                <a:ea typeface="ＭＳ Ｐゴシック" pitchFamily="34" charset="-128"/>
              </a:rPr>
              <a:t>E</a:t>
            </a:r>
            <a:r>
              <a:rPr lang="en-US" altLang="en-US" sz="2800" dirty="0" smtClean="0">
                <a:solidFill>
                  <a:schemeClr val="tx1"/>
                </a:solidFill>
                <a:ea typeface="ＭＳ Ｐゴシック" pitchFamily="34" charset="-128"/>
              </a:rPr>
              <a:t> - error or material discrepancy</a:t>
            </a:r>
          </a:p>
          <a:p>
            <a:endParaRPr lang="en-GB" altLang="en-US" dirty="0" smtClean="0">
              <a:solidFill>
                <a:schemeClr val="tx1"/>
              </a:solidFill>
              <a:ea typeface="ＭＳ Ｐゴシック" pitchFamily="34" charset="-128"/>
            </a:endParaRPr>
          </a:p>
        </p:txBody>
      </p:sp>
    </p:spTree>
    <p:extLst>
      <p:ext uri="{BB962C8B-B14F-4D97-AF65-F5344CB8AC3E}">
        <p14:creationId xmlns:p14="http://schemas.microsoft.com/office/powerpoint/2010/main" val="24895836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697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697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697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697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26979">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26979">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26979">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2697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ing-the-deal.jpg"/>
          <p:cNvPicPr>
            <a:picLocks noChangeAspect="1"/>
          </p:cNvPicPr>
          <p:nvPr>
            <p:custDataLst>
              <p:tags r:id="rId1"/>
            </p:custDataLst>
          </p:nvPr>
        </p:nvPicPr>
        <p:blipFill>
          <a:blip r:embed="rId4" cstate="print"/>
          <a:stretch>
            <a:fillRect/>
          </a:stretch>
        </p:blipFill>
        <p:spPr>
          <a:xfrm>
            <a:off x="4283968" y="1656184"/>
            <a:ext cx="4668011" cy="3501008"/>
          </a:xfrm>
          <a:prstGeom prst="rect">
            <a:avLst/>
          </a:prstGeom>
          <a:effectLst>
            <a:softEdge rad="317500"/>
          </a:effectLst>
        </p:spPr>
      </p:pic>
      <p:sp>
        <p:nvSpPr>
          <p:cNvPr id="24579"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Closure</a:t>
            </a:r>
          </a:p>
        </p:txBody>
      </p:sp>
      <p:sp>
        <p:nvSpPr>
          <p:cNvPr id="16388" name="TextBox 1"/>
          <p:cNvSpPr txBox="1">
            <a:spLocks noChangeArrowheads="1"/>
          </p:cNvSpPr>
          <p:nvPr/>
        </p:nvSpPr>
        <p:spPr bwMode="auto">
          <a:xfrm>
            <a:off x="827088" y="781050"/>
            <a:ext cx="3744912" cy="600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dirty="0">
                <a:solidFill>
                  <a:srgbClr val="002060"/>
                </a:solidFill>
              </a:rPr>
              <a:t>Documentation</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What Next</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Future Contact</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Court</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Victim Support</a:t>
            </a: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a:solidFill>
                  <a:srgbClr val="002060"/>
                </a:solidFill>
              </a:rPr>
              <a:t>Compensation</a:t>
            </a:r>
          </a:p>
          <a:p>
            <a:pPr eaLnBrk="1" hangingPunct="1">
              <a:spcBef>
                <a:spcPct val="0"/>
              </a:spcBef>
              <a:buFontTx/>
              <a:buNone/>
            </a:pPr>
            <a:endParaRPr lang="en-GB" altLang="en-US" sz="3200" b="0" dirty="0">
              <a:solidFill>
                <a:srgbClr val="002060"/>
              </a:solidFill>
            </a:endParaRPr>
          </a:p>
        </p:txBody>
      </p:sp>
    </p:spTree>
    <p:extLst>
      <p:ext uri="{BB962C8B-B14F-4D97-AF65-F5344CB8AC3E}">
        <p14:creationId xmlns:p14="http://schemas.microsoft.com/office/powerpoint/2010/main" val="14282414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6388">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6388">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6388">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6388">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descr="Evaluation.jpg"/>
          <p:cNvPicPr>
            <a:picLocks noChangeAspect="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79512" y="876300"/>
            <a:ext cx="4649788" cy="506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TextBox 3"/>
          <p:cNvSpPr txBox="1">
            <a:spLocks noChangeArrowheads="1"/>
          </p:cNvSpPr>
          <p:nvPr/>
        </p:nvSpPr>
        <p:spPr bwMode="auto">
          <a:xfrm>
            <a:off x="1403350" y="188913"/>
            <a:ext cx="6121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buFontTx/>
              <a:buNone/>
            </a:pPr>
            <a:r>
              <a:rPr lang="en-GB" altLang="en-US" sz="3200">
                <a:solidFill>
                  <a:schemeClr val="tx1"/>
                </a:solidFill>
              </a:rPr>
              <a:t>Evaluation</a:t>
            </a:r>
          </a:p>
        </p:txBody>
      </p:sp>
      <p:sp>
        <p:nvSpPr>
          <p:cNvPr id="17412" name="TextBox 1"/>
          <p:cNvSpPr txBox="1">
            <a:spLocks noChangeArrowheads="1"/>
          </p:cNvSpPr>
          <p:nvPr/>
        </p:nvSpPr>
        <p:spPr bwMode="auto">
          <a:xfrm>
            <a:off x="5003800" y="1412875"/>
            <a:ext cx="3889375"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34"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GB" altLang="en-US" sz="3200" b="0">
                <a:solidFill>
                  <a:srgbClr val="002060"/>
                </a:solidFill>
              </a:rPr>
              <a:t>Information obtained</a:t>
            </a:r>
          </a:p>
          <a:p>
            <a:pPr eaLnBrk="1" hangingPunct="1">
              <a:spcBef>
                <a:spcPct val="0"/>
              </a:spcBef>
              <a:buFontTx/>
              <a:buNone/>
            </a:pPr>
            <a:endParaRPr lang="en-GB" altLang="en-US" sz="3200" b="0">
              <a:solidFill>
                <a:srgbClr val="002060"/>
              </a:solidFill>
            </a:endParaRPr>
          </a:p>
          <a:p>
            <a:pPr eaLnBrk="1" hangingPunct="1">
              <a:spcBef>
                <a:spcPct val="0"/>
              </a:spcBef>
              <a:buFontTx/>
              <a:buNone/>
            </a:pPr>
            <a:endParaRPr lang="en-GB" altLang="en-US" sz="3200" b="0">
              <a:solidFill>
                <a:srgbClr val="002060"/>
              </a:solidFill>
            </a:endParaRPr>
          </a:p>
          <a:p>
            <a:pPr eaLnBrk="1" hangingPunct="1">
              <a:spcBef>
                <a:spcPct val="0"/>
              </a:spcBef>
              <a:buFontTx/>
              <a:buNone/>
            </a:pPr>
            <a:r>
              <a:rPr lang="en-GB" altLang="en-US" sz="3200" b="0">
                <a:solidFill>
                  <a:srgbClr val="002060"/>
                </a:solidFill>
              </a:rPr>
              <a:t>Evidence in the investigation</a:t>
            </a:r>
          </a:p>
          <a:p>
            <a:pPr eaLnBrk="1" hangingPunct="1">
              <a:spcBef>
                <a:spcPct val="0"/>
              </a:spcBef>
              <a:buFontTx/>
              <a:buNone/>
            </a:pPr>
            <a:endParaRPr lang="en-GB" altLang="en-US" sz="3200" b="0">
              <a:solidFill>
                <a:srgbClr val="002060"/>
              </a:solidFill>
            </a:endParaRPr>
          </a:p>
          <a:p>
            <a:pPr eaLnBrk="1" hangingPunct="1">
              <a:spcBef>
                <a:spcPct val="0"/>
              </a:spcBef>
              <a:buFontTx/>
              <a:buNone/>
            </a:pPr>
            <a:endParaRPr lang="en-GB" altLang="en-US" sz="3200" b="0">
              <a:solidFill>
                <a:srgbClr val="002060"/>
              </a:solidFill>
            </a:endParaRPr>
          </a:p>
          <a:p>
            <a:pPr eaLnBrk="1" hangingPunct="1">
              <a:spcBef>
                <a:spcPct val="0"/>
              </a:spcBef>
              <a:buFontTx/>
              <a:buNone/>
            </a:pPr>
            <a:r>
              <a:rPr lang="en-GB" altLang="en-US" sz="3200" b="0">
                <a:solidFill>
                  <a:srgbClr val="002060"/>
                </a:solidFill>
              </a:rPr>
              <a:t>Performance</a:t>
            </a:r>
          </a:p>
        </p:txBody>
      </p:sp>
    </p:spTree>
    <p:extLst>
      <p:ext uri="{BB962C8B-B14F-4D97-AF65-F5344CB8AC3E}">
        <p14:creationId xmlns:p14="http://schemas.microsoft.com/office/powerpoint/2010/main" val="10120931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7412">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74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lient\G$\Roger Images\Images\Photos\DSCF8794.JPG"/>
          <p:cNvPicPr>
            <a:picLocks noChangeAspect="1" noChangeArrowheads="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rcRect/>
          <a:stretch>
            <a:fillRect/>
          </a:stretch>
        </p:blipFill>
        <p:spPr bwMode="auto">
          <a:xfrm>
            <a:off x="1172022" y="1052736"/>
            <a:ext cx="6799956" cy="509996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extBox 3"/>
          <p:cNvSpPr txBox="1">
            <a:spLocks noChangeArrowheads="1"/>
          </p:cNvSpPr>
          <p:nvPr>
            <p:custDataLst>
              <p:tags r:id="rId2"/>
            </p:custDataLst>
          </p:nvPr>
        </p:nvSpPr>
        <p:spPr bwMode="auto">
          <a:xfrm>
            <a:off x="863600" y="263525"/>
            <a:ext cx="74168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dirty="0">
                <a:solidFill>
                  <a:schemeClr val="tx1"/>
                </a:solidFill>
              </a:rPr>
              <a:t>Reasons for Taking Statements</a:t>
            </a:r>
          </a:p>
        </p:txBody>
      </p:sp>
      <p:sp>
        <p:nvSpPr>
          <p:cNvPr id="6148" name="TextBox 4"/>
          <p:cNvSpPr txBox="1">
            <a:spLocks noChangeArrowheads="1"/>
          </p:cNvSpPr>
          <p:nvPr>
            <p:custDataLst>
              <p:tags r:id="rId3"/>
            </p:custDataLst>
          </p:nvPr>
        </p:nvSpPr>
        <p:spPr bwMode="auto">
          <a:xfrm>
            <a:off x="557560" y="1052736"/>
            <a:ext cx="8028880" cy="6186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spcAft>
                <a:spcPts val="2400"/>
              </a:spcAft>
              <a:buFontTx/>
              <a:buNone/>
            </a:pPr>
            <a:r>
              <a:rPr lang="en-GB" altLang="en-US" sz="3200" b="0" dirty="0" smtClean="0">
                <a:solidFill>
                  <a:srgbClr val="002060"/>
                </a:solidFill>
              </a:rPr>
              <a:t>Record</a:t>
            </a:r>
            <a:endParaRPr lang="en-GB" altLang="en-US" sz="3200" b="0" dirty="0">
              <a:solidFill>
                <a:srgbClr val="002060"/>
              </a:solidFill>
            </a:endParaRPr>
          </a:p>
          <a:p>
            <a:pPr eaLnBrk="1" hangingPunct="1">
              <a:spcBef>
                <a:spcPct val="0"/>
              </a:spcBef>
              <a:spcAft>
                <a:spcPts val="2400"/>
              </a:spcAft>
              <a:buFontTx/>
              <a:buNone/>
            </a:pPr>
            <a:r>
              <a:rPr lang="en-GB" altLang="en-US" sz="3200" b="0" dirty="0" smtClean="0">
                <a:solidFill>
                  <a:srgbClr val="002060"/>
                </a:solidFill>
              </a:rPr>
              <a:t>Examine</a:t>
            </a:r>
          </a:p>
          <a:p>
            <a:pPr eaLnBrk="1" hangingPunct="1">
              <a:spcBef>
                <a:spcPct val="0"/>
              </a:spcBef>
              <a:spcAft>
                <a:spcPts val="2400"/>
              </a:spcAft>
              <a:buFontTx/>
              <a:buNone/>
            </a:pPr>
            <a:r>
              <a:rPr lang="en-GB" altLang="en-US" sz="3200" b="0" dirty="0" smtClean="0">
                <a:solidFill>
                  <a:srgbClr val="002060"/>
                </a:solidFill>
              </a:rPr>
              <a:t>Refresh memory</a:t>
            </a:r>
            <a:endParaRPr lang="en-GB" altLang="en-US" sz="3200" b="0" dirty="0">
              <a:solidFill>
                <a:srgbClr val="002060"/>
              </a:solidFill>
            </a:endParaRPr>
          </a:p>
          <a:p>
            <a:pPr eaLnBrk="1" hangingPunct="1">
              <a:spcBef>
                <a:spcPct val="0"/>
              </a:spcBef>
              <a:spcAft>
                <a:spcPts val="2400"/>
              </a:spcAft>
              <a:buFontTx/>
              <a:buNone/>
            </a:pPr>
            <a:r>
              <a:rPr lang="en-GB" altLang="en-US" sz="3200" b="0" dirty="0" smtClean="0">
                <a:solidFill>
                  <a:srgbClr val="002060"/>
                </a:solidFill>
              </a:rPr>
              <a:t>CPS </a:t>
            </a:r>
            <a:r>
              <a:rPr lang="en-GB" altLang="en-US" sz="3200" b="0" dirty="0">
                <a:solidFill>
                  <a:srgbClr val="002060"/>
                </a:solidFill>
              </a:rPr>
              <a:t>decision making</a:t>
            </a:r>
          </a:p>
          <a:p>
            <a:pPr eaLnBrk="1" hangingPunct="1">
              <a:spcBef>
                <a:spcPct val="0"/>
              </a:spcBef>
              <a:spcAft>
                <a:spcPts val="2400"/>
              </a:spcAft>
              <a:buFontTx/>
              <a:buNone/>
            </a:pPr>
            <a:r>
              <a:rPr lang="en-GB" altLang="en-US" sz="3200" b="0" dirty="0" smtClean="0">
                <a:solidFill>
                  <a:srgbClr val="002060"/>
                </a:solidFill>
              </a:rPr>
              <a:t>Explanation of actions</a:t>
            </a:r>
            <a:endParaRPr lang="en-GB" altLang="en-US" sz="3200" b="0" dirty="0">
              <a:solidFill>
                <a:srgbClr val="002060"/>
              </a:solidFill>
            </a:endParaRPr>
          </a:p>
          <a:p>
            <a:pPr eaLnBrk="1" hangingPunct="1">
              <a:spcBef>
                <a:spcPct val="0"/>
              </a:spcBef>
              <a:spcAft>
                <a:spcPts val="2400"/>
              </a:spcAft>
              <a:buFontTx/>
              <a:buNone/>
            </a:pPr>
            <a:r>
              <a:rPr lang="en-GB" altLang="en-US" sz="3200" b="0" dirty="0" smtClean="0">
                <a:solidFill>
                  <a:srgbClr val="002060"/>
                </a:solidFill>
              </a:rPr>
              <a:t>Requirement to attend </a:t>
            </a:r>
            <a:r>
              <a:rPr lang="en-GB" altLang="en-US" sz="3200" b="0" dirty="0">
                <a:solidFill>
                  <a:srgbClr val="002060"/>
                </a:solidFill>
              </a:rPr>
              <a:t>court</a:t>
            </a:r>
          </a:p>
          <a:p>
            <a:pPr eaLnBrk="1" hangingPunct="1">
              <a:spcBef>
                <a:spcPct val="0"/>
              </a:spcBef>
              <a:spcAft>
                <a:spcPts val="2400"/>
              </a:spcAft>
              <a:buFontTx/>
              <a:buNone/>
            </a:pPr>
            <a:r>
              <a:rPr lang="en-GB" altLang="en-US" sz="3200" b="0" dirty="0" smtClean="0">
                <a:solidFill>
                  <a:srgbClr val="002060"/>
                </a:solidFill>
              </a:rPr>
              <a:t>Affects of crime on individual</a:t>
            </a:r>
            <a:endParaRPr lang="en-GB" altLang="en-US" sz="3200" b="0" dirty="0">
              <a:solidFill>
                <a:srgbClr val="002060"/>
              </a:solidFill>
            </a:endParaRPr>
          </a:p>
          <a:p>
            <a:pPr eaLnBrk="1" hangingPunct="1">
              <a:spcBef>
                <a:spcPct val="0"/>
              </a:spcBef>
              <a:buFontTx/>
              <a:buNone/>
            </a:pPr>
            <a:endParaRPr lang="en-GB" altLang="en-US" sz="3200" dirty="0">
              <a:solidFill>
                <a:schemeClr val="bg1"/>
              </a:solidFill>
            </a:endParaRPr>
          </a:p>
        </p:txBody>
      </p:sp>
    </p:spTree>
    <p:extLst>
      <p:ext uri="{BB962C8B-B14F-4D97-AF65-F5344CB8AC3E}">
        <p14:creationId xmlns:p14="http://schemas.microsoft.com/office/powerpoint/2010/main" val="597810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Box 3"/>
          <p:cNvSpPr txBox="1">
            <a:spLocks noChangeArrowheads="1"/>
          </p:cNvSpPr>
          <p:nvPr>
            <p:custDataLst>
              <p:tags r:id="rId1"/>
            </p:custDataLst>
          </p:nvPr>
        </p:nvSpPr>
        <p:spPr bwMode="auto">
          <a:xfrm>
            <a:off x="2484438" y="98401"/>
            <a:ext cx="4608512"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2800" dirty="0" smtClean="0">
                <a:solidFill>
                  <a:schemeClr val="tx1"/>
                </a:solidFill>
              </a:rPr>
              <a:t>Statement Structure</a:t>
            </a:r>
            <a:endParaRPr lang="en-GB" altLang="en-US" sz="2800" dirty="0">
              <a:solidFill>
                <a:schemeClr val="tx1"/>
              </a:solidFill>
            </a:endParaRPr>
          </a:p>
        </p:txBody>
      </p:sp>
      <p:sp>
        <p:nvSpPr>
          <p:cNvPr id="9219" name="TextBox 4"/>
          <p:cNvSpPr txBox="1">
            <a:spLocks noChangeArrowheads="1"/>
          </p:cNvSpPr>
          <p:nvPr>
            <p:custDataLst>
              <p:tags r:id="rId2"/>
            </p:custDataLst>
          </p:nvPr>
        </p:nvSpPr>
        <p:spPr bwMode="auto">
          <a:xfrm>
            <a:off x="179388" y="840205"/>
            <a:ext cx="7993012" cy="59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eaLnBrk="1" hangingPunct="1">
              <a:spcBef>
                <a:spcPct val="0"/>
              </a:spcBef>
              <a:buFontTx/>
              <a:buNone/>
            </a:pPr>
            <a:r>
              <a:rPr lang="en-GB" altLang="en-US" sz="3200" b="0" dirty="0" smtClean="0">
                <a:solidFill>
                  <a:srgbClr val="002060"/>
                </a:solidFill>
              </a:rPr>
              <a:t>Introduction</a:t>
            </a:r>
            <a:endParaRPr lang="en-GB" altLang="en-US" sz="3200" b="0" dirty="0">
              <a:solidFill>
                <a:srgbClr val="002060"/>
              </a:solidFill>
            </a:endParaRP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smtClean="0">
                <a:solidFill>
                  <a:srgbClr val="002060"/>
                </a:solidFill>
              </a:rPr>
              <a:t>Actions</a:t>
            </a:r>
            <a:endParaRPr lang="en-GB" altLang="en-US" sz="3200" b="0" dirty="0">
              <a:solidFill>
                <a:srgbClr val="002060"/>
              </a:solidFill>
            </a:endParaRP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smtClean="0">
                <a:solidFill>
                  <a:srgbClr val="002060"/>
                </a:solidFill>
              </a:rPr>
              <a:t>Offender – </a:t>
            </a:r>
            <a:r>
              <a:rPr lang="en-GB" altLang="en-US" sz="2800" dirty="0" smtClean="0">
                <a:solidFill>
                  <a:srgbClr val="FF3300"/>
                </a:solidFill>
              </a:rPr>
              <a:t>(ADVOKATE)</a:t>
            </a:r>
            <a:endParaRPr lang="en-GB" altLang="en-US" sz="2800" dirty="0">
              <a:solidFill>
                <a:srgbClr val="002060"/>
              </a:solidFill>
            </a:endParaRP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smtClean="0">
                <a:solidFill>
                  <a:srgbClr val="002060"/>
                </a:solidFill>
              </a:rPr>
              <a:t>Objects</a:t>
            </a:r>
            <a:endParaRPr lang="en-GB" altLang="en-US" sz="3200" b="0" dirty="0">
              <a:solidFill>
                <a:srgbClr val="002060"/>
              </a:solidFill>
            </a:endParaRP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smtClean="0">
                <a:solidFill>
                  <a:srgbClr val="002060"/>
                </a:solidFill>
              </a:rPr>
              <a:t>Other witnesses</a:t>
            </a:r>
            <a:endParaRPr lang="en-GB" altLang="en-US" sz="3200" b="0" dirty="0">
              <a:solidFill>
                <a:srgbClr val="002060"/>
              </a:solidFill>
            </a:endParaRPr>
          </a:p>
          <a:p>
            <a:pPr eaLnBrk="1" hangingPunct="1">
              <a:spcBef>
                <a:spcPct val="0"/>
              </a:spcBef>
              <a:buFontTx/>
              <a:buNone/>
            </a:pPr>
            <a:endParaRPr lang="en-GB" altLang="en-US" sz="3200" b="0" dirty="0">
              <a:solidFill>
                <a:srgbClr val="002060"/>
              </a:solidFill>
            </a:endParaRPr>
          </a:p>
          <a:p>
            <a:pPr eaLnBrk="1" hangingPunct="1">
              <a:spcBef>
                <a:spcPct val="0"/>
              </a:spcBef>
              <a:buFontTx/>
              <a:buNone/>
            </a:pPr>
            <a:r>
              <a:rPr lang="en-GB" altLang="en-US" sz="3200" b="0" dirty="0" smtClean="0">
                <a:solidFill>
                  <a:srgbClr val="002060"/>
                </a:solidFill>
              </a:rPr>
              <a:t>Other issues</a:t>
            </a:r>
            <a:endParaRPr lang="en-GB" altLang="en-US" sz="3200" b="0" dirty="0">
              <a:solidFill>
                <a:srgbClr val="002060"/>
              </a:solidFill>
            </a:endParaRPr>
          </a:p>
          <a:p>
            <a:pPr eaLnBrk="1" hangingPunct="1">
              <a:spcBef>
                <a:spcPct val="0"/>
              </a:spcBef>
              <a:buFontTx/>
              <a:buNone/>
            </a:pPr>
            <a:endParaRPr lang="en-GB" altLang="en-US" sz="2800" b="0" dirty="0">
              <a:solidFill>
                <a:srgbClr val="002060"/>
              </a:solidFill>
            </a:endParaRPr>
          </a:p>
        </p:txBody>
      </p:sp>
    </p:spTree>
    <p:extLst>
      <p:ext uri="{BB962C8B-B14F-4D97-AF65-F5344CB8AC3E}">
        <p14:creationId xmlns:p14="http://schemas.microsoft.com/office/powerpoint/2010/main" val="50710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lient\G$\CKP Images\Interviewing\Exhibit label.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950" y="900113"/>
            <a:ext cx="3743325" cy="533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Box 3"/>
          <p:cNvSpPr txBox="1">
            <a:spLocks noChangeArrowheads="1"/>
          </p:cNvSpPr>
          <p:nvPr>
            <p:custDataLst>
              <p:tags r:id="rId1"/>
            </p:custDataLst>
          </p:nvPr>
        </p:nvSpPr>
        <p:spPr bwMode="auto">
          <a:xfrm>
            <a:off x="2771775" y="192088"/>
            <a:ext cx="3671888"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chemeClr val="tx1"/>
                </a:solidFill>
              </a:rPr>
              <a:t>Exhibits</a:t>
            </a:r>
          </a:p>
        </p:txBody>
      </p:sp>
      <p:sp>
        <p:nvSpPr>
          <p:cNvPr id="5" name="TextBox 4"/>
          <p:cNvSpPr txBox="1">
            <a:spLocks noChangeArrowheads="1"/>
          </p:cNvSpPr>
          <p:nvPr>
            <p:custDataLst>
              <p:tags r:id="rId2"/>
            </p:custDataLst>
          </p:nvPr>
        </p:nvSpPr>
        <p:spPr bwMode="auto">
          <a:xfrm>
            <a:off x="3779912" y="2060848"/>
            <a:ext cx="4608513"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b="0" dirty="0">
                <a:solidFill>
                  <a:srgbClr val="002060"/>
                </a:solidFill>
              </a:rPr>
              <a:t>Witness’ full initials</a:t>
            </a:r>
          </a:p>
          <a:p>
            <a:pPr eaLnBrk="1" hangingPunct="1"/>
            <a:endParaRPr lang="en-GB" altLang="en-US" b="0" dirty="0">
              <a:solidFill>
                <a:srgbClr val="002060"/>
              </a:solidFill>
            </a:endParaRPr>
          </a:p>
          <a:p>
            <a:pPr eaLnBrk="1" hangingPunct="1"/>
            <a:endParaRPr lang="en-GB" altLang="en-US" b="0" dirty="0">
              <a:solidFill>
                <a:srgbClr val="002060"/>
              </a:solidFill>
            </a:endParaRPr>
          </a:p>
          <a:p>
            <a:pPr eaLnBrk="1" hangingPunct="1"/>
            <a:r>
              <a:rPr lang="en-GB" altLang="en-US" b="0" dirty="0">
                <a:solidFill>
                  <a:srgbClr val="002060"/>
                </a:solidFill>
              </a:rPr>
              <a:t>Sequential number </a:t>
            </a:r>
          </a:p>
        </p:txBody>
      </p:sp>
    </p:spTree>
    <p:extLst>
      <p:ext uri="{BB962C8B-B14F-4D97-AF65-F5344CB8AC3E}">
        <p14:creationId xmlns:p14="http://schemas.microsoft.com/office/powerpoint/2010/main" val="14787973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Client\G$\CKP Images\Interviewing\Exhibit label.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950" y="900113"/>
            <a:ext cx="3743325" cy="533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extBox 3"/>
          <p:cNvSpPr txBox="1">
            <a:spLocks noChangeArrowheads="1"/>
          </p:cNvSpPr>
          <p:nvPr>
            <p:custDataLst>
              <p:tags r:id="rId1"/>
            </p:custDataLst>
          </p:nvPr>
        </p:nvSpPr>
        <p:spPr bwMode="auto">
          <a:xfrm>
            <a:off x="2698725" y="192088"/>
            <a:ext cx="3673475"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r>
              <a:rPr lang="en-GB" altLang="en-US" dirty="0">
                <a:solidFill>
                  <a:schemeClr val="tx1"/>
                </a:solidFill>
              </a:rPr>
              <a:t>Exhibits</a:t>
            </a:r>
          </a:p>
        </p:txBody>
      </p:sp>
      <p:sp>
        <p:nvSpPr>
          <p:cNvPr id="5" name="TextBox 4"/>
          <p:cNvSpPr txBox="1">
            <a:spLocks noChangeArrowheads="1"/>
          </p:cNvSpPr>
          <p:nvPr>
            <p:custDataLst>
              <p:tags r:id="rId2"/>
            </p:custDataLst>
          </p:nvPr>
        </p:nvSpPr>
        <p:spPr bwMode="auto">
          <a:xfrm>
            <a:off x="3707904" y="933450"/>
            <a:ext cx="4896346"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sz="2800" b="0" dirty="0">
                <a:solidFill>
                  <a:srgbClr val="002060"/>
                </a:solidFill>
              </a:rPr>
              <a:t>Jane WEST finds a screwdriver after her vehicle has been broken into.</a:t>
            </a:r>
          </a:p>
          <a:p>
            <a:pPr eaLnBrk="1" hangingPunct="1"/>
            <a:endParaRPr lang="en-GB" altLang="en-US" sz="2800" b="0" dirty="0">
              <a:solidFill>
                <a:srgbClr val="002060"/>
              </a:solidFill>
            </a:endParaRPr>
          </a:p>
          <a:p>
            <a:pPr eaLnBrk="1" hangingPunct="1"/>
            <a:r>
              <a:rPr lang="en-GB" altLang="en-US" sz="2800" b="0" dirty="0">
                <a:solidFill>
                  <a:srgbClr val="002060"/>
                </a:solidFill>
              </a:rPr>
              <a:t>She hands it to the Police Officer who attends.</a:t>
            </a:r>
          </a:p>
          <a:p>
            <a:pPr eaLnBrk="1" hangingPunct="1"/>
            <a:endParaRPr lang="en-GB" altLang="en-US" sz="2800" b="0" dirty="0">
              <a:solidFill>
                <a:srgbClr val="002060"/>
              </a:solidFill>
            </a:endParaRPr>
          </a:p>
          <a:p>
            <a:pPr eaLnBrk="1" hangingPunct="1"/>
            <a:r>
              <a:rPr lang="en-GB" altLang="en-US" sz="2800" b="0" dirty="0">
                <a:solidFill>
                  <a:srgbClr val="002060"/>
                </a:solidFill>
              </a:rPr>
              <a:t>The Exhibit Reference number for the screwdriver is</a:t>
            </a:r>
            <a:r>
              <a:rPr lang="en-GB" altLang="en-US" sz="2800" b="0" dirty="0">
                <a:solidFill>
                  <a:schemeClr val="tx1"/>
                </a:solidFill>
              </a:rPr>
              <a:t> </a:t>
            </a:r>
            <a:r>
              <a:rPr lang="en-GB" altLang="en-US" sz="2800" dirty="0">
                <a:solidFill>
                  <a:srgbClr val="FF0000"/>
                </a:solidFill>
              </a:rPr>
              <a:t>JW 1</a:t>
            </a:r>
          </a:p>
        </p:txBody>
      </p:sp>
    </p:spTree>
    <p:extLst>
      <p:ext uri="{BB962C8B-B14F-4D97-AF65-F5344CB8AC3E}">
        <p14:creationId xmlns:p14="http://schemas.microsoft.com/office/powerpoint/2010/main" val="24319140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Induction\Questions 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836712"/>
            <a:ext cx="7632848" cy="5184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691112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SUBSTITUTION_ID" val="{A59F2704-790F-4942-819F-AC12836EC553}"/>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9A94F0D8-774E-4D6D-B1FF-56F823ABEB08}"/>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F606BD53-D7DE-45D7-A5D2-5DD370C68641}"/>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A27865C4-5E81-48D2-A065-3ED62C16E138}"/>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72D96D56-ECAC-49A5-8D66-4E215EAE2553}"/>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6E0317C0-A4C6-4029-90EA-9E6DDF1436D4}"/>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22118A8E-A07A-4AAA-AE75-6D6E1F7E4588}"/>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ED1D1362-A2C6-4F4A-9C15-271A95AFD111}"/>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7EDFD090-B5B8-4608-9211-4EDABF994200}"/>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109A175E-E505-4120-910A-E8D2BD8DCE72}"/>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7A971FD3-6914-4173-9E2D-FF62B86C220A}"/>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6998F6A9-A9F6-49F3-A76E-EE6D4FECF040}"/>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7249E-B235-4A68-8708-EEDFFB722C73}&quot;/&gt;&lt;isInvalidForFieldText val=&quot;0&quot;/&gt;&lt;Image&gt;&lt;filename val=&quot;C:\DOCUME~1\swp54152\LOCALS~1\Temp\PR\data\asimages\{5C37249E-B235-4A68-8708-EEDFFB722C73}_3.png&quot;/&gt;&lt;left val=&quot;325&quot;/&gt;&lt;top val=&quot;105&quot;/&gt;&lt;width val=&quot;342&quot;/&gt;&lt;height val=&quot;381&quot;/&gt;&lt;hasText val=&quot;1&quot;/&gt;&lt;/Image&gt;&lt;/ThreeDShape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5&quot;/&gt;&lt;lineCharCount val=&quot;1&quot;/&gt;&lt;lineCharCount val=&quot;6&quot;/&gt;&lt;lineCharCount val=&quot;1&quot;/&gt;&lt;lineCharCount val=&quot;8&quot;/&gt;&lt;lineCharCount val=&quot;1&quot;/&gt;&lt;lineCharCount val=&quot;14&quot;/&gt;&lt;lineCharCount val=&quot;1&quot;/&gt;&lt;lineCharCount val=&quot;10&quot;/&gt;&lt;lineCharCount val=&quot;1&quot;/&gt;&lt;lineCharCount val=&quot;6&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MMPROD_SUBSTITUTION_ID" val="{AF9648E9-C90F-4CC2-8B35-294860768511}"/>
</p:tagLst>
</file>

<file path=ppt/tags/tag17.xml><?xml version="1.0" encoding="utf-8"?>
<p:tagLst xmlns:a="http://schemas.openxmlformats.org/drawingml/2006/main" xmlns:r="http://schemas.openxmlformats.org/officeDocument/2006/relationships" xmlns:p="http://schemas.openxmlformats.org/presentationml/2006/main">
  <p:tag name="MMPROD_SUBSTITUTION_ID" val="{33AB46BA-CB63-403F-9BC4-4D061D223D45}"/>
</p:tagLst>
</file>

<file path=ppt/tags/tag18.xml><?xml version="1.0" encoding="utf-8"?>
<p:tagLst xmlns:a="http://schemas.openxmlformats.org/drawingml/2006/main" xmlns:r="http://schemas.openxmlformats.org/officeDocument/2006/relationships" xmlns:p="http://schemas.openxmlformats.org/presentationml/2006/main">
  <p:tag name="PRESENTER_SHAPEINFO" val="&lt;ThreeDShapeInfo&gt;&lt;uuid val=&quot;{06A67F9A-E7D0-4F7F-80B0-88204B188E75}&quot;/&gt;&lt;isInvalidForFieldText val=&quot;0&quot;/&gt;&lt;Image&gt;&lt;filename val=&quot;C:\DOCUME~1\swp54152\LOCALS~1\Temp\PR\data\asimages\{06A67F9A-E7D0-4F7F-80B0-88204B188E75}_2.png&quot;/&gt;&lt;left val=&quot;91&quot;/&gt;&lt;top val=&quot;82&quot;/&gt;&lt;width val=&quot;537&quot;/&gt;&lt;height val=&quot;402&quot;/&gt;&lt;hasText val=&quot;1&quot;/&gt;&lt;/Image&gt;&lt;/ThreeDShape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7&quot;/&gt;&lt;lineCharCount val=&quot;8&quot;/&gt;&lt;lineCharCount val=&quot;15&quot;/&gt;&lt;lineCharCount val=&quot;20&quot;/&gt;&lt;lineCharCount val=&quot;20&quot;/&gt;&lt;lineCharCount val=&quot;17&quot;/&gt;&lt;lineCharCount val=&quot;31&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8&quot;/&gt;&lt;lineCharCount val=&quot;1&quot;/&gt;&lt;lineCharCount val=&quot;37&quot;/&gt;&lt;lineCharCount val=&quot;1&quot;/&gt;&lt;lineCharCount val=&quot;31&quot;/&gt;&lt;lineCharCount val=&quot;1&quot;/&gt;&lt;lineCharCount val=&quot;26&quot;/&gt;&lt;lineCharCount val=&quot;1&quot;/&gt;&lt;lineCharCount val=&quot;50&quot;/&gt;&lt;lineCharCount val=&quot;1&quot;/&gt;&lt;lineCharCount val=&quot;31&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3&quot;/&gt;&lt;lineCharCount val=&quot;1&quot;/&gt;&lt;lineCharCount val=&quot;1&quot;/&gt;&lt;lineCharCount val=&quot;18&quot;/&gt;&lt;/TableIndex&gt;&lt;/ShapeText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8&quot;/&gt;&lt;lineCharCount val=&quot;22&quot;/&gt;&lt;lineCharCount val=&quot;24&quot;/&gt;&lt;lineCharCount val=&quot;6&quot;/&gt;&lt;lineCharCount val=&quot;1&quot;/&gt;&lt;lineCharCount val=&quot;27&quot;/&gt;&lt;lineCharCount val=&quot;21&quot;/&gt;&lt;lineCharCount val=&quot;1&quot;/&gt;&lt;lineCharCount val=&quot;22&quot;/&gt;&lt;lineCharCount val=&quot;15&quot;/&gt;&lt;lineCharCount val=&quot;19&quot;/&gt;&lt;/TableIndex&gt;&lt;/ShapeTextInfo&gt;"/>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Wood Type</Template>
  <TotalTime>502</TotalTime>
  <Words>3048</Words>
  <Application>Microsoft Office PowerPoint</Application>
  <PresentationFormat>On-screen Show (4:3)</PresentationFormat>
  <Paragraphs>350</Paragraphs>
  <Slides>28</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ＭＳ Ｐゴシック</vt:lpstr>
      <vt:lpstr>Arial</vt:lpstr>
      <vt:lpstr>Calibri</vt:lpstr>
      <vt:lpstr>Rockwell</vt:lpstr>
      <vt:lpstr>Rockwell Condensed</vt:lpstr>
      <vt:lpstr>Verdana</vt:lpstr>
      <vt:lpstr>Wingdings</vt:lpstr>
      <vt:lpstr>Wood Type</vt:lpstr>
      <vt:lpstr>Unit 306 Interviewing Victims and Witnesses</vt:lpstr>
      <vt:lpstr>PowerPoint Presentation</vt:lpstr>
      <vt:lpstr>PowerPoint Presentation</vt:lpstr>
      <vt:lpstr>Interviewing Skills</vt:lpstr>
      <vt:lpstr>The ‘PEACE’ model </vt:lpstr>
      <vt:lpstr>PowerPoint Presentation</vt:lpstr>
      <vt:lpstr>PowerPoint Presentation</vt:lpstr>
      <vt:lpstr>Planning and Preparation </vt:lpstr>
      <vt:lpstr>Planning and Preparation </vt:lpstr>
      <vt:lpstr>Plan B</vt:lpstr>
      <vt:lpstr>PowerPoint Presentation</vt:lpstr>
      <vt:lpstr>Planning and Preparation </vt:lpstr>
      <vt:lpstr>PowerPoint Presentation</vt:lpstr>
      <vt:lpstr>PowerPoint Presentation</vt:lpstr>
      <vt:lpstr>Establishing a Rapport </vt:lpstr>
      <vt:lpstr>PowerPoint Presentation</vt:lpstr>
      <vt:lpstr>PowerPoint Presentation</vt:lpstr>
      <vt:lpstr>PowerPoint Presentation</vt:lpstr>
      <vt:lpstr>PowerPoint Presentation</vt:lpstr>
      <vt:lpstr>Witness Evidence</vt:lpstr>
      <vt:lpstr>Describe alleged offender(s) in detail: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Wynne Jones (Business &amp; Management)</cp:lastModifiedBy>
  <cp:revision>45</cp:revision>
  <cp:lastPrinted>2015-07-27T07:53:23Z</cp:lastPrinted>
  <dcterms:created xsi:type="dcterms:W3CDTF">2015-07-23T12:56:41Z</dcterms:created>
  <dcterms:modified xsi:type="dcterms:W3CDTF">2017-08-01T10:48:56Z</dcterms:modified>
</cp:coreProperties>
</file>