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7" r:id="rId2"/>
  </p:sldIdLst>
  <p:sldSz cx="30965775" cy="1742122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5C2B54-659E-1148-BB4C-B1CCCC2DC4DD}" v="198" dt="2025-03-18T23:14:08.611"/>
    <p1510:client id="{A47F9F76-94B8-2B4B-FE55-A69D2B2486D4}" v="39" dt="2025-03-18T14:57:01.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33" d="100"/>
          <a:sy n="33" d="100"/>
        </p:scale>
        <p:origin x="456" y="53"/>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4/25/2025</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73718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4/25/2025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137193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4/25/2025</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1041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4/25/2025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1573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4/25/2025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2772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4/25/2025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001686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4/25/2025</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092706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4/25/2025</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256062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4/25/2025</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377434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4/25/2025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653405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4/25/2025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1543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4/25/2025</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337668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jpg"/><Relationship Id="rId3" Type="http://schemas.openxmlformats.org/officeDocument/2006/relationships/hyperlink" Target="https://allwavingflags.blogspot.com/2018/05/flag-of-wales.html" TargetMode="External"/><Relationship Id="rId7" Type="http://schemas.openxmlformats.org/officeDocument/2006/relationships/image" Target="../media/image3.jpg"/><Relationship Id="rId12" Type="http://schemas.openxmlformats.org/officeDocument/2006/relationships/image" Target="../media/image8.jpg"/><Relationship Id="rId2" Type="http://schemas.openxmlformats.org/officeDocument/2006/relationships/image" Target="../media/image1.gif"/><Relationship Id="rId1" Type="http://schemas.openxmlformats.org/officeDocument/2006/relationships/slideLayout" Target="../slideLayouts/slideLayout1.xml"/><Relationship Id="rId6" Type="http://schemas.openxmlformats.org/officeDocument/2006/relationships/hyperlink" Target="https://doi.org/10.1080/02606755.2023.2295073" TargetMode="External"/><Relationship Id="rId11" Type="http://schemas.openxmlformats.org/officeDocument/2006/relationships/image" Target="../media/image7.png"/><Relationship Id="rId5" Type="http://schemas.openxmlformats.org/officeDocument/2006/relationships/hyperlink" Target="https://www.agecymru.wales/siteassets/documents/policy/age-cymru---older-people-in-wales---facts-and-statistics-2021.pdf" TargetMode="External"/><Relationship Id="rId10" Type="http://schemas.openxmlformats.org/officeDocument/2006/relationships/image" Target="../media/image6.jpg"/><Relationship Id="rId4" Type="http://schemas.openxmlformats.org/officeDocument/2006/relationships/image" Target="../media/image2.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853EA8E-2524-ABE6-0917-D08144AE7F11}"/>
            </a:ext>
          </a:extLst>
        </p:cNvPr>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4EDB292C-200F-A60B-C221-C900DFB92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958025" cy="17421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Rectangle 139">
            <a:extLst>
              <a:ext uri="{FF2B5EF4-FFF2-40B4-BE49-F238E27FC236}">
                <a16:creationId xmlns:a16="http://schemas.microsoft.com/office/drawing/2014/main" id="{287940EA-6E0C-9149-9EC3-0E416EB3E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81630" y="15667455"/>
            <a:ext cx="5076395" cy="17537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1963B473-45DD-0552-D431-3EE548AB8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3" y="15527196"/>
            <a:ext cx="30958031" cy="16259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CAFD81B9-F13D-5CEB-F9D6-AC0222739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252300" y="8629327"/>
            <a:ext cx="17421230" cy="16257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66A0B8A-CC5C-E9D8-154E-B906BE27BD7F}"/>
              </a:ext>
            </a:extLst>
          </p:cNvPr>
          <p:cNvSpPr txBox="1"/>
          <p:nvPr/>
        </p:nvSpPr>
        <p:spPr>
          <a:xfrm rot="-10800000" flipV="1">
            <a:off x="2208468" y="-11289"/>
            <a:ext cx="211446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ea typeface="+mn-lt"/>
                <a:cs typeface="+mn-lt"/>
              </a:rPr>
              <a:t>The Role of Welsh Language and Identity in Shaping Health and Social Care in Wales</a:t>
            </a:r>
            <a:endParaRPr lang="en-US" sz="3600" b="1" dirty="0"/>
          </a:p>
        </p:txBody>
      </p:sp>
      <p:sp>
        <p:nvSpPr>
          <p:cNvPr id="3" name="TextBox 2">
            <a:extLst>
              <a:ext uri="{FF2B5EF4-FFF2-40B4-BE49-F238E27FC236}">
                <a16:creationId xmlns:a16="http://schemas.microsoft.com/office/drawing/2014/main" id="{68E4E8FA-9285-9638-3F54-798CF1E3C905}"/>
              </a:ext>
            </a:extLst>
          </p:cNvPr>
          <p:cNvSpPr txBox="1"/>
          <p:nvPr/>
        </p:nvSpPr>
        <p:spPr>
          <a:xfrm>
            <a:off x="244006" y="2342848"/>
            <a:ext cx="10492459" cy="58323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Aft>
                <a:spcPts val="800"/>
              </a:spcAft>
              <a:buNone/>
            </a:pPr>
            <a:r>
              <a:rPr lang="en-US" b="1" kern="100" dirty="0">
                <a:effectLst/>
                <a:latin typeface="Arial" panose="020B0604020202020204" pitchFamily="34" charset="0"/>
                <a:ea typeface="Aptos" panose="020B0004020202020204" pitchFamily="34" charset="0"/>
                <a:cs typeface="Arial" panose="020B0604020202020204" pitchFamily="34" charset="0"/>
              </a:rPr>
              <a:t>Introduction: The Role of Bilingualism and Healthcare Devolution in Wales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600" kern="100" dirty="0">
                <a:effectLst/>
                <a:latin typeface="Arial" panose="020B0604020202020204" pitchFamily="34" charset="0"/>
                <a:ea typeface="Aptos" panose="020B0004020202020204" pitchFamily="34" charset="0"/>
                <a:cs typeface="Arial" panose="020B0604020202020204" pitchFamily="34" charset="0"/>
              </a:rPr>
              <a:t>Wales, a devolved country in the UK, has a distinct healthcare approach influenced by its political and cultural background (Hannigan, 2021). In particular, the balance between the public and private health sectors is different from that of England, thanks to the 1989 devolution of health policy to the Welsh Government (Bevan, 2014). Significant obstacles have been experienced by the Welsh Government in providing healthcare, such as long NHS waiting times, hospital closures, and a decline in healthcare quality (</a:t>
            </a:r>
            <a:r>
              <a:rPr lang="en-GB" sz="1600" kern="100" dirty="0" err="1">
                <a:effectLst/>
                <a:latin typeface="Arial" panose="020B0604020202020204" pitchFamily="34" charset="0"/>
                <a:ea typeface="Aptos" panose="020B0004020202020204" pitchFamily="34" charset="0"/>
                <a:cs typeface="Arial" panose="020B0604020202020204" pitchFamily="34" charset="0"/>
              </a:rPr>
              <a:t>Prowle</a:t>
            </a:r>
            <a:r>
              <a:rPr lang="en-GB" sz="1600" kern="100" dirty="0">
                <a:effectLst/>
                <a:latin typeface="Arial" panose="020B0604020202020204" pitchFamily="34" charset="0"/>
                <a:ea typeface="Aptos" panose="020B0004020202020204" pitchFamily="34" charset="0"/>
                <a:cs typeface="Arial" panose="020B0604020202020204" pitchFamily="34" charset="0"/>
              </a:rPr>
              <a:t>, 2013). For instance, in January 2025, NHS waiting lists in Wales are at their highest on record, 7.40 million cases; there were roughly 6.24 million individual patients on the waiting list awaiting care (British Medical Association, 2025).</a:t>
            </a:r>
          </a:p>
          <a:p>
            <a:pPr>
              <a:lnSpc>
                <a:spcPct val="150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Wales is recognised as being bilingual, with both Welsh and English being essential components of its culture and educational system </a:t>
            </a:r>
            <a:r>
              <a:rPr lang="en-GB" sz="16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(Lewis, 2008)</a:t>
            </a:r>
            <a:r>
              <a:rPr lang="en-GB" sz="1600" kern="100" dirty="0">
                <a:effectLst/>
                <a:latin typeface="Arial" panose="020B0604020202020204" pitchFamily="34" charset="0"/>
                <a:ea typeface="Aptos" panose="020B0004020202020204" pitchFamily="34" charset="0"/>
                <a:cs typeface="Arial" panose="020B0604020202020204" pitchFamily="34" charset="0"/>
              </a:rPr>
              <a:t>. With a goal of one million speakers by 2050, the Welsh Government has put policies into place to increase the number of Welsh speakers </a:t>
            </a:r>
            <a:r>
              <a:rPr lang="en-GB" sz="16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(Welsh Government, 2017)</a:t>
            </a:r>
            <a:r>
              <a:rPr lang="en-GB" sz="1600" kern="100" dirty="0">
                <a:effectLst/>
                <a:latin typeface="Arial" panose="020B0604020202020204" pitchFamily="34" charset="0"/>
                <a:ea typeface="Aptos" panose="020B0004020202020204" pitchFamily="34" charset="0"/>
                <a:cs typeface="Arial" panose="020B0604020202020204" pitchFamily="34" charset="0"/>
              </a:rPr>
              <a:t>. This project demonstrates a larger dedication to bilingualism in the field of further education, where practitioners are actively investigating the definition and application of bilingual services.  According to Davies (2022), more systematic language planning is required to improve Welsh language instruction; the definition of bilingual service is inconsistent, frequently influenced by learner choice regarding language medium</a:t>
            </a:r>
            <a:r>
              <a:rPr lang="en-GB" kern="100" dirty="0">
                <a:effectLst/>
                <a:latin typeface="Arial" panose="020B0604020202020204" pitchFamily="34" charset="0"/>
                <a:ea typeface="Aptos" panose="020B0004020202020204" pitchFamily="34" charset="0"/>
                <a:cs typeface="Arial" panose="020B0604020202020204" pitchFamily="34" charset="0"/>
              </a:rPr>
              <a:t>. </a:t>
            </a:r>
          </a:p>
        </p:txBody>
      </p:sp>
      <p:pic>
        <p:nvPicPr>
          <p:cNvPr id="5" name="Picture 4" descr="A red dragon on a green and white flag&#10;&#10;AI-generated content may be incorrect.">
            <a:extLst>
              <a:ext uri="{FF2B5EF4-FFF2-40B4-BE49-F238E27FC236}">
                <a16:creationId xmlns:a16="http://schemas.microsoft.com/office/drawing/2014/main" id="{E9EA12E1-439E-DEAB-62F5-AC91D100EDB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0430869" y="776611"/>
            <a:ext cx="3863940" cy="1267000"/>
          </a:xfrm>
          <a:prstGeom prst="rect">
            <a:avLst/>
          </a:prstGeom>
        </p:spPr>
      </p:pic>
      <p:pic>
        <p:nvPicPr>
          <p:cNvPr id="9" name="Picture 8" descr="A close up of a sign&#10;&#10;AI-generated content may be incorrect.">
            <a:extLst>
              <a:ext uri="{FF2B5EF4-FFF2-40B4-BE49-F238E27FC236}">
                <a16:creationId xmlns:a16="http://schemas.microsoft.com/office/drawing/2014/main" id="{F77003B1-441A-9ED7-730A-09AD0CE99010}"/>
              </a:ext>
            </a:extLst>
          </p:cNvPr>
          <p:cNvPicPr>
            <a:picLocks noChangeAspect="1"/>
          </p:cNvPicPr>
          <p:nvPr/>
        </p:nvPicPr>
        <p:blipFill>
          <a:blip r:embed="rId4"/>
          <a:stretch>
            <a:fillRect/>
          </a:stretch>
        </p:blipFill>
        <p:spPr>
          <a:xfrm>
            <a:off x="372907" y="817289"/>
            <a:ext cx="2988709" cy="1267000"/>
          </a:xfrm>
          <a:prstGeom prst="rect">
            <a:avLst/>
          </a:prstGeom>
        </p:spPr>
      </p:pic>
      <p:sp>
        <p:nvSpPr>
          <p:cNvPr id="12" name="TextBox 11">
            <a:extLst>
              <a:ext uri="{FF2B5EF4-FFF2-40B4-BE49-F238E27FC236}">
                <a16:creationId xmlns:a16="http://schemas.microsoft.com/office/drawing/2014/main" id="{07164BB9-6F61-AC39-6EC2-F198E68ED5DE}"/>
              </a:ext>
            </a:extLst>
          </p:cNvPr>
          <p:cNvSpPr txBox="1"/>
          <p:nvPr/>
        </p:nvSpPr>
        <p:spPr>
          <a:xfrm>
            <a:off x="11300363" y="2325582"/>
            <a:ext cx="14150020" cy="3896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Aft>
                <a:spcPts val="800"/>
              </a:spcAft>
              <a:buNone/>
            </a:pPr>
            <a:r>
              <a:rPr lang="en-GB" b="1" kern="100" dirty="0">
                <a:effectLst/>
                <a:latin typeface="Arial" panose="020B0604020202020204" pitchFamily="34" charset="0"/>
                <a:ea typeface="Aptos" panose="020B0004020202020204" pitchFamily="34" charset="0"/>
                <a:cs typeface="Times New Roman" panose="02020603050405020304" pitchFamily="18" charset="0"/>
              </a:rPr>
              <a:t>Welsh Language Statistics and Regional Distribution of Speakers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17.8% of the Welsh population speaks Welsh, according to the results of the 2021 Census. This is not the lowest number of speakers recorded in a census, but the lowest proportion ever. However, since 2001, the population of Welsh speakers has been dropping (Welsh Language Commissioner, 2021). Cardiff has the largest estimated population of Welsh speakers (94,200), followed by Carmarthenshire (90,900) and Gwynedd (88,400). This data is highly relevant to health and social care, as it highlights the ongoing need for bilingual services to ensure that Welsh speakers can access care in their preferred language. Areas such as Gwynedd (74.2%) and the Isle of Anglesey (62.8%) have particularly high proportions of Welsh speakers, indicating a strong need for Welsh-medium provision in healthcare settings. In areas like Monmouthshire (17.3%) and Blaenau Gwent (14.5%), there may be less demand for Welsh-language services due to fewer speakers (Welsh Government, 2023). However, equal access to care must still be provided, as Roberts and Burton (2013) explain. These figures highlight the importance of planning health and social care services based on local language needs. Providing care in a person’s preferred language helps improve understanding, trust, and outcomes, especially for older or more vulnerable Welsh speakers.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89A12A84-BC54-74BF-617D-75ED1989B91A}"/>
              </a:ext>
            </a:extLst>
          </p:cNvPr>
          <p:cNvSpPr txBox="1"/>
          <p:nvPr/>
        </p:nvSpPr>
        <p:spPr>
          <a:xfrm>
            <a:off x="26057452" y="315889"/>
            <a:ext cx="4535416" cy="9631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Aft>
                <a:spcPts val="800"/>
              </a:spcAft>
              <a:buNone/>
            </a:pPr>
            <a:r>
              <a:rPr lang="en-GB" b="1" kern="100" dirty="0">
                <a:effectLst/>
                <a:latin typeface="Arial" panose="020B0604020202020204" pitchFamily="34" charset="0"/>
                <a:ea typeface="Aptos" panose="020B0004020202020204" pitchFamily="34" charset="0"/>
                <a:cs typeface="Times New Roman" panose="02020603050405020304" pitchFamily="18" charset="0"/>
              </a:rPr>
              <a:t>Guidelines and Legislation in Wales: Ensuring Quality Care and Effective Practice</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Wales has established a unique legislative system, especially after the Government of Wales Acts, which give the National Assembly for Wales and Welsh Ministers the power to create primary and secondary laws. An important feature of this system is that laws are made in both English and Welsh, including laws relevant to health and social care, and both versions are considered equally valid. (Watkin, 2015).</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600" kern="100" dirty="0">
                <a:effectLst/>
                <a:latin typeface="Arial" panose="020B0604020202020204" pitchFamily="34" charset="0"/>
                <a:ea typeface="Aptos" panose="020B0004020202020204" pitchFamily="34" charset="0"/>
                <a:cs typeface="Times New Roman" panose="02020603050405020304" pitchFamily="18" charset="0"/>
              </a:rPr>
              <a:t>In the UK, the professional standards for nurses, midwives, and nursing associates are outlined in the Nursing and Midwifery Council (NMC) Code. It emphasizes four key areas: putting people first, working effectively, maintaining safety, and fostering trust. By clearly outlining expectations for best practices, the Code assists healthcare personnel in delivering high-quality care and upholding ethical behaviour. It is a crucial tool for ensuring that midwives and nurses fulfil the standards for their positions (NMC, 2018).</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2D60FAD5-2915-13D2-8176-F1B977CE6A25}"/>
              </a:ext>
            </a:extLst>
          </p:cNvPr>
          <p:cNvSpPr txBox="1"/>
          <p:nvPr/>
        </p:nvSpPr>
        <p:spPr>
          <a:xfrm>
            <a:off x="337348" y="8487508"/>
            <a:ext cx="10492459" cy="6641049"/>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Evolution of Welsh Devolution and Its Impact on Culture and Identity</a:t>
            </a:r>
            <a:endParaRPr kumimoji="0" lang="en-GB"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In the late 20th century, devolution in Wales signified a profound political change, especially after the 1997 referendum that created the Welsh Assembly. The Assembly's initial powers were restricted because it was closely linked to the executive branch of government and lacked the main legislative authority. However, as Wales has moved towards more autonomy and legislative power, it has developed into a primary legislature that implements laws and levies taxes (Evans, 2023a).</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According to Williams (2008), devolution and preservation of Wales’s culture and language are closely related. After many years of limited use and recognition, Wales’s transition to a bilingual state has been aided by the implementation of political devolution, which allowed the Welsh language to play a larger part in public life. Wales has traditionally attempted to set itself apart from England by promoting its language and culture within common institutional structures, viewing this evolution as a crucial part of its identity (May, 2000).</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Evans (2023b) argues that Welsh devolution has made progress, but there is still a persistent "conferred powers mindset", influenced by the UK government's cautious approach to power devolution. Because of this, there is a feeling of constitutional instability as the Welsh Assembly negotiates its changing place in the larger political landscape of the UK. The historical background of devolution shows that Wales has received less attention than Scotland, suggesting that Wales is viewed as a secondary issue within the UK's constitutional framework (Evans, 2023a).</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F64D9160-5211-601A-F743-152F1E8B3358}"/>
              </a:ext>
            </a:extLst>
          </p:cNvPr>
          <p:cNvSpPr txBox="1"/>
          <p:nvPr/>
        </p:nvSpPr>
        <p:spPr>
          <a:xfrm>
            <a:off x="11300363" y="8487508"/>
            <a:ext cx="14150020" cy="3260636"/>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Enhancing Healthcare for Wales’s Aging Population through Language Sensitivity and Bilingualism</a:t>
            </a:r>
            <a:endParaRPr kumimoji="0" lang="en-GB"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With 21% of its population over 65, Wales has the largest percentage of an ageing population in the UK. It is predicted that there will be more than one million persons over 65 by 2030. Health issues, loneliness, and age discrimination are just a few of the difficulties older people endure (Age Cymru, 2021).</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In Wales, where English and Welsh are both spoken, language plays an important role in healthcare. Ensuring that patients, especially the elderly, can communicate in their preferred language contributes to better care quality. For this to occur, healthcare providers need to be aware of and considerate of patients' linguistic preferences. Both individual efforts and support from healthcare organisations are key to making language use work well in bilingual settings. (Irvine et al., 2006). Martin, Woods, and Williams (2018) highlight that in healthcare settings, particularly hospitals, Welsh speakers can face stress due to language inconsistency, which may lead to communication barriers, feelings of isolation, and a negative impact on their well-being.</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24" name="TextBox 23">
            <a:extLst>
              <a:ext uri="{FF2B5EF4-FFF2-40B4-BE49-F238E27FC236}">
                <a16:creationId xmlns:a16="http://schemas.microsoft.com/office/drawing/2014/main" id="{AE9178A5-7E1B-D64D-1EF3-380B06E16DF6}"/>
              </a:ext>
            </a:extLst>
          </p:cNvPr>
          <p:cNvSpPr txBox="1"/>
          <p:nvPr/>
        </p:nvSpPr>
        <p:spPr>
          <a:xfrm>
            <a:off x="11300363" y="11748144"/>
            <a:ext cx="14568015" cy="4344779"/>
          </a:xfrm>
          <a:prstGeom prst="rect">
            <a:avLst/>
          </a:prstGeom>
          <a:noFill/>
        </p:spPr>
        <p:txBody>
          <a:bodyPr wrap="square" rtlCol="0">
            <a:spAutoFit/>
          </a:bodyPr>
          <a:lstStyle/>
          <a:p>
            <a:endParaRPr lang="en-GB" b="1" dirty="0"/>
          </a:p>
          <a:p>
            <a:r>
              <a:rPr lang="en-GB" sz="1400" b="1" dirty="0"/>
              <a:t>References:</a:t>
            </a:r>
          </a:p>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Age Cymru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Older people in Wales: facts and statistics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[online]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https://www.agecymru.wales/siteassets/documents/policy/age-cymru---older-people-in-wales---facts-and-statistics-2021.pdf</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(Accessed 18 March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Bevan, G. (2014).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The impacts of asymmetric devolution on health care in the four countries of the UK Research report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Available at: https://www.health.org.uk/sites/default/files/TheImpactsOfAsymmetricDevolutionOnHealthCareInFourCountriesUK.pdf (Accessed 18 March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British Medical Association (2025).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NHS Backlog Data Analysis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[online] BMA. Available at: https://www.bma.org.uk/advice-and-support/nhs-delivery-and-workforce/pressures/nhs-backlog-data-analysis (Accessed 24 Apr.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Davies, L.B. (2022). Exploring the meaning of bilingual provision in the Further Education sector in Wales.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Research in Post-Compulsory Education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27(2), pp.267–288. Available at: https://doi.org/10.1080/13596748.2022.2042908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Evans, A. (2023). Welsh devolution 1999–2021: constitutional instability amidst institutionalized conservatism?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Parliaments, Estates and Representation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44(2), pp.1–19. Available at: </a:t>
            </a:r>
            <a:r>
              <a:rPr lang="en-GB" sz="12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https://doi.org/10.1080/02606755.2023.2295073</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26" name="Picture 25" descr="A stone castle on a hill with Cardiff Castle in the background&#10;&#10;AI-generated content may be incorrect.">
            <a:extLst>
              <a:ext uri="{FF2B5EF4-FFF2-40B4-BE49-F238E27FC236}">
                <a16:creationId xmlns:a16="http://schemas.microsoft.com/office/drawing/2014/main" id="{AC1CAE00-02C6-9AE9-47CB-8877AFD7291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496601" y="6377631"/>
            <a:ext cx="4234351" cy="2109877"/>
          </a:xfrm>
          <a:prstGeom prst="rect">
            <a:avLst/>
          </a:prstGeom>
        </p:spPr>
      </p:pic>
      <p:pic>
        <p:nvPicPr>
          <p:cNvPr id="28" name="Picture 27" descr="A person on a cliff overlooking a body of water with Quiraing in the background&#10;&#10;AI-generated content may be incorrect.">
            <a:extLst>
              <a:ext uri="{FF2B5EF4-FFF2-40B4-BE49-F238E27FC236}">
                <a16:creationId xmlns:a16="http://schemas.microsoft.com/office/drawing/2014/main" id="{B03F66D3-52CD-9B7A-1B81-A56DCB7FB59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096110" y="6320550"/>
            <a:ext cx="3766844" cy="2166956"/>
          </a:xfrm>
          <a:prstGeom prst="rect">
            <a:avLst/>
          </a:prstGeom>
        </p:spPr>
      </p:pic>
      <p:pic>
        <p:nvPicPr>
          <p:cNvPr id="30" name="Picture 29" descr="A lake surrounded by mountains&#10;&#10;AI-generated content may be incorrect.">
            <a:extLst>
              <a:ext uri="{FF2B5EF4-FFF2-40B4-BE49-F238E27FC236}">
                <a16:creationId xmlns:a16="http://schemas.microsoft.com/office/drawing/2014/main" id="{AC474F7E-0A01-23A2-B508-C6A1E6FAD10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0311728" y="6320550"/>
            <a:ext cx="4305652" cy="2166956"/>
          </a:xfrm>
          <a:prstGeom prst="rect">
            <a:avLst/>
          </a:prstGeom>
        </p:spPr>
      </p:pic>
      <p:sp>
        <p:nvSpPr>
          <p:cNvPr id="2" name="TextBox 1">
            <a:extLst>
              <a:ext uri="{FF2B5EF4-FFF2-40B4-BE49-F238E27FC236}">
                <a16:creationId xmlns:a16="http://schemas.microsoft.com/office/drawing/2014/main" id="{41C09249-800A-BACE-8E36-A03E4B803988}"/>
              </a:ext>
            </a:extLst>
          </p:cNvPr>
          <p:cNvSpPr txBox="1"/>
          <p:nvPr/>
        </p:nvSpPr>
        <p:spPr>
          <a:xfrm>
            <a:off x="11300363" y="15689794"/>
            <a:ext cx="14568015" cy="1541128"/>
          </a:xfrm>
          <a:prstGeom prst="rect">
            <a:avLst/>
          </a:prstGeom>
          <a:noFill/>
        </p:spPr>
        <p:txBody>
          <a:bodyPr wrap="square" rtlCol="0">
            <a:spAutoFit/>
          </a:bodyPr>
          <a:lstStyle/>
          <a:p>
            <a:pPr>
              <a:lnSpc>
                <a:spcPct val="150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Evans, A. (2023a). ‘There will be no shortage of Cabinet ministers taking part in the Scottish referendum campaign. The same is not true in Wales’: New Labour, Old Struggles, and the Advent of Welsh Devolution</a:t>
            </a:r>
            <a:r>
              <a:rPr lang="en-GB" sz="1100" kern="100" baseline="30000" dirty="0">
                <a:effectLst/>
                <a:latin typeface="Arial" panose="020B0604020202020204" pitchFamily="34" charset="0"/>
                <a:ea typeface="Aptos" panose="020B0004020202020204" pitchFamily="34" charset="0"/>
                <a:cs typeface="Times New Roman" panose="02020603050405020304" pitchFamily="18" charset="0"/>
              </a:rPr>
              <a: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Parliamentary History</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42(2), pp.255–273. Available at: https://doi.org/10.1111/1750-0206.12689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Hannigan, B. (2021). Observations from a small country: mental health policy, services and nursing in Wales.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Health Economics, Policy and Law</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17(2), pp.1–12. Available at: https://doi.org/10.1017/s1744133120000456</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Irvine, F.E., Roberts, G.W., Jones, P., Spencer, L.H., Baker, C.R. and Williams, C. (2006). Communicative sensitivity in the bilingual healthcare setting: A qualitative study of language awareness.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Journal of Advanced Nursing</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53(4), pp.422–434. Available at: https://doi.org/10.1111/j.1365-2648.2006.03733.x</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8" name="Picture 7" descr="A group of yellow and white flowers&#10;&#10;AI-generated content may be incorrect.">
            <a:extLst>
              <a:ext uri="{FF2B5EF4-FFF2-40B4-BE49-F238E27FC236}">
                <a16:creationId xmlns:a16="http://schemas.microsoft.com/office/drawing/2014/main" id="{97B8B423-1815-520C-4CC0-EEE9328202D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073248" y="15753231"/>
            <a:ext cx="2678673" cy="1608808"/>
          </a:xfrm>
          <a:prstGeom prst="rect">
            <a:avLst/>
          </a:prstGeom>
        </p:spPr>
      </p:pic>
      <p:pic>
        <p:nvPicPr>
          <p:cNvPr id="11" name="Picture 10" descr="A logo of a royal family&#10;&#10;AI-generated content may be incorrect.">
            <a:extLst>
              <a:ext uri="{FF2B5EF4-FFF2-40B4-BE49-F238E27FC236}">
                <a16:creationId xmlns:a16="http://schemas.microsoft.com/office/drawing/2014/main" id="{D14C0266-EBBE-11FB-C1B2-47A5949A3E8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47091" y="15724686"/>
            <a:ext cx="2678673" cy="1541128"/>
          </a:xfrm>
          <a:prstGeom prst="rect">
            <a:avLst/>
          </a:prstGeom>
        </p:spPr>
      </p:pic>
      <p:pic>
        <p:nvPicPr>
          <p:cNvPr id="16" name="Picture 15" descr="A red dragon on a green and white background&#10;&#10;AI-generated content may be incorrect.">
            <a:extLst>
              <a:ext uri="{FF2B5EF4-FFF2-40B4-BE49-F238E27FC236}">
                <a16:creationId xmlns:a16="http://schemas.microsoft.com/office/drawing/2014/main" id="{D57C0B4D-F054-76D9-4F59-FBD3D200CE69}"/>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48183" y="15701084"/>
            <a:ext cx="2880236" cy="1690821"/>
          </a:xfrm>
          <a:prstGeom prst="rect">
            <a:avLst/>
          </a:prstGeom>
        </p:spPr>
      </p:pic>
      <p:pic>
        <p:nvPicPr>
          <p:cNvPr id="18" name="Picture 17" descr="A blue and white logo on a gold pin&#10;&#10;AI-generated content may be incorrect.">
            <a:extLst>
              <a:ext uri="{FF2B5EF4-FFF2-40B4-BE49-F238E27FC236}">
                <a16:creationId xmlns:a16="http://schemas.microsoft.com/office/drawing/2014/main" id="{AE3754B4-4DBD-7797-6F0B-B701B70418A4}"/>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004988" y="15667455"/>
            <a:ext cx="1857223" cy="1690821"/>
          </a:xfrm>
          <a:prstGeom prst="rect">
            <a:avLst/>
          </a:prstGeom>
        </p:spPr>
      </p:pic>
      <p:sp>
        <p:nvSpPr>
          <p:cNvPr id="4" name="TextBox 3">
            <a:extLst>
              <a:ext uri="{FF2B5EF4-FFF2-40B4-BE49-F238E27FC236}">
                <a16:creationId xmlns:a16="http://schemas.microsoft.com/office/drawing/2014/main" id="{A86ED7A6-4BE5-5A0F-84BF-759D856A1CC1}"/>
              </a:ext>
            </a:extLst>
          </p:cNvPr>
          <p:cNvSpPr txBox="1"/>
          <p:nvPr/>
        </p:nvSpPr>
        <p:spPr>
          <a:xfrm>
            <a:off x="26057452" y="9800492"/>
            <a:ext cx="4900573" cy="5153462"/>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800"/>
              </a:spcAft>
              <a:buClrTx/>
              <a:buSzTx/>
              <a:buFontTx/>
              <a:buNone/>
              <a:tabLst/>
              <a:defRPr/>
            </a:pPr>
            <a:endParaRPr kumimoji="0" lang="en-GB"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Conclusion:</a:t>
            </a:r>
            <a:endParaRPr kumimoji="0" lang="en-GB"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50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Wales’s unique healthcare system, shaped by its bilingual laws and devolution, presents opportunities and challenges. The need for bilingual service delivery is critical, especially with an aging population requiring accessible care. The Welsh Government's efforts to promote the Welsh language, alongside the Nursing and Midwifery Council's Code, are key to ensuring high-quality, culturally competent care. These frameworks are essential in creating an inclusive healthcare system that meets the diverse needs of Wales’s population.</a:t>
            </a:r>
            <a:endParaRPr kumimoji="0" lang="en-GB" sz="16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50615245"/>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emplate>office theme</Template>
  <TotalTime>84</TotalTime>
  <Words>1704</Words>
  <Application>Microsoft Office PowerPoint</Application>
  <PresentationFormat>Custom</PresentationFormat>
  <Paragraphs>29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Meiryo</vt:lpstr>
      <vt:lpstr>Aptos</vt:lpstr>
      <vt:lpstr>Arial</vt:lpstr>
      <vt:lpstr>Corbel</vt:lpstr>
      <vt:lpstr>ShojiVTI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Ioana Hirciaga (2413814)</cp:lastModifiedBy>
  <cp:revision>130</cp:revision>
  <dcterms:created xsi:type="dcterms:W3CDTF">2025-03-18T13:15:35Z</dcterms:created>
  <dcterms:modified xsi:type="dcterms:W3CDTF">2025-04-25T16:01:09Z</dcterms:modified>
</cp:coreProperties>
</file>