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6" r:id="rId6"/>
    <p:sldId id="260" r:id="rId7"/>
    <p:sldId id="267" r:id="rId8"/>
    <p:sldId id="264" r:id="rId9"/>
    <p:sldId id="270" r:id="rId10"/>
    <p:sldId id="271" r:id="rId11"/>
    <p:sldId id="272" r:id="rId12"/>
    <p:sldId id="262" r:id="rId13"/>
    <p:sldId id="273" r:id="rId14"/>
    <p:sldId id="263" r:id="rId15"/>
    <p:sldId id="274" r:id="rId16"/>
    <p:sldId id="265" r:id="rId17"/>
    <p:sldId id="269"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68" d="100"/>
          <a:sy n="68" d="100"/>
        </p:scale>
        <p:origin x="5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2B1004-E672-4878-B8D9-FFE8C8702E9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1E59938-6CC4-4B45-B196-A3BD31F2F606}">
      <dgm:prSet/>
      <dgm:spPr/>
      <dgm:t>
        <a:bodyPr/>
        <a:lstStyle/>
        <a:p>
          <a:r>
            <a:rPr lang="en-GB"/>
            <a:t>Hello and welcome to the Assessment for Learning Presentation, Thank you for taking the time to come to Townhill Primary School, my name is Kaitlyn Hole and I am the Assessment Co-Ordinator of the School.</a:t>
          </a:r>
          <a:endParaRPr lang="en-US"/>
        </a:p>
      </dgm:t>
    </dgm:pt>
    <dgm:pt modelId="{51743058-021E-4302-80FF-903B4B002F3A}" type="parTrans" cxnId="{459AB4E7-8B5F-41FE-AD71-A7C641455221}">
      <dgm:prSet/>
      <dgm:spPr/>
      <dgm:t>
        <a:bodyPr/>
        <a:lstStyle/>
        <a:p>
          <a:endParaRPr lang="en-US"/>
        </a:p>
      </dgm:t>
    </dgm:pt>
    <dgm:pt modelId="{1AF344C7-EC0A-49B9-80E3-9CA41957492C}" type="sibTrans" cxnId="{459AB4E7-8B5F-41FE-AD71-A7C641455221}">
      <dgm:prSet/>
      <dgm:spPr/>
      <dgm:t>
        <a:bodyPr/>
        <a:lstStyle/>
        <a:p>
          <a:endParaRPr lang="en-US"/>
        </a:p>
      </dgm:t>
    </dgm:pt>
    <dgm:pt modelId="{97215C60-B68A-4B50-964C-9D5E5251E2A0}">
      <dgm:prSet/>
      <dgm:spPr/>
      <dgm:t>
        <a:bodyPr/>
        <a:lstStyle/>
        <a:p>
          <a:r>
            <a:rPr lang="en-GB" dirty="0"/>
            <a:t>As the Assessment Co-ordinator of the School, I feel that we need to enhance the children’s development intellectually and help them as best as we can, to get them where they need to be in life.</a:t>
          </a:r>
          <a:endParaRPr lang="en-US" dirty="0"/>
        </a:p>
      </dgm:t>
    </dgm:pt>
    <dgm:pt modelId="{0BD5C57F-C8EF-41C8-899D-315FF5822798}" type="parTrans" cxnId="{CF915ACF-6B32-4AEE-A86F-8493BDFBC40E}">
      <dgm:prSet/>
      <dgm:spPr/>
      <dgm:t>
        <a:bodyPr/>
        <a:lstStyle/>
        <a:p>
          <a:endParaRPr lang="en-US"/>
        </a:p>
      </dgm:t>
    </dgm:pt>
    <dgm:pt modelId="{D99B6B30-E4E4-412A-ADAB-ABDE1B85536C}" type="sibTrans" cxnId="{CF915ACF-6B32-4AEE-A86F-8493BDFBC40E}">
      <dgm:prSet/>
      <dgm:spPr/>
      <dgm:t>
        <a:bodyPr/>
        <a:lstStyle/>
        <a:p>
          <a:endParaRPr lang="en-US"/>
        </a:p>
      </dgm:t>
    </dgm:pt>
    <dgm:pt modelId="{E31DB313-564C-47F0-8E56-EECDF1BB7130}">
      <dgm:prSet/>
      <dgm:spPr/>
      <dgm:t>
        <a:bodyPr/>
        <a:lstStyle/>
        <a:p>
          <a:r>
            <a:rPr lang="en-GB" dirty="0"/>
            <a:t>If there are any questions – please feel free to ask them at the end of the </a:t>
          </a:r>
          <a:r>
            <a:rPr lang="en-GB" dirty="0" err="1"/>
            <a:t>powerpoint</a:t>
          </a:r>
          <a:r>
            <a:rPr lang="en-GB" dirty="0"/>
            <a:t>.</a:t>
          </a:r>
          <a:endParaRPr lang="en-US" dirty="0"/>
        </a:p>
      </dgm:t>
    </dgm:pt>
    <dgm:pt modelId="{BE99D7C0-F319-4FC1-8D29-642FF5B7ECF4}" type="parTrans" cxnId="{8E3C130F-6234-458F-9097-13C4C189B345}">
      <dgm:prSet/>
      <dgm:spPr/>
      <dgm:t>
        <a:bodyPr/>
        <a:lstStyle/>
        <a:p>
          <a:endParaRPr lang="en-US"/>
        </a:p>
      </dgm:t>
    </dgm:pt>
    <dgm:pt modelId="{B4407472-7194-4DB3-82C8-E13721C83E4D}" type="sibTrans" cxnId="{8E3C130F-6234-458F-9097-13C4C189B345}">
      <dgm:prSet/>
      <dgm:spPr/>
      <dgm:t>
        <a:bodyPr/>
        <a:lstStyle/>
        <a:p>
          <a:endParaRPr lang="en-US"/>
        </a:p>
      </dgm:t>
    </dgm:pt>
    <dgm:pt modelId="{EDF98609-739D-4DE7-87BE-EAB9B68B79A5}" type="pres">
      <dgm:prSet presAssocID="{E32B1004-E672-4878-B8D9-FFE8C8702E9D}" presName="linear" presStyleCnt="0">
        <dgm:presLayoutVars>
          <dgm:animLvl val="lvl"/>
          <dgm:resizeHandles val="exact"/>
        </dgm:presLayoutVars>
      </dgm:prSet>
      <dgm:spPr/>
    </dgm:pt>
    <dgm:pt modelId="{1749ED8C-7F7B-42A3-9C97-0C5062F6BF25}" type="pres">
      <dgm:prSet presAssocID="{41E59938-6CC4-4B45-B196-A3BD31F2F606}" presName="parentText" presStyleLbl="node1" presStyleIdx="0" presStyleCnt="3">
        <dgm:presLayoutVars>
          <dgm:chMax val="0"/>
          <dgm:bulletEnabled val="1"/>
        </dgm:presLayoutVars>
      </dgm:prSet>
      <dgm:spPr/>
    </dgm:pt>
    <dgm:pt modelId="{A490D7BF-1D14-4552-AE7D-09396CAE2532}" type="pres">
      <dgm:prSet presAssocID="{1AF344C7-EC0A-49B9-80E3-9CA41957492C}" presName="spacer" presStyleCnt="0"/>
      <dgm:spPr/>
    </dgm:pt>
    <dgm:pt modelId="{B838E371-1187-40FA-A232-C24C84EA7AFE}" type="pres">
      <dgm:prSet presAssocID="{97215C60-B68A-4B50-964C-9D5E5251E2A0}" presName="parentText" presStyleLbl="node1" presStyleIdx="1" presStyleCnt="3">
        <dgm:presLayoutVars>
          <dgm:chMax val="0"/>
          <dgm:bulletEnabled val="1"/>
        </dgm:presLayoutVars>
      </dgm:prSet>
      <dgm:spPr/>
    </dgm:pt>
    <dgm:pt modelId="{27B7E547-2C80-4A3F-BB41-E63F0740CCC9}" type="pres">
      <dgm:prSet presAssocID="{D99B6B30-E4E4-412A-ADAB-ABDE1B85536C}" presName="spacer" presStyleCnt="0"/>
      <dgm:spPr/>
    </dgm:pt>
    <dgm:pt modelId="{8424AA94-123B-4BE3-9951-FEC5D04DDD2C}" type="pres">
      <dgm:prSet presAssocID="{E31DB313-564C-47F0-8E56-EECDF1BB7130}" presName="parentText" presStyleLbl="node1" presStyleIdx="2" presStyleCnt="3">
        <dgm:presLayoutVars>
          <dgm:chMax val="0"/>
          <dgm:bulletEnabled val="1"/>
        </dgm:presLayoutVars>
      </dgm:prSet>
      <dgm:spPr/>
    </dgm:pt>
  </dgm:ptLst>
  <dgm:cxnLst>
    <dgm:cxn modelId="{5AAF76D8-71C7-40CF-8D7A-72AB0C3BD33D}" type="presOf" srcId="{97215C60-B68A-4B50-964C-9D5E5251E2A0}" destId="{B838E371-1187-40FA-A232-C24C84EA7AFE}" srcOrd="0" destOrd="0" presId="urn:microsoft.com/office/officeart/2005/8/layout/vList2"/>
    <dgm:cxn modelId="{BA54B222-9281-479A-ABAD-5778F12F23F4}" type="presOf" srcId="{E31DB313-564C-47F0-8E56-EECDF1BB7130}" destId="{8424AA94-123B-4BE3-9951-FEC5D04DDD2C}" srcOrd="0" destOrd="0" presId="urn:microsoft.com/office/officeart/2005/8/layout/vList2"/>
    <dgm:cxn modelId="{459AB4E7-8B5F-41FE-AD71-A7C641455221}" srcId="{E32B1004-E672-4878-B8D9-FFE8C8702E9D}" destId="{41E59938-6CC4-4B45-B196-A3BD31F2F606}" srcOrd="0" destOrd="0" parTransId="{51743058-021E-4302-80FF-903B4B002F3A}" sibTransId="{1AF344C7-EC0A-49B9-80E3-9CA41957492C}"/>
    <dgm:cxn modelId="{CF915ACF-6B32-4AEE-A86F-8493BDFBC40E}" srcId="{E32B1004-E672-4878-B8D9-FFE8C8702E9D}" destId="{97215C60-B68A-4B50-964C-9D5E5251E2A0}" srcOrd="1" destOrd="0" parTransId="{0BD5C57F-C8EF-41C8-899D-315FF5822798}" sibTransId="{D99B6B30-E4E4-412A-ADAB-ABDE1B85536C}"/>
    <dgm:cxn modelId="{29650A55-C39E-488C-A2CD-D7C69E4A2587}" type="presOf" srcId="{E32B1004-E672-4878-B8D9-FFE8C8702E9D}" destId="{EDF98609-739D-4DE7-87BE-EAB9B68B79A5}" srcOrd="0" destOrd="0" presId="urn:microsoft.com/office/officeart/2005/8/layout/vList2"/>
    <dgm:cxn modelId="{68855366-824A-4886-BE8C-235B4FAB1EEA}" type="presOf" srcId="{41E59938-6CC4-4B45-B196-A3BD31F2F606}" destId="{1749ED8C-7F7B-42A3-9C97-0C5062F6BF25}" srcOrd="0" destOrd="0" presId="urn:microsoft.com/office/officeart/2005/8/layout/vList2"/>
    <dgm:cxn modelId="{8E3C130F-6234-458F-9097-13C4C189B345}" srcId="{E32B1004-E672-4878-B8D9-FFE8C8702E9D}" destId="{E31DB313-564C-47F0-8E56-EECDF1BB7130}" srcOrd="2" destOrd="0" parTransId="{BE99D7C0-F319-4FC1-8D29-642FF5B7ECF4}" sibTransId="{B4407472-7194-4DB3-82C8-E13721C83E4D}"/>
    <dgm:cxn modelId="{C566F4FA-9449-481C-B092-16CC91A85BF7}" type="presParOf" srcId="{EDF98609-739D-4DE7-87BE-EAB9B68B79A5}" destId="{1749ED8C-7F7B-42A3-9C97-0C5062F6BF25}" srcOrd="0" destOrd="0" presId="urn:microsoft.com/office/officeart/2005/8/layout/vList2"/>
    <dgm:cxn modelId="{0821E07D-76A8-4622-A599-F2C02494B12C}" type="presParOf" srcId="{EDF98609-739D-4DE7-87BE-EAB9B68B79A5}" destId="{A490D7BF-1D14-4552-AE7D-09396CAE2532}" srcOrd="1" destOrd="0" presId="urn:microsoft.com/office/officeart/2005/8/layout/vList2"/>
    <dgm:cxn modelId="{2C80EFB0-F2C0-43D5-B163-A0CE7C6A9736}" type="presParOf" srcId="{EDF98609-739D-4DE7-87BE-EAB9B68B79A5}" destId="{B838E371-1187-40FA-A232-C24C84EA7AFE}" srcOrd="2" destOrd="0" presId="urn:microsoft.com/office/officeart/2005/8/layout/vList2"/>
    <dgm:cxn modelId="{C407A7B9-C11E-48A0-BAC2-4728778D796F}" type="presParOf" srcId="{EDF98609-739D-4DE7-87BE-EAB9B68B79A5}" destId="{27B7E547-2C80-4A3F-BB41-E63F0740CCC9}" srcOrd="3" destOrd="0" presId="urn:microsoft.com/office/officeart/2005/8/layout/vList2"/>
    <dgm:cxn modelId="{60CC24E3-AF1A-453E-BE2B-20232E464F0A}" type="presParOf" srcId="{EDF98609-739D-4DE7-87BE-EAB9B68B79A5}" destId="{8424AA94-123B-4BE3-9951-FEC5D04DDD2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745CE7-07A6-46F0-A897-AFBE29F574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C6A01F-E8E7-4299-9931-DECD96F198A2}">
      <dgm:prSet/>
      <dgm:spPr/>
      <dgm:t>
        <a:bodyPr/>
        <a:lstStyle/>
        <a:p>
          <a:r>
            <a:rPr lang="en-GB"/>
            <a:t>In this Presentation I will include the following…</a:t>
          </a:r>
          <a:endParaRPr lang="en-US"/>
        </a:p>
      </dgm:t>
    </dgm:pt>
    <dgm:pt modelId="{484D313D-4466-4247-971C-A68CF8C4D94C}" type="parTrans" cxnId="{763D2675-2B19-4685-B515-A64BC183303F}">
      <dgm:prSet/>
      <dgm:spPr/>
      <dgm:t>
        <a:bodyPr/>
        <a:lstStyle/>
        <a:p>
          <a:endParaRPr lang="en-US"/>
        </a:p>
      </dgm:t>
    </dgm:pt>
    <dgm:pt modelId="{9C81C63E-FC99-4785-98A9-56951BFFF8C4}" type="sibTrans" cxnId="{763D2675-2B19-4685-B515-A64BC183303F}">
      <dgm:prSet/>
      <dgm:spPr/>
      <dgm:t>
        <a:bodyPr/>
        <a:lstStyle/>
        <a:p>
          <a:endParaRPr lang="en-US"/>
        </a:p>
      </dgm:t>
    </dgm:pt>
    <dgm:pt modelId="{D42570AB-BD91-483A-8BEA-28C1DF745B73}">
      <dgm:prSet/>
      <dgm:spPr/>
      <dgm:t>
        <a:bodyPr/>
        <a:lstStyle/>
        <a:p>
          <a:r>
            <a:rPr lang="en-GB"/>
            <a:t>The description of Assessment for Learning and a brief overview of it.</a:t>
          </a:r>
          <a:endParaRPr lang="en-US"/>
        </a:p>
      </dgm:t>
    </dgm:pt>
    <dgm:pt modelId="{C0EE58B3-B6DB-4786-88D9-49898F60F81D}" type="parTrans" cxnId="{60FC8936-6563-4B3A-88F3-5658E81866CD}">
      <dgm:prSet/>
      <dgm:spPr/>
      <dgm:t>
        <a:bodyPr/>
        <a:lstStyle/>
        <a:p>
          <a:endParaRPr lang="en-US"/>
        </a:p>
      </dgm:t>
    </dgm:pt>
    <dgm:pt modelId="{F81D0287-B055-4664-BB29-358941820CAA}" type="sibTrans" cxnId="{60FC8936-6563-4B3A-88F3-5658E81866CD}">
      <dgm:prSet/>
      <dgm:spPr/>
      <dgm:t>
        <a:bodyPr/>
        <a:lstStyle/>
        <a:p>
          <a:endParaRPr lang="en-US"/>
        </a:p>
      </dgm:t>
    </dgm:pt>
    <dgm:pt modelId="{D1C5FD0E-2CAB-40B8-9512-5AEF7609CF91}">
      <dgm:prSet/>
      <dgm:spPr/>
      <dgm:t>
        <a:bodyPr/>
        <a:lstStyle/>
        <a:p>
          <a:r>
            <a:rPr lang="en-GB"/>
            <a:t>The Theory and the Relevance in our School for Assessment of Learning. </a:t>
          </a:r>
          <a:endParaRPr lang="en-US"/>
        </a:p>
      </dgm:t>
    </dgm:pt>
    <dgm:pt modelId="{E7E77101-7EE4-43E3-BD34-D1F6B816278B}" type="parTrans" cxnId="{33E7FFED-7209-4F5D-ABAF-B2B8DC802193}">
      <dgm:prSet/>
      <dgm:spPr/>
      <dgm:t>
        <a:bodyPr/>
        <a:lstStyle/>
        <a:p>
          <a:endParaRPr lang="en-US"/>
        </a:p>
      </dgm:t>
    </dgm:pt>
    <dgm:pt modelId="{8D31EE09-5A5C-4BD8-920E-61AA89E0EB73}" type="sibTrans" cxnId="{33E7FFED-7209-4F5D-ABAF-B2B8DC802193}">
      <dgm:prSet/>
      <dgm:spPr/>
      <dgm:t>
        <a:bodyPr/>
        <a:lstStyle/>
        <a:p>
          <a:endParaRPr lang="en-US"/>
        </a:p>
      </dgm:t>
    </dgm:pt>
    <dgm:pt modelId="{0338F6B3-1A74-4305-9F72-61170995A232}">
      <dgm:prSet/>
      <dgm:spPr/>
      <dgm:t>
        <a:bodyPr/>
        <a:lstStyle/>
        <a:p>
          <a:r>
            <a:rPr lang="en-GB"/>
            <a:t>The Strategies which will include the benefits, thinking critically about each strategy throughout.</a:t>
          </a:r>
          <a:endParaRPr lang="en-US"/>
        </a:p>
      </dgm:t>
    </dgm:pt>
    <dgm:pt modelId="{5E008F29-7A03-4427-9AB7-840671318AF4}" type="parTrans" cxnId="{DA8E6A98-4D4B-46BA-9925-0CAF87313F23}">
      <dgm:prSet/>
      <dgm:spPr/>
      <dgm:t>
        <a:bodyPr/>
        <a:lstStyle/>
        <a:p>
          <a:endParaRPr lang="en-US"/>
        </a:p>
      </dgm:t>
    </dgm:pt>
    <dgm:pt modelId="{24F34645-25E9-426F-B9B8-9846642D5E5E}" type="sibTrans" cxnId="{DA8E6A98-4D4B-46BA-9925-0CAF87313F23}">
      <dgm:prSet/>
      <dgm:spPr/>
      <dgm:t>
        <a:bodyPr/>
        <a:lstStyle/>
        <a:p>
          <a:endParaRPr lang="en-US"/>
        </a:p>
      </dgm:t>
    </dgm:pt>
    <dgm:pt modelId="{A7C4A466-FB9F-4D47-8739-AB9D01E4123C}">
      <dgm:prSet/>
      <dgm:spPr/>
      <dgm:t>
        <a:bodyPr/>
        <a:lstStyle/>
        <a:p>
          <a:r>
            <a:rPr lang="en-GB"/>
            <a:t>How the Strategies will be used in our classrooms, how often they will be used etc. </a:t>
          </a:r>
          <a:endParaRPr lang="en-US"/>
        </a:p>
      </dgm:t>
    </dgm:pt>
    <dgm:pt modelId="{EB6F524F-7B69-4820-B70C-2411A4B462E2}" type="parTrans" cxnId="{503FDB01-DF37-46CF-A948-492D2BE4E946}">
      <dgm:prSet/>
      <dgm:spPr/>
      <dgm:t>
        <a:bodyPr/>
        <a:lstStyle/>
        <a:p>
          <a:endParaRPr lang="en-US"/>
        </a:p>
      </dgm:t>
    </dgm:pt>
    <dgm:pt modelId="{B5FC8494-0A39-40D1-A69C-CF077FB0E3C6}" type="sibTrans" cxnId="{503FDB01-DF37-46CF-A948-492D2BE4E946}">
      <dgm:prSet/>
      <dgm:spPr/>
      <dgm:t>
        <a:bodyPr/>
        <a:lstStyle/>
        <a:p>
          <a:endParaRPr lang="en-US"/>
        </a:p>
      </dgm:t>
    </dgm:pt>
    <dgm:pt modelId="{D3E98D16-98B6-43F2-8EEF-27E392B3E042}">
      <dgm:prSet/>
      <dgm:spPr/>
      <dgm:t>
        <a:bodyPr/>
        <a:lstStyle/>
        <a:p>
          <a:r>
            <a:rPr lang="en-GB"/>
            <a:t>Examples of work – what they will look like for our children to use, how easy they will look and how they can develop their knowledge further.</a:t>
          </a:r>
          <a:endParaRPr lang="en-US"/>
        </a:p>
      </dgm:t>
    </dgm:pt>
    <dgm:pt modelId="{ECD03B6E-2DFD-416F-B195-8EC30F67645E}" type="parTrans" cxnId="{FC5C8EF3-EB68-47C4-B66F-0E1519B2F713}">
      <dgm:prSet/>
      <dgm:spPr/>
      <dgm:t>
        <a:bodyPr/>
        <a:lstStyle/>
        <a:p>
          <a:endParaRPr lang="en-US"/>
        </a:p>
      </dgm:t>
    </dgm:pt>
    <dgm:pt modelId="{2969E873-1114-4126-9FED-9E65FBACEEC6}" type="sibTrans" cxnId="{FC5C8EF3-EB68-47C4-B66F-0E1519B2F713}">
      <dgm:prSet/>
      <dgm:spPr/>
      <dgm:t>
        <a:bodyPr/>
        <a:lstStyle/>
        <a:p>
          <a:endParaRPr lang="en-US"/>
        </a:p>
      </dgm:t>
    </dgm:pt>
    <dgm:pt modelId="{43905C35-391E-4E1D-B12A-A7E93AD6D970}" type="pres">
      <dgm:prSet presAssocID="{66745CE7-07A6-46F0-A897-AFBE29F57466}" presName="linear" presStyleCnt="0">
        <dgm:presLayoutVars>
          <dgm:animLvl val="lvl"/>
          <dgm:resizeHandles val="exact"/>
        </dgm:presLayoutVars>
      </dgm:prSet>
      <dgm:spPr/>
    </dgm:pt>
    <dgm:pt modelId="{38ADBFFC-6E84-4D35-B226-DACB853845D1}" type="pres">
      <dgm:prSet presAssocID="{1AC6A01F-E8E7-4299-9931-DECD96F198A2}" presName="parentText" presStyleLbl="node1" presStyleIdx="0" presStyleCnt="1">
        <dgm:presLayoutVars>
          <dgm:chMax val="0"/>
          <dgm:bulletEnabled val="1"/>
        </dgm:presLayoutVars>
      </dgm:prSet>
      <dgm:spPr/>
    </dgm:pt>
    <dgm:pt modelId="{D0850D16-9002-4D06-8B43-1209C6DE8C65}" type="pres">
      <dgm:prSet presAssocID="{1AC6A01F-E8E7-4299-9931-DECD96F198A2}" presName="childText" presStyleLbl="revTx" presStyleIdx="0" presStyleCnt="1">
        <dgm:presLayoutVars>
          <dgm:bulletEnabled val="1"/>
        </dgm:presLayoutVars>
      </dgm:prSet>
      <dgm:spPr/>
    </dgm:pt>
  </dgm:ptLst>
  <dgm:cxnLst>
    <dgm:cxn modelId="{FC5C8EF3-EB68-47C4-B66F-0E1519B2F713}" srcId="{1AC6A01F-E8E7-4299-9931-DECD96F198A2}" destId="{D3E98D16-98B6-43F2-8EEF-27E392B3E042}" srcOrd="4" destOrd="0" parTransId="{ECD03B6E-2DFD-416F-B195-8EC30F67645E}" sibTransId="{2969E873-1114-4126-9FED-9E65FBACEEC6}"/>
    <dgm:cxn modelId="{9B270788-45D7-44F7-8F50-735B81B3510E}" type="presOf" srcId="{A7C4A466-FB9F-4D47-8739-AB9D01E4123C}" destId="{D0850D16-9002-4D06-8B43-1209C6DE8C65}" srcOrd="0" destOrd="3" presId="urn:microsoft.com/office/officeart/2005/8/layout/vList2"/>
    <dgm:cxn modelId="{E39BC286-3DAA-418B-B9EF-9A5B9050DC6C}" type="presOf" srcId="{D42570AB-BD91-483A-8BEA-28C1DF745B73}" destId="{D0850D16-9002-4D06-8B43-1209C6DE8C65}" srcOrd="0" destOrd="0" presId="urn:microsoft.com/office/officeart/2005/8/layout/vList2"/>
    <dgm:cxn modelId="{0C673E56-7E00-47EE-B506-06ADF506BB36}" type="presOf" srcId="{66745CE7-07A6-46F0-A897-AFBE29F57466}" destId="{43905C35-391E-4E1D-B12A-A7E93AD6D970}" srcOrd="0" destOrd="0" presId="urn:microsoft.com/office/officeart/2005/8/layout/vList2"/>
    <dgm:cxn modelId="{1D36890E-692C-49B9-A1B4-C104C7DB3E8A}" type="presOf" srcId="{D3E98D16-98B6-43F2-8EEF-27E392B3E042}" destId="{D0850D16-9002-4D06-8B43-1209C6DE8C65}" srcOrd="0" destOrd="4" presId="urn:microsoft.com/office/officeart/2005/8/layout/vList2"/>
    <dgm:cxn modelId="{763D2675-2B19-4685-B515-A64BC183303F}" srcId="{66745CE7-07A6-46F0-A897-AFBE29F57466}" destId="{1AC6A01F-E8E7-4299-9931-DECD96F198A2}" srcOrd="0" destOrd="0" parTransId="{484D313D-4466-4247-971C-A68CF8C4D94C}" sibTransId="{9C81C63E-FC99-4785-98A9-56951BFFF8C4}"/>
    <dgm:cxn modelId="{33E7FFED-7209-4F5D-ABAF-B2B8DC802193}" srcId="{1AC6A01F-E8E7-4299-9931-DECD96F198A2}" destId="{D1C5FD0E-2CAB-40B8-9512-5AEF7609CF91}" srcOrd="1" destOrd="0" parTransId="{E7E77101-7EE4-43E3-BD34-D1F6B816278B}" sibTransId="{8D31EE09-5A5C-4BD8-920E-61AA89E0EB73}"/>
    <dgm:cxn modelId="{F98A3143-9785-4357-939B-981809C7573B}" type="presOf" srcId="{D1C5FD0E-2CAB-40B8-9512-5AEF7609CF91}" destId="{D0850D16-9002-4D06-8B43-1209C6DE8C65}" srcOrd="0" destOrd="1" presId="urn:microsoft.com/office/officeart/2005/8/layout/vList2"/>
    <dgm:cxn modelId="{60FC8936-6563-4B3A-88F3-5658E81866CD}" srcId="{1AC6A01F-E8E7-4299-9931-DECD96F198A2}" destId="{D42570AB-BD91-483A-8BEA-28C1DF745B73}" srcOrd="0" destOrd="0" parTransId="{C0EE58B3-B6DB-4786-88D9-49898F60F81D}" sibTransId="{F81D0287-B055-4664-BB29-358941820CAA}"/>
    <dgm:cxn modelId="{DA8E6A98-4D4B-46BA-9925-0CAF87313F23}" srcId="{1AC6A01F-E8E7-4299-9931-DECD96F198A2}" destId="{0338F6B3-1A74-4305-9F72-61170995A232}" srcOrd="2" destOrd="0" parTransId="{5E008F29-7A03-4427-9AB7-840671318AF4}" sibTransId="{24F34645-25E9-426F-B9B8-9846642D5E5E}"/>
    <dgm:cxn modelId="{503FDB01-DF37-46CF-A948-492D2BE4E946}" srcId="{1AC6A01F-E8E7-4299-9931-DECD96F198A2}" destId="{A7C4A466-FB9F-4D47-8739-AB9D01E4123C}" srcOrd="3" destOrd="0" parTransId="{EB6F524F-7B69-4820-B70C-2411A4B462E2}" sibTransId="{B5FC8494-0A39-40D1-A69C-CF077FB0E3C6}"/>
    <dgm:cxn modelId="{5CBC9AE5-8BDA-49C9-9162-7D5BED30F289}" type="presOf" srcId="{0338F6B3-1A74-4305-9F72-61170995A232}" destId="{D0850D16-9002-4D06-8B43-1209C6DE8C65}" srcOrd="0" destOrd="2" presId="urn:microsoft.com/office/officeart/2005/8/layout/vList2"/>
    <dgm:cxn modelId="{39F268E6-8CA6-423C-9CA3-3DD91B830502}" type="presOf" srcId="{1AC6A01F-E8E7-4299-9931-DECD96F198A2}" destId="{38ADBFFC-6E84-4D35-B226-DACB853845D1}" srcOrd="0" destOrd="0" presId="urn:microsoft.com/office/officeart/2005/8/layout/vList2"/>
    <dgm:cxn modelId="{94C36000-036C-402B-8C49-CA31824B1F83}" type="presParOf" srcId="{43905C35-391E-4E1D-B12A-A7E93AD6D970}" destId="{38ADBFFC-6E84-4D35-B226-DACB853845D1}" srcOrd="0" destOrd="0" presId="urn:microsoft.com/office/officeart/2005/8/layout/vList2"/>
    <dgm:cxn modelId="{44432531-B781-4D95-829C-C0AD1EC7A25C}" type="presParOf" srcId="{43905C35-391E-4E1D-B12A-A7E93AD6D970}" destId="{D0850D16-9002-4D06-8B43-1209C6DE8C6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C40110-0821-4737-BAAA-CF0C7DDA0BFC}"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70CBBBFE-54AB-48B0-852E-C2A5313E1D78}">
      <dgm:prSet/>
      <dgm:spPr/>
      <dgm:t>
        <a:bodyPr/>
        <a:lstStyle/>
        <a:p>
          <a:r>
            <a:rPr lang="en-GB"/>
            <a:t>Assessment for Learning is the process of looking for and also interpreting evidence, which can be used by pupils and teachers to work out where the pupils are on stages, and where they need to develop.</a:t>
          </a:r>
          <a:endParaRPr lang="en-US"/>
        </a:p>
      </dgm:t>
    </dgm:pt>
    <dgm:pt modelId="{EAA65FEA-8A2F-48E7-9D4D-038D6F861DDB}" type="parTrans" cxnId="{FF7AC389-35D5-42BA-94A3-9B240ED94E99}">
      <dgm:prSet/>
      <dgm:spPr/>
      <dgm:t>
        <a:bodyPr/>
        <a:lstStyle/>
        <a:p>
          <a:endParaRPr lang="en-US"/>
        </a:p>
      </dgm:t>
    </dgm:pt>
    <dgm:pt modelId="{E6B940C9-D22E-48E4-A6AF-554B5BC380FA}" type="sibTrans" cxnId="{FF7AC389-35D5-42BA-94A3-9B240ED94E99}">
      <dgm:prSet/>
      <dgm:spPr/>
      <dgm:t>
        <a:bodyPr/>
        <a:lstStyle/>
        <a:p>
          <a:endParaRPr lang="en-US"/>
        </a:p>
      </dgm:t>
    </dgm:pt>
    <dgm:pt modelId="{6EBA3AC1-ADF3-4CBB-9F74-8F769799C925}">
      <dgm:prSet/>
      <dgm:spPr/>
      <dgm:t>
        <a:bodyPr/>
        <a:lstStyle/>
        <a:p>
          <a:r>
            <a:rPr lang="en-GB" dirty="0"/>
            <a:t>(Dr Cheryl A Jones, 2005, p.4) ‘ Assessment as part of classroom activities is a fundamental process required to promote learning and ultimately achievement.’</a:t>
          </a:r>
          <a:endParaRPr lang="en-US" dirty="0"/>
        </a:p>
      </dgm:t>
    </dgm:pt>
    <dgm:pt modelId="{04156780-F0BD-480F-92C3-89D6F0464375}" type="parTrans" cxnId="{E0D7B1DF-D6B7-47A1-B963-F6E529BD7D6F}">
      <dgm:prSet/>
      <dgm:spPr/>
      <dgm:t>
        <a:bodyPr/>
        <a:lstStyle/>
        <a:p>
          <a:endParaRPr lang="en-US"/>
        </a:p>
      </dgm:t>
    </dgm:pt>
    <dgm:pt modelId="{30EB04FC-7251-42FD-9B6E-7581C4D15101}" type="sibTrans" cxnId="{E0D7B1DF-D6B7-47A1-B963-F6E529BD7D6F}">
      <dgm:prSet/>
      <dgm:spPr/>
      <dgm:t>
        <a:bodyPr/>
        <a:lstStyle/>
        <a:p>
          <a:endParaRPr lang="en-US"/>
        </a:p>
      </dgm:t>
    </dgm:pt>
    <dgm:pt modelId="{414F8A39-13AF-4458-958F-3AADF5CBA7F1}" type="pres">
      <dgm:prSet presAssocID="{A5C40110-0821-4737-BAAA-CF0C7DDA0BFC}" presName="hierChild1" presStyleCnt="0">
        <dgm:presLayoutVars>
          <dgm:chPref val="1"/>
          <dgm:dir/>
          <dgm:animOne val="branch"/>
          <dgm:animLvl val="lvl"/>
          <dgm:resizeHandles/>
        </dgm:presLayoutVars>
      </dgm:prSet>
      <dgm:spPr/>
    </dgm:pt>
    <dgm:pt modelId="{72BF2132-BA71-421F-84BC-EAD4EEB9F2DB}" type="pres">
      <dgm:prSet presAssocID="{70CBBBFE-54AB-48B0-852E-C2A5313E1D78}" presName="hierRoot1" presStyleCnt="0"/>
      <dgm:spPr/>
    </dgm:pt>
    <dgm:pt modelId="{2700A0AA-BC76-4ADC-8CEF-3CA9312723E7}" type="pres">
      <dgm:prSet presAssocID="{70CBBBFE-54AB-48B0-852E-C2A5313E1D78}" presName="composite" presStyleCnt="0"/>
      <dgm:spPr/>
    </dgm:pt>
    <dgm:pt modelId="{0A850890-8392-4CA6-8D44-83D42697A248}" type="pres">
      <dgm:prSet presAssocID="{70CBBBFE-54AB-48B0-852E-C2A5313E1D78}" presName="background" presStyleLbl="node0" presStyleIdx="0" presStyleCnt="2"/>
      <dgm:spPr/>
    </dgm:pt>
    <dgm:pt modelId="{2779CBA0-0889-45FC-BE4B-5EF9AEA25FAA}" type="pres">
      <dgm:prSet presAssocID="{70CBBBFE-54AB-48B0-852E-C2A5313E1D78}" presName="text" presStyleLbl="fgAcc0" presStyleIdx="0" presStyleCnt="2">
        <dgm:presLayoutVars>
          <dgm:chPref val="3"/>
        </dgm:presLayoutVars>
      </dgm:prSet>
      <dgm:spPr/>
    </dgm:pt>
    <dgm:pt modelId="{D05EA194-02F9-48B5-86A0-7BB9B5C54044}" type="pres">
      <dgm:prSet presAssocID="{70CBBBFE-54AB-48B0-852E-C2A5313E1D78}" presName="hierChild2" presStyleCnt="0"/>
      <dgm:spPr/>
    </dgm:pt>
    <dgm:pt modelId="{6DC6C01B-2071-42F8-9D59-389B9BB54C38}" type="pres">
      <dgm:prSet presAssocID="{6EBA3AC1-ADF3-4CBB-9F74-8F769799C925}" presName="hierRoot1" presStyleCnt="0"/>
      <dgm:spPr/>
    </dgm:pt>
    <dgm:pt modelId="{1ADDF664-1932-44BE-8402-338D38B7BAEA}" type="pres">
      <dgm:prSet presAssocID="{6EBA3AC1-ADF3-4CBB-9F74-8F769799C925}" presName="composite" presStyleCnt="0"/>
      <dgm:spPr/>
    </dgm:pt>
    <dgm:pt modelId="{4F262DCE-DC7B-4C98-A7EE-536504005469}" type="pres">
      <dgm:prSet presAssocID="{6EBA3AC1-ADF3-4CBB-9F74-8F769799C925}" presName="background" presStyleLbl="node0" presStyleIdx="1" presStyleCnt="2"/>
      <dgm:spPr/>
    </dgm:pt>
    <dgm:pt modelId="{2D010DCD-09F6-4BB1-B926-0387BA605C25}" type="pres">
      <dgm:prSet presAssocID="{6EBA3AC1-ADF3-4CBB-9F74-8F769799C925}" presName="text" presStyleLbl="fgAcc0" presStyleIdx="1" presStyleCnt="2">
        <dgm:presLayoutVars>
          <dgm:chPref val="3"/>
        </dgm:presLayoutVars>
      </dgm:prSet>
      <dgm:spPr/>
    </dgm:pt>
    <dgm:pt modelId="{AB0AFE59-C85E-4C87-AA16-2CF8D3ECE237}" type="pres">
      <dgm:prSet presAssocID="{6EBA3AC1-ADF3-4CBB-9F74-8F769799C925}" presName="hierChild2" presStyleCnt="0"/>
      <dgm:spPr/>
    </dgm:pt>
  </dgm:ptLst>
  <dgm:cxnLst>
    <dgm:cxn modelId="{FF7AC389-35D5-42BA-94A3-9B240ED94E99}" srcId="{A5C40110-0821-4737-BAAA-CF0C7DDA0BFC}" destId="{70CBBBFE-54AB-48B0-852E-C2A5313E1D78}" srcOrd="0" destOrd="0" parTransId="{EAA65FEA-8A2F-48E7-9D4D-038D6F861DDB}" sibTransId="{E6B940C9-D22E-48E4-A6AF-554B5BC380FA}"/>
    <dgm:cxn modelId="{43EA5F38-B7F2-4ECF-B7B8-70C649335031}" type="presOf" srcId="{6EBA3AC1-ADF3-4CBB-9F74-8F769799C925}" destId="{2D010DCD-09F6-4BB1-B926-0387BA605C25}" srcOrd="0" destOrd="0" presId="urn:microsoft.com/office/officeart/2005/8/layout/hierarchy1"/>
    <dgm:cxn modelId="{E0D7B1DF-D6B7-47A1-B963-F6E529BD7D6F}" srcId="{A5C40110-0821-4737-BAAA-CF0C7DDA0BFC}" destId="{6EBA3AC1-ADF3-4CBB-9F74-8F769799C925}" srcOrd="1" destOrd="0" parTransId="{04156780-F0BD-480F-92C3-89D6F0464375}" sibTransId="{30EB04FC-7251-42FD-9B6E-7581C4D15101}"/>
    <dgm:cxn modelId="{16C1A18A-9DC0-42DF-B3EB-27E963152435}" type="presOf" srcId="{70CBBBFE-54AB-48B0-852E-C2A5313E1D78}" destId="{2779CBA0-0889-45FC-BE4B-5EF9AEA25FAA}" srcOrd="0" destOrd="0" presId="urn:microsoft.com/office/officeart/2005/8/layout/hierarchy1"/>
    <dgm:cxn modelId="{DE010406-4C8B-436A-89A6-A6D3BD957240}" type="presOf" srcId="{A5C40110-0821-4737-BAAA-CF0C7DDA0BFC}" destId="{414F8A39-13AF-4458-958F-3AADF5CBA7F1}" srcOrd="0" destOrd="0" presId="urn:microsoft.com/office/officeart/2005/8/layout/hierarchy1"/>
    <dgm:cxn modelId="{92714042-890C-42E4-B9B4-2E864584831B}" type="presParOf" srcId="{414F8A39-13AF-4458-958F-3AADF5CBA7F1}" destId="{72BF2132-BA71-421F-84BC-EAD4EEB9F2DB}" srcOrd="0" destOrd="0" presId="urn:microsoft.com/office/officeart/2005/8/layout/hierarchy1"/>
    <dgm:cxn modelId="{BA6287AD-8B9A-439C-8A83-9E2354C50282}" type="presParOf" srcId="{72BF2132-BA71-421F-84BC-EAD4EEB9F2DB}" destId="{2700A0AA-BC76-4ADC-8CEF-3CA9312723E7}" srcOrd="0" destOrd="0" presId="urn:microsoft.com/office/officeart/2005/8/layout/hierarchy1"/>
    <dgm:cxn modelId="{1EDDB92B-7FF3-4134-A8E6-FF091C4E4FE4}" type="presParOf" srcId="{2700A0AA-BC76-4ADC-8CEF-3CA9312723E7}" destId="{0A850890-8392-4CA6-8D44-83D42697A248}" srcOrd="0" destOrd="0" presId="urn:microsoft.com/office/officeart/2005/8/layout/hierarchy1"/>
    <dgm:cxn modelId="{3AE19089-8A74-4B2E-9B35-543644E15D4B}" type="presParOf" srcId="{2700A0AA-BC76-4ADC-8CEF-3CA9312723E7}" destId="{2779CBA0-0889-45FC-BE4B-5EF9AEA25FAA}" srcOrd="1" destOrd="0" presId="urn:microsoft.com/office/officeart/2005/8/layout/hierarchy1"/>
    <dgm:cxn modelId="{E2004238-EEF1-4ED1-8AE1-B5D9F4FCFE1E}" type="presParOf" srcId="{72BF2132-BA71-421F-84BC-EAD4EEB9F2DB}" destId="{D05EA194-02F9-48B5-86A0-7BB9B5C54044}" srcOrd="1" destOrd="0" presId="urn:microsoft.com/office/officeart/2005/8/layout/hierarchy1"/>
    <dgm:cxn modelId="{1E6E71D7-2768-4C96-82AE-37FB19AD8E20}" type="presParOf" srcId="{414F8A39-13AF-4458-958F-3AADF5CBA7F1}" destId="{6DC6C01B-2071-42F8-9D59-389B9BB54C38}" srcOrd="1" destOrd="0" presId="urn:microsoft.com/office/officeart/2005/8/layout/hierarchy1"/>
    <dgm:cxn modelId="{56DE62D1-44C8-4ED9-85BC-37C38D4A1585}" type="presParOf" srcId="{6DC6C01B-2071-42F8-9D59-389B9BB54C38}" destId="{1ADDF664-1932-44BE-8402-338D38B7BAEA}" srcOrd="0" destOrd="0" presId="urn:microsoft.com/office/officeart/2005/8/layout/hierarchy1"/>
    <dgm:cxn modelId="{938EDC57-3D83-42ED-BB27-30B2B3FEC75D}" type="presParOf" srcId="{1ADDF664-1932-44BE-8402-338D38B7BAEA}" destId="{4F262DCE-DC7B-4C98-A7EE-536504005469}" srcOrd="0" destOrd="0" presId="urn:microsoft.com/office/officeart/2005/8/layout/hierarchy1"/>
    <dgm:cxn modelId="{6B7FA303-C424-46FC-8A29-072219FE25B4}" type="presParOf" srcId="{1ADDF664-1932-44BE-8402-338D38B7BAEA}" destId="{2D010DCD-09F6-4BB1-B926-0387BA605C25}" srcOrd="1" destOrd="0" presId="urn:microsoft.com/office/officeart/2005/8/layout/hierarchy1"/>
    <dgm:cxn modelId="{94E41303-B4E0-4FA5-93ED-5ACBFF692E84}" type="presParOf" srcId="{6DC6C01B-2071-42F8-9D59-389B9BB54C38}" destId="{AB0AFE59-C85E-4C87-AA16-2CF8D3ECE23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D5098C-AE2A-4798-92A2-FE14B0DF4CD0}"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DD257DEF-05EC-47D4-A6D7-2A3CC7ED3B35}">
      <dgm:prSet/>
      <dgm:spPr>
        <a:solidFill>
          <a:schemeClr val="accent2"/>
        </a:solidFill>
      </dgm:spPr>
      <dgm:t>
        <a:bodyPr/>
        <a:lstStyle/>
        <a:p>
          <a:r>
            <a:rPr lang="en-GB"/>
            <a:t>Assessment for Learning is commonly known as Formative Assessment which helps aid the development of students, and also informs the teachers on future planning or teaching. </a:t>
          </a:r>
          <a:endParaRPr lang="en-US"/>
        </a:p>
      </dgm:t>
    </dgm:pt>
    <dgm:pt modelId="{E80267A2-2F0A-4CAA-97A2-DD71B4352869}" type="parTrans" cxnId="{C5BB1995-BBC2-41E7-AA60-A652312DB1F1}">
      <dgm:prSet/>
      <dgm:spPr/>
      <dgm:t>
        <a:bodyPr/>
        <a:lstStyle/>
        <a:p>
          <a:endParaRPr lang="en-US"/>
        </a:p>
      </dgm:t>
    </dgm:pt>
    <dgm:pt modelId="{B7FDC52D-ED62-4638-AA7D-E17F8CB77C44}" type="sibTrans" cxnId="{C5BB1995-BBC2-41E7-AA60-A652312DB1F1}">
      <dgm:prSet phldrT="01" phldr="0"/>
      <dgm:spPr/>
      <dgm:t>
        <a:bodyPr/>
        <a:lstStyle/>
        <a:p>
          <a:r>
            <a:rPr lang="en-US"/>
            <a:t>01</a:t>
          </a:r>
        </a:p>
      </dgm:t>
    </dgm:pt>
    <dgm:pt modelId="{A14EBFD5-5A6C-4481-ACE1-A2A683B60ECC}">
      <dgm:prSet/>
      <dgm:spPr/>
      <dgm:t>
        <a:bodyPr/>
        <a:lstStyle/>
        <a:p>
          <a:r>
            <a:rPr lang="en-GB"/>
            <a:t>It is important that every student has feedback, therefore, they know and understand what they can develop on.</a:t>
          </a:r>
          <a:endParaRPr lang="en-US"/>
        </a:p>
      </dgm:t>
    </dgm:pt>
    <dgm:pt modelId="{C528F718-120F-4A90-8360-C77FD622B79C}" type="parTrans" cxnId="{7A21E712-777A-4684-A564-A3A2C3BACC33}">
      <dgm:prSet/>
      <dgm:spPr/>
      <dgm:t>
        <a:bodyPr/>
        <a:lstStyle/>
        <a:p>
          <a:endParaRPr lang="en-US"/>
        </a:p>
      </dgm:t>
    </dgm:pt>
    <dgm:pt modelId="{8AA23B25-6817-4B88-A74C-B17C18F46456}" type="sibTrans" cxnId="{7A21E712-777A-4684-A564-A3A2C3BACC33}">
      <dgm:prSet phldrT="02" phldr="0"/>
      <dgm:spPr/>
      <dgm:t>
        <a:bodyPr/>
        <a:lstStyle/>
        <a:p>
          <a:r>
            <a:rPr lang="en-US"/>
            <a:t>02</a:t>
          </a:r>
        </a:p>
      </dgm:t>
    </dgm:pt>
    <dgm:pt modelId="{D72D6A29-9643-4C44-9A0E-CAA49AB5789F}">
      <dgm:prSet/>
      <dgm:spPr>
        <a:solidFill>
          <a:schemeClr val="accent2">
            <a:lumMod val="75000"/>
          </a:schemeClr>
        </a:solidFill>
      </dgm:spPr>
      <dgm:t>
        <a:bodyPr/>
        <a:lstStyle/>
        <a:p>
          <a:r>
            <a:rPr lang="en-GB"/>
            <a:t>(Professional Practice, 2015, p. one) states that “The information that Formative Assessment yields can be used in many different ways: to define learning intentions, to design a unit of work based on the Victorian Curriculum, to identify gaps or misconceptions in individual understanding.”</a:t>
          </a:r>
          <a:endParaRPr lang="en-US"/>
        </a:p>
      </dgm:t>
    </dgm:pt>
    <dgm:pt modelId="{184723B1-AB60-42F1-A6DD-CF1332439431}" type="parTrans" cxnId="{72FA529D-3198-4839-94FA-E66F65BE385F}">
      <dgm:prSet/>
      <dgm:spPr/>
      <dgm:t>
        <a:bodyPr/>
        <a:lstStyle/>
        <a:p>
          <a:endParaRPr lang="en-US"/>
        </a:p>
      </dgm:t>
    </dgm:pt>
    <dgm:pt modelId="{D51DCFAB-462B-42E9-922E-F465819513D5}" type="sibTrans" cxnId="{72FA529D-3198-4839-94FA-E66F65BE385F}">
      <dgm:prSet phldrT="03" phldr="0"/>
      <dgm:spPr/>
      <dgm:t>
        <a:bodyPr/>
        <a:lstStyle/>
        <a:p>
          <a:r>
            <a:rPr lang="en-US"/>
            <a:t>03</a:t>
          </a:r>
        </a:p>
      </dgm:t>
    </dgm:pt>
    <dgm:pt modelId="{38641411-46D4-4997-9D82-2C83D831E58E}">
      <dgm:prSet/>
      <dgm:spPr/>
      <dgm:t>
        <a:bodyPr/>
        <a:lstStyle/>
        <a:p>
          <a:r>
            <a:rPr lang="en-GB"/>
            <a:t>It provides the feedback of what has been learned so far, how is the student progressing throughout the year and what needs to be developed. </a:t>
          </a:r>
          <a:endParaRPr lang="en-US"/>
        </a:p>
      </dgm:t>
    </dgm:pt>
    <dgm:pt modelId="{C24DA21F-2F1E-4F1E-9FEE-FCFE66E183AD}" type="parTrans" cxnId="{73F88C6B-1DDF-4947-A412-FE67CA3C8684}">
      <dgm:prSet/>
      <dgm:spPr/>
      <dgm:t>
        <a:bodyPr/>
        <a:lstStyle/>
        <a:p>
          <a:endParaRPr lang="en-US"/>
        </a:p>
      </dgm:t>
    </dgm:pt>
    <dgm:pt modelId="{382F0765-C0DC-4421-AFC0-77E30BBA7489}" type="sibTrans" cxnId="{73F88C6B-1DDF-4947-A412-FE67CA3C8684}">
      <dgm:prSet phldrT="04" phldr="0"/>
      <dgm:spPr/>
      <dgm:t>
        <a:bodyPr/>
        <a:lstStyle/>
        <a:p>
          <a:r>
            <a:rPr lang="en-US"/>
            <a:t>04</a:t>
          </a:r>
        </a:p>
      </dgm:t>
    </dgm:pt>
    <dgm:pt modelId="{F847E7F8-1ED9-4A8A-A6F5-718D416869EB}" type="pres">
      <dgm:prSet presAssocID="{2FD5098C-AE2A-4798-92A2-FE14B0DF4CD0}" presName="Name0" presStyleCnt="0">
        <dgm:presLayoutVars>
          <dgm:animLvl val="lvl"/>
          <dgm:resizeHandles val="exact"/>
        </dgm:presLayoutVars>
      </dgm:prSet>
      <dgm:spPr/>
    </dgm:pt>
    <dgm:pt modelId="{7228E5D4-71F4-4104-8720-3977B06235AD}" type="pres">
      <dgm:prSet presAssocID="{DD257DEF-05EC-47D4-A6D7-2A3CC7ED3B35}" presName="compositeNode" presStyleCnt="0">
        <dgm:presLayoutVars>
          <dgm:bulletEnabled val="1"/>
        </dgm:presLayoutVars>
      </dgm:prSet>
      <dgm:spPr/>
    </dgm:pt>
    <dgm:pt modelId="{E07AFB74-6E9E-4632-BF4D-54D09CFF1A5A}" type="pres">
      <dgm:prSet presAssocID="{DD257DEF-05EC-47D4-A6D7-2A3CC7ED3B35}" presName="bgRect" presStyleLbl="alignNode1" presStyleIdx="0" presStyleCnt="4"/>
      <dgm:spPr/>
    </dgm:pt>
    <dgm:pt modelId="{B4E28A6C-8D5B-460E-99FB-811621788857}" type="pres">
      <dgm:prSet presAssocID="{B7FDC52D-ED62-4638-AA7D-E17F8CB77C44}" presName="sibTransNodeRect" presStyleLbl="alignNode1" presStyleIdx="0" presStyleCnt="4">
        <dgm:presLayoutVars>
          <dgm:chMax val="0"/>
          <dgm:bulletEnabled val="1"/>
        </dgm:presLayoutVars>
      </dgm:prSet>
      <dgm:spPr/>
    </dgm:pt>
    <dgm:pt modelId="{36ED7195-FA07-4744-B8B0-4198A62ED646}" type="pres">
      <dgm:prSet presAssocID="{DD257DEF-05EC-47D4-A6D7-2A3CC7ED3B35}" presName="nodeRect" presStyleLbl="alignNode1" presStyleIdx="0" presStyleCnt="4">
        <dgm:presLayoutVars>
          <dgm:bulletEnabled val="1"/>
        </dgm:presLayoutVars>
      </dgm:prSet>
      <dgm:spPr/>
    </dgm:pt>
    <dgm:pt modelId="{09EC5723-491A-4540-9630-08E47AE39597}" type="pres">
      <dgm:prSet presAssocID="{B7FDC52D-ED62-4638-AA7D-E17F8CB77C44}" presName="sibTrans" presStyleCnt="0"/>
      <dgm:spPr/>
    </dgm:pt>
    <dgm:pt modelId="{88DE24C6-FE09-4EC6-80E4-9BE5D7DACE32}" type="pres">
      <dgm:prSet presAssocID="{A14EBFD5-5A6C-4481-ACE1-A2A683B60ECC}" presName="compositeNode" presStyleCnt="0">
        <dgm:presLayoutVars>
          <dgm:bulletEnabled val="1"/>
        </dgm:presLayoutVars>
      </dgm:prSet>
      <dgm:spPr/>
    </dgm:pt>
    <dgm:pt modelId="{D537605D-9037-4DDD-B25D-677ED821D7C9}" type="pres">
      <dgm:prSet presAssocID="{A14EBFD5-5A6C-4481-ACE1-A2A683B60ECC}" presName="bgRect" presStyleLbl="alignNode1" presStyleIdx="1" presStyleCnt="4"/>
      <dgm:spPr/>
    </dgm:pt>
    <dgm:pt modelId="{88FD3FA1-8908-4B98-A6A0-2FD350205B67}" type="pres">
      <dgm:prSet presAssocID="{8AA23B25-6817-4B88-A74C-B17C18F46456}" presName="sibTransNodeRect" presStyleLbl="alignNode1" presStyleIdx="1" presStyleCnt="4">
        <dgm:presLayoutVars>
          <dgm:chMax val="0"/>
          <dgm:bulletEnabled val="1"/>
        </dgm:presLayoutVars>
      </dgm:prSet>
      <dgm:spPr/>
    </dgm:pt>
    <dgm:pt modelId="{EA0D8347-4BDB-4BEC-8E91-06B82F2BBB50}" type="pres">
      <dgm:prSet presAssocID="{A14EBFD5-5A6C-4481-ACE1-A2A683B60ECC}" presName="nodeRect" presStyleLbl="alignNode1" presStyleIdx="1" presStyleCnt="4">
        <dgm:presLayoutVars>
          <dgm:bulletEnabled val="1"/>
        </dgm:presLayoutVars>
      </dgm:prSet>
      <dgm:spPr/>
    </dgm:pt>
    <dgm:pt modelId="{EE123032-DDE3-47C4-9317-EFFE6E8085C3}" type="pres">
      <dgm:prSet presAssocID="{8AA23B25-6817-4B88-A74C-B17C18F46456}" presName="sibTrans" presStyleCnt="0"/>
      <dgm:spPr/>
    </dgm:pt>
    <dgm:pt modelId="{A73360CE-804C-4E19-A634-64FBFCDB55FC}" type="pres">
      <dgm:prSet presAssocID="{D72D6A29-9643-4C44-9A0E-CAA49AB5789F}" presName="compositeNode" presStyleCnt="0">
        <dgm:presLayoutVars>
          <dgm:bulletEnabled val="1"/>
        </dgm:presLayoutVars>
      </dgm:prSet>
      <dgm:spPr/>
    </dgm:pt>
    <dgm:pt modelId="{BC7E3D85-4B2F-4496-94CF-3BB9828F98A5}" type="pres">
      <dgm:prSet presAssocID="{D72D6A29-9643-4C44-9A0E-CAA49AB5789F}" presName="bgRect" presStyleLbl="alignNode1" presStyleIdx="2" presStyleCnt="4"/>
      <dgm:spPr/>
    </dgm:pt>
    <dgm:pt modelId="{F39342B5-F522-4D5F-B038-02F0730F4320}" type="pres">
      <dgm:prSet presAssocID="{D51DCFAB-462B-42E9-922E-F465819513D5}" presName="sibTransNodeRect" presStyleLbl="alignNode1" presStyleIdx="2" presStyleCnt="4">
        <dgm:presLayoutVars>
          <dgm:chMax val="0"/>
          <dgm:bulletEnabled val="1"/>
        </dgm:presLayoutVars>
      </dgm:prSet>
      <dgm:spPr/>
    </dgm:pt>
    <dgm:pt modelId="{AAD51345-858D-4A8F-891A-BD7FBAB768DA}" type="pres">
      <dgm:prSet presAssocID="{D72D6A29-9643-4C44-9A0E-CAA49AB5789F}" presName="nodeRect" presStyleLbl="alignNode1" presStyleIdx="2" presStyleCnt="4">
        <dgm:presLayoutVars>
          <dgm:bulletEnabled val="1"/>
        </dgm:presLayoutVars>
      </dgm:prSet>
      <dgm:spPr/>
    </dgm:pt>
    <dgm:pt modelId="{17FEC30F-9A48-4920-8F19-9EC57A279DA0}" type="pres">
      <dgm:prSet presAssocID="{D51DCFAB-462B-42E9-922E-F465819513D5}" presName="sibTrans" presStyleCnt="0"/>
      <dgm:spPr/>
    </dgm:pt>
    <dgm:pt modelId="{FD71B449-C4B6-4A44-A8CB-093333FA3356}" type="pres">
      <dgm:prSet presAssocID="{38641411-46D4-4997-9D82-2C83D831E58E}" presName="compositeNode" presStyleCnt="0">
        <dgm:presLayoutVars>
          <dgm:bulletEnabled val="1"/>
        </dgm:presLayoutVars>
      </dgm:prSet>
      <dgm:spPr/>
    </dgm:pt>
    <dgm:pt modelId="{38D0AFC6-25CA-4E0D-B82D-1F9CE53566F8}" type="pres">
      <dgm:prSet presAssocID="{38641411-46D4-4997-9D82-2C83D831E58E}" presName="bgRect" presStyleLbl="alignNode1" presStyleIdx="3" presStyleCnt="4"/>
      <dgm:spPr/>
    </dgm:pt>
    <dgm:pt modelId="{BA3501F8-B26E-4D43-8F64-5A116D22C220}" type="pres">
      <dgm:prSet presAssocID="{382F0765-C0DC-4421-AFC0-77E30BBA7489}" presName="sibTransNodeRect" presStyleLbl="alignNode1" presStyleIdx="3" presStyleCnt="4">
        <dgm:presLayoutVars>
          <dgm:chMax val="0"/>
          <dgm:bulletEnabled val="1"/>
        </dgm:presLayoutVars>
      </dgm:prSet>
      <dgm:spPr/>
    </dgm:pt>
    <dgm:pt modelId="{A58463BD-3CB1-41A0-A4B9-46BC4ADE08C6}" type="pres">
      <dgm:prSet presAssocID="{38641411-46D4-4997-9D82-2C83D831E58E}" presName="nodeRect" presStyleLbl="alignNode1" presStyleIdx="3" presStyleCnt="4">
        <dgm:presLayoutVars>
          <dgm:bulletEnabled val="1"/>
        </dgm:presLayoutVars>
      </dgm:prSet>
      <dgm:spPr/>
    </dgm:pt>
  </dgm:ptLst>
  <dgm:cxnLst>
    <dgm:cxn modelId="{D7ED3364-1C10-486D-816F-2DA99C426631}" type="presOf" srcId="{DD257DEF-05EC-47D4-A6D7-2A3CC7ED3B35}" destId="{E07AFB74-6E9E-4632-BF4D-54D09CFF1A5A}" srcOrd="0" destOrd="0" presId="urn:microsoft.com/office/officeart/2016/7/layout/LinearBlockProcessNumbered"/>
    <dgm:cxn modelId="{7A21E712-777A-4684-A564-A3A2C3BACC33}" srcId="{2FD5098C-AE2A-4798-92A2-FE14B0DF4CD0}" destId="{A14EBFD5-5A6C-4481-ACE1-A2A683B60ECC}" srcOrd="1" destOrd="0" parTransId="{C528F718-120F-4A90-8360-C77FD622B79C}" sibTransId="{8AA23B25-6817-4B88-A74C-B17C18F46456}"/>
    <dgm:cxn modelId="{C5BB1995-BBC2-41E7-AA60-A652312DB1F1}" srcId="{2FD5098C-AE2A-4798-92A2-FE14B0DF4CD0}" destId="{DD257DEF-05EC-47D4-A6D7-2A3CC7ED3B35}" srcOrd="0" destOrd="0" parTransId="{E80267A2-2F0A-4CAA-97A2-DD71B4352869}" sibTransId="{B7FDC52D-ED62-4638-AA7D-E17F8CB77C44}"/>
    <dgm:cxn modelId="{EF90769D-FEF2-4DDC-A063-9552804BF2AB}" type="presOf" srcId="{D72D6A29-9643-4C44-9A0E-CAA49AB5789F}" destId="{AAD51345-858D-4A8F-891A-BD7FBAB768DA}" srcOrd="1" destOrd="0" presId="urn:microsoft.com/office/officeart/2016/7/layout/LinearBlockProcessNumbered"/>
    <dgm:cxn modelId="{2A5B8BD5-E398-4BA7-9C07-B50866603737}" type="presOf" srcId="{D72D6A29-9643-4C44-9A0E-CAA49AB5789F}" destId="{BC7E3D85-4B2F-4496-94CF-3BB9828F98A5}" srcOrd="0" destOrd="0" presId="urn:microsoft.com/office/officeart/2016/7/layout/LinearBlockProcessNumbered"/>
    <dgm:cxn modelId="{E690ECEF-E9BD-408C-9115-04D9B518B925}" type="presOf" srcId="{2FD5098C-AE2A-4798-92A2-FE14B0DF4CD0}" destId="{F847E7F8-1ED9-4A8A-A6F5-718D416869EB}" srcOrd="0" destOrd="0" presId="urn:microsoft.com/office/officeart/2016/7/layout/LinearBlockProcessNumbered"/>
    <dgm:cxn modelId="{33DA484D-3B44-4ECA-8FDB-391F965AB092}" type="presOf" srcId="{DD257DEF-05EC-47D4-A6D7-2A3CC7ED3B35}" destId="{36ED7195-FA07-4744-B8B0-4198A62ED646}" srcOrd="1" destOrd="0" presId="urn:microsoft.com/office/officeart/2016/7/layout/LinearBlockProcessNumbered"/>
    <dgm:cxn modelId="{ED25B4EC-D262-4448-8A4F-60484E2DEF48}" type="presOf" srcId="{38641411-46D4-4997-9D82-2C83D831E58E}" destId="{38D0AFC6-25CA-4E0D-B82D-1F9CE53566F8}" srcOrd="0" destOrd="0" presId="urn:microsoft.com/office/officeart/2016/7/layout/LinearBlockProcessNumbered"/>
    <dgm:cxn modelId="{B699B7F9-767F-4814-8617-C68FB5A7131A}" type="presOf" srcId="{A14EBFD5-5A6C-4481-ACE1-A2A683B60ECC}" destId="{EA0D8347-4BDB-4BEC-8E91-06B82F2BBB50}" srcOrd="1" destOrd="0" presId="urn:microsoft.com/office/officeart/2016/7/layout/LinearBlockProcessNumbered"/>
    <dgm:cxn modelId="{6F6E9C0E-E7A4-4A1E-A3FF-17E1E29D2E3E}" type="presOf" srcId="{A14EBFD5-5A6C-4481-ACE1-A2A683B60ECC}" destId="{D537605D-9037-4DDD-B25D-677ED821D7C9}" srcOrd="0" destOrd="0" presId="urn:microsoft.com/office/officeart/2016/7/layout/LinearBlockProcessNumbered"/>
    <dgm:cxn modelId="{73F88C6B-1DDF-4947-A412-FE67CA3C8684}" srcId="{2FD5098C-AE2A-4798-92A2-FE14B0DF4CD0}" destId="{38641411-46D4-4997-9D82-2C83D831E58E}" srcOrd="3" destOrd="0" parTransId="{C24DA21F-2F1E-4F1E-9FEE-FCFE66E183AD}" sibTransId="{382F0765-C0DC-4421-AFC0-77E30BBA7489}"/>
    <dgm:cxn modelId="{97B7CA09-0BF5-4F80-9918-207D8E56D5D3}" type="presOf" srcId="{8AA23B25-6817-4B88-A74C-B17C18F46456}" destId="{88FD3FA1-8908-4B98-A6A0-2FD350205B67}" srcOrd="0" destOrd="0" presId="urn:microsoft.com/office/officeart/2016/7/layout/LinearBlockProcessNumbered"/>
    <dgm:cxn modelId="{1F12BC1A-5F05-4401-B30A-7D1E8B4BBFDC}" type="presOf" srcId="{38641411-46D4-4997-9D82-2C83D831E58E}" destId="{A58463BD-3CB1-41A0-A4B9-46BC4ADE08C6}" srcOrd="1" destOrd="0" presId="urn:microsoft.com/office/officeart/2016/7/layout/LinearBlockProcessNumbered"/>
    <dgm:cxn modelId="{1C9B819C-DDE7-498F-8551-CD071C2113B9}" type="presOf" srcId="{D51DCFAB-462B-42E9-922E-F465819513D5}" destId="{F39342B5-F522-4D5F-B038-02F0730F4320}" srcOrd="0" destOrd="0" presId="urn:microsoft.com/office/officeart/2016/7/layout/LinearBlockProcessNumbered"/>
    <dgm:cxn modelId="{72FA529D-3198-4839-94FA-E66F65BE385F}" srcId="{2FD5098C-AE2A-4798-92A2-FE14B0DF4CD0}" destId="{D72D6A29-9643-4C44-9A0E-CAA49AB5789F}" srcOrd="2" destOrd="0" parTransId="{184723B1-AB60-42F1-A6DD-CF1332439431}" sibTransId="{D51DCFAB-462B-42E9-922E-F465819513D5}"/>
    <dgm:cxn modelId="{C437DD18-D498-4C6D-97FE-F72A4D146608}" type="presOf" srcId="{B7FDC52D-ED62-4638-AA7D-E17F8CB77C44}" destId="{B4E28A6C-8D5B-460E-99FB-811621788857}" srcOrd="0" destOrd="0" presId="urn:microsoft.com/office/officeart/2016/7/layout/LinearBlockProcessNumbered"/>
    <dgm:cxn modelId="{A0F6E71A-0454-4E57-8C6E-60772C92D026}" type="presOf" srcId="{382F0765-C0DC-4421-AFC0-77E30BBA7489}" destId="{BA3501F8-B26E-4D43-8F64-5A116D22C220}" srcOrd="0" destOrd="0" presId="urn:microsoft.com/office/officeart/2016/7/layout/LinearBlockProcessNumbered"/>
    <dgm:cxn modelId="{BFC8B3C0-8112-4B8B-8A7F-85834D9D9435}" type="presParOf" srcId="{F847E7F8-1ED9-4A8A-A6F5-718D416869EB}" destId="{7228E5D4-71F4-4104-8720-3977B06235AD}" srcOrd="0" destOrd="0" presId="urn:microsoft.com/office/officeart/2016/7/layout/LinearBlockProcessNumbered"/>
    <dgm:cxn modelId="{98174D55-323D-41A0-9D51-9568EEB5802B}" type="presParOf" srcId="{7228E5D4-71F4-4104-8720-3977B06235AD}" destId="{E07AFB74-6E9E-4632-BF4D-54D09CFF1A5A}" srcOrd="0" destOrd="0" presId="urn:microsoft.com/office/officeart/2016/7/layout/LinearBlockProcessNumbered"/>
    <dgm:cxn modelId="{0CC8225E-BB63-4CB7-9BC6-B7C93DB3ED77}" type="presParOf" srcId="{7228E5D4-71F4-4104-8720-3977B06235AD}" destId="{B4E28A6C-8D5B-460E-99FB-811621788857}" srcOrd="1" destOrd="0" presId="urn:microsoft.com/office/officeart/2016/7/layout/LinearBlockProcessNumbered"/>
    <dgm:cxn modelId="{4E03F705-31D3-4E26-9855-82E35E13C403}" type="presParOf" srcId="{7228E5D4-71F4-4104-8720-3977B06235AD}" destId="{36ED7195-FA07-4744-B8B0-4198A62ED646}" srcOrd="2" destOrd="0" presId="urn:microsoft.com/office/officeart/2016/7/layout/LinearBlockProcessNumbered"/>
    <dgm:cxn modelId="{149F4BCB-1C86-47E2-BC48-670EC35DAEF1}" type="presParOf" srcId="{F847E7F8-1ED9-4A8A-A6F5-718D416869EB}" destId="{09EC5723-491A-4540-9630-08E47AE39597}" srcOrd="1" destOrd="0" presId="urn:microsoft.com/office/officeart/2016/7/layout/LinearBlockProcessNumbered"/>
    <dgm:cxn modelId="{130C5156-754A-466E-BB87-872EF8A4463B}" type="presParOf" srcId="{F847E7F8-1ED9-4A8A-A6F5-718D416869EB}" destId="{88DE24C6-FE09-4EC6-80E4-9BE5D7DACE32}" srcOrd="2" destOrd="0" presId="urn:microsoft.com/office/officeart/2016/7/layout/LinearBlockProcessNumbered"/>
    <dgm:cxn modelId="{F7DD8B63-F1B9-472D-A925-B80E55D77476}" type="presParOf" srcId="{88DE24C6-FE09-4EC6-80E4-9BE5D7DACE32}" destId="{D537605D-9037-4DDD-B25D-677ED821D7C9}" srcOrd="0" destOrd="0" presId="urn:microsoft.com/office/officeart/2016/7/layout/LinearBlockProcessNumbered"/>
    <dgm:cxn modelId="{306E829D-1B5D-4EED-BE5D-760519511C9F}" type="presParOf" srcId="{88DE24C6-FE09-4EC6-80E4-9BE5D7DACE32}" destId="{88FD3FA1-8908-4B98-A6A0-2FD350205B67}" srcOrd="1" destOrd="0" presId="urn:microsoft.com/office/officeart/2016/7/layout/LinearBlockProcessNumbered"/>
    <dgm:cxn modelId="{CC792959-CC95-437F-8251-85F4BDDB82FB}" type="presParOf" srcId="{88DE24C6-FE09-4EC6-80E4-9BE5D7DACE32}" destId="{EA0D8347-4BDB-4BEC-8E91-06B82F2BBB50}" srcOrd="2" destOrd="0" presId="urn:microsoft.com/office/officeart/2016/7/layout/LinearBlockProcessNumbered"/>
    <dgm:cxn modelId="{3896C9F8-B636-457B-8CD1-B9CB691CEEAC}" type="presParOf" srcId="{F847E7F8-1ED9-4A8A-A6F5-718D416869EB}" destId="{EE123032-DDE3-47C4-9317-EFFE6E8085C3}" srcOrd="3" destOrd="0" presId="urn:microsoft.com/office/officeart/2016/7/layout/LinearBlockProcessNumbered"/>
    <dgm:cxn modelId="{B7F994A7-393B-4855-9C93-05455D9FFA80}" type="presParOf" srcId="{F847E7F8-1ED9-4A8A-A6F5-718D416869EB}" destId="{A73360CE-804C-4E19-A634-64FBFCDB55FC}" srcOrd="4" destOrd="0" presId="urn:microsoft.com/office/officeart/2016/7/layout/LinearBlockProcessNumbered"/>
    <dgm:cxn modelId="{F91BD554-74F3-474F-8BE3-F513326AE01E}" type="presParOf" srcId="{A73360CE-804C-4E19-A634-64FBFCDB55FC}" destId="{BC7E3D85-4B2F-4496-94CF-3BB9828F98A5}" srcOrd="0" destOrd="0" presId="urn:microsoft.com/office/officeart/2016/7/layout/LinearBlockProcessNumbered"/>
    <dgm:cxn modelId="{2D05C90C-05BB-4A3F-AA02-E5BB37EFA74C}" type="presParOf" srcId="{A73360CE-804C-4E19-A634-64FBFCDB55FC}" destId="{F39342B5-F522-4D5F-B038-02F0730F4320}" srcOrd="1" destOrd="0" presId="urn:microsoft.com/office/officeart/2016/7/layout/LinearBlockProcessNumbered"/>
    <dgm:cxn modelId="{11E77F05-F07B-42A8-9DD4-2CD2CB17B238}" type="presParOf" srcId="{A73360CE-804C-4E19-A634-64FBFCDB55FC}" destId="{AAD51345-858D-4A8F-891A-BD7FBAB768DA}" srcOrd="2" destOrd="0" presId="urn:microsoft.com/office/officeart/2016/7/layout/LinearBlockProcessNumbered"/>
    <dgm:cxn modelId="{DAEA762A-7CC1-49AF-9C34-2548A90E3034}" type="presParOf" srcId="{F847E7F8-1ED9-4A8A-A6F5-718D416869EB}" destId="{17FEC30F-9A48-4920-8F19-9EC57A279DA0}" srcOrd="5" destOrd="0" presId="urn:microsoft.com/office/officeart/2016/7/layout/LinearBlockProcessNumbered"/>
    <dgm:cxn modelId="{E3B7A5DF-D7A4-414A-A6C5-68475BE8CB13}" type="presParOf" srcId="{F847E7F8-1ED9-4A8A-A6F5-718D416869EB}" destId="{FD71B449-C4B6-4A44-A8CB-093333FA3356}" srcOrd="6" destOrd="0" presId="urn:microsoft.com/office/officeart/2016/7/layout/LinearBlockProcessNumbered"/>
    <dgm:cxn modelId="{2EB44769-18E5-4197-BCA9-88811E563B95}" type="presParOf" srcId="{FD71B449-C4B6-4A44-A8CB-093333FA3356}" destId="{38D0AFC6-25CA-4E0D-B82D-1F9CE53566F8}" srcOrd="0" destOrd="0" presId="urn:microsoft.com/office/officeart/2016/7/layout/LinearBlockProcessNumbered"/>
    <dgm:cxn modelId="{08F41CB5-C580-4062-8B79-5343D02CB7B2}" type="presParOf" srcId="{FD71B449-C4B6-4A44-A8CB-093333FA3356}" destId="{BA3501F8-B26E-4D43-8F64-5A116D22C220}" srcOrd="1" destOrd="0" presId="urn:microsoft.com/office/officeart/2016/7/layout/LinearBlockProcessNumbered"/>
    <dgm:cxn modelId="{4C83D063-708E-4D5F-94BE-148067626AE1}" type="presParOf" srcId="{FD71B449-C4B6-4A44-A8CB-093333FA3356}" destId="{A58463BD-3CB1-41A0-A4B9-46BC4ADE08C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BCF9CA-153D-43D5-AAD1-16928D6167C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C87B249-0939-481B-9E9A-D33C69EE0593}">
      <dgm:prSet/>
      <dgm:spPr/>
      <dgm:t>
        <a:bodyPr/>
        <a:lstStyle/>
        <a:p>
          <a:r>
            <a:rPr lang="en-GB"/>
            <a:t>Some of the Benefits for Assessment for Learning are:-</a:t>
          </a:r>
          <a:endParaRPr lang="en-US"/>
        </a:p>
      </dgm:t>
    </dgm:pt>
    <dgm:pt modelId="{AD49ED6C-B808-407D-9E9C-AB7E349112E4}" type="parTrans" cxnId="{C7FDE103-2BFC-4CEE-B7EE-E8EEC6718BE8}">
      <dgm:prSet/>
      <dgm:spPr/>
      <dgm:t>
        <a:bodyPr/>
        <a:lstStyle/>
        <a:p>
          <a:endParaRPr lang="en-US"/>
        </a:p>
      </dgm:t>
    </dgm:pt>
    <dgm:pt modelId="{71075B8D-4879-4F10-B640-06330D50C275}" type="sibTrans" cxnId="{C7FDE103-2BFC-4CEE-B7EE-E8EEC6718BE8}">
      <dgm:prSet/>
      <dgm:spPr/>
      <dgm:t>
        <a:bodyPr/>
        <a:lstStyle/>
        <a:p>
          <a:endParaRPr lang="en-US"/>
        </a:p>
      </dgm:t>
    </dgm:pt>
    <dgm:pt modelId="{D2F2071E-70AE-4967-B59F-2CDBF839BCB4}">
      <dgm:prSet/>
      <dgm:spPr/>
      <dgm:t>
        <a:bodyPr/>
        <a:lstStyle/>
        <a:p>
          <a:r>
            <a:rPr lang="en-GB"/>
            <a:t>It allows the student to make mistakes, clarify their understanding of where they went wrong and be able to act on developing their skills and knowledge. </a:t>
          </a:r>
          <a:endParaRPr lang="en-US"/>
        </a:p>
      </dgm:t>
    </dgm:pt>
    <dgm:pt modelId="{BBC1F825-964E-4E94-873F-292DCAC9D870}" type="parTrans" cxnId="{DFB3F22B-DEA3-44EF-AEB7-99C40DCBECBD}">
      <dgm:prSet/>
      <dgm:spPr/>
      <dgm:t>
        <a:bodyPr/>
        <a:lstStyle/>
        <a:p>
          <a:endParaRPr lang="en-US"/>
        </a:p>
      </dgm:t>
    </dgm:pt>
    <dgm:pt modelId="{5FEE5CB4-E1DB-4843-9947-C4903D36F36B}" type="sibTrans" cxnId="{DFB3F22B-DEA3-44EF-AEB7-99C40DCBECBD}">
      <dgm:prSet/>
      <dgm:spPr/>
      <dgm:t>
        <a:bodyPr/>
        <a:lstStyle/>
        <a:p>
          <a:endParaRPr lang="en-US"/>
        </a:p>
      </dgm:t>
    </dgm:pt>
    <dgm:pt modelId="{DB8E3293-4BA4-433A-BDE1-41A87D4DDAB4}">
      <dgm:prSet/>
      <dgm:spPr/>
      <dgm:t>
        <a:bodyPr/>
        <a:lstStyle/>
        <a:p>
          <a:r>
            <a:rPr lang="en-GB"/>
            <a:t>It can prepare students for the summative assessments, giving them the most out of their learning. </a:t>
          </a:r>
          <a:endParaRPr lang="en-US"/>
        </a:p>
      </dgm:t>
    </dgm:pt>
    <dgm:pt modelId="{0AFD2578-F3BF-4B59-B7AC-C4B0275939F6}" type="parTrans" cxnId="{801AC9F3-BEE4-48E8-89D1-CA5DE5196F66}">
      <dgm:prSet/>
      <dgm:spPr/>
      <dgm:t>
        <a:bodyPr/>
        <a:lstStyle/>
        <a:p>
          <a:endParaRPr lang="en-US"/>
        </a:p>
      </dgm:t>
    </dgm:pt>
    <dgm:pt modelId="{2F86C7DE-4F36-4D51-9E2E-7AFCD30BD718}" type="sibTrans" cxnId="{801AC9F3-BEE4-48E8-89D1-CA5DE5196F66}">
      <dgm:prSet/>
      <dgm:spPr/>
      <dgm:t>
        <a:bodyPr/>
        <a:lstStyle/>
        <a:p>
          <a:endParaRPr lang="en-US"/>
        </a:p>
      </dgm:t>
    </dgm:pt>
    <dgm:pt modelId="{239B5789-6425-4578-9A03-47496843BA41}">
      <dgm:prSet/>
      <dgm:spPr/>
      <dgm:t>
        <a:bodyPr/>
        <a:lstStyle/>
        <a:p>
          <a:r>
            <a:rPr lang="en-GB"/>
            <a:t>The students can either peer assess eachothers work or assess their own work, where they can see what they need to develop on (this is where Vygotsky and Bruner link in) </a:t>
          </a:r>
          <a:endParaRPr lang="en-US"/>
        </a:p>
      </dgm:t>
    </dgm:pt>
    <dgm:pt modelId="{ABF406A7-129C-4CAE-B3F7-D19CC4752A4E}" type="parTrans" cxnId="{14F7DDFF-B8D8-49C6-B979-49101B0E4D9F}">
      <dgm:prSet/>
      <dgm:spPr/>
      <dgm:t>
        <a:bodyPr/>
        <a:lstStyle/>
        <a:p>
          <a:endParaRPr lang="en-US"/>
        </a:p>
      </dgm:t>
    </dgm:pt>
    <dgm:pt modelId="{243633F9-946F-4487-9341-F8824FC9591F}" type="sibTrans" cxnId="{14F7DDFF-B8D8-49C6-B979-49101B0E4D9F}">
      <dgm:prSet/>
      <dgm:spPr/>
      <dgm:t>
        <a:bodyPr/>
        <a:lstStyle/>
        <a:p>
          <a:endParaRPr lang="en-US"/>
        </a:p>
      </dgm:t>
    </dgm:pt>
    <dgm:pt modelId="{92527A66-BE9D-45F4-AC9C-811650697BE1}">
      <dgm:prSet/>
      <dgm:spPr/>
      <dgm:t>
        <a:bodyPr/>
        <a:lstStyle/>
        <a:p>
          <a:r>
            <a:rPr lang="en-GB"/>
            <a:t>It gives the teacher an insight on all the children’s learning and depict whether the teacher needs to adjust their teaching styles.</a:t>
          </a:r>
          <a:endParaRPr lang="en-US"/>
        </a:p>
      </dgm:t>
    </dgm:pt>
    <dgm:pt modelId="{183D7691-4089-4437-8288-CFC8E78AB088}" type="parTrans" cxnId="{922B4B81-1B0D-4B07-9019-61793837C569}">
      <dgm:prSet/>
      <dgm:spPr/>
      <dgm:t>
        <a:bodyPr/>
        <a:lstStyle/>
        <a:p>
          <a:endParaRPr lang="en-US"/>
        </a:p>
      </dgm:t>
    </dgm:pt>
    <dgm:pt modelId="{0915914E-95C8-41FB-A72C-6C25DA84FC71}" type="sibTrans" cxnId="{922B4B81-1B0D-4B07-9019-61793837C569}">
      <dgm:prSet/>
      <dgm:spPr/>
      <dgm:t>
        <a:bodyPr/>
        <a:lstStyle/>
        <a:p>
          <a:endParaRPr lang="en-US"/>
        </a:p>
      </dgm:t>
    </dgm:pt>
    <dgm:pt modelId="{19F941C8-08E5-4649-B6E3-A7B0EE840E31}" type="pres">
      <dgm:prSet presAssocID="{E2BCF9CA-153D-43D5-AAD1-16928D6167C4}" presName="linear" presStyleCnt="0">
        <dgm:presLayoutVars>
          <dgm:animLvl val="lvl"/>
          <dgm:resizeHandles val="exact"/>
        </dgm:presLayoutVars>
      </dgm:prSet>
      <dgm:spPr/>
    </dgm:pt>
    <dgm:pt modelId="{CD9356DD-42C3-4B3B-97A8-1C83243EDDBB}" type="pres">
      <dgm:prSet presAssocID="{AC87B249-0939-481B-9E9A-D33C69EE0593}" presName="parentText" presStyleLbl="node1" presStyleIdx="0" presStyleCnt="5">
        <dgm:presLayoutVars>
          <dgm:chMax val="0"/>
          <dgm:bulletEnabled val="1"/>
        </dgm:presLayoutVars>
      </dgm:prSet>
      <dgm:spPr/>
    </dgm:pt>
    <dgm:pt modelId="{01A9C3C2-1C27-4E92-94A8-C26B4112E651}" type="pres">
      <dgm:prSet presAssocID="{71075B8D-4879-4F10-B640-06330D50C275}" presName="spacer" presStyleCnt="0"/>
      <dgm:spPr/>
    </dgm:pt>
    <dgm:pt modelId="{F54E0A3A-BCF8-4F82-A52F-2B5D1CB1E8C2}" type="pres">
      <dgm:prSet presAssocID="{D2F2071E-70AE-4967-B59F-2CDBF839BCB4}" presName="parentText" presStyleLbl="node1" presStyleIdx="1" presStyleCnt="5">
        <dgm:presLayoutVars>
          <dgm:chMax val="0"/>
          <dgm:bulletEnabled val="1"/>
        </dgm:presLayoutVars>
      </dgm:prSet>
      <dgm:spPr/>
    </dgm:pt>
    <dgm:pt modelId="{CE57C204-5892-4982-968D-BF3EAF63097A}" type="pres">
      <dgm:prSet presAssocID="{5FEE5CB4-E1DB-4843-9947-C4903D36F36B}" presName="spacer" presStyleCnt="0"/>
      <dgm:spPr/>
    </dgm:pt>
    <dgm:pt modelId="{CA838E26-C780-4809-9B48-EAD515038278}" type="pres">
      <dgm:prSet presAssocID="{DB8E3293-4BA4-433A-BDE1-41A87D4DDAB4}" presName="parentText" presStyleLbl="node1" presStyleIdx="2" presStyleCnt="5">
        <dgm:presLayoutVars>
          <dgm:chMax val="0"/>
          <dgm:bulletEnabled val="1"/>
        </dgm:presLayoutVars>
      </dgm:prSet>
      <dgm:spPr/>
    </dgm:pt>
    <dgm:pt modelId="{6154CD61-5207-4044-A484-87B6F0A9DCFD}" type="pres">
      <dgm:prSet presAssocID="{2F86C7DE-4F36-4D51-9E2E-7AFCD30BD718}" presName="spacer" presStyleCnt="0"/>
      <dgm:spPr/>
    </dgm:pt>
    <dgm:pt modelId="{A39B317F-9956-43A3-BD79-D34E81A54C02}" type="pres">
      <dgm:prSet presAssocID="{239B5789-6425-4578-9A03-47496843BA41}" presName="parentText" presStyleLbl="node1" presStyleIdx="3" presStyleCnt="5">
        <dgm:presLayoutVars>
          <dgm:chMax val="0"/>
          <dgm:bulletEnabled val="1"/>
        </dgm:presLayoutVars>
      </dgm:prSet>
      <dgm:spPr/>
    </dgm:pt>
    <dgm:pt modelId="{8D827281-AC3A-47DA-BC75-198706F5C0D9}" type="pres">
      <dgm:prSet presAssocID="{243633F9-946F-4487-9341-F8824FC9591F}" presName="spacer" presStyleCnt="0"/>
      <dgm:spPr/>
    </dgm:pt>
    <dgm:pt modelId="{A5F30CD5-7B9B-4E75-AAF3-F7DC99F7376B}" type="pres">
      <dgm:prSet presAssocID="{92527A66-BE9D-45F4-AC9C-811650697BE1}" presName="parentText" presStyleLbl="node1" presStyleIdx="4" presStyleCnt="5">
        <dgm:presLayoutVars>
          <dgm:chMax val="0"/>
          <dgm:bulletEnabled val="1"/>
        </dgm:presLayoutVars>
      </dgm:prSet>
      <dgm:spPr/>
    </dgm:pt>
  </dgm:ptLst>
  <dgm:cxnLst>
    <dgm:cxn modelId="{91433A94-2E67-4A3D-AF7B-0EB86C72F450}" type="presOf" srcId="{D2F2071E-70AE-4967-B59F-2CDBF839BCB4}" destId="{F54E0A3A-BCF8-4F82-A52F-2B5D1CB1E8C2}" srcOrd="0" destOrd="0" presId="urn:microsoft.com/office/officeart/2005/8/layout/vList2"/>
    <dgm:cxn modelId="{EC3ABAE2-FE10-4BE5-826C-098DA3630D91}" type="presOf" srcId="{E2BCF9CA-153D-43D5-AAD1-16928D6167C4}" destId="{19F941C8-08E5-4649-B6E3-A7B0EE840E31}" srcOrd="0" destOrd="0" presId="urn:microsoft.com/office/officeart/2005/8/layout/vList2"/>
    <dgm:cxn modelId="{C7FDE103-2BFC-4CEE-B7EE-E8EEC6718BE8}" srcId="{E2BCF9CA-153D-43D5-AAD1-16928D6167C4}" destId="{AC87B249-0939-481B-9E9A-D33C69EE0593}" srcOrd="0" destOrd="0" parTransId="{AD49ED6C-B808-407D-9E9C-AB7E349112E4}" sibTransId="{71075B8D-4879-4F10-B640-06330D50C275}"/>
    <dgm:cxn modelId="{93B3284A-5EF6-48AA-AC6E-8E179C1018DA}" type="presOf" srcId="{AC87B249-0939-481B-9E9A-D33C69EE0593}" destId="{CD9356DD-42C3-4B3B-97A8-1C83243EDDBB}" srcOrd="0" destOrd="0" presId="urn:microsoft.com/office/officeart/2005/8/layout/vList2"/>
    <dgm:cxn modelId="{442DCF3A-DE59-43AD-8115-CBFCF92007B7}" type="presOf" srcId="{92527A66-BE9D-45F4-AC9C-811650697BE1}" destId="{A5F30CD5-7B9B-4E75-AAF3-F7DC99F7376B}" srcOrd="0" destOrd="0" presId="urn:microsoft.com/office/officeart/2005/8/layout/vList2"/>
    <dgm:cxn modelId="{922B4B81-1B0D-4B07-9019-61793837C569}" srcId="{E2BCF9CA-153D-43D5-AAD1-16928D6167C4}" destId="{92527A66-BE9D-45F4-AC9C-811650697BE1}" srcOrd="4" destOrd="0" parTransId="{183D7691-4089-4437-8288-CFC8E78AB088}" sibTransId="{0915914E-95C8-41FB-A72C-6C25DA84FC71}"/>
    <dgm:cxn modelId="{6CDD002A-9285-482A-BEE5-B94C6794B525}" type="presOf" srcId="{239B5789-6425-4578-9A03-47496843BA41}" destId="{A39B317F-9956-43A3-BD79-D34E81A54C02}" srcOrd="0" destOrd="0" presId="urn:microsoft.com/office/officeart/2005/8/layout/vList2"/>
    <dgm:cxn modelId="{383D74AE-9677-4915-AE96-ABE2554D247A}" type="presOf" srcId="{DB8E3293-4BA4-433A-BDE1-41A87D4DDAB4}" destId="{CA838E26-C780-4809-9B48-EAD515038278}" srcOrd="0" destOrd="0" presId="urn:microsoft.com/office/officeart/2005/8/layout/vList2"/>
    <dgm:cxn modelId="{DFB3F22B-DEA3-44EF-AEB7-99C40DCBECBD}" srcId="{E2BCF9CA-153D-43D5-AAD1-16928D6167C4}" destId="{D2F2071E-70AE-4967-B59F-2CDBF839BCB4}" srcOrd="1" destOrd="0" parTransId="{BBC1F825-964E-4E94-873F-292DCAC9D870}" sibTransId="{5FEE5CB4-E1DB-4843-9947-C4903D36F36B}"/>
    <dgm:cxn modelId="{801AC9F3-BEE4-48E8-89D1-CA5DE5196F66}" srcId="{E2BCF9CA-153D-43D5-AAD1-16928D6167C4}" destId="{DB8E3293-4BA4-433A-BDE1-41A87D4DDAB4}" srcOrd="2" destOrd="0" parTransId="{0AFD2578-F3BF-4B59-B7AC-C4B0275939F6}" sibTransId="{2F86C7DE-4F36-4D51-9E2E-7AFCD30BD718}"/>
    <dgm:cxn modelId="{14F7DDFF-B8D8-49C6-B979-49101B0E4D9F}" srcId="{E2BCF9CA-153D-43D5-AAD1-16928D6167C4}" destId="{239B5789-6425-4578-9A03-47496843BA41}" srcOrd="3" destOrd="0" parTransId="{ABF406A7-129C-4CAE-B3F7-D19CC4752A4E}" sibTransId="{243633F9-946F-4487-9341-F8824FC9591F}"/>
    <dgm:cxn modelId="{ACEFBEEA-5835-43B6-9C23-4FF2713790F4}" type="presParOf" srcId="{19F941C8-08E5-4649-B6E3-A7B0EE840E31}" destId="{CD9356DD-42C3-4B3B-97A8-1C83243EDDBB}" srcOrd="0" destOrd="0" presId="urn:microsoft.com/office/officeart/2005/8/layout/vList2"/>
    <dgm:cxn modelId="{537A41E5-4A69-4DBC-871B-4395B549DD9B}" type="presParOf" srcId="{19F941C8-08E5-4649-B6E3-A7B0EE840E31}" destId="{01A9C3C2-1C27-4E92-94A8-C26B4112E651}" srcOrd="1" destOrd="0" presId="urn:microsoft.com/office/officeart/2005/8/layout/vList2"/>
    <dgm:cxn modelId="{BF16C025-9907-4F4F-8556-89AA31B853C4}" type="presParOf" srcId="{19F941C8-08E5-4649-B6E3-A7B0EE840E31}" destId="{F54E0A3A-BCF8-4F82-A52F-2B5D1CB1E8C2}" srcOrd="2" destOrd="0" presId="urn:microsoft.com/office/officeart/2005/8/layout/vList2"/>
    <dgm:cxn modelId="{3AA34EBA-2F44-4635-989A-996BF8D58D72}" type="presParOf" srcId="{19F941C8-08E5-4649-B6E3-A7B0EE840E31}" destId="{CE57C204-5892-4982-968D-BF3EAF63097A}" srcOrd="3" destOrd="0" presId="urn:microsoft.com/office/officeart/2005/8/layout/vList2"/>
    <dgm:cxn modelId="{E6E73E86-3A71-4200-9BE7-9BD776518859}" type="presParOf" srcId="{19F941C8-08E5-4649-B6E3-A7B0EE840E31}" destId="{CA838E26-C780-4809-9B48-EAD515038278}" srcOrd="4" destOrd="0" presId="urn:microsoft.com/office/officeart/2005/8/layout/vList2"/>
    <dgm:cxn modelId="{9E66B0C4-E5F6-4E4B-87D5-2CC206D46C7C}" type="presParOf" srcId="{19F941C8-08E5-4649-B6E3-A7B0EE840E31}" destId="{6154CD61-5207-4044-A484-87B6F0A9DCFD}" srcOrd="5" destOrd="0" presId="urn:microsoft.com/office/officeart/2005/8/layout/vList2"/>
    <dgm:cxn modelId="{9DC540EA-91B8-47CA-A84D-E5D58A2C9814}" type="presParOf" srcId="{19F941C8-08E5-4649-B6E3-A7B0EE840E31}" destId="{A39B317F-9956-43A3-BD79-D34E81A54C02}" srcOrd="6" destOrd="0" presId="urn:microsoft.com/office/officeart/2005/8/layout/vList2"/>
    <dgm:cxn modelId="{A19186C6-E523-4447-BFE5-C1A3844885B0}" type="presParOf" srcId="{19F941C8-08E5-4649-B6E3-A7B0EE840E31}" destId="{8D827281-AC3A-47DA-BC75-198706F5C0D9}" srcOrd="7" destOrd="0" presId="urn:microsoft.com/office/officeart/2005/8/layout/vList2"/>
    <dgm:cxn modelId="{1DBCD1BF-B96B-4324-8FFA-7133F4200B76}" type="presParOf" srcId="{19F941C8-08E5-4649-B6E3-A7B0EE840E31}" destId="{A5F30CD5-7B9B-4E75-AAF3-F7DC99F7376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1B4553-9024-4AF4-9A1D-6AB3036D151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BDA551E-A782-44A3-9BA5-EA4BAF132170}">
      <dgm:prSet/>
      <dgm:spPr/>
      <dgm:t>
        <a:bodyPr/>
        <a:lstStyle/>
        <a:p>
          <a:r>
            <a:rPr lang="en-GB"/>
            <a:t>(McAlpine, 2002, p.6) states that ‘Formative Assessment is most appropriate where the results are to be used internally, by those involved in the learning process (students, lecturers, learning support etc).’ </a:t>
          </a:r>
          <a:endParaRPr lang="en-US"/>
        </a:p>
      </dgm:t>
    </dgm:pt>
    <dgm:pt modelId="{2F42D918-71F8-4CB6-9DA3-4B577C9CC904}" type="parTrans" cxnId="{7227C49A-5418-47B2-98A3-5701033A8404}">
      <dgm:prSet/>
      <dgm:spPr/>
      <dgm:t>
        <a:bodyPr/>
        <a:lstStyle/>
        <a:p>
          <a:endParaRPr lang="en-US"/>
        </a:p>
      </dgm:t>
    </dgm:pt>
    <dgm:pt modelId="{8FE35189-34C2-40B9-92EC-CBC8AD6ADD19}" type="sibTrans" cxnId="{7227C49A-5418-47B2-98A3-5701033A8404}">
      <dgm:prSet/>
      <dgm:spPr/>
      <dgm:t>
        <a:bodyPr/>
        <a:lstStyle/>
        <a:p>
          <a:endParaRPr lang="en-US"/>
        </a:p>
      </dgm:t>
    </dgm:pt>
    <dgm:pt modelId="{6D39B38B-6B98-4D90-ADEB-7332E77D3FBA}">
      <dgm:prSet/>
      <dgm:spPr/>
      <dgm:t>
        <a:bodyPr/>
        <a:lstStyle/>
        <a:p>
          <a:r>
            <a:rPr lang="en-GB"/>
            <a:t>(McAlpine, 2002, p.6) ‘Formative Assessments can have motivational effects. It students are unmotivated, early formal assessments may be used to encourage achievement.’</a:t>
          </a:r>
          <a:endParaRPr lang="en-US"/>
        </a:p>
      </dgm:t>
    </dgm:pt>
    <dgm:pt modelId="{7D17703A-4DA5-45A9-A352-3D6A1678CAC3}" type="parTrans" cxnId="{24A19ED3-6FB0-4556-B7BA-915D1712F165}">
      <dgm:prSet/>
      <dgm:spPr/>
      <dgm:t>
        <a:bodyPr/>
        <a:lstStyle/>
        <a:p>
          <a:endParaRPr lang="en-US"/>
        </a:p>
      </dgm:t>
    </dgm:pt>
    <dgm:pt modelId="{54DDC9E2-51B3-46C7-B634-1ECB2A291E9A}" type="sibTrans" cxnId="{24A19ED3-6FB0-4556-B7BA-915D1712F165}">
      <dgm:prSet/>
      <dgm:spPr/>
      <dgm:t>
        <a:bodyPr/>
        <a:lstStyle/>
        <a:p>
          <a:endParaRPr lang="en-US"/>
        </a:p>
      </dgm:t>
    </dgm:pt>
    <dgm:pt modelId="{E55314ED-028C-4615-A797-DAA013577553}" type="pres">
      <dgm:prSet presAssocID="{511B4553-9024-4AF4-9A1D-6AB3036D151F}" presName="hierChild1" presStyleCnt="0">
        <dgm:presLayoutVars>
          <dgm:chPref val="1"/>
          <dgm:dir/>
          <dgm:animOne val="branch"/>
          <dgm:animLvl val="lvl"/>
          <dgm:resizeHandles/>
        </dgm:presLayoutVars>
      </dgm:prSet>
      <dgm:spPr/>
    </dgm:pt>
    <dgm:pt modelId="{BD860878-75B5-47C8-BD0A-1231C30EDE19}" type="pres">
      <dgm:prSet presAssocID="{7BDA551E-A782-44A3-9BA5-EA4BAF132170}" presName="hierRoot1" presStyleCnt="0"/>
      <dgm:spPr/>
    </dgm:pt>
    <dgm:pt modelId="{BECCDFF6-88B2-40F5-8F5C-2ABA36297139}" type="pres">
      <dgm:prSet presAssocID="{7BDA551E-A782-44A3-9BA5-EA4BAF132170}" presName="composite" presStyleCnt="0"/>
      <dgm:spPr/>
    </dgm:pt>
    <dgm:pt modelId="{AF4CF933-CF27-4A69-BFF6-3F098D6173B9}" type="pres">
      <dgm:prSet presAssocID="{7BDA551E-A782-44A3-9BA5-EA4BAF132170}" presName="background" presStyleLbl="node0" presStyleIdx="0" presStyleCnt="2"/>
      <dgm:spPr/>
    </dgm:pt>
    <dgm:pt modelId="{2A8D9B62-4C94-4FD2-BB48-C90F3457253A}" type="pres">
      <dgm:prSet presAssocID="{7BDA551E-A782-44A3-9BA5-EA4BAF132170}" presName="text" presStyleLbl="fgAcc0" presStyleIdx="0" presStyleCnt="2">
        <dgm:presLayoutVars>
          <dgm:chPref val="3"/>
        </dgm:presLayoutVars>
      </dgm:prSet>
      <dgm:spPr/>
    </dgm:pt>
    <dgm:pt modelId="{671D8B67-38C8-4A78-80AF-8BE76FA474B5}" type="pres">
      <dgm:prSet presAssocID="{7BDA551E-A782-44A3-9BA5-EA4BAF132170}" presName="hierChild2" presStyleCnt="0"/>
      <dgm:spPr/>
    </dgm:pt>
    <dgm:pt modelId="{33F01A3D-4CDA-4581-A652-4C0B392B72B4}" type="pres">
      <dgm:prSet presAssocID="{6D39B38B-6B98-4D90-ADEB-7332E77D3FBA}" presName="hierRoot1" presStyleCnt="0"/>
      <dgm:spPr/>
    </dgm:pt>
    <dgm:pt modelId="{4871FF36-9205-4B1A-B8E7-073EB535E0D5}" type="pres">
      <dgm:prSet presAssocID="{6D39B38B-6B98-4D90-ADEB-7332E77D3FBA}" presName="composite" presStyleCnt="0"/>
      <dgm:spPr/>
    </dgm:pt>
    <dgm:pt modelId="{32748E92-FD12-415C-92C4-B3116CE93AB1}" type="pres">
      <dgm:prSet presAssocID="{6D39B38B-6B98-4D90-ADEB-7332E77D3FBA}" presName="background" presStyleLbl="node0" presStyleIdx="1" presStyleCnt="2"/>
      <dgm:spPr/>
    </dgm:pt>
    <dgm:pt modelId="{23391730-B374-4F1B-A271-C946E711FCC7}" type="pres">
      <dgm:prSet presAssocID="{6D39B38B-6B98-4D90-ADEB-7332E77D3FBA}" presName="text" presStyleLbl="fgAcc0" presStyleIdx="1" presStyleCnt="2">
        <dgm:presLayoutVars>
          <dgm:chPref val="3"/>
        </dgm:presLayoutVars>
      </dgm:prSet>
      <dgm:spPr/>
    </dgm:pt>
    <dgm:pt modelId="{7E2F3F66-19B4-417D-8024-4E20E88612FB}" type="pres">
      <dgm:prSet presAssocID="{6D39B38B-6B98-4D90-ADEB-7332E77D3FBA}" presName="hierChild2" presStyleCnt="0"/>
      <dgm:spPr/>
    </dgm:pt>
  </dgm:ptLst>
  <dgm:cxnLst>
    <dgm:cxn modelId="{F35BD3F3-48A8-44E5-A33C-7EA01B0A841C}" type="presOf" srcId="{6D39B38B-6B98-4D90-ADEB-7332E77D3FBA}" destId="{23391730-B374-4F1B-A271-C946E711FCC7}" srcOrd="0" destOrd="0" presId="urn:microsoft.com/office/officeart/2005/8/layout/hierarchy1"/>
    <dgm:cxn modelId="{6645ED8E-95A3-4F8B-8EFE-178C56229F74}" type="presOf" srcId="{7BDA551E-A782-44A3-9BA5-EA4BAF132170}" destId="{2A8D9B62-4C94-4FD2-BB48-C90F3457253A}" srcOrd="0" destOrd="0" presId="urn:microsoft.com/office/officeart/2005/8/layout/hierarchy1"/>
    <dgm:cxn modelId="{AEC951E2-74D1-46C4-994C-2BA8D1BE5D83}" type="presOf" srcId="{511B4553-9024-4AF4-9A1D-6AB3036D151F}" destId="{E55314ED-028C-4615-A797-DAA013577553}" srcOrd="0" destOrd="0" presId="urn:microsoft.com/office/officeart/2005/8/layout/hierarchy1"/>
    <dgm:cxn modelId="{24A19ED3-6FB0-4556-B7BA-915D1712F165}" srcId="{511B4553-9024-4AF4-9A1D-6AB3036D151F}" destId="{6D39B38B-6B98-4D90-ADEB-7332E77D3FBA}" srcOrd="1" destOrd="0" parTransId="{7D17703A-4DA5-45A9-A352-3D6A1678CAC3}" sibTransId="{54DDC9E2-51B3-46C7-B634-1ECB2A291E9A}"/>
    <dgm:cxn modelId="{7227C49A-5418-47B2-98A3-5701033A8404}" srcId="{511B4553-9024-4AF4-9A1D-6AB3036D151F}" destId="{7BDA551E-A782-44A3-9BA5-EA4BAF132170}" srcOrd="0" destOrd="0" parTransId="{2F42D918-71F8-4CB6-9DA3-4B577C9CC904}" sibTransId="{8FE35189-34C2-40B9-92EC-CBC8AD6ADD19}"/>
    <dgm:cxn modelId="{33FCF29F-C2BA-4A6E-8B48-911360259BAB}" type="presParOf" srcId="{E55314ED-028C-4615-A797-DAA013577553}" destId="{BD860878-75B5-47C8-BD0A-1231C30EDE19}" srcOrd="0" destOrd="0" presId="urn:microsoft.com/office/officeart/2005/8/layout/hierarchy1"/>
    <dgm:cxn modelId="{447A4313-0D93-46CB-8C34-631C5C6E4608}" type="presParOf" srcId="{BD860878-75B5-47C8-BD0A-1231C30EDE19}" destId="{BECCDFF6-88B2-40F5-8F5C-2ABA36297139}" srcOrd="0" destOrd="0" presId="urn:microsoft.com/office/officeart/2005/8/layout/hierarchy1"/>
    <dgm:cxn modelId="{C59632D6-7C3E-4F37-8822-661218E2E53D}" type="presParOf" srcId="{BECCDFF6-88B2-40F5-8F5C-2ABA36297139}" destId="{AF4CF933-CF27-4A69-BFF6-3F098D6173B9}" srcOrd="0" destOrd="0" presId="urn:microsoft.com/office/officeart/2005/8/layout/hierarchy1"/>
    <dgm:cxn modelId="{5FAFF6BD-8C94-4356-9FDB-99623F7B580F}" type="presParOf" srcId="{BECCDFF6-88B2-40F5-8F5C-2ABA36297139}" destId="{2A8D9B62-4C94-4FD2-BB48-C90F3457253A}" srcOrd="1" destOrd="0" presId="urn:microsoft.com/office/officeart/2005/8/layout/hierarchy1"/>
    <dgm:cxn modelId="{EDEA4AB0-F9C7-4D06-87D0-9D326C87905B}" type="presParOf" srcId="{BD860878-75B5-47C8-BD0A-1231C30EDE19}" destId="{671D8B67-38C8-4A78-80AF-8BE76FA474B5}" srcOrd="1" destOrd="0" presId="urn:microsoft.com/office/officeart/2005/8/layout/hierarchy1"/>
    <dgm:cxn modelId="{A1FBD74D-A00F-4A63-9552-20C7C4BB3B01}" type="presParOf" srcId="{E55314ED-028C-4615-A797-DAA013577553}" destId="{33F01A3D-4CDA-4581-A652-4C0B392B72B4}" srcOrd="1" destOrd="0" presId="urn:microsoft.com/office/officeart/2005/8/layout/hierarchy1"/>
    <dgm:cxn modelId="{999CB441-C4EB-4309-9A6D-4BEF4E7FAF1D}" type="presParOf" srcId="{33F01A3D-4CDA-4581-A652-4C0B392B72B4}" destId="{4871FF36-9205-4B1A-B8E7-073EB535E0D5}" srcOrd="0" destOrd="0" presId="urn:microsoft.com/office/officeart/2005/8/layout/hierarchy1"/>
    <dgm:cxn modelId="{87FD2CE9-CF05-462B-8180-3FA7CCC1B93A}" type="presParOf" srcId="{4871FF36-9205-4B1A-B8E7-073EB535E0D5}" destId="{32748E92-FD12-415C-92C4-B3116CE93AB1}" srcOrd="0" destOrd="0" presId="urn:microsoft.com/office/officeart/2005/8/layout/hierarchy1"/>
    <dgm:cxn modelId="{22B821C4-BE1F-4C08-B3FD-88713806B6AF}" type="presParOf" srcId="{4871FF36-9205-4B1A-B8E7-073EB535E0D5}" destId="{23391730-B374-4F1B-A271-C946E711FCC7}" srcOrd="1" destOrd="0" presId="urn:microsoft.com/office/officeart/2005/8/layout/hierarchy1"/>
    <dgm:cxn modelId="{8DC411FB-7938-49D9-BB3A-B79776F3D6B8}" type="presParOf" srcId="{33F01A3D-4CDA-4581-A652-4C0B392B72B4}" destId="{7E2F3F66-19B4-417D-8024-4E20E88612F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5A2FE0-D81C-40E4-9FA5-7A7BE5760DE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18D108-36E0-42CC-B6D6-BC96B756A3A5}">
      <dgm:prSet/>
      <dgm:spPr/>
      <dgm:t>
        <a:bodyPr/>
        <a:lstStyle/>
        <a:p>
          <a:r>
            <a:rPr lang="en-GB"/>
            <a:t>Another Strategy I would like to introduce to the school is Making Aims Clear, using this strategy gives children the chance to depict what is needed at the start of the lesson and at the end, they can communicate if they have met the lesson objectives. This is a brilliant technique to use and is used throughout Colleges and Universities. </a:t>
          </a:r>
          <a:endParaRPr lang="en-US"/>
        </a:p>
      </dgm:t>
    </dgm:pt>
    <dgm:pt modelId="{05F090EF-2B8C-402A-B6DE-0E291D160BF5}" type="parTrans" cxnId="{91685142-99A7-4A28-AA97-18BDCD56AF17}">
      <dgm:prSet/>
      <dgm:spPr/>
      <dgm:t>
        <a:bodyPr/>
        <a:lstStyle/>
        <a:p>
          <a:endParaRPr lang="en-US"/>
        </a:p>
      </dgm:t>
    </dgm:pt>
    <dgm:pt modelId="{43A0832B-90FC-4959-973F-356FAD4C2D61}" type="sibTrans" cxnId="{91685142-99A7-4A28-AA97-18BDCD56AF17}">
      <dgm:prSet/>
      <dgm:spPr/>
      <dgm:t>
        <a:bodyPr/>
        <a:lstStyle/>
        <a:p>
          <a:endParaRPr lang="en-US"/>
        </a:p>
      </dgm:t>
    </dgm:pt>
    <dgm:pt modelId="{5C1C4300-B149-4BCD-B60C-D65B97D5CE3C}">
      <dgm:prSet/>
      <dgm:spPr/>
      <dgm:t>
        <a:bodyPr/>
        <a:lstStyle/>
        <a:p>
          <a:r>
            <a:rPr lang="en-GB"/>
            <a:t>Thompson (2003) p.65 ‘Having a clear objective for a lesson is not a bureaucratic requirement. It clarifies for the teacher the lesson’s focus and general flow. Without lesson objectives we are in the practice of ‘take your folder and carry on’.</a:t>
          </a:r>
          <a:endParaRPr lang="en-US"/>
        </a:p>
      </dgm:t>
    </dgm:pt>
    <dgm:pt modelId="{05735961-39CB-4CAB-A34F-A8ACE4CE16C5}" type="parTrans" cxnId="{6F55B8F9-AFAD-4B16-81E7-61425C62DD8E}">
      <dgm:prSet/>
      <dgm:spPr/>
      <dgm:t>
        <a:bodyPr/>
        <a:lstStyle/>
        <a:p>
          <a:endParaRPr lang="en-US"/>
        </a:p>
      </dgm:t>
    </dgm:pt>
    <dgm:pt modelId="{ECCA267A-9C19-4594-A027-894F9EAE21CC}" type="sibTrans" cxnId="{6F55B8F9-AFAD-4B16-81E7-61425C62DD8E}">
      <dgm:prSet/>
      <dgm:spPr/>
      <dgm:t>
        <a:bodyPr/>
        <a:lstStyle/>
        <a:p>
          <a:endParaRPr lang="en-US"/>
        </a:p>
      </dgm:t>
    </dgm:pt>
    <dgm:pt modelId="{3D36A096-A8BE-41C3-BB71-4B82594C9354}">
      <dgm:prSet/>
      <dgm:spPr/>
      <dgm:t>
        <a:bodyPr/>
        <a:lstStyle/>
        <a:p>
          <a:r>
            <a:rPr lang="en-GB"/>
            <a:t>Thinking critically, when explaining to the children about what the objectives are about the lessons – it can become time consuming and you may not be able to finish the whole lesson. Children may not take much notice of the lesson objectives, you will have to think of other ways of children thinking about the objectives – which could be writing the objectives in their books (therefore, they can look back on their work) but that can also be time consuming.</a:t>
          </a:r>
          <a:endParaRPr lang="en-US"/>
        </a:p>
      </dgm:t>
    </dgm:pt>
    <dgm:pt modelId="{2E5E0D2B-FB1D-4078-975F-DCC028E73D6F}" type="parTrans" cxnId="{D973E270-F619-4EF1-A115-9E474DB6703C}">
      <dgm:prSet/>
      <dgm:spPr/>
      <dgm:t>
        <a:bodyPr/>
        <a:lstStyle/>
        <a:p>
          <a:endParaRPr lang="en-US"/>
        </a:p>
      </dgm:t>
    </dgm:pt>
    <dgm:pt modelId="{6955C513-2B46-45F1-8E37-C259E980D294}" type="sibTrans" cxnId="{D973E270-F619-4EF1-A115-9E474DB6703C}">
      <dgm:prSet/>
      <dgm:spPr/>
      <dgm:t>
        <a:bodyPr/>
        <a:lstStyle/>
        <a:p>
          <a:endParaRPr lang="en-US"/>
        </a:p>
      </dgm:t>
    </dgm:pt>
    <dgm:pt modelId="{9D612597-00FD-46B0-ACE9-6697A3A901A9}" type="pres">
      <dgm:prSet presAssocID="{7A5A2FE0-D81C-40E4-9FA5-7A7BE5760DE9}" presName="linear" presStyleCnt="0">
        <dgm:presLayoutVars>
          <dgm:animLvl val="lvl"/>
          <dgm:resizeHandles val="exact"/>
        </dgm:presLayoutVars>
      </dgm:prSet>
      <dgm:spPr/>
    </dgm:pt>
    <dgm:pt modelId="{39AC9E6E-BEF4-4404-81C8-C774F1453F24}" type="pres">
      <dgm:prSet presAssocID="{7818D108-36E0-42CC-B6D6-BC96B756A3A5}" presName="parentText" presStyleLbl="node1" presStyleIdx="0" presStyleCnt="3">
        <dgm:presLayoutVars>
          <dgm:chMax val="0"/>
          <dgm:bulletEnabled val="1"/>
        </dgm:presLayoutVars>
      </dgm:prSet>
      <dgm:spPr/>
    </dgm:pt>
    <dgm:pt modelId="{2B75C827-2CDC-4021-A439-2DABE64B9819}" type="pres">
      <dgm:prSet presAssocID="{43A0832B-90FC-4959-973F-356FAD4C2D61}" presName="spacer" presStyleCnt="0"/>
      <dgm:spPr/>
    </dgm:pt>
    <dgm:pt modelId="{45A3F1F1-4EBB-4D65-A6E0-DAEB21987C60}" type="pres">
      <dgm:prSet presAssocID="{5C1C4300-B149-4BCD-B60C-D65B97D5CE3C}" presName="parentText" presStyleLbl="node1" presStyleIdx="1" presStyleCnt="3">
        <dgm:presLayoutVars>
          <dgm:chMax val="0"/>
          <dgm:bulletEnabled val="1"/>
        </dgm:presLayoutVars>
      </dgm:prSet>
      <dgm:spPr/>
    </dgm:pt>
    <dgm:pt modelId="{8BA77C73-C382-402E-9B2A-CAE98F2266DB}" type="pres">
      <dgm:prSet presAssocID="{ECCA267A-9C19-4594-A027-894F9EAE21CC}" presName="spacer" presStyleCnt="0"/>
      <dgm:spPr/>
    </dgm:pt>
    <dgm:pt modelId="{9D9198A9-ED8D-4993-83CF-0B26326F51EC}" type="pres">
      <dgm:prSet presAssocID="{3D36A096-A8BE-41C3-BB71-4B82594C9354}" presName="parentText" presStyleLbl="node1" presStyleIdx="2" presStyleCnt="3">
        <dgm:presLayoutVars>
          <dgm:chMax val="0"/>
          <dgm:bulletEnabled val="1"/>
        </dgm:presLayoutVars>
      </dgm:prSet>
      <dgm:spPr/>
    </dgm:pt>
  </dgm:ptLst>
  <dgm:cxnLst>
    <dgm:cxn modelId="{B38C5D03-9E1C-40D9-BA10-A8C2136F4837}" type="presOf" srcId="{7A5A2FE0-D81C-40E4-9FA5-7A7BE5760DE9}" destId="{9D612597-00FD-46B0-ACE9-6697A3A901A9}" srcOrd="0" destOrd="0" presId="urn:microsoft.com/office/officeart/2005/8/layout/vList2"/>
    <dgm:cxn modelId="{63E9F871-2FFC-4E10-8F5C-BA215781A7C8}" type="presOf" srcId="{3D36A096-A8BE-41C3-BB71-4B82594C9354}" destId="{9D9198A9-ED8D-4993-83CF-0B26326F51EC}" srcOrd="0" destOrd="0" presId="urn:microsoft.com/office/officeart/2005/8/layout/vList2"/>
    <dgm:cxn modelId="{4E95CE12-0096-4297-AF0E-2CA83CCBA474}" type="presOf" srcId="{5C1C4300-B149-4BCD-B60C-D65B97D5CE3C}" destId="{45A3F1F1-4EBB-4D65-A6E0-DAEB21987C60}" srcOrd="0" destOrd="0" presId="urn:microsoft.com/office/officeart/2005/8/layout/vList2"/>
    <dgm:cxn modelId="{DD259849-EEAC-4421-AB76-A34C008BDF18}" type="presOf" srcId="{7818D108-36E0-42CC-B6D6-BC96B756A3A5}" destId="{39AC9E6E-BEF4-4404-81C8-C774F1453F24}" srcOrd="0" destOrd="0" presId="urn:microsoft.com/office/officeart/2005/8/layout/vList2"/>
    <dgm:cxn modelId="{D973E270-F619-4EF1-A115-9E474DB6703C}" srcId="{7A5A2FE0-D81C-40E4-9FA5-7A7BE5760DE9}" destId="{3D36A096-A8BE-41C3-BB71-4B82594C9354}" srcOrd="2" destOrd="0" parTransId="{2E5E0D2B-FB1D-4078-975F-DCC028E73D6F}" sibTransId="{6955C513-2B46-45F1-8E37-C259E980D294}"/>
    <dgm:cxn modelId="{6F55B8F9-AFAD-4B16-81E7-61425C62DD8E}" srcId="{7A5A2FE0-D81C-40E4-9FA5-7A7BE5760DE9}" destId="{5C1C4300-B149-4BCD-B60C-D65B97D5CE3C}" srcOrd="1" destOrd="0" parTransId="{05735961-39CB-4CAB-A34F-A8ACE4CE16C5}" sibTransId="{ECCA267A-9C19-4594-A027-894F9EAE21CC}"/>
    <dgm:cxn modelId="{91685142-99A7-4A28-AA97-18BDCD56AF17}" srcId="{7A5A2FE0-D81C-40E4-9FA5-7A7BE5760DE9}" destId="{7818D108-36E0-42CC-B6D6-BC96B756A3A5}" srcOrd="0" destOrd="0" parTransId="{05F090EF-2B8C-402A-B6DE-0E291D160BF5}" sibTransId="{43A0832B-90FC-4959-973F-356FAD4C2D61}"/>
    <dgm:cxn modelId="{FA7657C9-6D90-4800-A060-30136E2F3261}" type="presParOf" srcId="{9D612597-00FD-46B0-ACE9-6697A3A901A9}" destId="{39AC9E6E-BEF4-4404-81C8-C774F1453F24}" srcOrd="0" destOrd="0" presId="urn:microsoft.com/office/officeart/2005/8/layout/vList2"/>
    <dgm:cxn modelId="{ECD183AC-5FB9-494B-A6C6-58D8A8CA540D}" type="presParOf" srcId="{9D612597-00FD-46B0-ACE9-6697A3A901A9}" destId="{2B75C827-2CDC-4021-A439-2DABE64B9819}" srcOrd="1" destOrd="0" presId="urn:microsoft.com/office/officeart/2005/8/layout/vList2"/>
    <dgm:cxn modelId="{8DAE4891-A03C-4015-87BB-30D3078C61C8}" type="presParOf" srcId="{9D612597-00FD-46B0-ACE9-6697A3A901A9}" destId="{45A3F1F1-4EBB-4D65-A6E0-DAEB21987C60}" srcOrd="2" destOrd="0" presId="urn:microsoft.com/office/officeart/2005/8/layout/vList2"/>
    <dgm:cxn modelId="{AEAADF83-F3ED-4868-96D0-38315CAB4601}" type="presParOf" srcId="{9D612597-00FD-46B0-ACE9-6697A3A901A9}" destId="{8BA77C73-C382-402E-9B2A-CAE98F2266DB}" srcOrd="3" destOrd="0" presId="urn:microsoft.com/office/officeart/2005/8/layout/vList2"/>
    <dgm:cxn modelId="{D4B4C75F-8AE9-41C0-8091-B6080DF711E6}" type="presParOf" srcId="{9D612597-00FD-46B0-ACE9-6697A3A901A9}" destId="{9D9198A9-ED8D-4993-83CF-0B26326F51E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9ED8C-7F7B-42A3-9C97-0C5062F6BF25}">
      <dsp:nvSpPr>
        <dsp:cNvPr id="0" name=""/>
        <dsp:cNvSpPr/>
      </dsp:nvSpPr>
      <dsp:spPr>
        <a:xfrm>
          <a:off x="0" y="524142"/>
          <a:ext cx="6513603" cy="1570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Hello and welcome to the Assessment for Learning Presentation, Thank you for taking the time to come to Townhill Primary School, my name is Kaitlyn Hole and I am the Assessment Co-Ordinator of the School.</a:t>
          </a:r>
          <a:endParaRPr lang="en-US" sz="2200" kern="1200"/>
        </a:p>
      </dsp:txBody>
      <dsp:txXfrm>
        <a:off x="76648" y="600790"/>
        <a:ext cx="6360307" cy="1416844"/>
      </dsp:txXfrm>
    </dsp:sp>
    <dsp:sp modelId="{B838E371-1187-40FA-A232-C24C84EA7AFE}">
      <dsp:nvSpPr>
        <dsp:cNvPr id="0" name=""/>
        <dsp:cNvSpPr/>
      </dsp:nvSpPr>
      <dsp:spPr>
        <a:xfrm>
          <a:off x="0" y="2157643"/>
          <a:ext cx="6513603" cy="15701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As the Assessment Co-ordinator of the School, I feel that we need to enhance the children’s development intellectually and help them as best as we can, to get them where they need to be in life.</a:t>
          </a:r>
          <a:endParaRPr lang="en-US" sz="2200" kern="1200" dirty="0"/>
        </a:p>
      </dsp:txBody>
      <dsp:txXfrm>
        <a:off x="76648" y="2234291"/>
        <a:ext cx="6360307" cy="1416844"/>
      </dsp:txXfrm>
    </dsp:sp>
    <dsp:sp modelId="{8424AA94-123B-4BE3-9951-FEC5D04DDD2C}">
      <dsp:nvSpPr>
        <dsp:cNvPr id="0" name=""/>
        <dsp:cNvSpPr/>
      </dsp:nvSpPr>
      <dsp:spPr>
        <a:xfrm>
          <a:off x="0" y="3791143"/>
          <a:ext cx="6513603" cy="15701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If there are any questions – please feel free to ask them at the end of the </a:t>
          </a:r>
          <a:r>
            <a:rPr lang="en-GB" sz="2200" kern="1200" dirty="0" err="1"/>
            <a:t>powerpoint</a:t>
          </a:r>
          <a:r>
            <a:rPr lang="en-GB" sz="2200" kern="1200" dirty="0"/>
            <a:t>.</a:t>
          </a:r>
          <a:endParaRPr lang="en-US" sz="2200" kern="1200" dirty="0"/>
        </a:p>
      </dsp:txBody>
      <dsp:txXfrm>
        <a:off x="76648" y="3867791"/>
        <a:ext cx="6360307" cy="1416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DBFFC-6E84-4D35-B226-DACB853845D1}">
      <dsp:nvSpPr>
        <dsp:cNvPr id="0" name=""/>
        <dsp:cNvSpPr/>
      </dsp:nvSpPr>
      <dsp:spPr>
        <a:xfrm>
          <a:off x="0" y="108708"/>
          <a:ext cx="5115491" cy="954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this Presentation I will include the following…</a:t>
          </a:r>
          <a:endParaRPr lang="en-US" sz="2400" kern="1200"/>
        </a:p>
      </dsp:txBody>
      <dsp:txXfrm>
        <a:off x="46606" y="155314"/>
        <a:ext cx="5022279" cy="861507"/>
      </dsp:txXfrm>
    </dsp:sp>
    <dsp:sp modelId="{D0850D16-9002-4D06-8B43-1209C6DE8C65}">
      <dsp:nvSpPr>
        <dsp:cNvPr id="0" name=""/>
        <dsp:cNvSpPr/>
      </dsp:nvSpPr>
      <dsp:spPr>
        <a:xfrm>
          <a:off x="0" y="1063428"/>
          <a:ext cx="5115491" cy="377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4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The description of Assessment for Learning and a brief overview of it.</a:t>
          </a:r>
          <a:endParaRPr lang="en-US" sz="1900" kern="1200"/>
        </a:p>
        <a:p>
          <a:pPr marL="171450" lvl="1" indent="-171450" algn="l" defTabSz="844550">
            <a:lnSpc>
              <a:spcPct val="90000"/>
            </a:lnSpc>
            <a:spcBef>
              <a:spcPct val="0"/>
            </a:spcBef>
            <a:spcAft>
              <a:spcPct val="20000"/>
            </a:spcAft>
            <a:buChar char="•"/>
          </a:pPr>
          <a:r>
            <a:rPr lang="en-GB" sz="1900" kern="1200"/>
            <a:t>The Theory and the Relevance in our School for Assessment of Learning. </a:t>
          </a:r>
          <a:endParaRPr lang="en-US" sz="1900" kern="1200"/>
        </a:p>
        <a:p>
          <a:pPr marL="171450" lvl="1" indent="-171450" algn="l" defTabSz="844550">
            <a:lnSpc>
              <a:spcPct val="90000"/>
            </a:lnSpc>
            <a:spcBef>
              <a:spcPct val="0"/>
            </a:spcBef>
            <a:spcAft>
              <a:spcPct val="20000"/>
            </a:spcAft>
            <a:buChar char="•"/>
          </a:pPr>
          <a:r>
            <a:rPr lang="en-GB" sz="1900" kern="1200"/>
            <a:t>The Strategies which will include the benefits, thinking critically about each strategy throughout.</a:t>
          </a:r>
          <a:endParaRPr lang="en-US" sz="1900" kern="1200"/>
        </a:p>
        <a:p>
          <a:pPr marL="171450" lvl="1" indent="-171450" algn="l" defTabSz="844550">
            <a:lnSpc>
              <a:spcPct val="90000"/>
            </a:lnSpc>
            <a:spcBef>
              <a:spcPct val="0"/>
            </a:spcBef>
            <a:spcAft>
              <a:spcPct val="20000"/>
            </a:spcAft>
            <a:buChar char="•"/>
          </a:pPr>
          <a:r>
            <a:rPr lang="en-GB" sz="1900" kern="1200"/>
            <a:t>How the Strategies will be used in our classrooms, how often they will be used etc. </a:t>
          </a:r>
          <a:endParaRPr lang="en-US" sz="1900" kern="1200"/>
        </a:p>
        <a:p>
          <a:pPr marL="171450" lvl="1" indent="-171450" algn="l" defTabSz="844550">
            <a:lnSpc>
              <a:spcPct val="90000"/>
            </a:lnSpc>
            <a:spcBef>
              <a:spcPct val="0"/>
            </a:spcBef>
            <a:spcAft>
              <a:spcPct val="20000"/>
            </a:spcAft>
            <a:buChar char="•"/>
          </a:pPr>
          <a:r>
            <a:rPr lang="en-GB" sz="1900" kern="1200"/>
            <a:t>Examples of work – what they will look like for our children to use, how easy they will look and how they can develop their knowledge further.</a:t>
          </a:r>
          <a:endParaRPr lang="en-US" sz="1900" kern="1200"/>
        </a:p>
      </dsp:txBody>
      <dsp:txXfrm>
        <a:off x="0" y="1063428"/>
        <a:ext cx="5115491" cy="3775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50890-8392-4CA6-8D44-83D42697A248}">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9CBA0-0889-45FC-BE4B-5EF9AEA25FAA}">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Assessment for Learning is the process of looking for and also interpreting evidence, which can be used by pupils and teachers to work out where the pupils are on stages, and where they need to develop.</a:t>
          </a:r>
          <a:endParaRPr lang="en-US" sz="2300" kern="1200"/>
        </a:p>
      </dsp:txBody>
      <dsp:txXfrm>
        <a:off x="678914" y="525899"/>
        <a:ext cx="4067491" cy="2525499"/>
      </dsp:txXfrm>
    </dsp:sp>
    <dsp:sp modelId="{4F262DCE-DC7B-4C98-A7EE-536504005469}">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10DCD-09F6-4BB1-B926-0387BA605C25}">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(Dr Cheryl A Jones, 2005, p.4) ‘ Assessment as part of classroom activities is a fundamental process required to promote learning and ultimately achievement.’</a:t>
          </a:r>
          <a:endParaRPr lang="en-US" sz="2300" kern="1200" dirty="0"/>
        </a:p>
      </dsp:txBody>
      <dsp:txXfrm>
        <a:off x="5842357" y="525899"/>
        <a:ext cx="4067491" cy="25254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AFB74-6E9E-4632-BF4D-54D09CFF1A5A}">
      <dsp:nvSpPr>
        <dsp:cNvPr id="0" name=""/>
        <dsp:cNvSpPr/>
      </dsp:nvSpPr>
      <dsp:spPr>
        <a:xfrm>
          <a:off x="197" y="133753"/>
          <a:ext cx="2386548" cy="2863857"/>
        </a:xfrm>
        <a:prstGeom prst="rect">
          <a:avLst/>
        </a:prstGeom>
        <a:solidFill>
          <a:schemeClr val="accent2"/>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488950">
            <a:lnSpc>
              <a:spcPct val="90000"/>
            </a:lnSpc>
            <a:spcBef>
              <a:spcPct val="0"/>
            </a:spcBef>
            <a:spcAft>
              <a:spcPct val="35000"/>
            </a:spcAft>
            <a:buNone/>
          </a:pPr>
          <a:r>
            <a:rPr lang="en-GB" sz="1100" kern="1200"/>
            <a:t>Assessment for Learning is commonly known as Formative Assessment which helps aid the development of students, and also informs the teachers on future planning or teaching. </a:t>
          </a:r>
          <a:endParaRPr lang="en-US" sz="1100" kern="1200"/>
        </a:p>
      </dsp:txBody>
      <dsp:txXfrm>
        <a:off x="197" y="1279296"/>
        <a:ext cx="2386548" cy="1718314"/>
      </dsp:txXfrm>
    </dsp:sp>
    <dsp:sp modelId="{B4E28A6C-8D5B-460E-99FB-811621788857}">
      <dsp:nvSpPr>
        <dsp:cNvPr id="0" name=""/>
        <dsp:cNvSpPr/>
      </dsp:nvSpPr>
      <dsp:spPr>
        <a:xfrm>
          <a:off x="197" y="133753"/>
          <a:ext cx="2386548" cy="114554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97" y="133753"/>
        <a:ext cx="2386548" cy="1145543"/>
      </dsp:txXfrm>
    </dsp:sp>
    <dsp:sp modelId="{D537605D-9037-4DDD-B25D-677ED821D7C9}">
      <dsp:nvSpPr>
        <dsp:cNvPr id="0" name=""/>
        <dsp:cNvSpPr/>
      </dsp:nvSpPr>
      <dsp:spPr>
        <a:xfrm>
          <a:off x="2577669" y="133753"/>
          <a:ext cx="2386548" cy="2863857"/>
        </a:xfrm>
        <a:prstGeom prst="rect">
          <a:avLst/>
        </a:prstGeom>
        <a:solidFill>
          <a:schemeClr val="accent5">
            <a:hueOff val="-2451115"/>
            <a:satOff val="-3409"/>
            <a:lumOff val="-1307"/>
            <a:alphaOff val="0"/>
          </a:schemeClr>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488950">
            <a:lnSpc>
              <a:spcPct val="90000"/>
            </a:lnSpc>
            <a:spcBef>
              <a:spcPct val="0"/>
            </a:spcBef>
            <a:spcAft>
              <a:spcPct val="35000"/>
            </a:spcAft>
            <a:buNone/>
          </a:pPr>
          <a:r>
            <a:rPr lang="en-GB" sz="1100" kern="1200"/>
            <a:t>It is important that every student has feedback, therefore, they know and understand what they can develop on.</a:t>
          </a:r>
          <a:endParaRPr lang="en-US" sz="1100" kern="1200"/>
        </a:p>
      </dsp:txBody>
      <dsp:txXfrm>
        <a:off x="2577669" y="1279296"/>
        <a:ext cx="2386548" cy="1718314"/>
      </dsp:txXfrm>
    </dsp:sp>
    <dsp:sp modelId="{88FD3FA1-8908-4B98-A6A0-2FD350205B67}">
      <dsp:nvSpPr>
        <dsp:cNvPr id="0" name=""/>
        <dsp:cNvSpPr/>
      </dsp:nvSpPr>
      <dsp:spPr>
        <a:xfrm>
          <a:off x="2577669" y="133753"/>
          <a:ext cx="2386548" cy="114554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577669" y="133753"/>
        <a:ext cx="2386548" cy="1145543"/>
      </dsp:txXfrm>
    </dsp:sp>
    <dsp:sp modelId="{BC7E3D85-4B2F-4496-94CF-3BB9828F98A5}">
      <dsp:nvSpPr>
        <dsp:cNvPr id="0" name=""/>
        <dsp:cNvSpPr/>
      </dsp:nvSpPr>
      <dsp:spPr>
        <a:xfrm>
          <a:off x="5155141" y="133753"/>
          <a:ext cx="2386548" cy="2863857"/>
        </a:xfrm>
        <a:prstGeom prst="rect">
          <a:avLst/>
        </a:prstGeom>
        <a:solidFill>
          <a:schemeClr val="accent2">
            <a:lumMod val="75000"/>
          </a:schemeClr>
        </a:solidFill>
        <a:ln w="12700" cap="flat" cmpd="sng" algn="ctr">
          <a:solidFill>
            <a:schemeClr val="accent5">
              <a:hueOff val="-4902230"/>
              <a:satOff val="-6819"/>
              <a:lumOff val="-26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488950">
            <a:lnSpc>
              <a:spcPct val="90000"/>
            </a:lnSpc>
            <a:spcBef>
              <a:spcPct val="0"/>
            </a:spcBef>
            <a:spcAft>
              <a:spcPct val="35000"/>
            </a:spcAft>
            <a:buNone/>
          </a:pPr>
          <a:r>
            <a:rPr lang="en-GB" sz="1100" kern="1200"/>
            <a:t>(Professional Practice, 2015, p. one) states that “The information that Formative Assessment yields can be used in many different ways: to define learning intentions, to design a unit of work based on the Victorian Curriculum, to identify gaps or misconceptions in individual understanding.”</a:t>
          </a:r>
          <a:endParaRPr lang="en-US" sz="1100" kern="1200"/>
        </a:p>
      </dsp:txBody>
      <dsp:txXfrm>
        <a:off x="5155141" y="1279296"/>
        <a:ext cx="2386548" cy="1718314"/>
      </dsp:txXfrm>
    </dsp:sp>
    <dsp:sp modelId="{F39342B5-F522-4D5F-B038-02F0730F4320}">
      <dsp:nvSpPr>
        <dsp:cNvPr id="0" name=""/>
        <dsp:cNvSpPr/>
      </dsp:nvSpPr>
      <dsp:spPr>
        <a:xfrm>
          <a:off x="5155141" y="133753"/>
          <a:ext cx="2386548" cy="114554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5155141" y="133753"/>
        <a:ext cx="2386548" cy="1145543"/>
      </dsp:txXfrm>
    </dsp:sp>
    <dsp:sp modelId="{38D0AFC6-25CA-4E0D-B82D-1F9CE53566F8}">
      <dsp:nvSpPr>
        <dsp:cNvPr id="0" name=""/>
        <dsp:cNvSpPr/>
      </dsp:nvSpPr>
      <dsp:spPr>
        <a:xfrm>
          <a:off x="7732614" y="133753"/>
          <a:ext cx="2386548" cy="2863857"/>
        </a:xfrm>
        <a:prstGeom prst="rect">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5738" tIns="0" rIns="235738" bIns="330200" numCol="1" spcCol="1270" anchor="t" anchorCtr="0">
          <a:noAutofit/>
        </a:bodyPr>
        <a:lstStyle/>
        <a:p>
          <a:pPr marL="0" lvl="0" indent="0" algn="l" defTabSz="488950">
            <a:lnSpc>
              <a:spcPct val="90000"/>
            </a:lnSpc>
            <a:spcBef>
              <a:spcPct val="0"/>
            </a:spcBef>
            <a:spcAft>
              <a:spcPct val="35000"/>
            </a:spcAft>
            <a:buNone/>
          </a:pPr>
          <a:r>
            <a:rPr lang="en-GB" sz="1100" kern="1200"/>
            <a:t>It provides the feedback of what has been learned so far, how is the student progressing throughout the year and what needs to be developed. </a:t>
          </a:r>
          <a:endParaRPr lang="en-US" sz="1100" kern="1200"/>
        </a:p>
      </dsp:txBody>
      <dsp:txXfrm>
        <a:off x="7732614" y="1279296"/>
        <a:ext cx="2386548" cy="1718314"/>
      </dsp:txXfrm>
    </dsp:sp>
    <dsp:sp modelId="{BA3501F8-B26E-4D43-8F64-5A116D22C220}">
      <dsp:nvSpPr>
        <dsp:cNvPr id="0" name=""/>
        <dsp:cNvSpPr/>
      </dsp:nvSpPr>
      <dsp:spPr>
        <a:xfrm>
          <a:off x="7732614" y="133753"/>
          <a:ext cx="2386548" cy="114554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5738" tIns="165100" rIns="235738"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732614" y="133753"/>
        <a:ext cx="2386548" cy="11455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356DD-42C3-4B3B-97A8-1C83243EDDBB}">
      <dsp:nvSpPr>
        <dsp:cNvPr id="0" name=""/>
        <dsp:cNvSpPr/>
      </dsp:nvSpPr>
      <dsp:spPr>
        <a:xfrm>
          <a:off x="0" y="54247"/>
          <a:ext cx="6513603" cy="11093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Some of the Benefits for Assessment for Learning are:-</a:t>
          </a:r>
          <a:endParaRPr lang="en-US" sz="2000" kern="1200"/>
        </a:p>
      </dsp:txBody>
      <dsp:txXfrm>
        <a:off x="54152" y="108399"/>
        <a:ext cx="6405299" cy="1001002"/>
      </dsp:txXfrm>
    </dsp:sp>
    <dsp:sp modelId="{F54E0A3A-BCF8-4F82-A52F-2B5D1CB1E8C2}">
      <dsp:nvSpPr>
        <dsp:cNvPr id="0" name=""/>
        <dsp:cNvSpPr/>
      </dsp:nvSpPr>
      <dsp:spPr>
        <a:xfrm>
          <a:off x="0" y="1221153"/>
          <a:ext cx="6513603" cy="1109306"/>
        </a:xfrm>
        <a:prstGeom prst="round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allows the student to make mistakes, clarify their understanding of where they went wrong and be able to act on developing their skills and knowledge. </a:t>
          </a:r>
          <a:endParaRPr lang="en-US" sz="2000" kern="1200"/>
        </a:p>
      </dsp:txBody>
      <dsp:txXfrm>
        <a:off x="54152" y="1275305"/>
        <a:ext cx="6405299" cy="1001002"/>
      </dsp:txXfrm>
    </dsp:sp>
    <dsp:sp modelId="{CA838E26-C780-4809-9B48-EAD515038278}">
      <dsp:nvSpPr>
        <dsp:cNvPr id="0" name=""/>
        <dsp:cNvSpPr/>
      </dsp:nvSpPr>
      <dsp:spPr>
        <a:xfrm>
          <a:off x="0" y="2388059"/>
          <a:ext cx="6513603" cy="1109306"/>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can prepare students for the summative assessments, giving them the most out of their learning. </a:t>
          </a:r>
          <a:endParaRPr lang="en-US" sz="2000" kern="1200"/>
        </a:p>
      </dsp:txBody>
      <dsp:txXfrm>
        <a:off x="54152" y="2442211"/>
        <a:ext cx="6405299" cy="1001002"/>
      </dsp:txXfrm>
    </dsp:sp>
    <dsp:sp modelId="{A39B317F-9956-43A3-BD79-D34E81A54C02}">
      <dsp:nvSpPr>
        <dsp:cNvPr id="0" name=""/>
        <dsp:cNvSpPr/>
      </dsp:nvSpPr>
      <dsp:spPr>
        <a:xfrm>
          <a:off x="0" y="3554966"/>
          <a:ext cx="6513603" cy="1109306"/>
        </a:xfrm>
        <a:prstGeom prst="round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students can either peer assess eachothers work or assess their own work, where they can see what they need to develop on (this is where Vygotsky and Bruner link in) </a:t>
          </a:r>
          <a:endParaRPr lang="en-US" sz="2000" kern="1200"/>
        </a:p>
      </dsp:txBody>
      <dsp:txXfrm>
        <a:off x="54152" y="3609118"/>
        <a:ext cx="6405299" cy="1001002"/>
      </dsp:txXfrm>
    </dsp:sp>
    <dsp:sp modelId="{A5F30CD5-7B9B-4E75-AAF3-F7DC99F7376B}">
      <dsp:nvSpPr>
        <dsp:cNvPr id="0" name=""/>
        <dsp:cNvSpPr/>
      </dsp:nvSpPr>
      <dsp:spPr>
        <a:xfrm>
          <a:off x="0" y="4721872"/>
          <a:ext cx="6513603" cy="1109306"/>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gives the teacher an insight on all the children’s learning and depict whether the teacher needs to adjust their teaching styles.</a:t>
          </a:r>
          <a:endParaRPr lang="en-US" sz="2000" kern="1200"/>
        </a:p>
      </dsp:txBody>
      <dsp:txXfrm>
        <a:off x="54152" y="4776024"/>
        <a:ext cx="6405299" cy="1001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CF933-CF27-4A69-BFF6-3F098D6173B9}">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D9B62-4C94-4FD2-BB48-C90F3457253A}">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(McAlpine, 2002, p.6) states that ‘Formative Assessment is most appropriate where the results are to be used internally, by those involved in the learning process (students, lecturers, learning support etc).’ </a:t>
          </a:r>
          <a:endParaRPr lang="en-US" sz="2300" kern="1200"/>
        </a:p>
      </dsp:txBody>
      <dsp:txXfrm>
        <a:off x="678914" y="525899"/>
        <a:ext cx="4067491" cy="2525499"/>
      </dsp:txXfrm>
    </dsp:sp>
    <dsp:sp modelId="{32748E92-FD12-415C-92C4-B3116CE93AB1}">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91730-B374-4F1B-A271-C946E711FCC7}">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(McAlpine, 2002, p.6) ‘Formative Assessments can have motivational effects. It students are unmotivated, early formal assessments may be used to encourage achievement.’</a:t>
          </a:r>
          <a:endParaRPr lang="en-US" sz="2300" kern="1200"/>
        </a:p>
      </dsp:txBody>
      <dsp:txXfrm>
        <a:off x="5842357" y="525899"/>
        <a:ext cx="4067491" cy="25254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C9E6E-BEF4-4404-81C8-C774F1453F24}">
      <dsp:nvSpPr>
        <dsp:cNvPr id="0" name=""/>
        <dsp:cNvSpPr/>
      </dsp:nvSpPr>
      <dsp:spPr>
        <a:xfrm>
          <a:off x="0" y="39492"/>
          <a:ext cx="6513603" cy="1904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Another Strategy I would like to introduce to the school is Making Aims Clear, using this strategy gives children the chance to depict what is needed at the start of the lesson and at the end, they can communicate if they have met the lesson objectives. This is a brilliant technique to use and is used throughout Colleges and Universities. </a:t>
          </a:r>
          <a:endParaRPr lang="en-US" sz="1600" kern="1200"/>
        </a:p>
      </dsp:txBody>
      <dsp:txXfrm>
        <a:off x="92983" y="132475"/>
        <a:ext cx="6327637" cy="1718794"/>
      </dsp:txXfrm>
    </dsp:sp>
    <dsp:sp modelId="{45A3F1F1-4EBB-4D65-A6E0-DAEB21987C60}">
      <dsp:nvSpPr>
        <dsp:cNvPr id="0" name=""/>
        <dsp:cNvSpPr/>
      </dsp:nvSpPr>
      <dsp:spPr>
        <a:xfrm>
          <a:off x="0" y="1990333"/>
          <a:ext cx="6513603" cy="190476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Thompson (2003) p.65 ‘Having a clear objective for a lesson is not a bureaucratic requirement. It clarifies for the teacher the lesson’s focus and general flow. Without lesson objectives we are in the practice of ‘take your folder and carry on’.</a:t>
          </a:r>
          <a:endParaRPr lang="en-US" sz="1600" kern="1200"/>
        </a:p>
      </dsp:txBody>
      <dsp:txXfrm>
        <a:off x="92983" y="2083316"/>
        <a:ext cx="6327637" cy="1718794"/>
      </dsp:txXfrm>
    </dsp:sp>
    <dsp:sp modelId="{9D9198A9-ED8D-4993-83CF-0B26326F51EC}">
      <dsp:nvSpPr>
        <dsp:cNvPr id="0" name=""/>
        <dsp:cNvSpPr/>
      </dsp:nvSpPr>
      <dsp:spPr>
        <a:xfrm>
          <a:off x="0" y="3941173"/>
          <a:ext cx="6513603" cy="190476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Thinking critically, when explaining to the children about what the objectives are about the lessons – it can become time consuming and you may not be able to finish the whole lesson. Children may not take much notice of the lesson objectives, you will have to think of other ways of children thinking about the objectives – which could be writing the objectives in their books (therefore, they can look back on their work) but that can also be time consuming.</a:t>
          </a:r>
          <a:endParaRPr lang="en-US" sz="1600" kern="1200"/>
        </a:p>
      </dsp:txBody>
      <dsp:txXfrm>
        <a:off x="92983" y="4034156"/>
        <a:ext cx="6327637" cy="17187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9865768-1B10-4D21-989E-4A920284B89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48900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865768-1B10-4D21-989E-4A920284B89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3177226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9865768-1B10-4D21-989E-4A920284B89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301604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9865768-1B10-4D21-989E-4A920284B89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4093643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9865768-1B10-4D21-989E-4A920284B895}"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1611395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9865768-1B10-4D21-989E-4A920284B895}"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4039525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865768-1B10-4D21-989E-4A920284B895}" type="datetimeFigureOut">
              <a:rPr lang="en-GB" smtClean="0"/>
              <a:t>17/02/2020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2217139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9865768-1B10-4D21-989E-4A920284B89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1286915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9865768-1B10-4D21-989E-4A920284B895}"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3995131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865768-1B10-4D21-989E-4A920284B89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4285280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865768-1B10-4D21-989E-4A920284B895}"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8EA151-D809-462E-AC37-4AA98FA32135}" type="slidenum">
              <a:rPr lang="en-GB" smtClean="0"/>
              <a:t>‹#›</a:t>
            </a:fld>
            <a:endParaRPr lang="en-GB"/>
          </a:p>
        </p:txBody>
      </p:sp>
    </p:spTree>
    <p:extLst>
      <p:ext uri="{BB962C8B-B14F-4D97-AF65-F5344CB8AC3E}">
        <p14:creationId xmlns:p14="http://schemas.microsoft.com/office/powerpoint/2010/main" val="3926264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865768-1B10-4D21-989E-4A920284B895}" type="datetimeFigureOut">
              <a:rPr lang="en-GB" smtClean="0"/>
              <a:t>17/02/2020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8EA151-D809-462E-AC37-4AA98FA32135}" type="slidenum">
              <a:rPr lang="en-GB" smtClean="0"/>
              <a:t>‹#›</a:t>
            </a:fld>
            <a:endParaRPr lang="en-GB"/>
          </a:p>
        </p:txBody>
      </p:sp>
    </p:spTree>
    <p:extLst>
      <p:ext uri="{BB962C8B-B14F-4D97-AF65-F5344CB8AC3E}">
        <p14:creationId xmlns:p14="http://schemas.microsoft.com/office/powerpoint/2010/main" val="896261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_A6C8B738.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_A6C8B7380.svg"/></Relationships>
</file>

<file path=ppt/slides/_rels/slide18.xml.rels><?xml version="1.0" encoding="UTF-8" standalone="yes"?>
<Relationships xmlns="http://schemas.openxmlformats.org/package/2006/relationships"><Relationship Id="rId2" Type="http://schemas.openxmlformats.org/officeDocument/2006/relationships/hyperlink" Target="https://www.pinterest.co.uk/pin/39927232319369648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9AE206-7EBA-4D33-8BC9-9D8158553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8199" y="4525347"/>
            <a:ext cx="6801321" cy="1737360"/>
          </a:xfrm>
        </p:spPr>
        <p:txBody>
          <a:bodyPr anchor="ctr">
            <a:normAutofit/>
          </a:bodyPr>
          <a:lstStyle/>
          <a:p>
            <a:pPr algn="r"/>
            <a:r>
              <a:rPr lang="en-GB" sz="5100"/>
              <a:t>Assessment and Evaluation in Education.</a:t>
            </a:r>
          </a:p>
        </p:txBody>
      </p:sp>
      <p:sp>
        <p:nvSpPr>
          <p:cNvPr id="3" name="Subtitle 2"/>
          <p:cNvSpPr>
            <a:spLocks noGrp="1"/>
          </p:cNvSpPr>
          <p:nvPr>
            <p:ph type="subTitle" idx="1"/>
          </p:nvPr>
        </p:nvSpPr>
        <p:spPr>
          <a:xfrm>
            <a:off x="7961258" y="4525347"/>
            <a:ext cx="3258675" cy="1737360"/>
          </a:xfrm>
        </p:spPr>
        <p:txBody>
          <a:bodyPr anchor="ctr">
            <a:normAutofit/>
          </a:bodyPr>
          <a:lstStyle/>
          <a:p>
            <a:pPr algn="l"/>
            <a:r>
              <a:rPr lang="en-GB"/>
              <a:t>Kaitlyn Hole</a:t>
            </a:r>
          </a:p>
        </p:txBody>
      </p:sp>
      <p:sp>
        <p:nvSpPr>
          <p:cNvPr id="18" name="Oval 17">
            <a:extLst>
              <a:ext uri="{FF2B5EF4-FFF2-40B4-BE49-F238E27FC236}">
                <a16:creationId xmlns:a16="http://schemas.microsoft.com/office/drawing/2014/main" id="{6437D937-A7F1-4011-92B4-328E5BE1B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B672F332-AF08-46C6-94F0-77684310D7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34244EF8-D73A-40E1-BE73-D46E6B4B04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AB84D7E8-4ECB-42D7-ADBF-01689B0F24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9E8E38ED-369A-44C2-B635-0BED0E48A6E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366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Welcome Board of Governors..</a:t>
            </a:r>
          </a:p>
        </p:txBody>
      </p:sp>
      <p:graphicFrame>
        <p:nvGraphicFramePr>
          <p:cNvPr id="12" name="Content Placeholder 2">
            <a:extLst>
              <a:ext uri="{FF2B5EF4-FFF2-40B4-BE49-F238E27FC236}">
                <a16:creationId xmlns:a16="http://schemas.microsoft.com/office/drawing/2014/main" id="{B2B664D5-6852-41F3-A4BE-F600AF393843}"/>
              </a:ext>
            </a:extLst>
          </p:cNvPr>
          <p:cNvGraphicFramePr>
            <a:graphicFrameLocks noGrp="1"/>
          </p:cNvGraphicFramePr>
          <p:nvPr>
            <p:ph idx="1"/>
            <p:extLst>
              <p:ext uri="{D42A27DB-BD31-4B8C-83A1-F6EECF244321}">
                <p14:modId xmlns:p14="http://schemas.microsoft.com/office/powerpoint/2010/main" val="414522787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97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499AD7B-99D4-4755-8966-F7BA042690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1A06F89A-489D-4383-94C5-42F7FF2E9A6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23236"/>
            <a:ext cx="3659777" cy="2820908"/>
          </a:xfrm>
        </p:spPr>
        <p:txBody>
          <a:bodyPr vert="horz" lIns="91440" tIns="45720" rIns="91440" bIns="45720" rtlCol="0" anchor="ctr">
            <a:normAutofit/>
          </a:bodyPr>
          <a:lstStyle/>
          <a:p>
            <a:r>
              <a:rPr lang="en-US" sz="4000">
                <a:solidFill>
                  <a:srgbClr val="FFFFFF"/>
                </a:solidFill>
              </a:rPr>
              <a:t>What will be included in this presentation..</a:t>
            </a:r>
          </a:p>
        </p:txBody>
      </p:sp>
      <p:graphicFrame>
        <p:nvGraphicFramePr>
          <p:cNvPr id="14" name="TextBox 3">
            <a:extLst>
              <a:ext uri="{FF2B5EF4-FFF2-40B4-BE49-F238E27FC236}">
                <a16:creationId xmlns:a16="http://schemas.microsoft.com/office/drawing/2014/main" id="{78E1101B-B919-424F-994C-7E396D9E67B9}"/>
              </a:ext>
            </a:extLst>
          </p:cNvPr>
          <p:cNvGraphicFramePr/>
          <p:nvPr>
            <p:extLst>
              <p:ext uri="{D42A27DB-BD31-4B8C-83A1-F6EECF244321}">
                <p14:modId xmlns:p14="http://schemas.microsoft.com/office/powerpoint/2010/main" val="610440596"/>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2153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Description of Assessment for Learning..</a:t>
            </a:r>
          </a:p>
        </p:txBody>
      </p:sp>
      <p:graphicFrame>
        <p:nvGraphicFramePr>
          <p:cNvPr id="5" name="Content Placeholder 2">
            <a:extLst>
              <a:ext uri="{FF2B5EF4-FFF2-40B4-BE49-F238E27FC236}">
                <a16:creationId xmlns:a16="http://schemas.microsoft.com/office/drawing/2014/main" id="{6E0BAF53-1116-44A7-8D80-B60E9255510E}"/>
              </a:ext>
            </a:extLst>
          </p:cNvPr>
          <p:cNvGraphicFramePr>
            <a:graphicFrameLocks noGrp="1"/>
          </p:cNvGraphicFramePr>
          <p:nvPr>
            <p:ph idx="1"/>
            <p:extLst>
              <p:ext uri="{D42A27DB-BD31-4B8C-83A1-F6EECF244321}">
                <p14:modId xmlns:p14="http://schemas.microsoft.com/office/powerpoint/2010/main" val="1934470142"/>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9730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a:extLst>
              <a:ext uri="{FF2B5EF4-FFF2-40B4-BE49-F238E27FC236}">
                <a16:creationId xmlns:a16="http://schemas.microsoft.com/office/drawing/2014/main" id="{02DD2BC0-6F29-4B4F-8D61-2DCF6D2E8E7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What is Assessment for Learning?</a:t>
            </a:r>
          </a:p>
        </p:txBody>
      </p:sp>
      <p:graphicFrame>
        <p:nvGraphicFramePr>
          <p:cNvPr id="40" name="Content Placeholder 2">
            <a:extLst>
              <a:ext uri="{FF2B5EF4-FFF2-40B4-BE49-F238E27FC236}">
                <a16:creationId xmlns:a16="http://schemas.microsoft.com/office/drawing/2014/main" id="{10C9579A-BEFC-4EAE-ABFF-E467E91CAE06}"/>
              </a:ext>
            </a:extLst>
          </p:cNvPr>
          <p:cNvGraphicFramePr>
            <a:graphicFrameLocks noGrp="1"/>
          </p:cNvGraphicFramePr>
          <p:nvPr>
            <p:ph idx="1"/>
            <p:extLst>
              <p:ext uri="{D42A27DB-BD31-4B8C-83A1-F6EECF244321}">
                <p14:modId xmlns:p14="http://schemas.microsoft.com/office/powerpoint/2010/main" val="76674758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26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00" y="978102"/>
            <a:ext cx="10588434" cy="1062644"/>
          </a:xfrm>
        </p:spPr>
        <p:txBody>
          <a:bodyPr anchor="b">
            <a:normAutofit/>
          </a:bodyPr>
          <a:lstStyle/>
          <a:p>
            <a:r>
              <a:rPr lang="en-GB" dirty="0"/>
              <a:t>Zone of Proximal Development (Lev Vygotsky)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a:stretch>
            <a:fillRect/>
          </a:stretch>
        </p:blipFill>
        <p:spPr>
          <a:xfrm>
            <a:off x="1333206" y="2811104"/>
            <a:ext cx="2928114" cy="2928114"/>
          </a:xfrm>
          <a:prstGeom prst="rect">
            <a:avLst/>
          </a:prstGeom>
        </p:spPr>
      </p:pic>
      <p:sp>
        <p:nvSpPr>
          <p:cNvPr id="3" name="Content Placeholder 2"/>
          <p:cNvSpPr>
            <a:spLocks noGrp="1"/>
          </p:cNvSpPr>
          <p:nvPr>
            <p:ph idx="1"/>
          </p:nvPr>
        </p:nvSpPr>
        <p:spPr>
          <a:xfrm>
            <a:off x="4955354" y="2682433"/>
            <a:ext cx="6282169" cy="3215749"/>
          </a:xfrm>
        </p:spPr>
        <p:txBody>
          <a:bodyPr>
            <a:normAutofit/>
          </a:bodyPr>
          <a:lstStyle/>
          <a:p>
            <a:r>
              <a:rPr lang="en-GB" sz="2000"/>
              <a:t>(Saul McLeod, Page 1, updated 2019) “The Zone of Proximal Development refers to the difference between what a learner can do without help and what he/she can do can achieve with guidance and encouragement from a skilled partner.</a:t>
            </a:r>
          </a:p>
          <a:p>
            <a:r>
              <a:rPr lang="en-GB" sz="2000"/>
              <a:t>Very much like the Zone of Proximal Development, the Formative Assessments (Assessment for Learning) has the same outcome with the students and teachers, it gives the teachers an insight on what the pupils are striving at and what they need further development on. </a:t>
            </a:r>
          </a:p>
          <a:p>
            <a:endParaRPr lang="en-GB" sz="2000"/>
          </a:p>
        </p:txBody>
      </p:sp>
    </p:spTree>
    <p:extLst>
      <p:ext uri="{BB962C8B-B14F-4D97-AF65-F5344CB8AC3E}">
        <p14:creationId xmlns:p14="http://schemas.microsoft.com/office/powerpoint/2010/main" val="1881402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Scaffolding (Jerome Bruner)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Jerome Bruner’s theory to Scaffolding is very similar to Vygotsky’s Zone of Proximal Development and also links with Formative Assessment (Assessment for Learning), as it helps the children develop throughout their school life and personal life. For example – reading stories, having the assistant of helping the child until the child is independent on reading stories aloud. This can also link with the Formative Assessments as they help with depicting on how the child is developing throughout the year and what they need help with in the future, what you, as a teacher can do to help.</a:t>
            </a:r>
          </a:p>
        </p:txBody>
      </p:sp>
    </p:spTree>
    <p:extLst>
      <p:ext uri="{BB962C8B-B14F-4D97-AF65-F5344CB8AC3E}">
        <p14:creationId xmlns:p14="http://schemas.microsoft.com/office/powerpoint/2010/main" val="2831464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Benefit to Assessment for Learning</a:t>
            </a:r>
          </a:p>
        </p:txBody>
      </p:sp>
      <p:graphicFrame>
        <p:nvGraphicFramePr>
          <p:cNvPr id="5" name="Content Placeholder 2">
            <a:extLst>
              <a:ext uri="{FF2B5EF4-FFF2-40B4-BE49-F238E27FC236}">
                <a16:creationId xmlns:a16="http://schemas.microsoft.com/office/drawing/2014/main" id="{CE684DC8-2607-4041-87D7-74EB4C3E4987}"/>
              </a:ext>
            </a:extLst>
          </p:cNvPr>
          <p:cNvGraphicFramePr>
            <a:graphicFrameLocks noGrp="1"/>
          </p:cNvGraphicFramePr>
          <p:nvPr>
            <p:ph idx="1"/>
            <p:extLst>
              <p:ext uri="{D42A27DB-BD31-4B8C-83A1-F6EECF244321}">
                <p14:modId xmlns:p14="http://schemas.microsoft.com/office/powerpoint/2010/main" val="229391880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7124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Benefit Cont…</a:t>
            </a:r>
          </a:p>
        </p:txBody>
      </p:sp>
      <p:graphicFrame>
        <p:nvGraphicFramePr>
          <p:cNvPr id="5" name="Content Placeholder 2">
            <a:extLst>
              <a:ext uri="{FF2B5EF4-FFF2-40B4-BE49-F238E27FC236}">
                <a16:creationId xmlns:a16="http://schemas.microsoft.com/office/drawing/2014/main" id="{31DC8149-B4A8-4F16-A36B-BCEC207C40D6}"/>
              </a:ext>
            </a:extLst>
          </p:cNvPr>
          <p:cNvGraphicFramePr>
            <a:graphicFrameLocks noGrp="1"/>
          </p:cNvGraphicFramePr>
          <p:nvPr>
            <p:ph idx="1"/>
            <p:extLst>
              <p:ext uri="{D42A27DB-BD31-4B8C-83A1-F6EECF244321}">
                <p14:modId xmlns:p14="http://schemas.microsoft.com/office/powerpoint/2010/main" val="3970194475"/>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7345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Exemplar Work </a:t>
            </a:r>
          </a:p>
        </p:txBody>
      </p:sp>
      <p:cxnSp>
        <p:nvCxnSpPr>
          <p:cNvPr id="19" name="Straight Connector 18">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1500" dirty="0"/>
              <a:t>By giving children Exemplar work, this gives the children a chance of marking assignments by using the marking criteria and show them what is needed to achieve certain grades.</a:t>
            </a:r>
          </a:p>
          <a:p>
            <a:r>
              <a:rPr lang="en-GB" sz="1500" dirty="0"/>
              <a:t>You can also give them good examples of work for them to mark by using the criteria and also not so good examples – this will give them an idea of what is expected of them. </a:t>
            </a:r>
          </a:p>
          <a:p>
            <a:r>
              <a:rPr lang="en-GB" sz="1500" dirty="0"/>
              <a:t>Foster and </a:t>
            </a:r>
            <a:r>
              <a:rPr lang="en-GB" sz="1500" dirty="0" err="1"/>
              <a:t>Marasco</a:t>
            </a:r>
            <a:r>
              <a:rPr lang="en-GB" sz="1500" dirty="0"/>
              <a:t> (2007) p.10 ‘when asked how can looking at samples improve your writing, children replied :-</a:t>
            </a:r>
          </a:p>
          <a:p>
            <a:r>
              <a:rPr lang="en-GB" sz="1500" dirty="0"/>
              <a:t>‘It helps me improve because if they have perfect writing then you can learn from them.</a:t>
            </a:r>
          </a:p>
          <a:p>
            <a:r>
              <a:rPr lang="en-GB" sz="1500" dirty="0"/>
              <a:t>It helps because you can see theirs and how they did it.</a:t>
            </a:r>
          </a:p>
          <a:p>
            <a:r>
              <a:rPr lang="en-GB" sz="1500" dirty="0"/>
              <a:t>You can learn things to compare to your story and make sure it is more descriptive and interesting.’</a:t>
            </a:r>
          </a:p>
          <a:p>
            <a:r>
              <a:rPr lang="en-GB" sz="1500" dirty="0"/>
              <a:t>Thinking critically about Exemplar work – some children may get confused about what can be a good example of work and what may not be a good example, they could do what was not so good on their work. They could also plagiarise other children’s work without realising which could get them into trouble.</a:t>
            </a:r>
          </a:p>
          <a:p>
            <a:endParaRPr lang="en-GB" sz="1500" dirty="0"/>
          </a:p>
        </p:txBody>
      </p:sp>
    </p:spTree>
    <p:extLst>
      <p:ext uri="{BB962C8B-B14F-4D97-AF65-F5344CB8AC3E}">
        <p14:creationId xmlns:p14="http://schemas.microsoft.com/office/powerpoint/2010/main" val="2367943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0">
            <a:extLst>
              <a:ext uri="{FF2B5EF4-FFF2-40B4-BE49-F238E27FC236}">
                <a16:creationId xmlns:a16="http://schemas.microsoft.com/office/drawing/2014/main" id="{7383B190-6BFB-422F-B667-06B7B25F0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a:solidFill>
                  <a:srgbClr val="FFFFFF"/>
                </a:solidFill>
              </a:rPr>
              <a:t>Example of Exemplar Work</a:t>
            </a:r>
          </a:p>
        </p:txBody>
      </p:sp>
      <p:pic>
        <p:nvPicPr>
          <p:cNvPr id="4" name="Picture 3"/>
          <p:cNvPicPr>
            <a:picLocks noChangeAspect="1"/>
          </p:cNvPicPr>
          <p:nvPr/>
        </p:nvPicPr>
        <p:blipFill rotWithShape="1">
          <a:blip r:embed="rId2"/>
          <a:srcRect t="2280" r="-1" b="-1"/>
          <a:stretch/>
        </p:blipFill>
        <p:spPr>
          <a:xfrm>
            <a:off x="317635" y="299363"/>
            <a:ext cx="4160452" cy="3049204"/>
          </a:xfrm>
          <a:prstGeom prst="rect">
            <a:avLst/>
          </a:prstGeom>
        </p:spPr>
      </p:pic>
      <p:pic>
        <p:nvPicPr>
          <p:cNvPr id="6" name="Picture 5"/>
          <p:cNvPicPr>
            <a:picLocks noChangeAspect="1"/>
          </p:cNvPicPr>
          <p:nvPr/>
        </p:nvPicPr>
        <p:blipFill rotWithShape="1">
          <a:blip r:embed="rId3"/>
          <a:srcRect t="14437" r="2" b="28855"/>
          <a:stretch/>
        </p:blipFill>
        <p:spPr>
          <a:xfrm>
            <a:off x="4654296" y="299363"/>
            <a:ext cx="7217085" cy="3008188"/>
          </a:xfrm>
          <a:prstGeom prst="rect">
            <a:avLst/>
          </a:prstGeom>
        </p:spPr>
      </p:pic>
      <p:cxnSp>
        <p:nvCxnSpPr>
          <p:cNvPr id="13" name="Straight Connector 12">
            <a:extLst>
              <a:ext uri="{FF2B5EF4-FFF2-40B4-BE49-F238E27FC236}">
                <a16:creationId xmlns:a16="http://schemas.microsoft.com/office/drawing/2014/main" id="{ED28E597-4AF8-4D69-A9AB-A1EDC6156B0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4"/>
          <a:srcRect t="15782" r="1" b="29654"/>
          <a:stretch/>
        </p:blipFill>
        <p:spPr>
          <a:xfrm>
            <a:off x="317635" y="3509433"/>
            <a:ext cx="4160452" cy="3026833"/>
          </a:xfrm>
          <a:prstGeom prst="rect">
            <a:avLst/>
          </a:prstGeom>
        </p:spPr>
      </p:pic>
    </p:spTree>
    <p:extLst>
      <p:ext uri="{BB962C8B-B14F-4D97-AF65-F5344CB8AC3E}">
        <p14:creationId xmlns:p14="http://schemas.microsoft.com/office/powerpoint/2010/main" val="3418907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894027"/>
            <a:ext cx="3494362" cy="4782873"/>
          </a:xfrm>
        </p:spPr>
        <p:txBody>
          <a:bodyPr>
            <a:normAutofit/>
          </a:bodyPr>
          <a:lstStyle/>
          <a:p>
            <a:pPr algn="r"/>
            <a:r>
              <a:rPr lang="en-GB">
                <a:solidFill>
                  <a:schemeClr val="bg1"/>
                </a:solidFill>
              </a:rPr>
              <a:t>Student Marking </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2" y="894027"/>
            <a:ext cx="6377768" cy="4782873"/>
          </a:xfrm>
        </p:spPr>
        <p:txBody>
          <a:bodyPr anchor="ctr">
            <a:normAutofit/>
          </a:bodyPr>
          <a:lstStyle/>
          <a:p>
            <a:r>
              <a:rPr lang="en-GB" sz="2400">
                <a:solidFill>
                  <a:schemeClr val="bg1"/>
                </a:solidFill>
              </a:rPr>
              <a:t>(Laura’s Powerpoint) ‘Student marking – children will get a deeper understanding of the topic, the process of assessment and what they are doing in their own work. They could mark their own work or mark each others work which enables them to develop their knowledge further. </a:t>
            </a:r>
          </a:p>
          <a:p>
            <a:r>
              <a:rPr lang="en-GB" sz="2400">
                <a:solidFill>
                  <a:schemeClr val="bg1"/>
                </a:solidFill>
              </a:rPr>
              <a:t>Topping and Ehly (2009) p.11 ‘Working alone or during teachers presentations, learners can carry forward and even practice mistakes. In small groups or pairs, they need not wait; they can quickly compare and correct their understandings. </a:t>
            </a:r>
          </a:p>
          <a:p>
            <a:endParaRPr lang="en-GB" sz="2400">
              <a:solidFill>
                <a:schemeClr val="bg1"/>
              </a:solidFill>
            </a:endParaRPr>
          </a:p>
        </p:txBody>
      </p:sp>
    </p:spTree>
    <p:extLst>
      <p:ext uri="{BB962C8B-B14F-4D97-AF65-F5344CB8AC3E}">
        <p14:creationId xmlns:p14="http://schemas.microsoft.com/office/powerpoint/2010/main" val="417586412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1">
            <a:extLst>
              <a:ext uri="{FF2B5EF4-FFF2-40B4-BE49-F238E27FC236}">
                <a16:creationId xmlns:a16="http://schemas.microsoft.com/office/drawing/2014/main" id="{99AE2756-0FC4-4155-83E7-58AAAB63E7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3">
            <a:extLst>
              <a:ext uri="{FF2B5EF4-FFF2-40B4-BE49-F238E27FC236}">
                <a16:creationId xmlns:a16="http://schemas.microsoft.com/office/drawing/2014/main" id="{247AB924-1B87-43FC-B7C7-B112D5C51A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Examples of Student Marking </a:t>
            </a:r>
          </a:p>
        </p:txBody>
      </p:sp>
      <p:pic>
        <p:nvPicPr>
          <p:cNvPr id="7" name="Picture 6"/>
          <p:cNvPicPr>
            <a:picLocks noChangeAspect="1"/>
          </p:cNvPicPr>
          <p:nvPr/>
        </p:nvPicPr>
        <p:blipFill>
          <a:blip r:embed="rId2"/>
          <a:stretch>
            <a:fillRect/>
          </a:stretch>
        </p:blipFill>
        <p:spPr>
          <a:xfrm>
            <a:off x="320040" y="593745"/>
            <a:ext cx="3425609" cy="3425609"/>
          </a:xfrm>
          <a:prstGeom prst="rect">
            <a:avLst/>
          </a:prstGeom>
        </p:spPr>
      </p:pic>
      <p:pic>
        <p:nvPicPr>
          <p:cNvPr id="5" name="Picture 4"/>
          <p:cNvPicPr>
            <a:picLocks noChangeAspect="1"/>
          </p:cNvPicPr>
          <p:nvPr/>
        </p:nvPicPr>
        <p:blipFill>
          <a:blip r:embed="rId3"/>
          <a:stretch>
            <a:fillRect/>
          </a:stretch>
        </p:blipFill>
        <p:spPr>
          <a:xfrm>
            <a:off x="4385729" y="1568385"/>
            <a:ext cx="3433324" cy="1476329"/>
          </a:xfrm>
          <a:prstGeom prst="rect">
            <a:avLst/>
          </a:prstGeom>
        </p:spPr>
      </p:pic>
      <p:cxnSp>
        <p:nvCxnSpPr>
          <p:cNvPr id="17" name="Straight Connector 15">
            <a:extLst>
              <a:ext uri="{FF2B5EF4-FFF2-40B4-BE49-F238E27FC236}">
                <a16:creationId xmlns:a16="http://schemas.microsoft.com/office/drawing/2014/main" id="{818DC98F-4057-4645-B948-F604F39A9CF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4"/>
          <a:stretch>
            <a:fillRect/>
          </a:stretch>
        </p:blipFill>
        <p:spPr>
          <a:xfrm>
            <a:off x="8659714" y="330045"/>
            <a:ext cx="3003938" cy="3997637"/>
          </a:xfrm>
          <a:prstGeom prst="rect">
            <a:avLst/>
          </a:prstGeom>
        </p:spPr>
      </p:pic>
      <p:cxnSp>
        <p:nvCxnSpPr>
          <p:cNvPr id="18" name="Straight Connector 17">
            <a:extLst>
              <a:ext uri="{FF2B5EF4-FFF2-40B4-BE49-F238E27FC236}">
                <a16:creationId xmlns:a16="http://schemas.microsoft.com/office/drawing/2014/main" id="{DAD2B705-4A9B-408D-AA80-4F41045E09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7672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Making Aims Clear </a:t>
            </a:r>
          </a:p>
        </p:txBody>
      </p:sp>
      <p:graphicFrame>
        <p:nvGraphicFramePr>
          <p:cNvPr id="5" name="Content Placeholder 2">
            <a:extLst>
              <a:ext uri="{FF2B5EF4-FFF2-40B4-BE49-F238E27FC236}">
                <a16:creationId xmlns:a16="http://schemas.microsoft.com/office/drawing/2014/main" id="{131CEB63-64CB-47A0-8FA6-C1C9E8AEDAE9}"/>
              </a:ext>
            </a:extLst>
          </p:cNvPr>
          <p:cNvGraphicFramePr>
            <a:graphicFrameLocks noGrp="1"/>
          </p:cNvGraphicFramePr>
          <p:nvPr>
            <p:ph idx="1"/>
            <p:extLst>
              <p:ext uri="{D42A27DB-BD31-4B8C-83A1-F6EECF244321}">
                <p14:modId xmlns:p14="http://schemas.microsoft.com/office/powerpoint/2010/main" val="278367990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125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54295" y="4522156"/>
            <a:ext cx="5609222" cy="1363215"/>
          </a:xfrm>
        </p:spPr>
        <p:txBody>
          <a:bodyPr vert="horz" lIns="91440" tIns="45720" rIns="91440" bIns="45720" rtlCol="0" anchor="t">
            <a:normAutofit/>
          </a:bodyPr>
          <a:lstStyle/>
          <a:p>
            <a:r>
              <a:rPr lang="en-US"/>
              <a:t>Examples of Making Aims Clear </a:t>
            </a:r>
          </a:p>
        </p:txBody>
      </p:sp>
      <p:sp>
        <p:nvSpPr>
          <p:cNvPr id="12" name="Freeform: Shape 10">
            <a:extLst>
              <a:ext uri="{FF2B5EF4-FFF2-40B4-BE49-F238E27FC236}">
                <a16:creationId xmlns:a16="http://schemas.microsoft.com/office/drawing/2014/main" id="{83FA766D-3260-4E0A-9E7F-A2C93DFF19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r="10521" b="-2"/>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13" name="Freeform: Shape 12">
            <a:extLst>
              <a:ext uri="{FF2B5EF4-FFF2-40B4-BE49-F238E27FC236}">
                <a16:creationId xmlns:a16="http://schemas.microsoft.com/office/drawing/2014/main" id="{CB435A06-5FFD-4CF8-BE06-3796EC4200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a:picLocks noChangeAspect="1"/>
          </p:cNvPicPr>
          <p:nvPr/>
        </p:nvPicPr>
        <p:blipFill rotWithShape="1">
          <a:blip r:embed="rId3"/>
          <a:srcRect l="6804" r="3220" b="-5"/>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15" name="Freeform: Shape 14">
            <a:extLst>
              <a:ext uri="{FF2B5EF4-FFF2-40B4-BE49-F238E27FC236}">
                <a16:creationId xmlns:a16="http://schemas.microsoft.com/office/drawing/2014/main" id="{5E10DA6E-C3FF-4539-BF84-4775BB7EC4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rotWithShape="1">
          <a:blip r:embed="rId4"/>
          <a:srcRect t="143" r="3" b="16003"/>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351659824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dirty="0"/>
              <a:t>Conclusion</a:t>
            </a:r>
          </a:p>
        </p:txBody>
      </p:sp>
      <p:pic>
        <p:nvPicPr>
          <p:cNvPr id="5" name="Picture 4"/>
          <p:cNvPicPr>
            <a:picLocks noChangeAspect="1"/>
          </p:cNvPicPr>
          <p:nvPr/>
        </p:nvPicPr>
        <p:blipFill>
          <a:blip r:embed="rId2"/>
          <a:stretch>
            <a:fillRect/>
          </a:stretch>
        </p:blipFill>
        <p:spPr>
          <a:xfrm>
            <a:off x="480060" y="1625624"/>
            <a:ext cx="3425957" cy="3606270"/>
          </a:xfrm>
          <a:prstGeom prst="rect">
            <a:avLst/>
          </a:prstGeom>
        </p:spPr>
      </p:pic>
      <p:sp>
        <p:nvSpPr>
          <p:cNvPr id="3" name="Content Placeholder 2"/>
          <p:cNvSpPr>
            <a:spLocks noGrp="1"/>
          </p:cNvSpPr>
          <p:nvPr>
            <p:ph idx="1"/>
          </p:nvPr>
        </p:nvSpPr>
        <p:spPr>
          <a:xfrm>
            <a:off x="4387515" y="2022601"/>
            <a:ext cx="7161017" cy="4154361"/>
          </a:xfrm>
        </p:spPr>
        <p:txBody>
          <a:bodyPr>
            <a:normAutofit/>
          </a:bodyPr>
          <a:lstStyle/>
          <a:p>
            <a:r>
              <a:rPr lang="en-GB" sz="1400"/>
              <a:t>In conclusion, making sure children learn is our number one priority and as the Assessment Co-ordinator, it is important that we try a number of strategies.. The ones I discussed with you, are the top three strategies that we handpicked as staff members. We have thought critically throughout and we are aware that some strategies may be time consuming, but having these Formal Assessments and Strategies have their advantages; they prepare students for their Summative Assessments. </a:t>
            </a:r>
          </a:p>
          <a:p>
            <a:r>
              <a:rPr lang="en-GB" sz="1400"/>
              <a:t>Having these strategies are helping children with their Zone of Proximal Development which aids their development and the children can then see what they need to improve on and what they can already do without having assistance. </a:t>
            </a:r>
          </a:p>
          <a:p>
            <a:r>
              <a:rPr lang="en-GB" sz="1400"/>
              <a:t>These strategies also help with their Scaffolding which links with their Zone of Proximal Development, when Scaffolding – they can have help with members of staff or their peers and when they have developed their knowledge, they can then move onto the next task. Having these strategies help aids their Scaffolding and their Zone of Proximal Development. </a:t>
            </a:r>
          </a:p>
          <a:p>
            <a:r>
              <a:rPr lang="en-GB" sz="1400"/>
              <a:t>Having these Strategies help the children and teachers understand and develop their knowledge further of what the child or teacher needs to improve on. It can help the Teachers develop their understanding and if they need to improve on their teaching. </a:t>
            </a:r>
          </a:p>
          <a:p>
            <a:endParaRPr lang="en-GB" sz="1400"/>
          </a:p>
          <a:p>
            <a:endParaRPr lang="en-GB" sz="1400"/>
          </a:p>
          <a:p>
            <a:endParaRPr lang="en-GB" sz="1400"/>
          </a:p>
        </p:txBody>
      </p:sp>
    </p:spTree>
    <p:extLst>
      <p:ext uri="{BB962C8B-B14F-4D97-AF65-F5344CB8AC3E}">
        <p14:creationId xmlns:p14="http://schemas.microsoft.com/office/powerpoint/2010/main" val="29967388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9201303B-BFF7-4D17-A94C-DCED7C22A9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38201" y="2743201"/>
            <a:ext cx="1371600" cy="1371600"/>
          </a:xfrm>
          <a:prstGeom prst="rect">
            <a:avLst/>
          </a:prstGeom>
        </p:spPr>
      </p:pic>
      <p:pic>
        <p:nvPicPr>
          <p:cNvPr id="9" name="Graphic 8">
            <a:extLst>
              <a:ext uri="{FF2B5EF4-FFF2-40B4-BE49-F238E27FC236}">
                <a16:creationId xmlns:a16="http://schemas.microsoft.com/office/drawing/2014/main" id="{78DF3C2D-ECB1-4F7D-9DB0-67A1E626720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641431" y="816337"/>
            <a:ext cx="5225327" cy="5225327"/>
          </a:xfrm>
          <a:prstGeom prst="rect">
            <a:avLst/>
          </a:prstGeom>
        </p:spPr>
      </p:pic>
      <p:sp>
        <p:nvSpPr>
          <p:cNvPr id="4" name="Title 3"/>
          <p:cNvSpPr>
            <a:spLocks noGrp="1"/>
          </p:cNvSpPr>
          <p:nvPr>
            <p:ph type="title"/>
          </p:nvPr>
        </p:nvSpPr>
        <p:spPr/>
        <p:txBody>
          <a:bodyPr/>
          <a:lstStyle/>
          <a:p>
            <a:r>
              <a:rPr lang="en-GB" dirty="0"/>
              <a:t>Thank you for attending the Presentation and taking the time to listen, </a:t>
            </a:r>
            <a:r>
              <a:rPr lang="en-GB"/>
              <a:t>any questions?</a:t>
            </a:r>
          </a:p>
        </p:txBody>
      </p:sp>
    </p:spTree>
    <p:extLst>
      <p:ext uri="{BB962C8B-B14F-4D97-AF65-F5344CB8AC3E}">
        <p14:creationId xmlns:p14="http://schemas.microsoft.com/office/powerpoint/2010/main" val="833237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 </a:t>
            </a:r>
          </a:p>
        </p:txBody>
      </p:sp>
      <p:sp>
        <p:nvSpPr>
          <p:cNvPr id="3" name="Content Placeholder 2"/>
          <p:cNvSpPr>
            <a:spLocks noGrp="1"/>
          </p:cNvSpPr>
          <p:nvPr>
            <p:ph idx="1"/>
          </p:nvPr>
        </p:nvSpPr>
        <p:spPr/>
        <p:txBody>
          <a:bodyPr>
            <a:normAutofit/>
          </a:bodyPr>
          <a:lstStyle/>
          <a:p>
            <a:r>
              <a:rPr lang="en-GB" sz="1800" dirty="0"/>
              <a:t>Jones, C. (2005) ‘Assessment for Learning’ </a:t>
            </a:r>
            <a:r>
              <a:rPr lang="en-GB" sz="1800" i="1" dirty="0"/>
              <a:t>Learning and Skills Development Agency. </a:t>
            </a:r>
            <a:r>
              <a:rPr lang="en-GB" sz="1800" dirty="0"/>
              <a:t>Page one. </a:t>
            </a:r>
          </a:p>
          <a:p>
            <a:r>
              <a:rPr lang="en-GB" sz="1800" dirty="0"/>
              <a:t>N.A (2015) ‘Formative Assessment’ </a:t>
            </a:r>
            <a:r>
              <a:rPr lang="en-GB" sz="1800" i="1" dirty="0"/>
              <a:t>Professional Practice Note Six</a:t>
            </a:r>
            <a:r>
              <a:rPr lang="en-GB" sz="1800" dirty="0"/>
              <a:t>. Page one. </a:t>
            </a:r>
          </a:p>
          <a:p>
            <a:r>
              <a:rPr lang="en-GB" sz="1800" dirty="0"/>
              <a:t>McLeod, S. (updated 2019) ‘Zone of Proximal Development and Scaffolding’ </a:t>
            </a:r>
            <a:r>
              <a:rPr lang="en-GB" sz="1800" i="1" dirty="0"/>
              <a:t>Safe. Pages 1-2.</a:t>
            </a:r>
          </a:p>
          <a:p>
            <a:r>
              <a:rPr lang="en-GB" sz="1800" dirty="0"/>
              <a:t>https://www.bing.com/images/search?view=detailV2&amp;ccid=f%2f%2bNos5w&amp;id=D8F79429526F7655BBB87094A4DB06D9D720E6C6&amp;thid=OIP.f_-Nos5wqpicumAL8oOejwAAAA&amp;mediaurl=http%3a%2f%2feducation.uwsp.edu%2f_images%2fzpd_circles-01.png&amp;exph=400&amp;expw=400&amp;q=zone+of+proximal+development&amp;simid=608000899985246790&amp;selectedIndex=11&amp;ajaxhist=0</a:t>
            </a:r>
          </a:p>
          <a:p>
            <a:r>
              <a:rPr lang="en-GB" sz="1800" dirty="0" err="1"/>
              <a:t>McAlpine</a:t>
            </a:r>
            <a:r>
              <a:rPr lang="en-GB" sz="1800" dirty="0"/>
              <a:t>, </a:t>
            </a:r>
            <a:r>
              <a:rPr lang="en-GB" sz="1800" dirty="0" err="1"/>
              <a:t>Mhairi</a:t>
            </a:r>
            <a:r>
              <a:rPr lang="en-GB" sz="1800" dirty="0"/>
              <a:t>. (2002) </a:t>
            </a:r>
            <a:r>
              <a:rPr lang="en-GB" sz="1800" i="1" dirty="0"/>
              <a:t>Principles of Assessment, </a:t>
            </a:r>
            <a:r>
              <a:rPr lang="en-GB" sz="1800" dirty="0"/>
              <a:t>Robert Clarke Centre for Technical Education. </a:t>
            </a:r>
          </a:p>
          <a:p>
            <a:r>
              <a:rPr lang="en-GB" sz="1800" dirty="0">
                <a:hlinkClick r:id="rId2"/>
              </a:rPr>
              <a:t>https://www.pinterest.co.uk/pin/399272323193696486/</a:t>
            </a:r>
            <a:endParaRPr lang="en-GB" sz="1800" dirty="0"/>
          </a:p>
          <a:p>
            <a:r>
              <a:rPr lang="en-GB" sz="1800" dirty="0"/>
              <a:t>Topping, Keith and </a:t>
            </a:r>
            <a:r>
              <a:rPr lang="en-GB" sz="1800" dirty="0" err="1"/>
              <a:t>Stweart</a:t>
            </a:r>
            <a:r>
              <a:rPr lang="en-GB" sz="1800" dirty="0"/>
              <a:t> </a:t>
            </a:r>
            <a:r>
              <a:rPr lang="en-GB" sz="1800" dirty="0" err="1"/>
              <a:t>Ehly</a:t>
            </a:r>
            <a:r>
              <a:rPr lang="en-GB" sz="1800" dirty="0"/>
              <a:t> (2009) </a:t>
            </a:r>
            <a:r>
              <a:rPr lang="en-GB" sz="1800" i="1" dirty="0"/>
              <a:t>Peer Assisted Learning. </a:t>
            </a:r>
            <a:r>
              <a:rPr lang="en-GB" sz="1800" dirty="0"/>
              <a:t>Lawrence Erlbaum Associates, Inc., Publishers.</a:t>
            </a:r>
          </a:p>
          <a:p>
            <a:r>
              <a:rPr lang="en-GB" sz="1800" dirty="0"/>
              <a:t>Thompson, Ian. (2003) </a:t>
            </a:r>
            <a:r>
              <a:rPr lang="en-GB" sz="1800" i="1" dirty="0"/>
              <a:t>Enhancing Primary Mathematics Teaching. </a:t>
            </a:r>
            <a:r>
              <a:rPr lang="en-GB" sz="1800" dirty="0"/>
              <a:t>Open University Press.</a:t>
            </a:r>
          </a:p>
          <a:p>
            <a:endParaRPr lang="en-GB" sz="1800" dirty="0"/>
          </a:p>
          <a:p>
            <a:endParaRPr lang="en-GB" sz="1800" dirty="0"/>
          </a:p>
          <a:p>
            <a:endParaRPr lang="en-GB" sz="1800" dirty="0"/>
          </a:p>
          <a:p>
            <a:endParaRPr lang="en-GB" sz="1800" dirty="0"/>
          </a:p>
          <a:p>
            <a:endParaRPr lang="en-GB" sz="2400" dirty="0"/>
          </a:p>
        </p:txBody>
      </p:sp>
    </p:spTree>
    <p:extLst>
      <p:ext uri="{BB962C8B-B14F-4D97-AF65-F5344CB8AC3E}">
        <p14:creationId xmlns:p14="http://schemas.microsoft.com/office/powerpoint/2010/main" val="1357449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TotalTime>
  <Words>1708</Words>
  <Application>Microsoft Office PowerPoint</Application>
  <PresentationFormat>Widescreen</PresentationFormat>
  <Paragraphs>76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Assessment and Evaluation in Education.</vt:lpstr>
      <vt:lpstr>Welcome Board of Governors..</vt:lpstr>
      <vt:lpstr>What will be included in this presentation..</vt:lpstr>
      <vt:lpstr>Description of Assessment for Learning..</vt:lpstr>
      <vt:lpstr>What is Assessment for Learning?</vt:lpstr>
      <vt:lpstr>Zone of Proximal Development (Lev Vygotsky) </vt:lpstr>
      <vt:lpstr>Scaffolding (Jerome Bruner) </vt:lpstr>
      <vt:lpstr>Benefit to Assessment for Learning</vt:lpstr>
      <vt:lpstr>Benefit Cont…</vt:lpstr>
      <vt:lpstr>Exemplar Work </vt:lpstr>
      <vt:lpstr>Example of Exemplar Work</vt:lpstr>
      <vt:lpstr>Student Marking </vt:lpstr>
      <vt:lpstr>Examples of Student Marking </vt:lpstr>
      <vt:lpstr>Making Aims Clear </vt:lpstr>
      <vt:lpstr>Examples of Making Aims Clear </vt:lpstr>
      <vt:lpstr>Conclusion</vt:lpstr>
      <vt:lpstr>Thank you for attending the Presentation and taking the time to listen, any questions?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in Education.</dc:title>
  <dc:creator>Kaitlyn Hole (1705192)</dc:creator>
  <cp:lastModifiedBy>Kaitlyn Hole (1705192)</cp:lastModifiedBy>
  <cp:revision>35</cp:revision>
  <dcterms:created xsi:type="dcterms:W3CDTF">2020-02-11T19:33:40Z</dcterms:created>
  <dcterms:modified xsi:type="dcterms:W3CDTF">2020-02-17T22:21:27Z</dcterms:modified>
</cp:coreProperties>
</file>