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218" r:id="rId4"/>
    <p:sldMasterId id="2147483648" r:id="rId5"/>
  </p:sldMasterIdLst>
  <p:notesMasterIdLst>
    <p:notesMasterId r:id="rId16"/>
  </p:notesMasterIdLst>
  <p:sldIdLst>
    <p:sldId id="567" r:id="rId6"/>
    <p:sldId id="565" r:id="rId7"/>
    <p:sldId id="562" r:id="rId8"/>
    <p:sldId id="573" r:id="rId9"/>
    <p:sldId id="560" r:id="rId10"/>
    <p:sldId id="574" r:id="rId11"/>
    <p:sldId id="575" r:id="rId12"/>
    <p:sldId id="570" r:id="rId13"/>
    <p:sldId id="577" r:id="rId14"/>
    <p:sldId id="49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0226A4-2B41-4ACE-B9A1-C88342E233CA}" v="14" dt="2026-09-24T21:21:06.983"/>
    <p1510:client id="{F8D767A0-CE00-424E-9D98-39038626115A}" v="8" dt="2026-09-24T21:36:34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658" autoAdjust="0"/>
  </p:normalViewPr>
  <p:slideViewPr>
    <p:cSldViewPr snapToGrid="0">
      <p:cViewPr varScale="1">
        <p:scale>
          <a:sx n="80" d="100"/>
          <a:sy n="80" d="100"/>
        </p:scale>
        <p:origin x="345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22D2708E-2549-4DB5-80A7-7A2FE6C859EA}"/>
    <pc:docChg chg="custSel addSld delSld modSld sldOrd">
      <pc:chgData name="Jessica Roberts" userId="831782ca-6a3f-4cbd-8621-3600d0a72af9" providerId="ADAL" clId="{22D2708E-2549-4DB5-80A7-7A2FE6C859EA}" dt="2026-09-24T21:54:22.825" v="93" actId="403"/>
      <pc:docMkLst>
        <pc:docMk/>
      </pc:docMkLst>
      <pc:sldChg chg="modSp mod">
        <pc:chgData name="Jessica Roberts" userId="831782ca-6a3f-4cbd-8621-3600d0a72af9" providerId="ADAL" clId="{22D2708E-2549-4DB5-80A7-7A2FE6C859EA}" dt="2026-09-24T21:32:31.400" v="15" actId="27636"/>
        <pc:sldMkLst>
          <pc:docMk/>
          <pc:sldMk cId="649053463" sldId="499"/>
        </pc:sldMkLst>
        <pc:spChg chg="mod">
          <ac:chgData name="Jessica Roberts" userId="831782ca-6a3f-4cbd-8621-3600d0a72af9" providerId="ADAL" clId="{22D2708E-2549-4DB5-80A7-7A2FE6C859EA}" dt="2026-09-24T21:32:31.400" v="15" actId="27636"/>
          <ac:spMkLst>
            <pc:docMk/>
            <pc:sldMk cId="649053463" sldId="499"/>
            <ac:spMk id="4" creationId="{00000000-0000-0000-0000-000000000000}"/>
          </ac:spMkLst>
        </pc:spChg>
      </pc:sldChg>
      <pc:sldChg chg="addSp delSp modSp mod delDesignElem">
        <pc:chgData name="Jessica Roberts" userId="831782ca-6a3f-4cbd-8621-3600d0a72af9" providerId="ADAL" clId="{22D2708E-2549-4DB5-80A7-7A2FE6C859EA}" dt="2026-09-24T21:34:03.633" v="23" actId="1076"/>
        <pc:sldMkLst>
          <pc:docMk/>
          <pc:sldMk cId="2509061110" sldId="560"/>
        </pc:sldMkLst>
        <pc:spChg chg="mod">
          <ac:chgData name="Jessica Roberts" userId="831782ca-6a3f-4cbd-8621-3600d0a72af9" providerId="ADAL" clId="{22D2708E-2549-4DB5-80A7-7A2FE6C859EA}" dt="2026-09-24T21:33:51.943" v="22" actId="21"/>
          <ac:spMkLst>
            <pc:docMk/>
            <pc:sldMk cId="2509061110" sldId="560"/>
            <ac:spMk id="2" creationId="{00000000-0000-0000-0000-000000000000}"/>
          </ac:spMkLst>
        </pc:spChg>
        <pc:spChg chg="add mod">
          <ac:chgData name="Jessica Roberts" userId="831782ca-6a3f-4cbd-8621-3600d0a72af9" providerId="ADAL" clId="{22D2708E-2549-4DB5-80A7-7A2FE6C859EA}" dt="2026-09-24T21:34:03.633" v="23" actId="1076"/>
          <ac:spMkLst>
            <pc:docMk/>
            <pc:sldMk cId="2509061110" sldId="560"/>
            <ac:spMk id="4" creationId="{682C6462-0985-D58D-D73E-7D2684C6C917}"/>
          </ac:spMkLst>
        </pc:spChg>
        <pc:grpChg chg="del">
          <ac:chgData name="Jessica Roberts" userId="831782ca-6a3f-4cbd-8621-3600d0a72af9" providerId="ADAL" clId="{22D2708E-2549-4DB5-80A7-7A2FE6C859EA}" dt="2026-09-24T21:32:31.140" v="14"/>
          <ac:grpSpMkLst>
            <pc:docMk/>
            <pc:sldMk cId="2509061110" sldId="560"/>
            <ac:grpSpMk id="30" creationId="{08F94D66-27EC-4CB8-8226-D7F41C161863}"/>
          </ac:grpSpMkLst>
        </pc:grpChg>
      </pc:sldChg>
      <pc:sldChg chg="modSp mod">
        <pc:chgData name="Jessica Roberts" userId="831782ca-6a3f-4cbd-8621-3600d0a72af9" providerId="ADAL" clId="{22D2708E-2549-4DB5-80A7-7A2FE6C859EA}" dt="2026-09-24T21:30:23.146" v="10" actId="14100"/>
        <pc:sldMkLst>
          <pc:docMk/>
          <pc:sldMk cId="3195464748" sldId="567"/>
        </pc:sldMkLst>
        <pc:spChg chg="mod">
          <ac:chgData name="Jessica Roberts" userId="831782ca-6a3f-4cbd-8621-3600d0a72af9" providerId="ADAL" clId="{22D2708E-2549-4DB5-80A7-7A2FE6C859EA}" dt="2026-09-24T21:30:23.146" v="10" actId="14100"/>
          <ac:spMkLst>
            <pc:docMk/>
            <pc:sldMk cId="3195464748" sldId="567"/>
            <ac:spMk id="4" creationId="{24F1AA30-1231-462E-8952-70C1117D905E}"/>
          </ac:spMkLst>
        </pc:spChg>
      </pc:sldChg>
      <pc:sldChg chg="modNotesTx">
        <pc:chgData name="Jessica Roberts" userId="831782ca-6a3f-4cbd-8621-3600d0a72af9" providerId="ADAL" clId="{22D2708E-2549-4DB5-80A7-7A2FE6C859EA}" dt="2026-09-24T21:36:33.083" v="42" actId="20577"/>
        <pc:sldMkLst>
          <pc:docMk/>
          <pc:sldMk cId="1722961761" sldId="570"/>
        </pc:sldMkLst>
      </pc:sldChg>
      <pc:sldChg chg="modSp del mod">
        <pc:chgData name="Jessica Roberts" userId="831782ca-6a3f-4cbd-8621-3600d0a72af9" providerId="ADAL" clId="{22D2708E-2549-4DB5-80A7-7A2FE6C859EA}" dt="2026-09-24T21:36:38.620" v="43" actId="47"/>
        <pc:sldMkLst>
          <pc:docMk/>
          <pc:sldMk cId="1923150754" sldId="572"/>
        </pc:sldMkLst>
        <pc:spChg chg="mod">
          <ac:chgData name="Jessica Roberts" userId="831782ca-6a3f-4cbd-8621-3600d0a72af9" providerId="ADAL" clId="{22D2708E-2549-4DB5-80A7-7A2FE6C859EA}" dt="2026-09-24T21:36:24.477" v="30" actId="207"/>
          <ac:spMkLst>
            <pc:docMk/>
            <pc:sldMk cId="1923150754" sldId="572"/>
            <ac:spMk id="20" creationId="{C7A8173D-1FA5-44E8-2C73-B702655EE616}"/>
          </ac:spMkLst>
        </pc:spChg>
      </pc:sldChg>
      <pc:sldChg chg="addSp delSp modSp new mod">
        <pc:chgData name="Jessica Roberts" userId="831782ca-6a3f-4cbd-8621-3600d0a72af9" providerId="ADAL" clId="{22D2708E-2549-4DB5-80A7-7A2FE6C859EA}" dt="2026-09-24T21:40:50.342" v="52" actId="14100"/>
        <pc:sldMkLst>
          <pc:docMk/>
          <pc:sldMk cId="2753300669" sldId="574"/>
        </pc:sldMkLst>
        <pc:spChg chg="del">
          <ac:chgData name="Jessica Roberts" userId="831782ca-6a3f-4cbd-8621-3600d0a72af9" providerId="ADAL" clId="{22D2708E-2549-4DB5-80A7-7A2FE6C859EA}" dt="2026-09-24T21:40:41.453" v="49" actId="478"/>
          <ac:spMkLst>
            <pc:docMk/>
            <pc:sldMk cId="2753300669" sldId="574"/>
            <ac:spMk id="2" creationId="{63EA8CDC-AE6A-8149-2042-5A5596D6A7EE}"/>
          </ac:spMkLst>
        </pc:spChg>
        <pc:picChg chg="add mod modCrop">
          <ac:chgData name="Jessica Roberts" userId="831782ca-6a3f-4cbd-8621-3600d0a72af9" providerId="ADAL" clId="{22D2708E-2549-4DB5-80A7-7A2FE6C859EA}" dt="2026-09-24T21:40:50.342" v="52" actId="14100"/>
          <ac:picMkLst>
            <pc:docMk/>
            <pc:sldMk cId="2753300669" sldId="574"/>
            <ac:picMk id="4" creationId="{DE85ADE5-EBAD-7D58-172B-6351089A3851}"/>
          </ac:picMkLst>
        </pc:picChg>
      </pc:sldChg>
      <pc:sldChg chg="addSp delSp modSp new mod">
        <pc:chgData name="Jessica Roberts" userId="831782ca-6a3f-4cbd-8621-3600d0a72af9" providerId="ADAL" clId="{22D2708E-2549-4DB5-80A7-7A2FE6C859EA}" dt="2026-09-24T21:43:49.286" v="63" actId="1076"/>
        <pc:sldMkLst>
          <pc:docMk/>
          <pc:sldMk cId="2653813204" sldId="575"/>
        </pc:sldMkLst>
        <pc:spChg chg="del">
          <ac:chgData name="Jessica Roberts" userId="831782ca-6a3f-4cbd-8621-3600d0a72af9" providerId="ADAL" clId="{22D2708E-2549-4DB5-80A7-7A2FE6C859EA}" dt="2026-09-24T21:42:25.458" v="56" actId="478"/>
          <ac:spMkLst>
            <pc:docMk/>
            <pc:sldMk cId="2653813204" sldId="575"/>
            <ac:spMk id="2" creationId="{0D39F1BA-2606-766B-6E41-2B9F6770B5B4}"/>
          </ac:spMkLst>
        </pc:spChg>
        <pc:picChg chg="add mod modCrop">
          <ac:chgData name="Jessica Roberts" userId="831782ca-6a3f-4cbd-8621-3600d0a72af9" providerId="ADAL" clId="{22D2708E-2549-4DB5-80A7-7A2FE6C859EA}" dt="2026-09-24T21:43:49.286" v="63" actId="1076"/>
          <ac:picMkLst>
            <pc:docMk/>
            <pc:sldMk cId="2653813204" sldId="575"/>
            <ac:picMk id="4" creationId="{35AD133F-CB25-2AFA-F874-3913F78C7922}"/>
          </ac:picMkLst>
        </pc:picChg>
      </pc:sldChg>
      <pc:sldChg chg="addSp delSp modSp new del mod">
        <pc:chgData name="Jessica Roberts" userId="831782ca-6a3f-4cbd-8621-3600d0a72af9" providerId="ADAL" clId="{22D2708E-2549-4DB5-80A7-7A2FE6C859EA}" dt="2026-09-24T21:47:52.114" v="78" actId="47"/>
        <pc:sldMkLst>
          <pc:docMk/>
          <pc:sldMk cId="123157305" sldId="576"/>
        </pc:sldMkLst>
        <pc:spChg chg="del">
          <ac:chgData name="Jessica Roberts" userId="831782ca-6a3f-4cbd-8621-3600d0a72af9" providerId="ADAL" clId="{22D2708E-2549-4DB5-80A7-7A2FE6C859EA}" dt="2026-09-24T21:45:22.729" v="65" actId="22"/>
          <ac:spMkLst>
            <pc:docMk/>
            <pc:sldMk cId="123157305" sldId="576"/>
            <ac:spMk id="3" creationId="{D0DF1790-0A2F-5343-843D-0279220E53B4}"/>
          </ac:spMkLst>
        </pc:spChg>
        <pc:picChg chg="add mod ord">
          <ac:chgData name="Jessica Roberts" userId="831782ca-6a3f-4cbd-8621-3600d0a72af9" providerId="ADAL" clId="{22D2708E-2549-4DB5-80A7-7A2FE6C859EA}" dt="2026-09-24T21:45:22.729" v="65" actId="22"/>
          <ac:picMkLst>
            <pc:docMk/>
            <pc:sldMk cId="123157305" sldId="576"/>
            <ac:picMk id="5" creationId="{A75B55A2-D11D-946D-D60B-3B3F8F68DDA0}"/>
          </ac:picMkLst>
        </pc:picChg>
      </pc:sldChg>
      <pc:sldChg chg="addSp delSp new del mod">
        <pc:chgData name="Jessica Roberts" userId="831782ca-6a3f-4cbd-8621-3600d0a72af9" providerId="ADAL" clId="{22D2708E-2549-4DB5-80A7-7A2FE6C859EA}" dt="2026-09-24T21:43:36.489" v="61" actId="47"/>
        <pc:sldMkLst>
          <pc:docMk/>
          <pc:sldMk cId="3017059788" sldId="576"/>
        </pc:sldMkLst>
        <pc:spChg chg="del">
          <ac:chgData name="Jessica Roberts" userId="831782ca-6a3f-4cbd-8621-3600d0a72af9" providerId="ADAL" clId="{22D2708E-2549-4DB5-80A7-7A2FE6C859EA}" dt="2026-09-24T21:43:12.108" v="60" actId="478"/>
          <ac:spMkLst>
            <pc:docMk/>
            <pc:sldMk cId="3017059788" sldId="576"/>
            <ac:spMk id="2" creationId="{DD0A7F41-28E2-4893-0859-19B4E9000278}"/>
          </ac:spMkLst>
        </pc:spChg>
        <pc:picChg chg="add">
          <ac:chgData name="Jessica Roberts" userId="831782ca-6a3f-4cbd-8621-3600d0a72af9" providerId="ADAL" clId="{22D2708E-2549-4DB5-80A7-7A2FE6C859EA}" dt="2026-09-24T21:42:59.281" v="59" actId="22"/>
          <ac:picMkLst>
            <pc:docMk/>
            <pc:sldMk cId="3017059788" sldId="576"/>
            <ac:picMk id="4" creationId="{69A46053-1475-419A-539C-03247D356CA3}"/>
          </ac:picMkLst>
        </pc:picChg>
      </pc:sldChg>
      <pc:sldChg chg="addSp modSp new mod ord">
        <pc:chgData name="Jessica Roberts" userId="831782ca-6a3f-4cbd-8621-3600d0a72af9" providerId="ADAL" clId="{22D2708E-2549-4DB5-80A7-7A2FE6C859EA}" dt="2026-09-24T21:54:22.825" v="93" actId="403"/>
        <pc:sldMkLst>
          <pc:docMk/>
          <pc:sldMk cId="2436401085" sldId="577"/>
        </pc:sldMkLst>
        <pc:spChg chg="add mod">
          <ac:chgData name="Jessica Roberts" userId="831782ca-6a3f-4cbd-8621-3600d0a72af9" providerId="ADAL" clId="{22D2708E-2549-4DB5-80A7-7A2FE6C859EA}" dt="2026-09-24T21:54:22.825" v="93" actId="403"/>
          <ac:spMkLst>
            <pc:docMk/>
            <pc:sldMk cId="2436401085" sldId="577"/>
            <ac:spMk id="5" creationId="{0F360150-664B-0660-6704-D7FB9FC09477}"/>
          </ac:spMkLst>
        </pc:spChg>
        <pc:picChg chg="add mod modCrop">
          <ac:chgData name="Jessica Roberts" userId="831782ca-6a3f-4cbd-8621-3600d0a72af9" providerId="ADAL" clId="{22D2708E-2549-4DB5-80A7-7A2FE6C859EA}" dt="2026-09-24T21:54:06.492" v="86" actId="1076"/>
          <ac:picMkLst>
            <pc:docMk/>
            <pc:sldMk cId="2436401085" sldId="577"/>
            <ac:picMk id="3" creationId="{0BBF6448-A07F-34FB-D766-AFAE356B6B3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CCCDB0-FE8C-462E-95FF-481EB569C4FA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5C716-4C9A-44D6-9FBB-D3072A14F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048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d26af733-abd1-4d33-92fe-4ea8eb1d928f/dcf40620.pdf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69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809C-2232-4865-AFB0-A6938D4F24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063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27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4D0383-A526-04DC-97AB-EEA3F236D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C75B30-9B88-9AB5-B06B-9C975C9077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EAD0D6-B2DE-6853-0DD0-E376945639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883D7A-A337-7F56-E4BA-A59E921415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72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5C716-4C9A-44D6-9FBB-D3072A14FA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164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sz="1200" dirty="0">
                <a:solidFill>
                  <a:srgbClr val="FF0000"/>
                </a:solidFill>
              </a:rPr>
              <a:t>Individual activity – go to the DCF </a:t>
            </a:r>
            <a:r>
              <a:rPr lang="en-US" sz="1200" dirty="0">
                <a:solidFill>
                  <a:srgbClr val="47B8C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Competence Framework (</a:t>
            </a:r>
            <a:r>
              <a:rPr lang="en-US" sz="1200" dirty="0" err="1">
                <a:solidFill>
                  <a:srgbClr val="47B8C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200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US" sz="1200" dirty="0">
                <a:solidFill>
                  <a:srgbClr val="FF0000"/>
                </a:solidFill>
              </a:rPr>
              <a:t>. Make a list of the Strands and Elements </a:t>
            </a:r>
            <a:r>
              <a:rPr lang="en-US" sz="1200" u="sng" dirty="0">
                <a:solidFill>
                  <a:srgbClr val="FF0000"/>
                </a:solidFill>
              </a:rPr>
              <a:t>that have clear overlap with your subject </a:t>
            </a:r>
          </a:p>
          <a:p>
            <a:pPr>
              <a:spcBef>
                <a:spcPts val="0"/>
              </a:spcBef>
            </a:pPr>
            <a:endParaRPr lang="en-US" sz="1200" u="sng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b="1" i="1" dirty="0">
                <a:solidFill>
                  <a:srgbClr val="FF0000"/>
                </a:solidFill>
              </a:rPr>
              <a:t>Consider the following question</a:t>
            </a:r>
            <a:endParaRPr lang="en-US" sz="1200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b="1" i="1" dirty="0">
                <a:solidFill>
                  <a:srgbClr val="FF0000"/>
                </a:solidFill>
              </a:rPr>
              <a:t>How would you provide opportunities for pupils to develop the digital competency skills you have identified as overlapping with our subject, in your </a:t>
            </a:r>
            <a:r>
              <a:rPr lang="en-US" sz="1200" b="1" i="1" dirty="0" err="1">
                <a:solidFill>
                  <a:srgbClr val="FF0000"/>
                </a:solidFill>
              </a:rPr>
              <a:t>maths</a:t>
            </a:r>
            <a:r>
              <a:rPr lang="en-US" sz="1200" b="1" i="1" dirty="0">
                <a:solidFill>
                  <a:srgbClr val="FF0000"/>
                </a:solidFill>
              </a:rPr>
              <a:t> lessons? Create a list of ideas</a:t>
            </a:r>
            <a:endParaRPr lang="en-US" sz="1200" dirty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endParaRPr lang="en-US" sz="1200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>
                <a:solidFill>
                  <a:srgbClr val="FF0000"/>
                </a:solidFill>
              </a:rPr>
              <a:t>Next, consider which sections might be difficult to incorporate into your mathematics lessons. Make a list of these Strands and Elements.</a:t>
            </a:r>
          </a:p>
          <a:p>
            <a:pPr>
              <a:spcBef>
                <a:spcPts val="0"/>
              </a:spcBef>
            </a:pPr>
            <a:endParaRPr lang="en-US" sz="1200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b="1" i="1" dirty="0">
                <a:solidFill>
                  <a:srgbClr val="FF0000"/>
                </a:solidFill>
              </a:rPr>
              <a:t>Consider the following question</a:t>
            </a:r>
            <a:endParaRPr lang="en-US" sz="1200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i="1" dirty="0">
                <a:solidFill>
                  <a:srgbClr val="FF0000"/>
                </a:solidFill>
              </a:rPr>
              <a:t>Where in the school curriculum do you think pupils will meet these skills you have identified as being difficult to incorporate within your </a:t>
            </a:r>
            <a:r>
              <a:rPr lang="en-US" sz="1200" i="1" dirty="0" err="1">
                <a:solidFill>
                  <a:srgbClr val="FF0000"/>
                </a:solidFill>
              </a:rPr>
              <a:t>maths</a:t>
            </a:r>
            <a:r>
              <a:rPr lang="en-US" sz="1200" i="1" dirty="0">
                <a:solidFill>
                  <a:srgbClr val="FF0000"/>
                </a:solidFill>
              </a:rPr>
              <a:t> lessons? What role do you have to play?</a:t>
            </a:r>
            <a:endParaRPr lang="en-US" sz="1200" dirty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endParaRPr lang="en-US" sz="1200" dirty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en-US" sz="1200" b="1" i="1" dirty="0">
                <a:solidFill>
                  <a:srgbClr val="FF0000"/>
                </a:solidFill>
              </a:rPr>
              <a:t>Make some notes (even if these notes include more questions) and be ready to feedback to the main group </a:t>
            </a:r>
            <a:endParaRPr lang="en-US" sz="1200" dirty="0">
              <a:solidFill>
                <a:srgbClr val="FF0000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5C716-4C9A-44D6-9FBB-D3072A14FA2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149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5C716-4C9A-44D6-9FBB-D3072A14FA2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692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38E3-B35F-4F21-B32C-C51C8F8AE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1936F-7853-4DA4-82E2-69F511F57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CB-693C-473F-BFD3-1DEE84E6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D00E-4343-419C-8A30-A75EB551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0A6A-F096-45EA-93BE-9659A776B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15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5C90-0513-420B-B6DF-7FB16553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D42-BDD9-4FFE-AD6E-0B4373B74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A578B-3AE4-4843-AD9B-3F46725B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83183-4C70-4A1A-866B-D69FC5DE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A2B76-C146-4DBF-806C-1E5C4E9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750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6D96-0B0F-49A2-B59C-3970C222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0FD58-7267-4B4B-86B3-35210390E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4BDF-F908-4DB5-A9CE-2F13FA28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EC993-222A-4994-84DD-510537CE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BBCB0-7898-432E-80B0-2493A527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33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66AF-8539-4BF7-B747-74A5D685C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F163-5B0F-42CF-8811-16FF31E53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1C9D1-BC3F-4DDC-8F10-707BE4F88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05E32-4673-4B06-BE76-EFEFD987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EE3C-75F9-4BDA-A6C4-9AA2EC0AF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C29F1-3B38-4DE1-BE83-3548B3A5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6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CC44-FF18-40F3-A4D2-40572883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B9C57-CBD0-470A-9A30-85496B57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39927-93B2-427D-8502-E2952D29D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993751-52E8-40AD-857A-F2570256C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BF2F7-C9ED-4875-B66A-42CC2E736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807FD-D9A4-4DAC-B8B1-352F37C7B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FFAEFA-4249-46C8-B206-06107F59D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39ADCF-90FE-4EA4-8E5C-56413D65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76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F53D-49A6-4187-A292-10181CE5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F11BF-4A18-44AA-BB24-904375FD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43E94-EFD1-468A-8635-E25260519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66746-9A88-4B43-98AA-E0E37F34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17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DCA39-8D41-42F6-9742-89367B5C5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171E3D-42F8-43D0-8167-D5141628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3D38B-3959-4A07-8524-A36D7AD8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60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4F57-B8E1-454B-A1A9-2E48D09C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599B-6DC9-43EB-9D6E-1128CC24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59E98-9BF0-41C5-9568-6DC987096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B6EFF-F2CA-48C2-BECC-D1C225F7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72134-8002-4761-BC55-4CB3FAC8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27F97-E237-4C96-8E67-309687B0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318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7E06-FF1F-4261-B665-1BA3FD79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AEBE9-899A-4A32-9C23-AC76E96F7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36F2-267B-433B-AD45-844F5D26A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0372-F2DF-4729-BDA2-740A94EF0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5B476-A6DA-4724-B761-A8B754DA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FFED-A0F0-4A9B-A4D4-2079F0F2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19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A06B-1ADA-4198-BB3F-DE93D886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293AE5-58E9-4FEC-9E20-E2E86DE61D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A05C2-C546-4A6F-BE0D-4D6DC433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7FF7D-E8E7-4A5D-83EE-77A7FBC00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A3417-AD80-476C-91D0-D6453325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542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052FD-7162-401C-8AA4-8999E17EC3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E554-EF65-43CC-9419-1ED175C2D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4AFBB-11DC-46DD-B332-8A559EAEF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3EF28-B9E8-442A-AC31-E73C47354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92A1C-393A-48FD-9570-C72CE71E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67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gray">
          <a:xfrm>
            <a:off x="0" y="2825016"/>
            <a:ext cx="12188952" cy="3180930"/>
          </a:xfrm>
          <a:prstGeom prst="rect">
            <a:avLst/>
          </a:prstGeom>
          <a:solidFill>
            <a:schemeClr val="bg1">
              <a:lumMod val="85000"/>
              <a:lumOff val="1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 userDrawn="1"/>
        </p:nvSpPr>
        <p:spPr bwMode="black">
          <a:xfrm>
            <a:off x="0" y="3075709"/>
            <a:ext cx="12188952" cy="2639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 bwMode="white">
          <a:xfrm>
            <a:off x="1066800" y="3165763"/>
            <a:ext cx="10058400" cy="1711037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white">
          <a:xfrm>
            <a:off x="1066800" y="4953000"/>
            <a:ext cx="10058400" cy="685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828800"/>
            <a:ext cx="9144000" cy="2743200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9144000" cy="1506537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43400" cy="42703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825625"/>
            <a:ext cx="4343400" cy="42703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828800"/>
            <a:ext cx="43434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514600"/>
            <a:ext cx="4343400" cy="35814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7648" y="1828800"/>
            <a:ext cx="43434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7648" y="2514600"/>
            <a:ext cx="4343400" cy="35814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2587" y="1600200"/>
            <a:ext cx="3122613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12" y="762000"/>
            <a:ext cx="6400800" cy="5334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01039" y="3429000"/>
            <a:ext cx="3124161" cy="18288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7952" y="1600200"/>
            <a:ext cx="3127248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81251" y="777240"/>
            <a:ext cx="6400800" cy="530352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97952" y="3429000"/>
            <a:ext cx="3127248" cy="18288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Rectangle 7" descr="An empty placeholder to add an image. Click on the placeholder and select the image that you wish to add."/>
          <p:cNvSpPr/>
          <p:nvPr userDrawn="1"/>
        </p:nvSpPr>
        <p:spPr bwMode="blackWhite">
          <a:xfrm>
            <a:off x="644091" y="640080"/>
            <a:ext cx="6675120" cy="5577840"/>
          </a:xfrm>
          <a:prstGeom prst="rect">
            <a:avLst/>
          </a:prstGeom>
          <a:solidFill>
            <a:srgbClr val="000000"/>
          </a:solidFill>
          <a:ln w="1016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1943100" cy="56388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199"/>
            <a:ext cx="7048500" cy="56388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A673D-4968-4746-B07C-597998054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626FD-DB77-460E-B315-3A57CAD3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7EB3D-AB42-4094-B3D4-79FD56B648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CD1DD-42E7-43D8-9AC4-88366F6E3B83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AABAE-6960-485A-8216-169CD66F59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7E6F-5A95-4784-AA1D-165982F71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601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0" y="6362700"/>
            <a:ext cx="6881553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10600" y="6362700"/>
            <a:ext cx="990600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9/24/2026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9800" y="6362700"/>
            <a:ext cx="838200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5087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3172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6060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www.estyn.llyw.cymru%2Fadnoddau-gwella%2Fcynllunio-a-chydlynu-ar-gyfer-datblygiad-cynyddol-medrau-disgyblion%2F&amp;data=05%7C02%7Cjessica.roberts%40uwtsd.ac.uk%7C9c62f3b3fa514043f1ad08df1a811a0e%7C4e0f11f9046e45059cb8db2152311e21%7C0%7C0%7C639258813984485384%7CUnknown%7CTWFpbGZsb3d8eyJFbXB0eU1hcGkiOnRydWUsIlYiOiIwLjAuMDAwMCIsIlAiOiJXaW4zMiIsIkFOIjoiTWFpbCIsIldUIjoyfQ%3D%3D%7C0%7C%7C%7C&amp;sdata=ANFS%2FC2StCR0TwIgYHk6luiJYbnfvuidq6V%2BriQW2Zg%3D&amp;reserved=0" TargetMode="External"/><Relationship Id="rId3" Type="http://schemas.openxmlformats.org/officeDocument/2006/relationships/hyperlink" Target="https://eur01.safelinks.protection.outlook.com/?url=https%3A%2F%2Festyn.gov.wales%2Fimprovement-resources%2Fthe-co-ordination-of-the-provision-for-the-progressive-development-of-pupils-skills%2F&amp;data=05%7C02%7Cjessica.roberts%40uwtsd.ac.uk%7C9c62f3b3fa514043f1ad08df1a811a0e%7C4e0f11f9046e45059cb8db2152311e21%7C0%7C0%7C639258813984373351%7CUnknown%7CTWFpbGZsb3d8eyJFbXB0eU1hcGkiOnRydWUsIlYiOiIwLjAuMDAwMCIsIlAiOiJXaW4zMiIsIkFOIjoiTWFpbCIsIldUIjoyfQ%3D%3D%7C0%7C%7C%7C&amp;sdata=XtyW1oQPND4cMXrENOwcqXK3j56UCrtVwN1zQHJg3tU%3D&amp;reserved=0" TargetMode="External"/><Relationship Id="rId7" Type="http://schemas.openxmlformats.org/officeDocument/2006/relationships/hyperlink" Target="https://eur01.safelinks.protection.outlook.com/?url=https%3A%2F%2Festyn.gov.wales%2Fimprovement-resources%2Fthe-planning-and-co-ordination-for-the-progressive-development-of-pupils-skills%2F&amp;data=05%7C02%7Cjessica.roberts%40uwtsd.ac.uk%7C9c62f3b3fa514043f1ad08df1a811a0e%7C4e0f11f9046e45059cb8db2152311e21%7C0%7C0%7C639258813984462451%7CUnknown%7CTWFpbGZsb3d8eyJFbXB0eU1hcGkiOnRydWUsIlYiOiIwLjAuMDAwMCIsIlAiOiJXaW4zMiIsIkFOIjoiTWFpbCIsIldUIjoyfQ%3D%3D%7C0%7C%7C%7C&amp;sdata=HT%2B2wMzX5ao5knJk2Q%2BIahw096kvlybPC8%2BYbG2dJi8%3D&amp;reserved=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ur01.safelinks.protection.outlook.com/?url=https%3A%2F%2Fwww.estyn.llyw.cymru%2Fadnoddau-gwella%2Fcynllunio-a-chydlynur-ddarpariaeth-ar-gyfer-y-medrau-llythrennedd-rhifedd-a-chymhwysedd-digidol-yn-bwrpasol-i-gyfoethogi-pynciau-ar-draws-y-cwricwlwm-yn-effeithiol%2F&amp;data=05%7C02%7Cjessica.roberts%40uwtsd.ac.uk%7C9c62f3b3fa514043f1ad08df1a811a0e%7C4e0f11f9046e45059cb8db2152311e21%7C0%7C0%7C639258813984441731%7CUnknown%7CTWFpbGZsb3d8eyJFbXB0eU1hcGkiOnRydWUsIlYiOiIwLjAuMDAwMCIsIlAiOiJXaW4zMiIsIkFOIjoiTWFpbCIsIldUIjoyfQ%3D%3D%7C0%7C%7C%7C&amp;sdata=2P4LcDSNCI5qny%2BDCaA3HHVaJuyId748Otsx1HQ1fTs%3D&amp;reserved=0" TargetMode="External"/><Relationship Id="rId5" Type="http://schemas.openxmlformats.org/officeDocument/2006/relationships/hyperlink" Target="https://eur01.safelinks.protection.outlook.com/?url=https%3A%2F%2Festyn.gov.wales%2Fimprovement-resources%2Fplanning-and-co-ordinating-provision-for-skills-literacy-numeracy-and-digital-competence-purposefully-to-enrich-subjects-across-the-curriculum-effectively%2F&amp;data=05%7C02%7Cjessica.roberts%40uwtsd.ac.uk%7C9c62f3b3fa514043f1ad08df1a811a0e%7C4e0f11f9046e45059cb8db2152311e21%7C0%7C0%7C639258813984422417%7CUnknown%7CTWFpbGZsb3d8eyJFbXB0eU1hcGkiOnRydWUsIlYiOiIwLjAuMDAwMCIsIlAiOiJXaW4zMiIsIkFOIjoiTWFpbCIsIldUIjoyfQ%3D%3D%7C0%7C%7C%7C&amp;sdata=P%2Bo5RMkNGduWkbo2%2BDt9DjWL95uMl8Y8NgJvDnW1Nos%3D&amp;reserved=0" TargetMode="External"/><Relationship Id="rId4" Type="http://schemas.openxmlformats.org/officeDocument/2006/relationships/hyperlink" Target="https://eur01.safelinks.protection.outlook.com/?url=https%3A%2F%2Fwww.estyn.llyw.cymru%2Fadnoddau-gwella%2Fcydlynur-ddarpariaeth-ar-gyfer-datblygu-medrau-disgyblion-yn-raddol%2F&amp;data=05%7C02%7Cjessica.roberts%40uwtsd.ac.uk%7C9c62f3b3fa514043f1ad08df1a811a0e%7C4e0f11f9046e45059cb8db2152311e21%7C0%7C0%7C639258813984402198%7CUnknown%7CTWFpbGZsb3d8eyJFbXB0eU1hcGkiOnRydWUsIlYiOiIwLjAuMDAwMCIsIlAiOiJXaW4zMiIsIkFOIjoiTWFpbCIsIldUIjoyfQ%3D%3D%7C0%7C%7C%7C&amp;sdata=crikpwfBBG6m758D%2Bu8xVexqn947m3SGfi7odJYUC6Q%3D&amp;reserved=0" TargetMode="Externa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hwb.gov.wales/curriculum-for-wales/cross-curricular-skills-frameworks/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s://uowtsd.sharepoint.com/teams/SecondaryMathematicsPlannin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cross-curricular-skills-frameworks/digital-competence-framewor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j2e.com/logo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059B7A-EAF1-4976-BDED-641F150BFB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1" b="16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F1AA30-1231-462E-8952-70C1117D905E}"/>
              </a:ext>
            </a:extLst>
          </p:cNvPr>
          <p:cNvSpPr txBox="1"/>
          <p:nvPr/>
        </p:nvSpPr>
        <p:spPr>
          <a:xfrm>
            <a:off x="375193" y="243623"/>
            <a:ext cx="5111207" cy="243143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65000">
                <a:schemeClr val="accent1">
                  <a:lumMod val="45000"/>
                  <a:lumOff val="55000"/>
                </a:schemeClr>
              </a:gs>
              <a:gs pos="82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ECAD 6051 </a:t>
            </a:r>
            <a:r>
              <a:rPr lang="en-GB" dirty="0"/>
              <a:t>– </a:t>
            </a: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Professional and Pedagogic Studies: Leading the Learning: what, how and why am I teaching?</a:t>
            </a:r>
          </a:p>
          <a:p>
            <a:endParaRPr lang="en-GB" dirty="0"/>
          </a:p>
          <a:p>
            <a:endParaRPr lang="en-GB" sz="2400" b="1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2800" b="1" dirty="0"/>
              <a:t>Cross Curricular Skills / Y </a:t>
            </a:r>
            <a:r>
              <a:rPr lang="en-GB" sz="2800" b="1" dirty="0" err="1"/>
              <a:t>Sgiliau</a:t>
            </a:r>
            <a:r>
              <a:rPr lang="en-GB" sz="2800" b="1" dirty="0"/>
              <a:t> </a:t>
            </a:r>
          </a:p>
          <a:p>
            <a:r>
              <a:rPr lang="en-GB" sz="2800" b="1" dirty="0" err="1"/>
              <a:t>Trawsgwricwlaidd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9546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92F476-B2BD-440F-9191-094E95298908}"/>
              </a:ext>
            </a:extLst>
          </p:cNvPr>
          <p:cNvSpPr txBox="1"/>
          <p:nvPr/>
        </p:nvSpPr>
        <p:spPr>
          <a:xfrm>
            <a:off x="640080" y="325369"/>
            <a:ext cx="8142540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P</a:t>
            </a:r>
            <a:r>
              <a:rPr kumimoji="0" lang="en-US" sz="4400" b="1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edagogical</a:t>
            </a:r>
            <a:r>
              <a:rPr kumimoji="0" lang="en-US" sz="4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principles / </a:t>
            </a:r>
            <a:r>
              <a:rPr lang="en-GB" sz="4400" dirty="0"/>
              <a:t>Yr </a:t>
            </a:r>
            <a:r>
              <a:rPr lang="en-GB" sz="4400" dirty="0" err="1"/>
              <a:t>egwyddorion</a:t>
            </a:r>
            <a:r>
              <a:rPr lang="en-GB" sz="4400" dirty="0"/>
              <a:t> </a:t>
            </a:r>
            <a:r>
              <a:rPr lang="en-GB" sz="4400" dirty="0" err="1"/>
              <a:t>addysgegol</a:t>
            </a:r>
            <a:endParaRPr lang="en-GB" sz="4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9DDBCF-0092-42A3-AC8A-022542A32678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100" dirty="0"/>
          </a:p>
          <a:p>
            <a:pPr indent="-228600" defTabSz="9144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kumimoji="0" lang="en-US" sz="21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9. </a:t>
            </a:r>
            <a:r>
              <a:rPr lang="en-US" sz="2100" dirty="0"/>
              <a:t>Good teaching and learning regularly reinforces Cross-curriculum Responsibilities, including literacy, numeracy and digital competence, and provides opportunities to </a:t>
            </a:r>
            <a:r>
              <a:rPr lang="en-US" sz="2100" dirty="0" err="1"/>
              <a:t>practise</a:t>
            </a:r>
            <a:r>
              <a:rPr lang="en-US" sz="2100" dirty="0"/>
              <a:t> them. </a:t>
            </a:r>
            <a:endParaRPr lang="en-US" sz="2100" dirty="0">
              <a:cs typeface="Calibri"/>
            </a:endParaRPr>
          </a:p>
          <a:p>
            <a:pPr indent="-228600" defTabSz="9144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100" dirty="0">
                <a:ea typeface="+mn-lt"/>
                <a:cs typeface="+mn-lt"/>
              </a:rPr>
              <a:t>6. Good teaching and learning creates authentic contexts for learning. </a:t>
            </a:r>
            <a:endParaRPr lang="en-US" sz="2200" dirty="0">
              <a:cs typeface="Calibri"/>
            </a:endParaRPr>
          </a:p>
          <a:p>
            <a:pPr marR="0" lv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2200" dirty="0">
              <a:cs typeface="Calibri" panose="020F0502020204030204"/>
            </a:endParaRPr>
          </a:p>
        </p:txBody>
      </p:sp>
      <p:pic>
        <p:nvPicPr>
          <p:cNvPr id="2" name="Picture 1" descr="A picture containing ware, fastening, sitting, pair&#10;&#10;Description automatically generated">
            <a:extLst>
              <a:ext uri="{FF2B5EF4-FFF2-40B4-BE49-F238E27FC236}">
                <a16:creationId xmlns:a16="http://schemas.microsoft.com/office/drawing/2014/main" id="{23AB88E5-DA6F-4CC6-8CAF-68AA8FB92B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05" r="12568"/>
          <a:stretch/>
        </p:blipFill>
        <p:spPr>
          <a:xfrm>
            <a:off x="8397906" y="-569448"/>
            <a:ext cx="3896605" cy="388483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4F9DB6-3129-294C-1669-324B553CEDE1}"/>
              </a:ext>
            </a:extLst>
          </p:cNvPr>
          <p:cNvSpPr txBox="1"/>
          <p:nvPr/>
        </p:nvSpPr>
        <p:spPr>
          <a:xfrm>
            <a:off x="5441136" y="2778904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100" dirty="0"/>
          </a:p>
          <a:p>
            <a:pPr indent="-228600" defTabSz="9144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100" dirty="0"/>
              <a:t>9. Dysgu ac </a:t>
            </a:r>
            <a:r>
              <a:rPr lang="en-US" sz="2100" dirty="0" err="1"/>
              <a:t>addysgu</a:t>
            </a:r>
            <a:r>
              <a:rPr lang="en-US" sz="2100" dirty="0"/>
              <a:t> da </a:t>
            </a:r>
            <a:r>
              <a:rPr lang="en-GB" sz="2100" dirty="0" err="1"/>
              <a:t>atgyfnerthu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rheolaidd</a:t>
            </a:r>
            <a:r>
              <a:rPr lang="en-GB" sz="2100" dirty="0"/>
              <a:t> y </a:t>
            </a:r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trawsgwricwlaidd</a:t>
            </a:r>
            <a:r>
              <a:rPr lang="en-GB" sz="2100" dirty="0"/>
              <a:t>, </a:t>
            </a:r>
            <a:r>
              <a:rPr lang="en-GB" sz="2100" dirty="0" err="1"/>
              <a:t>sef</a:t>
            </a:r>
            <a:r>
              <a:rPr lang="en-GB" sz="2100" dirty="0"/>
              <a:t> </a:t>
            </a:r>
            <a:r>
              <a:rPr lang="en-GB" sz="2100" dirty="0" err="1"/>
              <a:t>llythrennedd</a:t>
            </a:r>
            <a:r>
              <a:rPr lang="en-GB" sz="2100" dirty="0"/>
              <a:t>, </a:t>
            </a:r>
            <a:r>
              <a:rPr lang="en-GB" sz="2100" dirty="0" err="1"/>
              <a:t>rhifedd</a:t>
            </a:r>
            <a:r>
              <a:rPr lang="en-GB" sz="2100" dirty="0"/>
              <a:t> a </a:t>
            </a:r>
            <a:r>
              <a:rPr lang="en-GB" sz="2100" dirty="0" err="1"/>
              <a:t>chymhwysedd</a:t>
            </a:r>
            <a:r>
              <a:rPr lang="en-GB" sz="2100" dirty="0"/>
              <a:t> </a:t>
            </a:r>
            <a:r>
              <a:rPr lang="en-GB" sz="2100" dirty="0" err="1"/>
              <a:t>digidol</a:t>
            </a:r>
            <a:r>
              <a:rPr lang="en-GB" sz="2100" dirty="0"/>
              <a:t>, ac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darparu</a:t>
            </a:r>
            <a:r>
              <a:rPr lang="en-GB" sz="2100" dirty="0"/>
              <a:t> </a:t>
            </a:r>
            <a:r>
              <a:rPr lang="en-GB" sz="2100" dirty="0" err="1"/>
              <a:t>cyfleoedd</a:t>
            </a:r>
            <a:r>
              <a:rPr lang="en-GB" sz="2100" dirty="0"/>
              <a:t> </a:t>
            </a:r>
            <a:r>
              <a:rPr lang="en-GB" sz="2100" dirty="0" err="1"/>
              <a:t>i'w</a:t>
            </a:r>
            <a:r>
              <a:rPr lang="en-GB" sz="2100" dirty="0"/>
              <a:t> </a:t>
            </a:r>
            <a:r>
              <a:rPr lang="en-GB" sz="2100" dirty="0" err="1"/>
              <a:t>hymarfer</a:t>
            </a:r>
            <a:endParaRPr lang="en-GB" sz="2100" dirty="0"/>
          </a:p>
          <a:p>
            <a:pPr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100" dirty="0">
              <a:cs typeface="Calibri"/>
            </a:endParaRPr>
          </a:p>
          <a:p>
            <a:pPr indent="-228600" defTabSz="9144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100" dirty="0">
                <a:ea typeface="+mn-lt"/>
                <a:cs typeface="+mn-lt"/>
              </a:rPr>
              <a:t>6. </a:t>
            </a:r>
            <a:r>
              <a:rPr lang="en-US" sz="2100" dirty="0"/>
              <a:t>Dysgu ac </a:t>
            </a:r>
            <a:r>
              <a:rPr lang="en-US" sz="2100" dirty="0" err="1"/>
              <a:t>addysgu</a:t>
            </a:r>
            <a:r>
              <a:rPr lang="en-US" sz="2100" dirty="0"/>
              <a:t> da </a:t>
            </a:r>
            <a:r>
              <a:rPr lang="en-GB" sz="2100" dirty="0" err="1"/>
              <a:t>creu</a:t>
            </a:r>
            <a:r>
              <a:rPr lang="en-GB" sz="2100" dirty="0"/>
              <a:t> </a:t>
            </a:r>
            <a:r>
              <a:rPr lang="en-GB" sz="2100" dirty="0" err="1"/>
              <a:t>cyd-destunau</a:t>
            </a:r>
            <a:r>
              <a:rPr lang="en-GB" sz="2100" dirty="0"/>
              <a:t> </a:t>
            </a:r>
            <a:r>
              <a:rPr lang="en-GB" sz="2100" dirty="0" err="1"/>
              <a:t>dilys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gyfer</a:t>
            </a:r>
            <a:r>
              <a:rPr lang="en-GB" sz="2100" dirty="0"/>
              <a:t> </a:t>
            </a:r>
            <a:r>
              <a:rPr lang="en-GB" sz="2100" dirty="0" err="1"/>
              <a:t>dysgu</a:t>
            </a:r>
            <a:endParaRPr lang="en-GB" sz="21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2200" dirty="0">
              <a:cs typeface="Calibri"/>
            </a:endParaRPr>
          </a:p>
          <a:p>
            <a:pPr marR="0" lv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2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02436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458ECCA6-7BB3-429D-85F4-0C2F8DE885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" t="22280" r="1928" b="17601"/>
          <a:stretch/>
        </p:blipFill>
        <p:spPr bwMode="auto">
          <a:xfrm>
            <a:off x="2054831" y="2270588"/>
            <a:ext cx="8291245" cy="389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44A539-3780-43DE-8E38-A50632664F92}"/>
              </a:ext>
            </a:extLst>
          </p:cNvPr>
          <p:cNvSpPr txBox="1"/>
          <p:nvPr/>
        </p:nvSpPr>
        <p:spPr>
          <a:xfrm>
            <a:off x="523982" y="575352"/>
            <a:ext cx="10757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Cross Curricular Skills / Y </a:t>
            </a:r>
            <a:r>
              <a:rPr lang="en-GB" sz="5400" b="1" dirty="0" err="1"/>
              <a:t>Sgiliau</a:t>
            </a:r>
            <a:r>
              <a:rPr lang="en-GB" sz="5400" b="1" dirty="0"/>
              <a:t> </a:t>
            </a:r>
          </a:p>
          <a:p>
            <a:r>
              <a:rPr lang="en-GB" sz="5400" b="1" dirty="0" err="1"/>
              <a:t>Trawsgwricwlaidd</a:t>
            </a:r>
            <a:r>
              <a:rPr lang="en-GB" sz="5400" dirty="0"/>
              <a:t> </a:t>
            </a:r>
            <a:r>
              <a:rPr lang="en-GB" sz="54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79660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D7309-4A29-7ACA-1613-1C483915B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519B62-2164-CEBD-842C-99A881E5D73C}"/>
              </a:ext>
            </a:extLst>
          </p:cNvPr>
          <p:cNvSpPr txBox="1"/>
          <p:nvPr/>
        </p:nvSpPr>
        <p:spPr>
          <a:xfrm>
            <a:off x="523982" y="575352"/>
            <a:ext cx="10757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Cross Curricular Skills / Y </a:t>
            </a:r>
            <a:r>
              <a:rPr lang="en-GB" sz="5400" b="1" dirty="0" err="1"/>
              <a:t>Sgiliau</a:t>
            </a:r>
            <a:r>
              <a:rPr lang="en-GB" sz="5400" b="1" dirty="0"/>
              <a:t> </a:t>
            </a:r>
          </a:p>
          <a:p>
            <a:r>
              <a:rPr lang="en-GB" sz="5400" b="1" dirty="0" err="1"/>
              <a:t>Trawsgwricwlaidd</a:t>
            </a:r>
            <a:r>
              <a:rPr lang="en-GB" sz="5400" dirty="0"/>
              <a:t> </a:t>
            </a:r>
            <a:r>
              <a:rPr lang="en-GB" sz="5400" b="1" dirty="0"/>
              <a:t>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49E245-168F-BB9F-CAD9-1E3D77E76DD1}"/>
              </a:ext>
            </a:extLst>
          </p:cNvPr>
          <p:cNvSpPr txBox="1"/>
          <p:nvPr/>
        </p:nvSpPr>
        <p:spPr>
          <a:xfrm>
            <a:off x="229970" y="2463952"/>
            <a:ext cx="115696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Effeithiol</a:t>
            </a:r>
            <a:r>
              <a:rPr lang="en-GB" b="1" dirty="0"/>
              <a:t> </a:t>
            </a:r>
            <a:r>
              <a:rPr lang="en-GB" dirty="0"/>
              <a:t>Estyn Effective Practice</a:t>
            </a:r>
          </a:p>
          <a:p>
            <a:pPr fontAlgn="base"/>
            <a:r>
              <a:rPr lang="en-GB" dirty="0">
                <a:hlinkClick r:id="rId3" tooltip="Original URL: https://estyn.gov.wales/improvement-resources/the-co-ordination-of-the-provision-for-the-progressive-development-of-pupils-skills/. Click or tap if you trust this link."/>
              </a:rPr>
              <a:t>The co-ordination of the provision for the progressive development of pupils’ skills - Estyn</a:t>
            </a:r>
            <a:endParaRPr lang="en-GB" dirty="0"/>
          </a:p>
          <a:p>
            <a:pPr fontAlgn="base"/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Cydlynu’r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ddarpariaeth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ar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gyfer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datblygu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medrau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disgyblion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yn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</a:t>
            </a:r>
            <a:r>
              <a:rPr lang="en-GB" dirty="0" err="1">
                <a:hlinkClick r:id="rId4" tooltip="Original URL: https://www.estyn.llyw.cymru/adnoddau-gwella/cydlynur-ddarpariaeth-ar-gyfer-datblygu-medrau-disgyblion-yn-raddol/. Click or tap if you trust this link."/>
              </a:rPr>
              <a:t>raddol</a:t>
            </a:r>
            <a:r>
              <a:rPr lang="en-GB" dirty="0">
                <a:hlinkClick r:id="rId4" tooltip="Original URL: https://www.estyn.llyw.cymru/adnoddau-gwella/cydlynur-ddarpariaeth-ar-gyfer-datblygu-medrau-disgyblion-yn-raddol/. Click or tap if you trust this link."/>
              </a:rPr>
              <a:t> - Estyn</a:t>
            </a:r>
            <a:endParaRPr lang="en-GB" dirty="0"/>
          </a:p>
          <a:p>
            <a:pPr fontAlgn="base"/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5" tooltip="Original URL: https://estyn.gov.wales/improvement-resources/planning-and-co-ordinating-provision-for-skills-literacy-numeracy-and-digital-competence-purposefully-to-enrich-subjects-across-the-curriculum-effectively/. Click or tap if you trust this link."/>
              </a:rPr>
              <a:t>Planning and co-ordinating provision for skills (literacy, numeracy and digital competence) purposefully to enrich subjects across the curriculum effectively - Estyn</a:t>
            </a:r>
            <a:endParaRPr lang="en-GB" dirty="0"/>
          </a:p>
          <a:p>
            <a:pPr fontAlgn="base"/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Cynllunio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a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chydlynu’r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ddarpariaeth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ar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gyfer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y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medrau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(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llythrennedd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,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rhifedd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a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chymhwysedd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digidol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)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yn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bwrpasol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i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gyfoethogi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pynciau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ar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draws y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cwricwlwm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yn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</a:t>
            </a:r>
            <a:r>
              <a:rPr lang="en-GB" dirty="0" err="1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effeithiol</a:t>
            </a:r>
            <a:r>
              <a:rPr lang="en-GB" dirty="0">
                <a:hlinkClick r:id="rId6" tooltip="Original URL: https://www.estyn.llyw.cymru/adnoddau-gwella/cynllunio-a-chydlynur-ddarpariaeth-ar-gyfer-y-medrau-llythrennedd-rhifedd-a-chymhwysedd-digidol-yn-bwrpasol-i-gyfoethogi-pynciau-ar-draws-y-cwricwlwm-yn-effeithiol/. Click or tap if you trust this link."/>
              </a:rPr>
              <a:t> - Estyn</a:t>
            </a:r>
            <a:endParaRPr lang="en-GB" dirty="0"/>
          </a:p>
          <a:p>
            <a:pPr fontAlgn="base"/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7" tooltip="Original URL: https://estyn.gov.wales/improvement-resources/the-planning-and-co-ordination-for-the-progressive-development-of-pupils-skills/. Click or tap if you trust this link."/>
              </a:rPr>
              <a:t>The planning and co-ordination for the progressive development of pupils’ skills - Estyn</a:t>
            </a:r>
            <a:endParaRPr lang="en-GB" dirty="0"/>
          </a:p>
          <a:p>
            <a:pPr fontAlgn="base"/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Cynllunio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a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chydlynu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ar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gyfer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datblygiad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cynyddol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medrau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</a:t>
            </a:r>
            <a:r>
              <a:rPr lang="en-GB" dirty="0" err="1">
                <a:hlinkClick r:id="rId8" tooltip="Original URL: https://www.estyn.llyw.cymru/adnoddau-gwella/cynllunio-a-chydlynu-ar-gyfer-datblygiad-cynyddol-medrau-disgyblion/. Click or tap if you trust this link."/>
              </a:rPr>
              <a:t>disgyblion</a:t>
            </a:r>
            <a:r>
              <a:rPr lang="en-GB" dirty="0">
                <a:hlinkClick r:id="rId8" tooltip="Original URL: https://www.estyn.llyw.cymru/adnoddau-gwella/cynllunio-a-chydlynu-ar-gyfer-datblygiad-cynyddol-medrau-disgyblion/. Click or tap if you trust this link."/>
              </a:rPr>
              <a:t> - Estyn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Maths Thematic Roadshow 2026">
            <a:extLst>
              <a:ext uri="{FF2B5EF4-FFF2-40B4-BE49-F238E27FC236}">
                <a16:creationId xmlns:a16="http://schemas.microsoft.com/office/drawing/2014/main" id="{9E8ECC0A-AA2F-C35B-A789-BB151BAF96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0489" y="5818099"/>
            <a:ext cx="3303519" cy="91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65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150" y="5093379"/>
            <a:ext cx="11478963" cy="12854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800" dirty="0">
                <a:ea typeface="+mj-lt"/>
                <a:cs typeface="+mj-lt"/>
                <a:hlinkClick r:id="rId4"/>
              </a:rPr>
              <a:t>Secondary Mathematics: Planning - Home (sharepoint.com)</a:t>
            </a:r>
            <a:endParaRPr lang="en-US" sz="1800" dirty="0"/>
          </a:p>
        </p:txBody>
      </p:sp>
      <p:pic>
        <p:nvPicPr>
          <p:cNvPr id="8" name="Picture 1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CEF85D6-F84B-C5F3-7664-00B6620C43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00" r="1" b="20901"/>
          <a:stretch/>
        </p:blipFill>
        <p:spPr>
          <a:xfrm>
            <a:off x="1023752" y="-205941"/>
            <a:ext cx="10267122" cy="509657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2C6462-0985-D58D-D73E-7D2684C6C917}"/>
              </a:ext>
            </a:extLst>
          </p:cNvPr>
          <p:cNvSpPr txBox="1"/>
          <p:nvPr/>
        </p:nvSpPr>
        <p:spPr>
          <a:xfrm>
            <a:off x="1559134" y="6009536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Cross-curricular skills frameworks - Hwb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06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85ADE5-EBAD-7D58-172B-6351089A38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35" t="30968" r="16786" b="7742"/>
          <a:stretch>
            <a:fillRect/>
          </a:stretch>
        </p:blipFill>
        <p:spPr>
          <a:xfrm>
            <a:off x="161273" y="471948"/>
            <a:ext cx="11298224" cy="619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300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AD133F-CB25-2AFA-F874-3913F78C79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67" t="30968"/>
          <a:stretch>
            <a:fillRect/>
          </a:stretch>
        </p:blipFill>
        <p:spPr>
          <a:xfrm>
            <a:off x="405579" y="250722"/>
            <a:ext cx="13199508" cy="676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813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Digital Competency Framework</a:t>
            </a:r>
            <a:endParaRPr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266FA21-04FC-E5C5-FCEE-F3AD7C21D09C}"/>
              </a:ext>
            </a:extLst>
          </p:cNvPr>
          <p:cNvSpPr txBox="1">
            <a:spLocks/>
          </p:cNvSpPr>
          <p:nvPr/>
        </p:nvSpPr>
        <p:spPr bwMode="white">
          <a:xfrm>
            <a:off x="2572278" y="4777381"/>
            <a:ext cx="8930748" cy="860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8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  <a:hlinkClick r:id="rId3"/>
              </a:rPr>
              <a:t>Digital Competence Framework - Hwb (gov.wales)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61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BF6448-A07F-34FB-D766-AFAE356B6B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802"/>
          <a:stretch>
            <a:fillRect/>
          </a:stretch>
        </p:blipFill>
        <p:spPr>
          <a:xfrm>
            <a:off x="1347466" y="-762310"/>
            <a:ext cx="9497067" cy="68671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360150-664B-0660-6704-D7FB9FC09477}"/>
              </a:ext>
            </a:extLst>
          </p:cNvPr>
          <p:cNvSpPr txBox="1"/>
          <p:nvPr/>
        </p:nvSpPr>
        <p:spPr>
          <a:xfrm>
            <a:off x="6645836" y="4907287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hlinkClick r:id="rId4"/>
              </a:rPr>
              <a:t>Logo J2Code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36401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6049" y="316523"/>
            <a:ext cx="10508397" cy="1752599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/>
              <a:t>Ymgysylltu </a:t>
            </a:r>
            <a:r>
              <a:rPr lang="en-GB" err="1"/>
              <a:t>dysgwyr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cyd-destun</a:t>
            </a:r>
            <a:r>
              <a:rPr lang="en-GB"/>
              <a:t> </a:t>
            </a:r>
            <a:r>
              <a:rPr lang="en-GB" err="1"/>
              <a:t>bywyd</a:t>
            </a:r>
            <a:r>
              <a:rPr lang="en-GB"/>
              <a:t> go-</a:t>
            </a:r>
            <a:r>
              <a:rPr lang="en-GB" err="1"/>
              <a:t>iawn</a:t>
            </a:r>
            <a:br>
              <a:rPr lang="en-GB"/>
            </a:br>
            <a:r>
              <a:rPr lang="en-GB"/>
              <a:t>Engaging learners in real-life authentic context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631723" y="2666999"/>
            <a:ext cx="3871300" cy="31242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Think about how a lesson can be linked to real-life context, </a:t>
            </a:r>
          </a:p>
          <a:p>
            <a:pPr marL="0" indent="0">
              <a:buNone/>
            </a:pPr>
            <a:r>
              <a:rPr lang="en-GB"/>
              <a:t>How can you engage or enthuse learners from the start- get a hook on the learning?</a:t>
            </a:r>
          </a:p>
          <a:p>
            <a:r>
              <a:rPr lang="en-GB"/>
              <a:t>Practical activity</a:t>
            </a:r>
          </a:p>
          <a:p>
            <a:r>
              <a:rPr lang="en-GB"/>
              <a:t>Video clip</a:t>
            </a:r>
          </a:p>
          <a:p>
            <a:r>
              <a:rPr lang="en-GB"/>
              <a:t>Real-life data/statistics</a:t>
            </a: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1484312" y="2666999"/>
            <a:ext cx="4895055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chyd-destun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.</a:t>
            </a:r>
            <a:endParaRPr lang="en-US" dirty="0"/>
          </a:p>
          <a:p>
            <a:r>
              <a:rPr lang="en-US" dirty="0"/>
              <a:t>Sut </a:t>
            </a:r>
            <a:r>
              <a:rPr lang="en-US" dirty="0" err="1"/>
              <a:t>medrwch</a:t>
            </a:r>
            <a:r>
              <a:rPr lang="en-US" dirty="0"/>
              <a:t> </a:t>
            </a:r>
            <a:r>
              <a:rPr lang="en-US" dirty="0" err="1"/>
              <a:t>ennyn</a:t>
            </a:r>
            <a:r>
              <a:rPr lang="en-US" dirty="0"/>
              <a:t> </a:t>
            </a:r>
            <a:r>
              <a:rPr lang="en-US" dirty="0" err="1"/>
              <a:t>diddordeb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cychwyn</a:t>
            </a:r>
            <a:r>
              <a:rPr lang="en-US" dirty="0"/>
              <a:t> – </a:t>
            </a:r>
            <a:r>
              <a:rPr lang="en-US" dirty="0" err="1"/>
              <a:t>bachu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dysgu</a:t>
            </a:r>
            <a:r>
              <a:rPr lang="en-US" dirty="0"/>
              <a:t>?</a:t>
            </a:r>
            <a:endParaRPr lang="en-GB" dirty="0"/>
          </a:p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  <a:p>
            <a:r>
              <a:rPr lang="en-GB" dirty="0"/>
              <a:t>Clip </a:t>
            </a:r>
            <a:r>
              <a:rPr lang="en-GB" dirty="0" err="1"/>
              <a:t>fideo</a:t>
            </a:r>
            <a:endParaRPr lang="en-GB" dirty="0"/>
          </a:p>
          <a:p>
            <a:r>
              <a:rPr lang="en-GB" dirty="0"/>
              <a:t>Data/</a:t>
            </a:r>
            <a:r>
              <a:rPr lang="en-GB" dirty="0" err="1"/>
              <a:t>ystadegau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go-</a:t>
            </a:r>
            <a:r>
              <a:rPr lang="en-GB" dirty="0" err="1"/>
              <a:t>iawn</a:t>
            </a:r>
            <a:endParaRPr lang="en-GB" dirty="0"/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053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ch Computer 16x9">
  <a:themeElements>
    <a:clrScheme name="TechComputer">
      <a:dk1>
        <a:srgbClr val="000000"/>
      </a:dk1>
      <a:lt1>
        <a:sysClr val="window" lastClr="FFFFFF"/>
      </a:lt1>
      <a:dk2>
        <a:srgbClr val="4D4D4D"/>
      </a:dk2>
      <a:lt2>
        <a:srgbClr val="DDDDDD"/>
      </a:lt2>
      <a:accent1>
        <a:srgbClr val="92D050"/>
      </a:accent1>
      <a:accent2>
        <a:srgbClr val="F7C331"/>
      </a:accent2>
      <a:accent3>
        <a:srgbClr val="47B8C7"/>
      </a:accent3>
      <a:accent4>
        <a:srgbClr val="B074BA"/>
      </a:accent4>
      <a:accent5>
        <a:srgbClr val="F34D47"/>
      </a:accent5>
      <a:accent6>
        <a:srgbClr val="FA8F30"/>
      </a:accent6>
      <a:hlink>
        <a:srgbClr val="47B8C7"/>
      </a:hlink>
      <a:folHlink>
        <a:srgbClr val="969696"/>
      </a:folHlink>
    </a:clrScheme>
    <a:fontScheme name="Consolas-Candara">
      <a:majorFont>
        <a:latin typeface="Consolas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901026.potx" id="{FD85E87A-7813-4F67-9E59-69B5487A1910}" vid="{BDF94C36-3ACF-4CF1-939F-F4211E6D666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0" ma:contentTypeDescription="Create a new document." ma:contentTypeScope="" ma:versionID="045b84b86c7879355cb05c10a8e166c1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cfb5c9f2fbbfb9f5abdc1f97cfc336e4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4bebffc6-b3af-4121-a6f6-77b124c923cd" xsi:nil="true"/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Props1.xml><?xml version="1.0" encoding="utf-8"?>
<ds:datastoreItem xmlns:ds="http://schemas.openxmlformats.org/officeDocument/2006/customXml" ds:itemID="{50CC5AE5-9D0D-4343-AFC5-DF85B8D951E3}">
  <ds:schemaRefs>
    <ds:schemaRef ds:uri="4bebffc6-b3af-4121-a6f6-77b124c923cd"/>
    <ds:schemaRef ds:uri="cece20dc-0d29-4254-a319-5ff0cdb992f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2BFD898-8F2A-44FE-B3D5-5CEDCEA829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B5EC6EB-3B5F-437E-A963-BD0068F6A228}">
  <ds:schemaRefs>
    <ds:schemaRef ds:uri="4bebffc6-b3af-4121-a6f6-77b124c923cd"/>
    <ds:schemaRef ds:uri="cece20dc-0d29-4254-a319-5ff0cdb992f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413</TotalTime>
  <Words>509</Words>
  <Application>Microsoft Office PowerPoint</Application>
  <PresentationFormat>Widescreen</PresentationFormat>
  <Paragraphs>61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Candara</vt:lpstr>
      <vt:lpstr>Consolas</vt:lpstr>
      <vt:lpstr>Office Theme</vt:lpstr>
      <vt:lpstr>Tech Computer 16x9</vt:lpstr>
      <vt:lpstr>PowerPoint Presentation</vt:lpstr>
      <vt:lpstr>PowerPoint Presentation</vt:lpstr>
      <vt:lpstr>PowerPoint Presentation</vt:lpstr>
      <vt:lpstr>PowerPoint Presentation</vt:lpstr>
      <vt:lpstr>Secondary Mathematics: Planning - Home (sharepoint.com)</vt:lpstr>
      <vt:lpstr>PowerPoint Presentation</vt:lpstr>
      <vt:lpstr>PowerPoint Presentation</vt:lpstr>
      <vt:lpstr>Digital Competency Framework</vt:lpstr>
      <vt:lpstr>PowerPoint Presentation</vt:lpstr>
      <vt:lpstr> Ymgysylltu dysgwyr mewn cyd-destun bywyd go-iawn Engaging learners in real-life authentic context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Literacy and Numeracy Framework (LNF)</dc:title>
  <dc:creator>Jessica Roberts</dc:creator>
  <cp:lastModifiedBy>Jessica Roberts</cp:lastModifiedBy>
  <cp:revision>4</cp:revision>
  <dcterms:created xsi:type="dcterms:W3CDTF">2020-05-19T16:27:04Z</dcterms:created>
  <dcterms:modified xsi:type="dcterms:W3CDTF">2026-09-24T21:54:25Z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Order">
    <vt:r8>365900</vt:r8>
  </property>
  <property fmtid="{D5CDD505-2E9C-101B-9397-08002B2CF9AE}" pid="4" name="_ExtendedDescription">
    <vt:lpwstr/>
  </property>
  <property fmtid="{D5CDD505-2E9C-101B-9397-08002B2CF9AE}" pid="5" name="TriggerFlowInfo">
    <vt:lpwstr/>
  </property>
  <property fmtid="{D5CDD505-2E9C-101B-9397-08002B2CF9AE}" pid="6" name="ComplianceAssetId">
    <vt:lpwstr/>
  </property>
  <property fmtid="{D5CDD505-2E9C-101B-9397-08002B2CF9AE}" pid="7" name="MediaServiceImageTags">
    <vt:lpwstr/>
  </property>
  <property fmtid="{D5CDD505-2E9C-101B-9397-08002B2CF9AE}" pid="8" name="xd_Signature">
    <vt:bool>false</vt:bool>
  </property>
  <property fmtid="{D5CDD505-2E9C-101B-9397-08002B2CF9AE}" pid="9" name="xd_ProgID">
    <vt:lpwstr/>
  </property>
  <property fmtid="{D5CDD505-2E9C-101B-9397-08002B2CF9AE}" pid="10" name="TemplateUrl">
    <vt:lpwstr/>
  </property>
</Properties>
</file>