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2.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2.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0BAA21-9443-4F55-97E2-FF51AA85452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96056B6-3070-4FCB-95A5-E7188E71B9C4}">
      <dgm:prSet/>
      <dgm:spPr/>
      <dgm:t>
        <a:bodyPr/>
        <a:lstStyle/>
        <a:p>
          <a:pPr>
            <a:lnSpc>
              <a:spcPct val="100000"/>
            </a:lnSpc>
          </a:pPr>
          <a:r>
            <a:rPr lang="en-GB"/>
            <a:t>Using the interactive whiteboard. </a:t>
          </a:r>
          <a:endParaRPr lang="en-US"/>
        </a:p>
      </dgm:t>
    </dgm:pt>
    <dgm:pt modelId="{B737C5E6-837B-4713-A1B2-07A295B7D8BD}" type="parTrans" cxnId="{7D85198F-8051-46E2-9665-CEC1287735B9}">
      <dgm:prSet/>
      <dgm:spPr/>
      <dgm:t>
        <a:bodyPr/>
        <a:lstStyle/>
        <a:p>
          <a:endParaRPr lang="en-US"/>
        </a:p>
      </dgm:t>
    </dgm:pt>
    <dgm:pt modelId="{C43FC3FE-07E3-4936-95FB-104B4E72536F}" type="sibTrans" cxnId="{7D85198F-8051-46E2-9665-CEC1287735B9}">
      <dgm:prSet/>
      <dgm:spPr/>
      <dgm:t>
        <a:bodyPr/>
        <a:lstStyle/>
        <a:p>
          <a:endParaRPr lang="en-US"/>
        </a:p>
      </dgm:t>
    </dgm:pt>
    <dgm:pt modelId="{D247617E-D50D-40A7-A118-9EACCE05DBAE}">
      <dgm:prSet/>
      <dgm:spPr/>
      <dgm:t>
        <a:bodyPr/>
        <a:lstStyle/>
        <a:p>
          <a:pPr>
            <a:lnSpc>
              <a:spcPct val="100000"/>
            </a:lnSpc>
          </a:pPr>
          <a:r>
            <a:rPr lang="en-GB"/>
            <a:t>Using your chosen topic, you will now teach the class.</a:t>
          </a:r>
          <a:endParaRPr lang="en-US"/>
        </a:p>
      </dgm:t>
    </dgm:pt>
    <dgm:pt modelId="{27530ECB-9EF1-4E58-ACA4-ACB467F0CB0A}" type="parTrans" cxnId="{3A1D95FD-7525-44DE-81E3-DC0898A6BAA8}">
      <dgm:prSet/>
      <dgm:spPr/>
      <dgm:t>
        <a:bodyPr/>
        <a:lstStyle/>
        <a:p>
          <a:endParaRPr lang="en-US"/>
        </a:p>
      </dgm:t>
    </dgm:pt>
    <dgm:pt modelId="{BA27B0C3-0FA4-4381-8ED7-1E8B275DBFDB}" type="sibTrans" cxnId="{3A1D95FD-7525-44DE-81E3-DC0898A6BAA8}">
      <dgm:prSet/>
      <dgm:spPr/>
      <dgm:t>
        <a:bodyPr/>
        <a:lstStyle/>
        <a:p>
          <a:endParaRPr lang="en-US"/>
        </a:p>
      </dgm:t>
    </dgm:pt>
    <dgm:pt modelId="{F7C4CC71-0803-4A80-A667-5773CC11EE92}">
      <dgm:prSet/>
      <dgm:spPr/>
      <dgm:t>
        <a:bodyPr/>
        <a:lstStyle/>
        <a:p>
          <a:pPr>
            <a:lnSpc>
              <a:spcPct val="100000"/>
            </a:lnSpc>
          </a:pPr>
          <a:r>
            <a:rPr lang="en-GB"/>
            <a:t>There is no time limit. </a:t>
          </a:r>
          <a:endParaRPr lang="en-US"/>
        </a:p>
      </dgm:t>
    </dgm:pt>
    <dgm:pt modelId="{42C46109-9653-4EEA-9DEE-176C81119EDD}" type="parTrans" cxnId="{40C409F1-A008-46BF-8CDE-D71DF0894887}">
      <dgm:prSet/>
      <dgm:spPr/>
      <dgm:t>
        <a:bodyPr/>
        <a:lstStyle/>
        <a:p>
          <a:endParaRPr lang="en-US"/>
        </a:p>
      </dgm:t>
    </dgm:pt>
    <dgm:pt modelId="{3B71BFE3-A380-4E00-BC07-57A9B2950D4A}" type="sibTrans" cxnId="{40C409F1-A008-46BF-8CDE-D71DF0894887}">
      <dgm:prSet/>
      <dgm:spPr/>
      <dgm:t>
        <a:bodyPr/>
        <a:lstStyle/>
        <a:p>
          <a:endParaRPr lang="en-US"/>
        </a:p>
      </dgm:t>
    </dgm:pt>
    <dgm:pt modelId="{DC4CBE84-E7E3-4750-B613-BC7BDBB936B2}">
      <dgm:prSet/>
      <dgm:spPr/>
      <dgm:t>
        <a:bodyPr/>
        <a:lstStyle/>
        <a:p>
          <a:pPr>
            <a:lnSpc>
              <a:spcPct val="100000"/>
            </a:lnSpc>
          </a:pPr>
          <a:r>
            <a:rPr lang="en-GB"/>
            <a:t>You need to include a task. </a:t>
          </a:r>
          <a:endParaRPr lang="en-US"/>
        </a:p>
      </dgm:t>
    </dgm:pt>
    <dgm:pt modelId="{90845EC0-E414-4A7E-B57D-CEC08BA5E1B9}" type="parTrans" cxnId="{AE12895E-9320-4F8D-AA38-074F74DE08B6}">
      <dgm:prSet/>
      <dgm:spPr/>
      <dgm:t>
        <a:bodyPr/>
        <a:lstStyle/>
        <a:p>
          <a:endParaRPr lang="en-US"/>
        </a:p>
      </dgm:t>
    </dgm:pt>
    <dgm:pt modelId="{06E77129-AE66-45A4-A31B-804C8D42D165}" type="sibTrans" cxnId="{AE12895E-9320-4F8D-AA38-074F74DE08B6}">
      <dgm:prSet/>
      <dgm:spPr/>
      <dgm:t>
        <a:bodyPr/>
        <a:lstStyle/>
        <a:p>
          <a:endParaRPr lang="en-US"/>
        </a:p>
      </dgm:t>
    </dgm:pt>
    <dgm:pt modelId="{9D4A3446-E686-4FC5-8D7F-5A909983ADC6}" type="pres">
      <dgm:prSet presAssocID="{AA0BAA21-9443-4F55-97E2-FF51AA854525}" presName="root" presStyleCnt="0">
        <dgm:presLayoutVars>
          <dgm:dir/>
          <dgm:resizeHandles val="exact"/>
        </dgm:presLayoutVars>
      </dgm:prSet>
      <dgm:spPr/>
    </dgm:pt>
    <dgm:pt modelId="{54F7245D-88E5-422F-8EAB-A92B42A67483}" type="pres">
      <dgm:prSet presAssocID="{496056B6-3070-4FCB-95A5-E7188E71B9C4}" presName="compNode" presStyleCnt="0"/>
      <dgm:spPr/>
    </dgm:pt>
    <dgm:pt modelId="{D006EF90-519C-4442-926B-083061EBEFB1}" type="pres">
      <dgm:prSet presAssocID="{496056B6-3070-4FCB-95A5-E7188E71B9C4}" presName="bgRect" presStyleLbl="bgShp" presStyleIdx="0" presStyleCnt="4"/>
      <dgm:spPr/>
    </dgm:pt>
    <dgm:pt modelId="{884A06A5-E894-4EB9-9DA5-9A10AA2CAB09}" type="pres">
      <dgm:prSet presAssocID="{496056B6-3070-4FCB-95A5-E7188E71B9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lackboard"/>
        </a:ext>
      </dgm:extLst>
    </dgm:pt>
    <dgm:pt modelId="{E1E7842C-5676-4FB3-9410-4C9C39C98A7A}" type="pres">
      <dgm:prSet presAssocID="{496056B6-3070-4FCB-95A5-E7188E71B9C4}" presName="spaceRect" presStyleCnt="0"/>
      <dgm:spPr/>
    </dgm:pt>
    <dgm:pt modelId="{5809529A-7849-4E3F-978C-A76FAB7785C2}" type="pres">
      <dgm:prSet presAssocID="{496056B6-3070-4FCB-95A5-E7188E71B9C4}" presName="parTx" presStyleLbl="revTx" presStyleIdx="0" presStyleCnt="4">
        <dgm:presLayoutVars>
          <dgm:chMax val="0"/>
          <dgm:chPref val="0"/>
        </dgm:presLayoutVars>
      </dgm:prSet>
      <dgm:spPr/>
    </dgm:pt>
    <dgm:pt modelId="{B32827FC-6F1E-4272-BF54-D71BF1741673}" type="pres">
      <dgm:prSet presAssocID="{C43FC3FE-07E3-4936-95FB-104B4E72536F}" presName="sibTrans" presStyleCnt="0"/>
      <dgm:spPr/>
    </dgm:pt>
    <dgm:pt modelId="{75E2FD7C-E003-4D7D-92DC-D9276A89D9CC}" type="pres">
      <dgm:prSet presAssocID="{D247617E-D50D-40A7-A118-9EACCE05DBAE}" presName="compNode" presStyleCnt="0"/>
      <dgm:spPr/>
    </dgm:pt>
    <dgm:pt modelId="{8EAE43C4-2088-49C4-B4FA-72E588FC6D88}" type="pres">
      <dgm:prSet presAssocID="{D247617E-D50D-40A7-A118-9EACCE05DBAE}" presName="bgRect" presStyleLbl="bgShp" presStyleIdx="1" presStyleCnt="4"/>
      <dgm:spPr/>
    </dgm:pt>
    <dgm:pt modelId="{A9413E01-CB54-4FDF-8DAF-02355CE8A63F}" type="pres">
      <dgm:prSet presAssocID="{D247617E-D50D-40A7-A118-9EACCE05DBA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5DD117C1-B107-4D89-BE8C-C746EE49413D}" type="pres">
      <dgm:prSet presAssocID="{D247617E-D50D-40A7-A118-9EACCE05DBAE}" presName="spaceRect" presStyleCnt="0"/>
      <dgm:spPr/>
    </dgm:pt>
    <dgm:pt modelId="{8CB571F2-B842-4006-BE2D-3FA329E76F9A}" type="pres">
      <dgm:prSet presAssocID="{D247617E-D50D-40A7-A118-9EACCE05DBAE}" presName="parTx" presStyleLbl="revTx" presStyleIdx="1" presStyleCnt="4">
        <dgm:presLayoutVars>
          <dgm:chMax val="0"/>
          <dgm:chPref val="0"/>
        </dgm:presLayoutVars>
      </dgm:prSet>
      <dgm:spPr/>
    </dgm:pt>
    <dgm:pt modelId="{7E045089-DA5A-4C17-BF03-1942754F60E4}" type="pres">
      <dgm:prSet presAssocID="{BA27B0C3-0FA4-4381-8ED7-1E8B275DBFDB}" presName="sibTrans" presStyleCnt="0"/>
      <dgm:spPr/>
    </dgm:pt>
    <dgm:pt modelId="{607D369D-30F6-4D91-BC10-C5BDF98247E8}" type="pres">
      <dgm:prSet presAssocID="{F7C4CC71-0803-4A80-A667-5773CC11EE92}" presName="compNode" presStyleCnt="0"/>
      <dgm:spPr/>
    </dgm:pt>
    <dgm:pt modelId="{C8712E37-974D-4642-A208-9169D67CC988}" type="pres">
      <dgm:prSet presAssocID="{F7C4CC71-0803-4A80-A667-5773CC11EE92}" presName="bgRect" presStyleLbl="bgShp" presStyleIdx="2" presStyleCnt="4"/>
      <dgm:spPr/>
    </dgm:pt>
    <dgm:pt modelId="{5BF7893E-2715-485E-B165-E791211376F5}" type="pres">
      <dgm:prSet presAssocID="{F7C4CC71-0803-4A80-A667-5773CC11EE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rglass"/>
        </a:ext>
      </dgm:extLst>
    </dgm:pt>
    <dgm:pt modelId="{3E82FB4C-70EC-4D4A-AECC-77038542C8A5}" type="pres">
      <dgm:prSet presAssocID="{F7C4CC71-0803-4A80-A667-5773CC11EE92}" presName="spaceRect" presStyleCnt="0"/>
      <dgm:spPr/>
    </dgm:pt>
    <dgm:pt modelId="{66518562-FEB2-4B59-9455-EAD7639457AF}" type="pres">
      <dgm:prSet presAssocID="{F7C4CC71-0803-4A80-A667-5773CC11EE92}" presName="parTx" presStyleLbl="revTx" presStyleIdx="2" presStyleCnt="4">
        <dgm:presLayoutVars>
          <dgm:chMax val="0"/>
          <dgm:chPref val="0"/>
        </dgm:presLayoutVars>
      </dgm:prSet>
      <dgm:spPr/>
    </dgm:pt>
    <dgm:pt modelId="{B3EDB29D-457E-4110-B2F4-B34491757CB1}" type="pres">
      <dgm:prSet presAssocID="{3B71BFE3-A380-4E00-BC07-57A9B2950D4A}" presName="sibTrans" presStyleCnt="0"/>
      <dgm:spPr/>
    </dgm:pt>
    <dgm:pt modelId="{C5BEC7AF-B2CF-4A2E-8A71-1D9116B9D862}" type="pres">
      <dgm:prSet presAssocID="{DC4CBE84-E7E3-4750-B613-BC7BDBB936B2}" presName="compNode" presStyleCnt="0"/>
      <dgm:spPr/>
    </dgm:pt>
    <dgm:pt modelId="{DD9FC8A9-46EA-41AA-B5F6-22B4046CD354}" type="pres">
      <dgm:prSet presAssocID="{DC4CBE84-E7E3-4750-B613-BC7BDBB936B2}" presName="bgRect" presStyleLbl="bgShp" presStyleIdx="3" presStyleCnt="4"/>
      <dgm:spPr/>
    </dgm:pt>
    <dgm:pt modelId="{B3889319-38DB-431E-A8F1-CF94F2979370}" type="pres">
      <dgm:prSet presAssocID="{DC4CBE84-E7E3-4750-B613-BC7BDBB936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ncil"/>
        </a:ext>
      </dgm:extLst>
    </dgm:pt>
    <dgm:pt modelId="{DA53D820-9A6B-4CFC-906C-8B93427F3BD0}" type="pres">
      <dgm:prSet presAssocID="{DC4CBE84-E7E3-4750-B613-BC7BDBB936B2}" presName="spaceRect" presStyleCnt="0"/>
      <dgm:spPr/>
    </dgm:pt>
    <dgm:pt modelId="{43F30D61-F8F2-423F-B9BE-9E4DC23977F0}" type="pres">
      <dgm:prSet presAssocID="{DC4CBE84-E7E3-4750-B613-BC7BDBB936B2}" presName="parTx" presStyleLbl="revTx" presStyleIdx="3" presStyleCnt="4">
        <dgm:presLayoutVars>
          <dgm:chMax val="0"/>
          <dgm:chPref val="0"/>
        </dgm:presLayoutVars>
      </dgm:prSet>
      <dgm:spPr/>
    </dgm:pt>
  </dgm:ptLst>
  <dgm:cxnLst>
    <dgm:cxn modelId="{54A51C2E-F494-40A6-B3F3-DCE2CEE8CF18}" type="presOf" srcId="{496056B6-3070-4FCB-95A5-E7188E71B9C4}" destId="{5809529A-7849-4E3F-978C-A76FAB7785C2}" srcOrd="0" destOrd="0" presId="urn:microsoft.com/office/officeart/2018/2/layout/IconVerticalSolidList"/>
    <dgm:cxn modelId="{AE12895E-9320-4F8D-AA38-074F74DE08B6}" srcId="{AA0BAA21-9443-4F55-97E2-FF51AA854525}" destId="{DC4CBE84-E7E3-4750-B613-BC7BDBB936B2}" srcOrd="3" destOrd="0" parTransId="{90845EC0-E414-4A7E-B57D-CEC08BA5E1B9}" sibTransId="{06E77129-AE66-45A4-A31B-804C8D42D165}"/>
    <dgm:cxn modelId="{2B77C263-A3CA-4AB9-ABAC-389A30ADD6F5}" type="presOf" srcId="{AA0BAA21-9443-4F55-97E2-FF51AA854525}" destId="{9D4A3446-E686-4FC5-8D7F-5A909983ADC6}" srcOrd="0" destOrd="0" presId="urn:microsoft.com/office/officeart/2018/2/layout/IconVerticalSolidList"/>
    <dgm:cxn modelId="{8FAE4A68-A3BC-45BE-8712-DE72EDFDD022}" type="presOf" srcId="{F7C4CC71-0803-4A80-A667-5773CC11EE92}" destId="{66518562-FEB2-4B59-9455-EAD7639457AF}" srcOrd="0" destOrd="0" presId="urn:microsoft.com/office/officeart/2018/2/layout/IconVerticalSolidList"/>
    <dgm:cxn modelId="{7D85198F-8051-46E2-9665-CEC1287735B9}" srcId="{AA0BAA21-9443-4F55-97E2-FF51AA854525}" destId="{496056B6-3070-4FCB-95A5-E7188E71B9C4}" srcOrd="0" destOrd="0" parTransId="{B737C5E6-837B-4713-A1B2-07A295B7D8BD}" sibTransId="{C43FC3FE-07E3-4936-95FB-104B4E72536F}"/>
    <dgm:cxn modelId="{7031ACA6-3D19-4D45-A74B-8D6B3E36F0EC}" type="presOf" srcId="{D247617E-D50D-40A7-A118-9EACCE05DBAE}" destId="{8CB571F2-B842-4006-BE2D-3FA329E76F9A}" srcOrd="0" destOrd="0" presId="urn:microsoft.com/office/officeart/2018/2/layout/IconVerticalSolidList"/>
    <dgm:cxn modelId="{62CF2ECB-A4D0-441D-9963-FF3E7242BBCD}" type="presOf" srcId="{DC4CBE84-E7E3-4750-B613-BC7BDBB936B2}" destId="{43F30D61-F8F2-423F-B9BE-9E4DC23977F0}" srcOrd="0" destOrd="0" presId="urn:microsoft.com/office/officeart/2018/2/layout/IconVerticalSolidList"/>
    <dgm:cxn modelId="{40C409F1-A008-46BF-8CDE-D71DF0894887}" srcId="{AA0BAA21-9443-4F55-97E2-FF51AA854525}" destId="{F7C4CC71-0803-4A80-A667-5773CC11EE92}" srcOrd="2" destOrd="0" parTransId="{42C46109-9653-4EEA-9DEE-176C81119EDD}" sibTransId="{3B71BFE3-A380-4E00-BC07-57A9B2950D4A}"/>
    <dgm:cxn modelId="{3A1D95FD-7525-44DE-81E3-DC0898A6BAA8}" srcId="{AA0BAA21-9443-4F55-97E2-FF51AA854525}" destId="{D247617E-D50D-40A7-A118-9EACCE05DBAE}" srcOrd="1" destOrd="0" parTransId="{27530ECB-9EF1-4E58-ACA4-ACB467F0CB0A}" sibTransId="{BA27B0C3-0FA4-4381-8ED7-1E8B275DBFDB}"/>
    <dgm:cxn modelId="{65B6BB8B-47DB-4E5E-B2C1-5D0DABE0C3C6}" type="presParOf" srcId="{9D4A3446-E686-4FC5-8D7F-5A909983ADC6}" destId="{54F7245D-88E5-422F-8EAB-A92B42A67483}" srcOrd="0" destOrd="0" presId="urn:microsoft.com/office/officeart/2018/2/layout/IconVerticalSolidList"/>
    <dgm:cxn modelId="{7B004BBD-538B-4882-A5AE-6E7ADB9FEE37}" type="presParOf" srcId="{54F7245D-88E5-422F-8EAB-A92B42A67483}" destId="{D006EF90-519C-4442-926B-083061EBEFB1}" srcOrd="0" destOrd="0" presId="urn:microsoft.com/office/officeart/2018/2/layout/IconVerticalSolidList"/>
    <dgm:cxn modelId="{7D204BC7-7F37-4228-BC58-F2A28E694C2A}" type="presParOf" srcId="{54F7245D-88E5-422F-8EAB-A92B42A67483}" destId="{884A06A5-E894-4EB9-9DA5-9A10AA2CAB09}" srcOrd="1" destOrd="0" presId="urn:microsoft.com/office/officeart/2018/2/layout/IconVerticalSolidList"/>
    <dgm:cxn modelId="{A690D2D9-2317-4C85-9B8D-476C46DBEDB3}" type="presParOf" srcId="{54F7245D-88E5-422F-8EAB-A92B42A67483}" destId="{E1E7842C-5676-4FB3-9410-4C9C39C98A7A}" srcOrd="2" destOrd="0" presId="urn:microsoft.com/office/officeart/2018/2/layout/IconVerticalSolidList"/>
    <dgm:cxn modelId="{AA6B2BDB-64B0-40F9-9474-B3356B6ED160}" type="presParOf" srcId="{54F7245D-88E5-422F-8EAB-A92B42A67483}" destId="{5809529A-7849-4E3F-978C-A76FAB7785C2}" srcOrd="3" destOrd="0" presId="urn:microsoft.com/office/officeart/2018/2/layout/IconVerticalSolidList"/>
    <dgm:cxn modelId="{C11F1A6A-E0B3-4E1F-A310-7F4BE8E33F1D}" type="presParOf" srcId="{9D4A3446-E686-4FC5-8D7F-5A909983ADC6}" destId="{B32827FC-6F1E-4272-BF54-D71BF1741673}" srcOrd="1" destOrd="0" presId="urn:microsoft.com/office/officeart/2018/2/layout/IconVerticalSolidList"/>
    <dgm:cxn modelId="{751DB9BC-DDA7-47AD-ACB8-F32F4C9BADB9}" type="presParOf" srcId="{9D4A3446-E686-4FC5-8D7F-5A909983ADC6}" destId="{75E2FD7C-E003-4D7D-92DC-D9276A89D9CC}" srcOrd="2" destOrd="0" presId="urn:microsoft.com/office/officeart/2018/2/layout/IconVerticalSolidList"/>
    <dgm:cxn modelId="{93650A7A-55E1-4F0F-BF10-0BA6F6F6DB31}" type="presParOf" srcId="{75E2FD7C-E003-4D7D-92DC-D9276A89D9CC}" destId="{8EAE43C4-2088-49C4-B4FA-72E588FC6D88}" srcOrd="0" destOrd="0" presId="urn:microsoft.com/office/officeart/2018/2/layout/IconVerticalSolidList"/>
    <dgm:cxn modelId="{8D406E09-69F7-45AD-939D-8306E1467D6D}" type="presParOf" srcId="{75E2FD7C-E003-4D7D-92DC-D9276A89D9CC}" destId="{A9413E01-CB54-4FDF-8DAF-02355CE8A63F}" srcOrd="1" destOrd="0" presId="urn:microsoft.com/office/officeart/2018/2/layout/IconVerticalSolidList"/>
    <dgm:cxn modelId="{1C01862E-1E35-4481-87F2-FBF771672C9A}" type="presParOf" srcId="{75E2FD7C-E003-4D7D-92DC-D9276A89D9CC}" destId="{5DD117C1-B107-4D89-BE8C-C746EE49413D}" srcOrd="2" destOrd="0" presId="urn:microsoft.com/office/officeart/2018/2/layout/IconVerticalSolidList"/>
    <dgm:cxn modelId="{C50D6262-30C8-4FAB-A74E-CB2159478CD0}" type="presParOf" srcId="{75E2FD7C-E003-4D7D-92DC-D9276A89D9CC}" destId="{8CB571F2-B842-4006-BE2D-3FA329E76F9A}" srcOrd="3" destOrd="0" presId="urn:microsoft.com/office/officeart/2018/2/layout/IconVerticalSolidList"/>
    <dgm:cxn modelId="{0701EA01-BC72-4300-850A-ED1E5E651AC2}" type="presParOf" srcId="{9D4A3446-E686-4FC5-8D7F-5A909983ADC6}" destId="{7E045089-DA5A-4C17-BF03-1942754F60E4}" srcOrd="3" destOrd="0" presId="urn:microsoft.com/office/officeart/2018/2/layout/IconVerticalSolidList"/>
    <dgm:cxn modelId="{6439D077-CC03-4D2A-89FB-2F8114F6D035}" type="presParOf" srcId="{9D4A3446-E686-4FC5-8D7F-5A909983ADC6}" destId="{607D369D-30F6-4D91-BC10-C5BDF98247E8}" srcOrd="4" destOrd="0" presId="urn:microsoft.com/office/officeart/2018/2/layout/IconVerticalSolidList"/>
    <dgm:cxn modelId="{6BCA8664-F82C-49A5-B233-DA21D434B408}" type="presParOf" srcId="{607D369D-30F6-4D91-BC10-C5BDF98247E8}" destId="{C8712E37-974D-4642-A208-9169D67CC988}" srcOrd="0" destOrd="0" presId="urn:microsoft.com/office/officeart/2018/2/layout/IconVerticalSolidList"/>
    <dgm:cxn modelId="{43A21901-62CB-4234-B6DF-EB888D682AE4}" type="presParOf" srcId="{607D369D-30F6-4D91-BC10-C5BDF98247E8}" destId="{5BF7893E-2715-485E-B165-E791211376F5}" srcOrd="1" destOrd="0" presId="urn:microsoft.com/office/officeart/2018/2/layout/IconVerticalSolidList"/>
    <dgm:cxn modelId="{C9013DBF-0772-41DF-9F36-CDC7CF48F56F}" type="presParOf" srcId="{607D369D-30F6-4D91-BC10-C5BDF98247E8}" destId="{3E82FB4C-70EC-4D4A-AECC-77038542C8A5}" srcOrd="2" destOrd="0" presId="urn:microsoft.com/office/officeart/2018/2/layout/IconVerticalSolidList"/>
    <dgm:cxn modelId="{8A4A1956-4937-484C-81CB-51CC10A0B2D9}" type="presParOf" srcId="{607D369D-30F6-4D91-BC10-C5BDF98247E8}" destId="{66518562-FEB2-4B59-9455-EAD7639457AF}" srcOrd="3" destOrd="0" presId="urn:microsoft.com/office/officeart/2018/2/layout/IconVerticalSolidList"/>
    <dgm:cxn modelId="{8DBFF361-0F81-41D7-B3A1-FEE041094351}" type="presParOf" srcId="{9D4A3446-E686-4FC5-8D7F-5A909983ADC6}" destId="{B3EDB29D-457E-4110-B2F4-B34491757CB1}" srcOrd="5" destOrd="0" presId="urn:microsoft.com/office/officeart/2018/2/layout/IconVerticalSolidList"/>
    <dgm:cxn modelId="{84D29726-1835-465E-BEE4-67682D29F34A}" type="presParOf" srcId="{9D4A3446-E686-4FC5-8D7F-5A909983ADC6}" destId="{C5BEC7AF-B2CF-4A2E-8A71-1D9116B9D862}" srcOrd="6" destOrd="0" presId="urn:microsoft.com/office/officeart/2018/2/layout/IconVerticalSolidList"/>
    <dgm:cxn modelId="{A97D36C7-6480-4790-A046-D453EC8841A8}" type="presParOf" srcId="{C5BEC7AF-B2CF-4A2E-8A71-1D9116B9D862}" destId="{DD9FC8A9-46EA-41AA-B5F6-22B4046CD354}" srcOrd="0" destOrd="0" presId="urn:microsoft.com/office/officeart/2018/2/layout/IconVerticalSolidList"/>
    <dgm:cxn modelId="{A3B1981B-EA33-40B9-9F1B-1AC7F30A0236}" type="presParOf" srcId="{C5BEC7AF-B2CF-4A2E-8A71-1D9116B9D862}" destId="{B3889319-38DB-431E-A8F1-CF94F2979370}" srcOrd="1" destOrd="0" presId="urn:microsoft.com/office/officeart/2018/2/layout/IconVerticalSolidList"/>
    <dgm:cxn modelId="{D448FF8C-273A-4A27-9258-7259A76AC9ED}" type="presParOf" srcId="{C5BEC7AF-B2CF-4A2E-8A71-1D9116B9D862}" destId="{DA53D820-9A6B-4CFC-906C-8B93427F3BD0}" srcOrd="2" destOrd="0" presId="urn:microsoft.com/office/officeart/2018/2/layout/IconVerticalSolidList"/>
    <dgm:cxn modelId="{36626201-F679-4E57-850B-4BC88CE13A37}" type="presParOf" srcId="{C5BEC7AF-B2CF-4A2E-8A71-1D9116B9D862}" destId="{43F30D61-F8F2-423F-B9BE-9E4DC23977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6EF90-519C-4442-926B-083061EBEFB1}">
      <dsp:nvSpPr>
        <dsp:cNvPr id="0" name=""/>
        <dsp:cNvSpPr/>
      </dsp:nvSpPr>
      <dsp:spPr>
        <a:xfrm>
          <a:off x="0" y="1647"/>
          <a:ext cx="10134600" cy="834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A06A5-E894-4EB9-9DA5-9A10AA2CAB09}">
      <dsp:nvSpPr>
        <dsp:cNvPr id="0" name=""/>
        <dsp:cNvSpPr/>
      </dsp:nvSpPr>
      <dsp:spPr>
        <a:xfrm>
          <a:off x="252574" y="189512"/>
          <a:ext cx="459226" cy="4592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9529A-7849-4E3F-978C-A76FAB7785C2}">
      <dsp:nvSpPr>
        <dsp:cNvPr id="0" name=""/>
        <dsp:cNvSpPr/>
      </dsp:nvSpPr>
      <dsp:spPr>
        <a:xfrm>
          <a:off x="964375" y="1647"/>
          <a:ext cx="9170224" cy="834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366" tIns="88366" rIns="88366" bIns="88366" numCol="1" spcCol="1270" anchor="ctr" anchorCtr="0">
          <a:noAutofit/>
        </a:bodyPr>
        <a:lstStyle/>
        <a:p>
          <a:pPr marL="0" lvl="0" indent="0" algn="l" defTabSz="977900">
            <a:lnSpc>
              <a:spcPct val="100000"/>
            </a:lnSpc>
            <a:spcBef>
              <a:spcPct val="0"/>
            </a:spcBef>
            <a:spcAft>
              <a:spcPct val="35000"/>
            </a:spcAft>
            <a:buNone/>
          </a:pPr>
          <a:r>
            <a:rPr lang="en-GB" sz="2200" kern="1200"/>
            <a:t>Using the interactive whiteboard. </a:t>
          </a:r>
          <a:endParaRPr lang="en-US" sz="2200" kern="1200"/>
        </a:p>
      </dsp:txBody>
      <dsp:txXfrm>
        <a:off x="964375" y="1647"/>
        <a:ext cx="9170224" cy="834957"/>
      </dsp:txXfrm>
    </dsp:sp>
    <dsp:sp modelId="{8EAE43C4-2088-49C4-B4FA-72E588FC6D88}">
      <dsp:nvSpPr>
        <dsp:cNvPr id="0" name=""/>
        <dsp:cNvSpPr/>
      </dsp:nvSpPr>
      <dsp:spPr>
        <a:xfrm>
          <a:off x="0" y="1045344"/>
          <a:ext cx="10134600" cy="834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13E01-CB54-4FDF-8DAF-02355CE8A63F}">
      <dsp:nvSpPr>
        <dsp:cNvPr id="0" name=""/>
        <dsp:cNvSpPr/>
      </dsp:nvSpPr>
      <dsp:spPr>
        <a:xfrm>
          <a:off x="252574" y="1233209"/>
          <a:ext cx="459226" cy="4592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B571F2-B842-4006-BE2D-3FA329E76F9A}">
      <dsp:nvSpPr>
        <dsp:cNvPr id="0" name=""/>
        <dsp:cNvSpPr/>
      </dsp:nvSpPr>
      <dsp:spPr>
        <a:xfrm>
          <a:off x="964375" y="1045344"/>
          <a:ext cx="9170224" cy="834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366" tIns="88366" rIns="88366" bIns="88366" numCol="1" spcCol="1270" anchor="ctr" anchorCtr="0">
          <a:noAutofit/>
        </a:bodyPr>
        <a:lstStyle/>
        <a:p>
          <a:pPr marL="0" lvl="0" indent="0" algn="l" defTabSz="977900">
            <a:lnSpc>
              <a:spcPct val="100000"/>
            </a:lnSpc>
            <a:spcBef>
              <a:spcPct val="0"/>
            </a:spcBef>
            <a:spcAft>
              <a:spcPct val="35000"/>
            </a:spcAft>
            <a:buNone/>
          </a:pPr>
          <a:r>
            <a:rPr lang="en-GB" sz="2200" kern="1200"/>
            <a:t>Using your chosen topic, you will now teach the class.</a:t>
          </a:r>
          <a:endParaRPr lang="en-US" sz="2200" kern="1200"/>
        </a:p>
      </dsp:txBody>
      <dsp:txXfrm>
        <a:off x="964375" y="1045344"/>
        <a:ext cx="9170224" cy="834957"/>
      </dsp:txXfrm>
    </dsp:sp>
    <dsp:sp modelId="{C8712E37-974D-4642-A208-9169D67CC988}">
      <dsp:nvSpPr>
        <dsp:cNvPr id="0" name=""/>
        <dsp:cNvSpPr/>
      </dsp:nvSpPr>
      <dsp:spPr>
        <a:xfrm>
          <a:off x="0" y="2089040"/>
          <a:ext cx="10134600" cy="834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F7893E-2715-485E-B165-E791211376F5}">
      <dsp:nvSpPr>
        <dsp:cNvPr id="0" name=""/>
        <dsp:cNvSpPr/>
      </dsp:nvSpPr>
      <dsp:spPr>
        <a:xfrm>
          <a:off x="252574" y="2276906"/>
          <a:ext cx="459226" cy="4592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518562-FEB2-4B59-9455-EAD7639457AF}">
      <dsp:nvSpPr>
        <dsp:cNvPr id="0" name=""/>
        <dsp:cNvSpPr/>
      </dsp:nvSpPr>
      <dsp:spPr>
        <a:xfrm>
          <a:off x="964375" y="2089040"/>
          <a:ext cx="9170224" cy="834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366" tIns="88366" rIns="88366" bIns="88366" numCol="1" spcCol="1270" anchor="ctr" anchorCtr="0">
          <a:noAutofit/>
        </a:bodyPr>
        <a:lstStyle/>
        <a:p>
          <a:pPr marL="0" lvl="0" indent="0" algn="l" defTabSz="977900">
            <a:lnSpc>
              <a:spcPct val="100000"/>
            </a:lnSpc>
            <a:spcBef>
              <a:spcPct val="0"/>
            </a:spcBef>
            <a:spcAft>
              <a:spcPct val="35000"/>
            </a:spcAft>
            <a:buNone/>
          </a:pPr>
          <a:r>
            <a:rPr lang="en-GB" sz="2200" kern="1200"/>
            <a:t>There is no time limit. </a:t>
          </a:r>
          <a:endParaRPr lang="en-US" sz="2200" kern="1200"/>
        </a:p>
      </dsp:txBody>
      <dsp:txXfrm>
        <a:off x="964375" y="2089040"/>
        <a:ext cx="9170224" cy="834957"/>
      </dsp:txXfrm>
    </dsp:sp>
    <dsp:sp modelId="{DD9FC8A9-46EA-41AA-B5F6-22B4046CD354}">
      <dsp:nvSpPr>
        <dsp:cNvPr id="0" name=""/>
        <dsp:cNvSpPr/>
      </dsp:nvSpPr>
      <dsp:spPr>
        <a:xfrm>
          <a:off x="0" y="3132737"/>
          <a:ext cx="10134600" cy="8349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89319-38DB-431E-A8F1-CF94F2979370}">
      <dsp:nvSpPr>
        <dsp:cNvPr id="0" name=""/>
        <dsp:cNvSpPr/>
      </dsp:nvSpPr>
      <dsp:spPr>
        <a:xfrm>
          <a:off x="252574" y="3320602"/>
          <a:ext cx="459226" cy="4592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F30D61-F8F2-423F-B9BE-9E4DC23977F0}">
      <dsp:nvSpPr>
        <dsp:cNvPr id="0" name=""/>
        <dsp:cNvSpPr/>
      </dsp:nvSpPr>
      <dsp:spPr>
        <a:xfrm>
          <a:off x="964375" y="3132737"/>
          <a:ext cx="9170224" cy="834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366" tIns="88366" rIns="88366" bIns="88366" numCol="1" spcCol="1270" anchor="ctr" anchorCtr="0">
          <a:noAutofit/>
        </a:bodyPr>
        <a:lstStyle/>
        <a:p>
          <a:pPr marL="0" lvl="0" indent="0" algn="l" defTabSz="977900">
            <a:lnSpc>
              <a:spcPct val="100000"/>
            </a:lnSpc>
            <a:spcBef>
              <a:spcPct val="0"/>
            </a:spcBef>
            <a:spcAft>
              <a:spcPct val="35000"/>
            </a:spcAft>
            <a:buNone/>
          </a:pPr>
          <a:r>
            <a:rPr lang="en-GB" sz="2200" kern="1200"/>
            <a:t>You need to include a task. </a:t>
          </a:r>
          <a:endParaRPr lang="en-US" sz="2200" kern="1200"/>
        </a:p>
      </dsp:txBody>
      <dsp:txXfrm>
        <a:off x="964375" y="3132737"/>
        <a:ext cx="9170224" cy="8349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47951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97718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671085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6986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490545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83107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19728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66568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440197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25409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4/29/2024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971637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4/29/2024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021187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publicdomainpictures.net/en/view-image.php?image=497882&amp;picture=science-teacher" TargetMode="External"/><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stel colors in gradient surface design">
            <a:extLst>
              <a:ext uri="{FF2B5EF4-FFF2-40B4-BE49-F238E27FC236}">
                <a16:creationId xmlns:a16="http://schemas.microsoft.com/office/drawing/2014/main" id="{01AE5DFA-ECE1-1682-BC63-06A34592BA02}"/>
              </a:ext>
            </a:extLst>
          </p:cNvPr>
          <p:cNvPicPr>
            <a:picLocks noChangeAspect="1"/>
          </p:cNvPicPr>
          <p:nvPr/>
        </p:nvPicPr>
        <p:blipFill rotWithShape="1">
          <a:blip r:embed="rId2"/>
          <a:srcRect t="5835" b="9896"/>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DE8A7E9B-3161-4AE7-B85C-EE3D7786D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10134600" cy="4800600"/>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3C1FF-BA62-A29A-8B13-F8A182B12A2C}"/>
              </a:ext>
            </a:extLst>
          </p:cNvPr>
          <p:cNvSpPr>
            <a:spLocks noGrp="1"/>
          </p:cNvSpPr>
          <p:nvPr>
            <p:ph type="ctrTitle"/>
          </p:nvPr>
        </p:nvSpPr>
        <p:spPr>
          <a:xfrm>
            <a:off x="2539253" y="1942391"/>
            <a:ext cx="7113494" cy="1486609"/>
          </a:xfrm>
        </p:spPr>
        <p:txBody>
          <a:bodyPr>
            <a:normAutofit/>
          </a:bodyPr>
          <a:lstStyle/>
          <a:p>
            <a:r>
              <a:rPr lang="en-GB" sz="3600" b="1" i="1" u="sng" dirty="0"/>
              <a:t>Contract law revision session</a:t>
            </a:r>
          </a:p>
        </p:txBody>
      </p:sp>
      <p:sp>
        <p:nvSpPr>
          <p:cNvPr id="3" name="Subtitle 2">
            <a:extLst>
              <a:ext uri="{FF2B5EF4-FFF2-40B4-BE49-F238E27FC236}">
                <a16:creationId xmlns:a16="http://schemas.microsoft.com/office/drawing/2014/main" id="{77D3FC01-C4CD-721D-A246-9919897A3FA2}"/>
              </a:ext>
            </a:extLst>
          </p:cNvPr>
          <p:cNvSpPr>
            <a:spLocks noGrp="1"/>
          </p:cNvSpPr>
          <p:nvPr>
            <p:ph type="subTitle" idx="1"/>
          </p:nvPr>
        </p:nvSpPr>
        <p:spPr>
          <a:xfrm>
            <a:off x="3558989" y="4424305"/>
            <a:ext cx="5074022" cy="972222"/>
          </a:xfrm>
        </p:spPr>
        <p:txBody>
          <a:bodyPr>
            <a:normAutofit/>
          </a:bodyPr>
          <a:lstStyle/>
          <a:p>
            <a:r>
              <a:rPr lang="en-GB" dirty="0"/>
              <a:t>By Zita Draper</a:t>
            </a:r>
          </a:p>
        </p:txBody>
      </p:sp>
      <p:grpSp>
        <p:nvGrpSpPr>
          <p:cNvPr id="13" name="Group 12">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91005"/>
            <a:ext cx="867485" cy="115439"/>
            <a:chOff x="8910933" y="1861308"/>
            <a:chExt cx="867485" cy="115439"/>
          </a:xfrm>
        </p:grpSpPr>
        <p:sp>
          <p:nvSpPr>
            <p:cNvPr id="14" name="Rectangle 13">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49233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E6CF2-8D93-73CA-A734-11F84621AB05}"/>
              </a:ext>
            </a:extLst>
          </p:cNvPr>
          <p:cNvSpPr>
            <a:spLocks noGrp="1"/>
          </p:cNvSpPr>
          <p:nvPr>
            <p:ph type="title"/>
          </p:nvPr>
        </p:nvSpPr>
        <p:spPr>
          <a:xfrm>
            <a:off x="1038883" y="1000366"/>
            <a:ext cx="3995397" cy="1239627"/>
          </a:xfrm>
        </p:spPr>
        <p:txBody>
          <a:bodyPr anchor="b">
            <a:normAutofit/>
          </a:bodyPr>
          <a:lstStyle/>
          <a:p>
            <a:pPr algn="ctr"/>
            <a:r>
              <a:rPr lang="en-GB" sz="4800" b="1" i="1" u="sng" dirty="0"/>
              <a:t>Content </a:t>
            </a:r>
          </a:p>
        </p:txBody>
      </p:sp>
      <p:sp>
        <p:nvSpPr>
          <p:cNvPr id="3" name="Content Placeholder 2">
            <a:extLst>
              <a:ext uri="{FF2B5EF4-FFF2-40B4-BE49-F238E27FC236}">
                <a16:creationId xmlns:a16="http://schemas.microsoft.com/office/drawing/2014/main" id="{6F09EF4F-DD94-4863-0F7F-6B11A3025F92}"/>
              </a:ext>
            </a:extLst>
          </p:cNvPr>
          <p:cNvSpPr>
            <a:spLocks noGrp="1"/>
          </p:cNvSpPr>
          <p:nvPr>
            <p:ph idx="1"/>
          </p:nvPr>
        </p:nvSpPr>
        <p:spPr>
          <a:xfrm>
            <a:off x="1096144" y="2884395"/>
            <a:ext cx="3862062" cy="2469140"/>
          </a:xfrm>
        </p:spPr>
        <p:txBody>
          <a:bodyPr>
            <a:normAutofit/>
          </a:bodyPr>
          <a:lstStyle/>
          <a:p>
            <a:pPr marL="285750" indent="-285750" algn="ctr">
              <a:lnSpc>
                <a:spcPct val="100000"/>
              </a:lnSpc>
              <a:buFont typeface="Wingdings" panose="05000000000000000000" pitchFamily="2" charset="2"/>
              <a:buChar char="v"/>
            </a:pPr>
            <a:r>
              <a:rPr lang="en-GB" sz="1400" dirty="0"/>
              <a:t>Mock test</a:t>
            </a:r>
          </a:p>
          <a:p>
            <a:pPr marL="342900" indent="-342900" algn="ctr">
              <a:lnSpc>
                <a:spcPct val="100000"/>
              </a:lnSpc>
              <a:buFont typeface="Wingdings" panose="05000000000000000000" pitchFamily="2" charset="2"/>
              <a:buChar char="v"/>
            </a:pPr>
            <a:endParaRPr lang="en-GB" sz="1400" dirty="0"/>
          </a:p>
          <a:p>
            <a:pPr marL="285750" indent="-285750" algn="ctr">
              <a:lnSpc>
                <a:spcPct val="100000"/>
              </a:lnSpc>
              <a:buFont typeface="Wingdings" panose="05000000000000000000" pitchFamily="2" charset="2"/>
              <a:buChar char="v"/>
            </a:pPr>
            <a:r>
              <a:rPr lang="en-GB" sz="1400" dirty="0"/>
              <a:t>Revision scenarios </a:t>
            </a:r>
          </a:p>
          <a:p>
            <a:pPr marL="342900" indent="-342900" algn="ctr">
              <a:lnSpc>
                <a:spcPct val="100000"/>
              </a:lnSpc>
              <a:buFont typeface="Wingdings" panose="05000000000000000000" pitchFamily="2" charset="2"/>
              <a:buChar char="v"/>
            </a:pPr>
            <a:endParaRPr lang="en-GB" sz="1400" dirty="0"/>
          </a:p>
          <a:p>
            <a:pPr marL="285750" indent="-285750" algn="ctr">
              <a:lnSpc>
                <a:spcPct val="100000"/>
              </a:lnSpc>
              <a:buFont typeface="Wingdings" panose="05000000000000000000" pitchFamily="2" charset="2"/>
              <a:buChar char="v"/>
            </a:pPr>
            <a:r>
              <a:rPr lang="en-GB" sz="1400" dirty="0"/>
              <a:t>You be the teacher</a:t>
            </a:r>
          </a:p>
          <a:p>
            <a:pPr marL="342900" indent="-342900" algn="ctr">
              <a:lnSpc>
                <a:spcPct val="100000"/>
              </a:lnSpc>
              <a:buFont typeface="Wingdings" panose="05000000000000000000" pitchFamily="2" charset="2"/>
              <a:buChar char="v"/>
            </a:pPr>
            <a:endParaRPr lang="en-GB" sz="1400" dirty="0"/>
          </a:p>
          <a:p>
            <a:pPr marL="285750" indent="-285750" algn="ctr">
              <a:lnSpc>
                <a:spcPct val="100000"/>
              </a:lnSpc>
              <a:buFont typeface="Wingdings" panose="05000000000000000000" pitchFamily="2" charset="2"/>
              <a:buChar char="v"/>
            </a:pPr>
            <a:r>
              <a:rPr lang="en-GB" sz="1400" dirty="0"/>
              <a:t>Quick fire questions</a:t>
            </a:r>
          </a:p>
        </p:txBody>
      </p:sp>
      <p:pic>
        <p:nvPicPr>
          <p:cNvPr id="7" name="Graphic 6" descr="Blackboard">
            <a:extLst>
              <a:ext uri="{FF2B5EF4-FFF2-40B4-BE49-F238E27FC236}">
                <a16:creationId xmlns:a16="http://schemas.microsoft.com/office/drawing/2014/main" id="{7844B280-B9C8-3DC6-0ADB-53217EAEB1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8146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Eye Chart Test">
            <a:extLst>
              <a:ext uri="{FF2B5EF4-FFF2-40B4-BE49-F238E27FC236}">
                <a16:creationId xmlns:a16="http://schemas.microsoft.com/office/drawing/2014/main" id="{014A48BE-57B5-E366-E576-5CF8EBB7EC6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85"/>
          <a:stretch/>
        </p:blipFill>
        <p:spPr>
          <a:xfrm>
            <a:off x="-1" y="10"/>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B80DF95-9BF1-FCBE-317B-9415F83AE7A4}"/>
              </a:ext>
            </a:extLst>
          </p:cNvPr>
          <p:cNvSpPr>
            <a:spLocks noGrp="1"/>
          </p:cNvSpPr>
          <p:nvPr>
            <p:ph type="ctrTitle"/>
          </p:nvPr>
        </p:nvSpPr>
        <p:spPr>
          <a:xfrm>
            <a:off x="2455401" y="1066800"/>
            <a:ext cx="7272408" cy="2646795"/>
          </a:xfrm>
        </p:spPr>
        <p:txBody>
          <a:bodyPr anchor="b">
            <a:normAutofit/>
          </a:bodyPr>
          <a:lstStyle/>
          <a:p>
            <a:r>
              <a:rPr lang="en-GB" sz="6600" b="1" i="1" u="sng" dirty="0">
                <a:solidFill>
                  <a:srgbClr val="FFFFFF"/>
                </a:solidFill>
              </a:rPr>
              <a:t>Mock test </a:t>
            </a:r>
          </a:p>
        </p:txBody>
      </p:sp>
      <p:sp>
        <p:nvSpPr>
          <p:cNvPr id="5" name="Subtitle 4">
            <a:extLst>
              <a:ext uri="{FF2B5EF4-FFF2-40B4-BE49-F238E27FC236}">
                <a16:creationId xmlns:a16="http://schemas.microsoft.com/office/drawing/2014/main" id="{0FA43D3C-0D87-04DA-1101-36318C372395}"/>
              </a:ext>
            </a:extLst>
          </p:cNvPr>
          <p:cNvSpPr>
            <a:spLocks noGrp="1"/>
          </p:cNvSpPr>
          <p:nvPr>
            <p:ph type="subTitle" idx="1"/>
          </p:nvPr>
        </p:nvSpPr>
        <p:spPr>
          <a:xfrm>
            <a:off x="3558988" y="4876803"/>
            <a:ext cx="5074022" cy="1257295"/>
          </a:xfrm>
        </p:spPr>
        <p:txBody>
          <a:bodyPr anchor="t">
            <a:normAutofit/>
          </a:bodyPr>
          <a:lstStyle/>
          <a:p>
            <a:r>
              <a:rPr lang="en-GB" sz="2400" dirty="0">
                <a:solidFill>
                  <a:srgbClr val="FFFFFF"/>
                </a:solidFill>
              </a:rPr>
              <a:t>Take 40 minutes work through the test alone or in groups and then we will feedback. </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61736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9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Workspace table with tablet eyeglasses schedule calendar and cup">
            <a:extLst>
              <a:ext uri="{FF2B5EF4-FFF2-40B4-BE49-F238E27FC236}">
                <a16:creationId xmlns:a16="http://schemas.microsoft.com/office/drawing/2014/main" id="{0128377F-6755-A5A5-242F-E82C7345C648}"/>
              </a:ext>
            </a:extLst>
          </p:cNvPr>
          <p:cNvPicPr>
            <a:picLocks noChangeAspect="1"/>
          </p:cNvPicPr>
          <p:nvPr/>
        </p:nvPicPr>
        <p:blipFill rotWithShape="1">
          <a:blip r:embed="rId2">
            <a:alphaModFix/>
          </a:blip>
          <a:srcRect t="14868" b="862"/>
          <a:stretch/>
        </p:blipFill>
        <p:spPr>
          <a:xfrm>
            <a:off x="-1" y="10"/>
            <a:ext cx="12192000" cy="6857989"/>
          </a:xfrm>
          <a:prstGeom prst="rect">
            <a:avLst/>
          </a:prstGeom>
        </p:spPr>
      </p:pic>
      <p:sp>
        <p:nvSpPr>
          <p:cNvPr id="22" name="Rectangle 21">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99981"/>
            <a:ext cx="12191999" cy="4958018"/>
          </a:xfrm>
          <a:prstGeom prst="rect">
            <a:avLst/>
          </a:prstGeom>
          <a:gradFill flip="none" rotWithShape="1">
            <a:gsLst>
              <a:gs pos="0">
                <a:srgbClr val="000000">
                  <a:alpha val="0"/>
                </a:srgbClr>
              </a:gs>
              <a:gs pos="49000">
                <a:srgbClr val="000000">
                  <a:alpha val="50000"/>
                </a:srgbClr>
              </a:gs>
              <a:gs pos="87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F4C417B-32AC-413D-42FE-F4753F03B4EE}"/>
              </a:ext>
            </a:extLst>
          </p:cNvPr>
          <p:cNvSpPr>
            <a:spLocks noGrp="1"/>
          </p:cNvSpPr>
          <p:nvPr>
            <p:ph type="ctrTitle"/>
          </p:nvPr>
        </p:nvSpPr>
        <p:spPr>
          <a:xfrm>
            <a:off x="2455401" y="3191319"/>
            <a:ext cx="7272408" cy="1752537"/>
          </a:xfrm>
        </p:spPr>
        <p:txBody>
          <a:bodyPr anchor="b">
            <a:normAutofit/>
          </a:bodyPr>
          <a:lstStyle/>
          <a:p>
            <a:r>
              <a:rPr lang="en-GB" b="1" i="1" u="sng" dirty="0">
                <a:solidFill>
                  <a:srgbClr val="FFFFFF"/>
                </a:solidFill>
              </a:rPr>
              <a:t>Let’s look at some revision scenario’s </a:t>
            </a:r>
          </a:p>
        </p:txBody>
      </p:sp>
      <p:sp>
        <p:nvSpPr>
          <p:cNvPr id="5" name="Subtitle 4">
            <a:extLst>
              <a:ext uri="{FF2B5EF4-FFF2-40B4-BE49-F238E27FC236}">
                <a16:creationId xmlns:a16="http://schemas.microsoft.com/office/drawing/2014/main" id="{3CB7CBFD-1390-E639-89A9-4B544CB0DC93}"/>
              </a:ext>
            </a:extLst>
          </p:cNvPr>
          <p:cNvSpPr>
            <a:spLocks noGrp="1"/>
          </p:cNvSpPr>
          <p:nvPr>
            <p:ph type="subTitle" idx="1"/>
          </p:nvPr>
        </p:nvSpPr>
        <p:spPr>
          <a:xfrm>
            <a:off x="2767423" y="5191699"/>
            <a:ext cx="6685413" cy="942402"/>
          </a:xfrm>
        </p:spPr>
        <p:txBody>
          <a:bodyPr anchor="t">
            <a:normAutofit/>
          </a:bodyPr>
          <a:lstStyle/>
          <a:p>
            <a:r>
              <a:rPr lang="en-GB" dirty="0">
                <a:solidFill>
                  <a:srgbClr val="FFFFFF"/>
                </a:solidFill>
              </a:rPr>
              <a:t>Work in groups and feedback!</a:t>
            </a:r>
          </a:p>
        </p:txBody>
      </p:sp>
    </p:spTree>
    <p:extLst>
      <p:ext uri="{BB962C8B-B14F-4D97-AF65-F5344CB8AC3E}">
        <p14:creationId xmlns:p14="http://schemas.microsoft.com/office/powerpoint/2010/main" val="2750992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AE6F9-48C4-D6C5-8B7A-69E8776D2075}"/>
              </a:ext>
            </a:extLst>
          </p:cNvPr>
          <p:cNvSpPr>
            <a:spLocks noGrp="1"/>
          </p:cNvSpPr>
          <p:nvPr>
            <p:ph type="title"/>
          </p:nvPr>
        </p:nvSpPr>
        <p:spPr>
          <a:xfrm>
            <a:off x="1038883" y="1000366"/>
            <a:ext cx="3995397" cy="1239627"/>
          </a:xfrm>
        </p:spPr>
        <p:txBody>
          <a:bodyPr anchor="b">
            <a:normAutofit/>
          </a:bodyPr>
          <a:lstStyle/>
          <a:p>
            <a:pPr algn="ctr"/>
            <a:r>
              <a:rPr lang="en-GB" b="1" i="1" u="sng"/>
              <a:t>Scenario 1 </a:t>
            </a:r>
          </a:p>
        </p:txBody>
      </p:sp>
      <p:sp>
        <p:nvSpPr>
          <p:cNvPr id="3" name="Content Placeholder 2">
            <a:extLst>
              <a:ext uri="{FF2B5EF4-FFF2-40B4-BE49-F238E27FC236}">
                <a16:creationId xmlns:a16="http://schemas.microsoft.com/office/drawing/2014/main" id="{54A924B1-F3C4-B8B8-F2C2-A83B19077096}"/>
              </a:ext>
            </a:extLst>
          </p:cNvPr>
          <p:cNvSpPr>
            <a:spLocks noGrp="1"/>
          </p:cNvSpPr>
          <p:nvPr>
            <p:ph idx="1"/>
          </p:nvPr>
        </p:nvSpPr>
        <p:spPr>
          <a:xfrm>
            <a:off x="1096144" y="2884395"/>
            <a:ext cx="3862062" cy="2469140"/>
          </a:xfrm>
        </p:spPr>
        <p:txBody>
          <a:bodyPr>
            <a:normAutofit/>
          </a:bodyPr>
          <a:lstStyle/>
          <a:p>
            <a:pPr algn="ctr">
              <a:lnSpc>
                <a:spcPct val="100000"/>
              </a:lnSpc>
              <a:spcAft>
                <a:spcPts val="800"/>
              </a:spcAft>
            </a:pPr>
            <a:r>
              <a:rPr lang="en-GB" sz="800" kern="100">
                <a:effectLst/>
                <a:latin typeface="Calibri" panose="020F0502020204030204" pitchFamily="34" charset="0"/>
                <a:ea typeface="DengXian" panose="02010600030101010101" pitchFamily="2" charset="-122"/>
                <a:cs typeface="Arial" panose="020B0604020202020204" pitchFamily="34" charset="0"/>
              </a:rPr>
              <a:t>John advertised a distinctive pink Chevrolet for sale for £1,750 in the Rochdale Special. On Thursday Hakeem phoned up about it and offered John £1,500. John replied ‘make that £1,600 and it’s a deal’. Hakeem asked if he could have time to think about it and John said “Alright, I’ll give you until Monday evening”.</a:t>
            </a:r>
          </a:p>
          <a:p>
            <a:pPr algn="ctr">
              <a:lnSpc>
                <a:spcPct val="100000"/>
              </a:lnSpc>
              <a:spcAft>
                <a:spcPts val="800"/>
              </a:spcAft>
            </a:pPr>
            <a:r>
              <a:rPr lang="en-GB" sz="800" kern="100">
                <a:effectLst/>
                <a:latin typeface="Calibri" panose="020F0502020204030204" pitchFamily="34" charset="0"/>
                <a:ea typeface="DengXian" panose="02010600030101010101" pitchFamily="2" charset="-122"/>
                <a:cs typeface="Arial" panose="020B0604020202020204" pitchFamily="34" charset="0"/>
              </a:rPr>
              <a:t>On Friday, John accepted a cash offer from Anna, who regularly attends the same gym as Hakeem. That evening in the gym, Hakeem overheard Jules, the local gossip, relate how Anna had just bought this super pink Chevrolet from this bloke John.</a:t>
            </a:r>
          </a:p>
          <a:p>
            <a:pPr algn="ctr">
              <a:lnSpc>
                <a:spcPct val="100000"/>
              </a:lnSpc>
              <a:spcAft>
                <a:spcPts val="800"/>
              </a:spcAft>
            </a:pPr>
            <a:r>
              <a:rPr lang="en-GB" sz="800" kern="100">
                <a:effectLst/>
                <a:latin typeface="Calibri" panose="020F0502020204030204" pitchFamily="34" charset="0"/>
                <a:ea typeface="DengXian" panose="02010600030101010101" pitchFamily="2" charset="-122"/>
                <a:cs typeface="Arial" panose="020B0604020202020204" pitchFamily="34" charset="0"/>
              </a:rPr>
              <a:t>Hakeem rushed to the phone and telephoned John to say that he accepted the offer for £1,600, but John said “I’m sorry mate, I’ve already sold it, you’re too late”.</a:t>
            </a:r>
          </a:p>
          <a:p>
            <a:pPr algn="ctr">
              <a:lnSpc>
                <a:spcPct val="100000"/>
              </a:lnSpc>
              <a:spcAft>
                <a:spcPts val="800"/>
              </a:spcAft>
            </a:pPr>
            <a:endParaRPr lang="en-GB" sz="800" kern="100">
              <a:effectLst/>
              <a:latin typeface="Calibri" panose="020F0502020204030204" pitchFamily="34" charset="0"/>
              <a:ea typeface="DengXian" panose="02010600030101010101" pitchFamily="2" charset="-122"/>
              <a:cs typeface="Arial" panose="020B0604020202020204" pitchFamily="34" charset="0"/>
            </a:endParaRPr>
          </a:p>
          <a:p>
            <a:pPr algn="ctr">
              <a:lnSpc>
                <a:spcPct val="100000"/>
              </a:lnSpc>
              <a:spcAft>
                <a:spcPts val="800"/>
              </a:spcAft>
            </a:pPr>
            <a:r>
              <a:rPr lang="en-GB" sz="800" kern="100">
                <a:effectLst/>
                <a:latin typeface="Calibri" panose="020F0502020204030204" pitchFamily="34" charset="0"/>
                <a:ea typeface="DengXian" panose="02010600030101010101" pitchFamily="2" charset="-122"/>
                <a:cs typeface="Arial" panose="020B0604020202020204" pitchFamily="34" charset="0"/>
              </a:rPr>
              <a:t>Has valid acceptance taken place?</a:t>
            </a:r>
          </a:p>
          <a:p>
            <a:pPr algn="ctr">
              <a:lnSpc>
                <a:spcPct val="100000"/>
              </a:lnSpc>
            </a:pPr>
            <a:endParaRPr lang="en-GB" sz="800"/>
          </a:p>
        </p:txBody>
      </p:sp>
      <p:pic>
        <p:nvPicPr>
          <p:cNvPr id="7" name="Graphic 6" descr="Scooter">
            <a:extLst>
              <a:ext uri="{FF2B5EF4-FFF2-40B4-BE49-F238E27FC236}">
                <a16:creationId xmlns:a16="http://schemas.microsoft.com/office/drawing/2014/main" id="{83D7D558-2452-1D28-8CAC-995336EC4F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3868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Used machine parts">
            <a:extLst>
              <a:ext uri="{FF2B5EF4-FFF2-40B4-BE49-F238E27FC236}">
                <a16:creationId xmlns:a16="http://schemas.microsoft.com/office/drawing/2014/main" id="{A29A1BAE-73E8-CBD1-4501-6E78854C146B}"/>
              </a:ext>
            </a:extLst>
          </p:cNvPr>
          <p:cNvPicPr>
            <a:picLocks noChangeAspect="1"/>
          </p:cNvPicPr>
          <p:nvPr/>
        </p:nvPicPr>
        <p:blipFill rotWithShape="1">
          <a:blip r:embed="rId2"/>
          <a:srcRect t="8771" b="6960"/>
          <a:stretch/>
        </p:blipFill>
        <p:spPr>
          <a:xfrm>
            <a:off x="20" y="10"/>
            <a:ext cx="12191980" cy="6857991"/>
          </a:xfrm>
          <a:prstGeom prst="rect">
            <a:avLst/>
          </a:prstGeom>
        </p:spPr>
      </p:pic>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945CB-0F91-831C-7067-6D1EFDB4249B}"/>
              </a:ext>
            </a:extLst>
          </p:cNvPr>
          <p:cNvSpPr>
            <a:spLocks noGrp="1"/>
          </p:cNvSpPr>
          <p:nvPr>
            <p:ph type="title"/>
          </p:nvPr>
        </p:nvSpPr>
        <p:spPr>
          <a:xfrm>
            <a:off x="1038883" y="1000366"/>
            <a:ext cx="3995397" cy="1239627"/>
          </a:xfrm>
        </p:spPr>
        <p:txBody>
          <a:bodyPr anchor="b">
            <a:normAutofit/>
          </a:bodyPr>
          <a:lstStyle/>
          <a:p>
            <a:pPr algn="ctr"/>
            <a:r>
              <a:rPr lang="en-GB" b="1" i="1" u="sng"/>
              <a:t>Scenario 2 </a:t>
            </a:r>
          </a:p>
        </p:txBody>
      </p:sp>
      <p:sp>
        <p:nvSpPr>
          <p:cNvPr id="3" name="Content Placeholder 2">
            <a:extLst>
              <a:ext uri="{FF2B5EF4-FFF2-40B4-BE49-F238E27FC236}">
                <a16:creationId xmlns:a16="http://schemas.microsoft.com/office/drawing/2014/main" id="{D395E041-363F-D7C1-0817-5AD88739C5F3}"/>
              </a:ext>
            </a:extLst>
          </p:cNvPr>
          <p:cNvSpPr>
            <a:spLocks noGrp="1"/>
          </p:cNvSpPr>
          <p:nvPr>
            <p:ph idx="1"/>
          </p:nvPr>
        </p:nvSpPr>
        <p:spPr>
          <a:xfrm>
            <a:off x="1038883" y="2884395"/>
            <a:ext cx="3950677" cy="2469140"/>
          </a:xfrm>
        </p:spPr>
        <p:txBody>
          <a:bodyPr>
            <a:normAutofit/>
          </a:bodyPr>
          <a:lstStyle/>
          <a:p>
            <a:pPr algn="ctr">
              <a:lnSpc>
                <a:spcPct val="100000"/>
              </a:lnSpc>
              <a:spcAft>
                <a:spcPts val="800"/>
              </a:spcAft>
            </a:pPr>
            <a:r>
              <a:rPr lang="en-GB" sz="1100" kern="100">
                <a:effectLst/>
                <a:latin typeface="Calibri" panose="020F0502020204030204" pitchFamily="34" charset="0"/>
                <a:ea typeface="DengXian" panose="02010600030101010101" pitchFamily="2" charset="-122"/>
                <a:cs typeface="Arial" panose="020B0604020202020204" pitchFamily="34" charset="0"/>
              </a:rPr>
              <a:t>Repairs Ltd is a motor mechanic business. It makes a contract with UK Limo Ltd to repair its largest limo, at a cost of £2,000. Repairs </a:t>
            </a:r>
            <a:r>
              <a:rPr lang="en-GB" sz="1100" kern="100" err="1">
                <a:effectLst/>
                <a:latin typeface="Calibri" panose="020F0502020204030204" pitchFamily="34" charset="0"/>
                <a:ea typeface="DengXian" panose="02010600030101010101" pitchFamily="2" charset="-122"/>
                <a:cs typeface="Arial" panose="020B0604020202020204" pitchFamily="34" charset="0"/>
              </a:rPr>
              <a:t>Ltd’s</a:t>
            </a:r>
            <a:r>
              <a:rPr lang="en-GB" sz="1100" kern="100">
                <a:effectLst/>
                <a:latin typeface="Calibri" panose="020F0502020204030204" pitchFamily="34" charset="0"/>
                <a:ea typeface="DengXian" panose="02010600030101010101" pitchFamily="2" charset="-122"/>
                <a:cs typeface="Arial" panose="020B0604020202020204" pitchFamily="34" charset="0"/>
              </a:rPr>
              <a:t> employee negligently reassembles the engine incorrectly, so that the first time it is used it overheats, and the engine is then beyond repair. The cost of replacing it is £7,500, and the company is unable to obtain a replacement vehicle for three weeks. During this period, it is estimated that being a vehicle down has reduced the firm’s profits by £1,000 per week. </a:t>
            </a:r>
          </a:p>
          <a:p>
            <a:pPr algn="ctr">
              <a:lnSpc>
                <a:spcPct val="100000"/>
              </a:lnSpc>
              <a:spcAft>
                <a:spcPts val="800"/>
              </a:spcAft>
            </a:pPr>
            <a:r>
              <a:rPr lang="en-GB" sz="1100" kern="100">
                <a:effectLst/>
                <a:latin typeface="Calibri" panose="020F0502020204030204" pitchFamily="34" charset="0"/>
                <a:ea typeface="DengXian" panose="02010600030101010101" pitchFamily="2" charset="-122"/>
                <a:cs typeface="Arial" panose="020B0604020202020204" pitchFamily="34" charset="0"/>
              </a:rPr>
              <a:t>Has a breach of contract taken place? </a:t>
            </a:r>
          </a:p>
          <a:p>
            <a:pPr algn="ctr">
              <a:lnSpc>
                <a:spcPct val="100000"/>
              </a:lnSpc>
              <a:spcAft>
                <a:spcPts val="800"/>
              </a:spcAft>
            </a:pPr>
            <a:r>
              <a:rPr lang="en-GB" sz="1100" kern="100">
                <a:effectLst/>
                <a:latin typeface="Calibri" panose="020F0502020204030204" pitchFamily="34" charset="0"/>
                <a:ea typeface="DengXian" panose="02010600030101010101" pitchFamily="2" charset="-122"/>
                <a:cs typeface="Arial" panose="020B0604020202020204" pitchFamily="34" charset="0"/>
              </a:rPr>
              <a:t>What remedies if any would be available? </a:t>
            </a:r>
          </a:p>
          <a:p>
            <a:pPr algn="ctr">
              <a:lnSpc>
                <a:spcPct val="100000"/>
              </a:lnSpc>
            </a:pPr>
            <a:endParaRPr lang="en-GB" sz="1100"/>
          </a:p>
        </p:txBody>
      </p:sp>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3548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nk car on a road&#10;&#10;Description automatically generated">
            <a:extLst>
              <a:ext uri="{FF2B5EF4-FFF2-40B4-BE49-F238E27FC236}">
                <a16:creationId xmlns:a16="http://schemas.microsoft.com/office/drawing/2014/main" id="{10D3A074-D865-20A5-C42D-4773FF1F94F8}"/>
              </a:ext>
            </a:extLst>
          </p:cNvPr>
          <p:cNvPicPr>
            <a:picLocks noChangeAspect="1"/>
          </p:cNvPicPr>
          <p:nvPr/>
        </p:nvPicPr>
        <p:blipFill rotWithShape="1">
          <a:blip r:embed="rId2"/>
          <a:srcRect/>
          <a:stretch/>
        </p:blipFill>
        <p:spPr>
          <a:xfrm>
            <a:off x="20" y="10"/>
            <a:ext cx="12191980" cy="6857991"/>
          </a:xfrm>
          <a:prstGeom prst="rect">
            <a:avLst/>
          </a:prstGeom>
        </p:spPr>
      </p:pic>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563B6-8F9F-E587-7AFF-FDE03EE87E49}"/>
              </a:ext>
            </a:extLst>
          </p:cNvPr>
          <p:cNvSpPr>
            <a:spLocks noGrp="1"/>
          </p:cNvSpPr>
          <p:nvPr>
            <p:ph type="title"/>
          </p:nvPr>
        </p:nvSpPr>
        <p:spPr>
          <a:xfrm>
            <a:off x="1038883" y="1000366"/>
            <a:ext cx="3995397" cy="1239627"/>
          </a:xfrm>
        </p:spPr>
        <p:txBody>
          <a:bodyPr anchor="b">
            <a:normAutofit/>
          </a:bodyPr>
          <a:lstStyle/>
          <a:p>
            <a:pPr algn="ctr"/>
            <a:r>
              <a:rPr lang="en-GB" b="1" i="1" u="sng"/>
              <a:t>Scenario 3</a:t>
            </a:r>
          </a:p>
        </p:txBody>
      </p:sp>
      <p:sp>
        <p:nvSpPr>
          <p:cNvPr id="3" name="Content Placeholder 2">
            <a:extLst>
              <a:ext uri="{FF2B5EF4-FFF2-40B4-BE49-F238E27FC236}">
                <a16:creationId xmlns:a16="http://schemas.microsoft.com/office/drawing/2014/main" id="{F195929C-308C-39AC-10D2-B0683A133BC8}"/>
              </a:ext>
            </a:extLst>
          </p:cNvPr>
          <p:cNvSpPr>
            <a:spLocks noGrp="1"/>
          </p:cNvSpPr>
          <p:nvPr>
            <p:ph idx="1"/>
          </p:nvPr>
        </p:nvSpPr>
        <p:spPr>
          <a:xfrm>
            <a:off x="1038883" y="2884395"/>
            <a:ext cx="3950677" cy="2469140"/>
          </a:xfrm>
        </p:spPr>
        <p:txBody>
          <a:bodyPr>
            <a:normAutofit/>
          </a:bodyPr>
          <a:lstStyle/>
          <a:p>
            <a:pPr algn="ctr">
              <a:lnSpc>
                <a:spcPct val="100000"/>
              </a:lnSpc>
              <a:spcAft>
                <a:spcPts val="800"/>
              </a:spcAft>
            </a:pPr>
            <a:r>
              <a:rPr lang="en-GB" sz="1400" kern="100">
                <a:effectLst/>
                <a:latin typeface="Calibri" panose="020F0502020204030204" pitchFamily="34" charset="0"/>
                <a:ea typeface="DengXian" panose="02010600030101010101" pitchFamily="2" charset="-122"/>
                <a:cs typeface="Arial" panose="020B0604020202020204" pitchFamily="34" charset="0"/>
              </a:rPr>
              <a:t>Catherine McGowan entered and won a radio competition to win a Renault Clio. When Ms McGowan arrived at Radio Buxton to claim her prize, she was handed an 8cm model of the car and told she had been a victim of a hoax. </a:t>
            </a:r>
          </a:p>
          <a:p>
            <a:pPr algn="ctr">
              <a:lnSpc>
                <a:spcPct val="100000"/>
              </a:lnSpc>
              <a:spcAft>
                <a:spcPts val="800"/>
              </a:spcAft>
            </a:pPr>
            <a:r>
              <a:rPr lang="en-GB" sz="1400" kern="100">
                <a:effectLst/>
                <a:latin typeface="Calibri" panose="020F0502020204030204" pitchFamily="34" charset="0"/>
                <a:ea typeface="DengXian" panose="02010600030101010101" pitchFamily="2" charset="-122"/>
                <a:cs typeface="Arial" panose="020B0604020202020204" pitchFamily="34" charset="0"/>
              </a:rPr>
              <a:t> </a:t>
            </a:r>
          </a:p>
          <a:p>
            <a:pPr algn="ctr">
              <a:lnSpc>
                <a:spcPct val="100000"/>
              </a:lnSpc>
              <a:spcAft>
                <a:spcPts val="800"/>
              </a:spcAft>
            </a:pPr>
            <a:r>
              <a:rPr lang="en-GB" sz="1400" kern="100">
                <a:effectLst/>
                <a:latin typeface="Calibri" panose="020F0502020204030204" pitchFamily="34" charset="0"/>
                <a:ea typeface="DengXian" panose="02010600030101010101" pitchFamily="2" charset="-122"/>
                <a:cs typeface="Arial" panose="020B0604020202020204" pitchFamily="34" charset="0"/>
              </a:rPr>
              <a:t>Has there been an intention to create legal relations here? </a:t>
            </a:r>
          </a:p>
          <a:p>
            <a:pPr algn="ctr">
              <a:lnSpc>
                <a:spcPct val="100000"/>
              </a:lnSpc>
            </a:pPr>
            <a:endParaRPr lang="en-GB" sz="1400"/>
          </a:p>
        </p:txBody>
      </p:sp>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44251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paper plane flying in the sky&#10;&#10;Description automatically generated">
            <a:extLst>
              <a:ext uri="{FF2B5EF4-FFF2-40B4-BE49-F238E27FC236}">
                <a16:creationId xmlns:a16="http://schemas.microsoft.com/office/drawing/2014/main" id="{08580060-369D-4059-FF98-FEE90DB6F152}"/>
              </a:ext>
            </a:extLst>
          </p:cNvPr>
          <p:cNvPicPr>
            <a:picLocks noChangeAspect="1"/>
          </p:cNvPicPr>
          <p:nvPr/>
        </p:nvPicPr>
        <p:blipFill rotWithShape="1">
          <a:blip r:embed="rId2"/>
          <a:srcRect t="6095" b="14400"/>
          <a:stretch/>
        </p:blipFill>
        <p:spPr>
          <a:xfrm>
            <a:off x="20" y="10"/>
            <a:ext cx="12191980" cy="6857989"/>
          </a:xfrm>
          <a:prstGeom prst="rect">
            <a:avLst/>
          </a:prstGeom>
        </p:spPr>
      </p:pic>
      <p:sp>
        <p:nvSpPr>
          <p:cNvPr id="21" name="Rectangle 5">
            <a:extLst>
              <a:ext uri="{FF2B5EF4-FFF2-40B4-BE49-F238E27FC236}">
                <a16:creationId xmlns:a16="http://schemas.microsoft.com/office/drawing/2014/main" id="{FDCD62BB-F134-412E-AF5B-602B04458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50337"/>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4E33136-A661-4B3F-98DD-472958992121}"/>
              </a:ext>
            </a:extLst>
          </p:cNvPr>
          <p:cNvSpPr>
            <a:spLocks noGrp="1"/>
          </p:cNvSpPr>
          <p:nvPr>
            <p:ph type="ctrTitle"/>
          </p:nvPr>
        </p:nvSpPr>
        <p:spPr>
          <a:xfrm>
            <a:off x="1048561" y="1066800"/>
            <a:ext cx="3931320" cy="2267193"/>
          </a:xfrm>
        </p:spPr>
        <p:txBody>
          <a:bodyPr>
            <a:normAutofit/>
          </a:bodyPr>
          <a:lstStyle/>
          <a:p>
            <a:r>
              <a:rPr lang="en-GB" sz="3600" b="1" i="1" u="sng" dirty="0"/>
              <a:t>Let’s take a break!</a:t>
            </a:r>
          </a:p>
        </p:txBody>
      </p:sp>
      <p:grpSp>
        <p:nvGrpSpPr>
          <p:cNvPr id="22" name="Group 21">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23" name="Rectangle 22">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6045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in a black dress standing in front of a chalkboard">
            <a:extLst>
              <a:ext uri="{FF2B5EF4-FFF2-40B4-BE49-F238E27FC236}">
                <a16:creationId xmlns:a16="http://schemas.microsoft.com/office/drawing/2014/main" id="{F9955BE5-B735-BFEA-AB40-E992607DE718}"/>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647" b="22353"/>
          <a:stretch/>
        </p:blipFill>
        <p:spPr>
          <a:xfrm>
            <a:off x="-1" y="10"/>
            <a:ext cx="12192000" cy="6857989"/>
          </a:xfrm>
          <a:prstGeom prst="rect">
            <a:avLst/>
          </a:prstGeom>
        </p:spPr>
      </p:pic>
      <p:sp>
        <p:nvSpPr>
          <p:cNvPr id="14" name="Rectangle 13">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99981"/>
            <a:ext cx="12191999" cy="4958018"/>
          </a:xfrm>
          <a:prstGeom prst="rect">
            <a:avLst/>
          </a:prstGeom>
          <a:gradFill flip="none" rotWithShape="1">
            <a:gsLst>
              <a:gs pos="0">
                <a:srgbClr val="000000">
                  <a:alpha val="0"/>
                </a:srgbClr>
              </a:gs>
              <a:gs pos="49000">
                <a:srgbClr val="000000">
                  <a:alpha val="50000"/>
                </a:srgbClr>
              </a:gs>
              <a:gs pos="87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A4BA518-685A-A9BD-BF24-8E2D439B3F6A}"/>
              </a:ext>
            </a:extLst>
          </p:cNvPr>
          <p:cNvSpPr>
            <a:spLocks noGrp="1"/>
          </p:cNvSpPr>
          <p:nvPr>
            <p:ph type="ctrTitle"/>
          </p:nvPr>
        </p:nvSpPr>
        <p:spPr>
          <a:xfrm>
            <a:off x="4964313" y="3429000"/>
            <a:ext cx="4818458" cy="1752537"/>
          </a:xfrm>
        </p:spPr>
        <p:txBody>
          <a:bodyPr anchor="b">
            <a:normAutofit/>
          </a:bodyPr>
          <a:lstStyle/>
          <a:p>
            <a:r>
              <a:rPr lang="en-GB" b="1" i="1" u="sng" dirty="0">
                <a:solidFill>
                  <a:srgbClr val="FFFFFF"/>
                </a:solidFill>
              </a:rPr>
              <a:t>You be the teacher</a:t>
            </a:r>
          </a:p>
        </p:txBody>
      </p:sp>
    </p:spTree>
    <p:extLst>
      <p:ext uri="{BB962C8B-B14F-4D97-AF65-F5344CB8AC3E}">
        <p14:creationId xmlns:p14="http://schemas.microsoft.com/office/powerpoint/2010/main" val="585729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80DFFA-8993-F9C2-CAEF-F266A066213B}"/>
              </a:ext>
            </a:extLst>
          </p:cNvPr>
          <p:cNvSpPr>
            <a:spLocks noGrp="1"/>
          </p:cNvSpPr>
          <p:nvPr>
            <p:ph type="title"/>
          </p:nvPr>
        </p:nvSpPr>
        <p:spPr>
          <a:xfrm>
            <a:off x="1038883" y="1000366"/>
            <a:ext cx="3995397" cy="1239627"/>
          </a:xfrm>
        </p:spPr>
        <p:txBody>
          <a:bodyPr anchor="b">
            <a:normAutofit/>
          </a:bodyPr>
          <a:lstStyle/>
          <a:p>
            <a:pPr algn="ctr"/>
            <a:r>
              <a:rPr lang="en-GB" b="1" i="1" u="sng"/>
              <a:t>Step 1</a:t>
            </a:r>
          </a:p>
        </p:txBody>
      </p:sp>
      <p:sp>
        <p:nvSpPr>
          <p:cNvPr id="3" name="Content Placeholder 2">
            <a:extLst>
              <a:ext uri="{FF2B5EF4-FFF2-40B4-BE49-F238E27FC236}">
                <a16:creationId xmlns:a16="http://schemas.microsoft.com/office/drawing/2014/main" id="{A3571146-1260-7FEF-F5D8-F0A4E7312CFC}"/>
              </a:ext>
            </a:extLst>
          </p:cNvPr>
          <p:cNvSpPr>
            <a:spLocks noGrp="1"/>
          </p:cNvSpPr>
          <p:nvPr>
            <p:ph idx="1"/>
          </p:nvPr>
        </p:nvSpPr>
        <p:spPr>
          <a:xfrm>
            <a:off x="1096144" y="2884395"/>
            <a:ext cx="3862062" cy="2469140"/>
          </a:xfrm>
        </p:spPr>
        <p:txBody>
          <a:bodyPr>
            <a:normAutofit/>
          </a:bodyPr>
          <a:lstStyle/>
          <a:p>
            <a:pPr marL="342900" indent="-342900" algn="ctr">
              <a:lnSpc>
                <a:spcPct val="100000"/>
              </a:lnSpc>
              <a:buFontTx/>
              <a:buChar char="-"/>
            </a:pPr>
            <a:r>
              <a:rPr lang="en-GB" sz="1400"/>
              <a:t>In groups choose one of the following topics;</a:t>
            </a:r>
          </a:p>
          <a:p>
            <a:pPr marL="342900" indent="-342900" algn="ctr">
              <a:lnSpc>
                <a:spcPct val="100000"/>
              </a:lnSpc>
              <a:buFontTx/>
              <a:buChar char="-"/>
            </a:pPr>
            <a:endParaRPr lang="en-GB" sz="1400"/>
          </a:p>
          <a:p>
            <a:pPr marL="342900" indent="-342900" algn="ctr">
              <a:lnSpc>
                <a:spcPct val="100000"/>
              </a:lnSpc>
              <a:buFontTx/>
              <a:buChar char="-"/>
            </a:pPr>
            <a:r>
              <a:rPr lang="en-GB" sz="1400"/>
              <a:t>1. Acceptance. </a:t>
            </a:r>
          </a:p>
          <a:p>
            <a:pPr marL="342900" indent="-342900" algn="ctr">
              <a:lnSpc>
                <a:spcPct val="100000"/>
              </a:lnSpc>
              <a:buFontTx/>
              <a:buChar char="-"/>
            </a:pPr>
            <a:r>
              <a:rPr lang="en-GB" sz="1400"/>
              <a:t>2. Offer. </a:t>
            </a:r>
          </a:p>
          <a:p>
            <a:pPr marL="342900" indent="-342900" algn="ctr">
              <a:lnSpc>
                <a:spcPct val="100000"/>
              </a:lnSpc>
              <a:buFontTx/>
              <a:buChar char="-"/>
            </a:pPr>
            <a:r>
              <a:rPr lang="en-GB" sz="1400"/>
              <a:t>3. Consideration. </a:t>
            </a:r>
          </a:p>
          <a:p>
            <a:pPr marL="342900" indent="-342900" algn="ctr">
              <a:lnSpc>
                <a:spcPct val="100000"/>
              </a:lnSpc>
              <a:buFontTx/>
              <a:buChar char="-"/>
            </a:pPr>
            <a:r>
              <a:rPr lang="en-GB" sz="1400"/>
              <a:t>4. Breach of contract. </a:t>
            </a:r>
          </a:p>
          <a:p>
            <a:pPr marL="342900" indent="-342900" algn="ctr">
              <a:lnSpc>
                <a:spcPct val="100000"/>
              </a:lnSpc>
              <a:buFontTx/>
              <a:buChar char="-"/>
            </a:pPr>
            <a:r>
              <a:rPr lang="en-GB" sz="1400"/>
              <a:t>5. Remedies.</a:t>
            </a:r>
          </a:p>
        </p:txBody>
      </p:sp>
      <p:pic>
        <p:nvPicPr>
          <p:cNvPr id="7" name="Graphic 6" descr="Customer Review">
            <a:extLst>
              <a:ext uri="{FF2B5EF4-FFF2-40B4-BE49-F238E27FC236}">
                <a16:creationId xmlns:a16="http://schemas.microsoft.com/office/drawing/2014/main" id="{406D597A-8596-DC07-0E1C-B678DE4CFF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74913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71304-944C-3ED1-EDCB-5A3DECE91C38}"/>
              </a:ext>
            </a:extLst>
          </p:cNvPr>
          <p:cNvSpPr>
            <a:spLocks noGrp="1"/>
          </p:cNvSpPr>
          <p:nvPr>
            <p:ph type="title"/>
          </p:nvPr>
        </p:nvSpPr>
        <p:spPr/>
        <p:txBody>
          <a:bodyPr>
            <a:normAutofit/>
          </a:bodyPr>
          <a:lstStyle/>
          <a:p>
            <a:pPr algn="ctr"/>
            <a:r>
              <a:rPr lang="en-GB" sz="4800" b="1" i="1" u="sng" dirty="0"/>
              <a:t>Step 2</a:t>
            </a:r>
          </a:p>
        </p:txBody>
      </p:sp>
      <p:graphicFrame>
        <p:nvGraphicFramePr>
          <p:cNvPr id="5" name="Content Placeholder 2">
            <a:extLst>
              <a:ext uri="{FF2B5EF4-FFF2-40B4-BE49-F238E27FC236}">
                <a16:creationId xmlns:a16="http://schemas.microsoft.com/office/drawing/2014/main" id="{238897A2-833F-C90A-698C-84974689B121}"/>
              </a:ext>
            </a:extLst>
          </p:cNvPr>
          <p:cNvGraphicFramePr>
            <a:graphicFrameLocks noGrp="1"/>
          </p:cNvGraphicFramePr>
          <p:nvPr>
            <p:ph idx="1"/>
          </p:nvPr>
        </p:nvGraphicFramePr>
        <p:xfrm>
          <a:off x="1028700" y="2161903"/>
          <a:ext cx="10134600" cy="3969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9335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Bonfire Near The Lake">
            <a:extLst>
              <a:ext uri="{FF2B5EF4-FFF2-40B4-BE49-F238E27FC236}">
                <a16:creationId xmlns:a16="http://schemas.microsoft.com/office/drawing/2014/main" id="{11DD8E91-4218-BF34-7BFD-9D10809C1D2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89"/>
          </a:xfrm>
          <a:prstGeom prst="rect">
            <a:avLst/>
          </a:prstGeom>
        </p:spPr>
      </p:pic>
      <p:sp>
        <p:nvSpPr>
          <p:cNvPr id="12" name="Rectangle 5">
            <a:extLst>
              <a:ext uri="{FF2B5EF4-FFF2-40B4-BE49-F238E27FC236}">
                <a16:creationId xmlns:a16="http://schemas.microsoft.com/office/drawing/2014/main" id="{FDCD62BB-F134-412E-AF5B-602B04458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50337"/>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21F7D04-0576-0E42-705A-50EBDDDBCEC0}"/>
              </a:ext>
            </a:extLst>
          </p:cNvPr>
          <p:cNvSpPr>
            <a:spLocks noGrp="1"/>
          </p:cNvSpPr>
          <p:nvPr>
            <p:ph type="ctrTitle"/>
          </p:nvPr>
        </p:nvSpPr>
        <p:spPr>
          <a:xfrm>
            <a:off x="1048561" y="1066800"/>
            <a:ext cx="3931320" cy="2267193"/>
          </a:xfrm>
        </p:spPr>
        <p:txBody>
          <a:bodyPr>
            <a:normAutofit/>
          </a:bodyPr>
          <a:lstStyle/>
          <a:p>
            <a:r>
              <a:rPr lang="en-GB" sz="4000" b="1" i="1" u="sng" dirty="0"/>
              <a:t>Quick fire questions</a:t>
            </a:r>
          </a:p>
        </p:txBody>
      </p:sp>
      <p:grpSp>
        <p:nvGrpSpPr>
          <p:cNvPr id="14" name="Group 13">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5" name="Rectangle 14">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1258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2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agnifying glass on clear background">
            <a:extLst>
              <a:ext uri="{FF2B5EF4-FFF2-40B4-BE49-F238E27FC236}">
                <a16:creationId xmlns:a16="http://schemas.microsoft.com/office/drawing/2014/main" id="{A86D620D-6A34-0250-7B41-EE6E2F4A8611}"/>
              </a:ext>
            </a:extLst>
          </p:cNvPr>
          <p:cNvPicPr>
            <a:picLocks noChangeAspect="1"/>
          </p:cNvPicPr>
          <p:nvPr/>
        </p:nvPicPr>
        <p:blipFill rotWithShape="1">
          <a:blip r:embed="rId2"/>
          <a:srcRect b="15730"/>
          <a:stretch/>
        </p:blipFill>
        <p:spPr>
          <a:xfrm>
            <a:off x="20" y="10"/>
            <a:ext cx="12191980" cy="6857991"/>
          </a:xfrm>
          <a:prstGeom prst="rect">
            <a:avLst/>
          </a:prstGeom>
        </p:spPr>
      </p:pic>
      <p:sp>
        <p:nvSpPr>
          <p:cNvPr id="13"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32591F9-7B1A-5D97-F2BE-583334A32B31}"/>
              </a:ext>
            </a:extLst>
          </p:cNvPr>
          <p:cNvSpPr>
            <a:spLocks noGrp="1"/>
          </p:cNvSpPr>
          <p:nvPr>
            <p:ph type="title"/>
          </p:nvPr>
        </p:nvSpPr>
        <p:spPr>
          <a:xfrm>
            <a:off x="1038883" y="1000366"/>
            <a:ext cx="3995397" cy="1239627"/>
          </a:xfrm>
        </p:spPr>
        <p:txBody>
          <a:bodyPr anchor="b">
            <a:normAutofit/>
          </a:bodyPr>
          <a:lstStyle/>
          <a:p>
            <a:pPr algn="ctr"/>
            <a:r>
              <a:rPr lang="en-GB" b="1" i="1" u="sng"/>
              <a:t>The exam!</a:t>
            </a:r>
          </a:p>
        </p:txBody>
      </p:sp>
      <p:sp>
        <p:nvSpPr>
          <p:cNvPr id="5" name="Content Placeholder 4">
            <a:extLst>
              <a:ext uri="{FF2B5EF4-FFF2-40B4-BE49-F238E27FC236}">
                <a16:creationId xmlns:a16="http://schemas.microsoft.com/office/drawing/2014/main" id="{432AFC56-70A7-7AB2-2274-382864C6E61C}"/>
              </a:ext>
            </a:extLst>
          </p:cNvPr>
          <p:cNvSpPr>
            <a:spLocks noGrp="1"/>
          </p:cNvSpPr>
          <p:nvPr>
            <p:ph idx="1"/>
          </p:nvPr>
        </p:nvSpPr>
        <p:spPr>
          <a:xfrm>
            <a:off x="1038883" y="2884395"/>
            <a:ext cx="3950677" cy="2469140"/>
          </a:xfrm>
        </p:spPr>
        <p:txBody>
          <a:bodyPr>
            <a:normAutofit/>
          </a:bodyPr>
          <a:lstStyle/>
          <a:p>
            <a:pPr algn="ctr">
              <a:lnSpc>
                <a:spcPct val="100000"/>
              </a:lnSpc>
            </a:pPr>
            <a:r>
              <a:rPr lang="en-GB" sz="1700"/>
              <a:t>The countdown is on.</a:t>
            </a:r>
          </a:p>
          <a:p>
            <a:pPr algn="ctr">
              <a:lnSpc>
                <a:spcPct val="100000"/>
              </a:lnSpc>
            </a:pPr>
            <a:endParaRPr lang="en-GB" sz="1700"/>
          </a:p>
          <a:p>
            <a:pPr algn="ctr">
              <a:lnSpc>
                <a:spcPct val="100000"/>
              </a:lnSpc>
            </a:pPr>
            <a:r>
              <a:rPr lang="en-GB" sz="1700"/>
              <a:t>Do your best, no one can ask anymore of you than that. </a:t>
            </a:r>
          </a:p>
          <a:p>
            <a:pPr algn="ctr">
              <a:lnSpc>
                <a:spcPct val="100000"/>
              </a:lnSpc>
            </a:pPr>
            <a:endParaRPr lang="en-GB" sz="1700"/>
          </a:p>
          <a:p>
            <a:pPr algn="ctr">
              <a:lnSpc>
                <a:spcPct val="100000"/>
              </a:lnSpc>
            </a:pPr>
            <a:r>
              <a:rPr lang="en-GB" sz="1700"/>
              <a:t>Take your time, read the question carefully and do not panic.</a:t>
            </a:r>
          </a:p>
        </p:txBody>
      </p:sp>
      <p:grpSp>
        <p:nvGrpSpPr>
          <p:cNvPr id="15" name="Group 14">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6" name="Rectangle 15">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73377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neon lights in a triangle shape&#10;&#10;Description automatically generated">
            <a:extLst>
              <a:ext uri="{FF2B5EF4-FFF2-40B4-BE49-F238E27FC236}">
                <a16:creationId xmlns:a16="http://schemas.microsoft.com/office/drawing/2014/main" id="{399831EF-94AF-5739-8D7F-FE85C8CE5D0F}"/>
              </a:ext>
            </a:extLst>
          </p:cNvPr>
          <p:cNvPicPr>
            <a:picLocks noChangeAspect="1"/>
          </p:cNvPicPr>
          <p:nvPr/>
        </p:nvPicPr>
        <p:blipFill rotWithShape="1">
          <a:blip r:embed="rId2"/>
          <a:srcRect t="5036" b="4964"/>
          <a:stretch/>
        </p:blipFill>
        <p:spPr>
          <a:xfrm>
            <a:off x="20" y="10"/>
            <a:ext cx="12191980" cy="6857989"/>
          </a:xfrm>
          <a:prstGeom prst="rect">
            <a:avLst/>
          </a:prstGeom>
        </p:spPr>
      </p:pic>
      <p:sp>
        <p:nvSpPr>
          <p:cNvPr id="13"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006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16" name="Rectangle 15">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4" name="Title 3">
            <a:extLst>
              <a:ext uri="{FF2B5EF4-FFF2-40B4-BE49-F238E27FC236}">
                <a16:creationId xmlns:a16="http://schemas.microsoft.com/office/drawing/2014/main" id="{8C2892F6-95A0-F12F-C45F-2FFAAF5AE917}"/>
              </a:ext>
            </a:extLst>
          </p:cNvPr>
          <p:cNvSpPr>
            <a:spLocks noGrp="1"/>
          </p:cNvSpPr>
          <p:nvPr>
            <p:ph type="ctrTitle"/>
          </p:nvPr>
        </p:nvSpPr>
        <p:spPr>
          <a:xfrm>
            <a:off x="1406925" y="1398850"/>
            <a:ext cx="3282152" cy="2030150"/>
          </a:xfrm>
        </p:spPr>
        <p:txBody>
          <a:bodyPr>
            <a:normAutofit/>
          </a:bodyPr>
          <a:lstStyle/>
          <a:p>
            <a:r>
              <a:rPr lang="en-GB" dirty="0"/>
              <a:t>Thank you!</a:t>
            </a:r>
          </a:p>
        </p:txBody>
      </p:sp>
      <p:sp>
        <p:nvSpPr>
          <p:cNvPr id="5" name="Subtitle 4">
            <a:extLst>
              <a:ext uri="{FF2B5EF4-FFF2-40B4-BE49-F238E27FC236}">
                <a16:creationId xmlns:a16="http://schemas.microsoft.com/office/drawing/2014/main" id="{08C64AF1-14DC-AE36-3098-F40DCE59230E}"/>
              </a:ext>
            </a:extLst>
          </p:cNvPr>
          <p:cNvSpPr>
            <a:spLocks noGrp="1"/>
          </p:cNvSpPr>
          <p:nvPr>
            <p:ph type="subTitle" idx="1"/>
          </p:nvPr>
        </p:nvSpPr>
        <p:spPr>
          <a:xfrm>
            <a:off x="1473537" y="3712101"/>
            <a:ext cx="3148928" cy="732541"/>
          </a:xfrm>
        </p:spPr>
        <p:txBody>
          <a:bodyPr>
            <a:normAutofit/>
          </a:bodyPr>
          <a:lstStyle/>
          <a:p>
            <a:r>
              <a:rPr lang="en-GB" dirty="0"/>
              <a:t>Any Questions?</a:t>
            </a:r>
          </a:p>
        </p:txBody>
      </p:sp>
    </p:spTree>
    <p:extLst>
      <p:ext uri="{BB962C8B-B14F-4D97-AF65-F5344CB8AC3E}">
        <p14:creationId xmlns:p14="http://schemas.microsoft.com/office/powerpoint/2010/main" val="255951460"/>
      </p:ext>
    </p:extLst>
  </p:cSld>
  <p:clrMapOvr>
    <a:masterClrMapping/>
  </p:clrMapOvr>
</p:sld>
</file>

<file path=ppt/theme/theme1.xml><?xml version="1.0" encoding="utf-8"?>
<a:theme xmlns:a="http://schemas.openxmlformats.org/drawingml/2006/main" name="AdornVTI">
  <a:themeElements>
    <a:clrScheme name="AnalogousFromLightSeedLeftStep">
      <a:dk1>
        <a:srgbClr val="000000"/>
      </a:dk1>
      <a:lt1>
        <a:srgbClr val="FFFFFF"/>
      </a:lt1>
      <a:dk2>
        <a:srgbClr val="41242B"/>
      </a:dk2>
      <a:lt2>
        <a:srgbClr val="E2E7E8"/>
      </a:lt2>
      <a:accent1>
        <a:srgbClr val="DF8E7E"/>
      </a:accent1>
      <a:accent2>
        <a:srgbClr val="D8617E"/>
      </a:accent2>
      <a:accent3>
        <a:srgbClr val="DF7EBE"/>
      </a:accent3>
      <a:accent4>
        <a:srgbClr val="CE61D8"/>
      </a:accent4>
      <a:accent5>
        <a:srgbClr val="AF7EDF"/>
      </a:accent5>
      <a:accent6>
        <a:srgbClr val="6B61D8"/>
      </a:accent6>
      <a:hlink>
        <a:srgbClr val="5A8B95"/>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0</TotalTime>
  <Words>507</Words>
  <Application>Microsoft Office PowerPoint</Application>
  <PresentationFormat>Widescreen</PresentationFormat>
  <Paragraphs>52</Paragraphs>
  <Slides>14</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Bembo</vt:lpstr>
      <vt:lpstr>Calibri</vt:lpstr>
      <vt:lpstr>Wingdings</vt:lpstr>
      <vt:lpstr>AdornVTI</vt:lpstr>
      <vt:lpstr>Contract law revision session</vt:lpstr>
      <vt:lpstr>Content </vt:lpstr>
      <vt:lpstr>Mock test </vt:lpstr>
      <vt:lpstr>Let’s look at some revision scenario’s </vt:lpstr>
      <vt:lpstr>Scenario 1 </vt:lpstr>
      <vt:lpstr>Scenario 2 </vt:lpstr>
      <vt:lpstr>Scenario 3</vt:lpstr>
      <vt:lpstr>Let’s take a break!</vt:lpstr>
      <vt:lpstr>You be the teacher</vt:lpstr>
      <vt:lpstr>Step 1</vt:lpstr>
      <vt:lpstr>Step 2</vt:lpstr>
      <vt:lpstr>Quick fire questions</vt:lpstr>
      <vt:lpstr>The exam!</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 revision session</dc:title>
  <dc:creator>Zita Draper</dc:creator>
  <cp:lastModifiedBy>Zita Draper</cp:lastModifiedBy>
  <cp:revision>1</cp:revision>
  <dcterms:created xsi:type="dcterms:W3CDTF">2024-04-29T13:16:18Z</dcterms:created>
  <dcterms:modified xsi:type="dcterms:W3CDTF">2024-04-29T13:36:45Z</dcterms:modified>
</cp:coreProperties>
</file>