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notesMasterIdLst>
    <p:notesMasterId r:id="rId17"/>
  </p:notesMasterIdLst>
  <p:sldIdLst>
    <p:sldId id="256" r:id="rId2"/>
    <p:sldId id="260" r:id="rId3"/>
    <p:sldId id="258" r:id="rId4"/>
    <p:sldId id="261" r:id="rId5"/>
    <p:sldId id="272" r:id="rId6"/>
    <p:sldId id="262" r:id="rId7"/>
    <p:sldId id="271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notesMaster" Target="notesMasters/notesMaster1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B0D902-EEB2-DE46-BDA6-ED2C09C026B6}" type="datetimeFigureOut">
              <a:rPr lang="en-US" smtClean="0"/>
              <a:t>1/12/2020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FAC985-0556-494A-8762-58682B382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117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Challenge themselves.</a:t>
            </a:r>
          </a:p>
          <a:p>
            <a:endParaRPr lang="en-US"/>
          </a:p>
          <a:p>
            <a:r>
              <a:rPr lang="en-US"/>
              <a:t>Build/extend values.</a:t>
            </a:r>
          </a:p>
          <a:p>
            <a:endParaRPr lang="en-US"/>
          </a:p>
          <a:p>
            <a:r>
              <a:rPr lang="en-US"/>
              <a:t>Build relationships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3474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‘</a:t>
            </a:r>
            <a:r>
              <a:rPr lang="en-GB" b="0" i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Effective teachers do not teach lessons; they teach students.</a:t>
            </a:r>
            <a:r>
              <a:rPr lang="en-US" b="0" i="0">
                <a:solidFill>
                  <a:srgbClr val="666666"/>
                </a:solidFill>
                <a:effectLst/>
                <a:latin typeface="Verdana" panose="020B0604030504040204" pitchFamily="34" charset="0"/>
              </a:rPr>
              <a:t>’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752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 Environment Act 2016</a:t>
            </a:r>
            <a:endParaRPr lang="en-US"/>
          </a:p>
          <a:p>
            <a:endParaRPr lang="en-US"/>
          </a:p>
          <a:p>
            <a:r>
              <a:rPr lang="en-US"/>
              <a:t>T</a:t>
            </a:r>
            <a:r>
              <a:rPr lang="en-GB"/>
              <a:t>he Wellbeing of Future Generations Act 2015 </a:t>
            </a:r>
            <a:endParaRPr lang="en-US"/>
          </a:p>
          <a:p>
            <a:endParaRPr lang="en-US"/>
          </a:p>
          <a:p>
            <a:r>
              <a:rPr lang="en-US"/>
              <a:t>M</a:t>
            </a:r>
            <a:r>
              <a:rPr lang="en-GB"/>
              <a:t>odern legislation for improving social, economic, environmental and cultural wellbeing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300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>
                <a:solidFill>
                  <a:srgbClr val="666666"/>
                </a:solidFill>
                <a:effectLst/>
                <a:latin typeface="Open Sans"/>
              </a:rPr>
              <a:t>B</a:t>
            </a:r>
            <a:r>
              <a:rPr lang="en-GB" b="0" i="0">
                <a:solidFill>
                  <a:srgbClr val="666666"/>
                </a:solidFill>
                <a:effectLst/>
                <a:latin typeface="Open Sans"/>
              </a:rPr>
              <a:t>roaden horizons and provide</a:t>
            </a:r>
            <a:r>
              <a:rPr lang="en-US" b="0" i="0">
                <a:solidFill>
                  <a:srgbClr val="666666"/>
                </a:solidFill>
                <a:effectLst/>
                <a:latin typeface="Open Sans"/>
              </a:rPr>
              <a:t>s</a:t>
            </a:r>
            <a:r>
              <a:rPr lang="en-GB" b="0" i="0">
                <a:solidFill>
                  <a:srgbClr val="666666"/>
                </a:solidFill>
                <a:effectLst/>
                <a:latin typeface="Open Sans"/>
              </a:rPr>
              <a:t> knowledge</a:t>
            </a:r>
            <a:r>
              <a:rPr lang="en-US" b="0" i="0">
                <a:solidFill>
                  <a:srgbClr val="666666"/>
                </a:solidFill>
                <a:effectLst/>
                <a:latin typeface="Open Sans"/>
              </a:rPr>
              <a:t>.</a:t>
            </a:r>
          </a:p>
          <a:p>
            <a:endParaRPr lang="en-US" b="0" i="0">
              <a:solidFill>
                <a:srgbClr val="666666"/>
              </a:solidFill>
              <a:effectLst/>
              <a:latin typeface="Open Sans"/>
            </a:endParaRPr>
          </a:p>
          <a:p>
            <a:r>
              <a:rPr lang="en-US"/>
              <a:t>Provides </a:t>
            </a:r>
            <a:r>
              <a:rPr lang="en-GB"/>
              <a:t>freedo</a:t>
            </a:r>
            <a:r>
              <a:rPr lang="en-US"/>
              <a:t>m.</a:t>
            </a:r>
          </a:p>
          <a:p>
            <a:r>
              <a:rPr lang="en-GB"/>
              <a:t> </a:t>
            </a:r>
            <a:endParaRPr lang="en-US"/>
          </a:p>
          <a:p>
            <a:r>
              <a:rPr lang="en-US"/>
              <a:t>P</a:t>
            </a:r>
            <a:r>
              <a:rPr lang="en-GB"/>
              <a:t>romot</a:t>
            </a:r>
            <a:r>
              <a:rPr lang="en-US"/>
              <a:t>es </a:t>
            </a:r>
            <a:r>
              <a:rPr lang="en-GB"/>
              <a:t>a sense of well-being. </a:t>
            </a:r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7413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/>
              <a:t>Techniquest cardiff:</a:t>
            </a:r>
          </a:p>
          <a:p>
            <a:r>
              <a:rPr lang="en-US" b="0"/>
              <a:t>Education programmes</a:t>
            </a:r>
          </a:p>
          <a:p>
            <a:r>
              <a:rPr lang="en-US" b="0"/>
              <a:t>Science show</a:t>
            </a:r>
          </a:p>
          <a:p>
            <a:r>
              <a:rPr lang="en-US" b="0"/>
              <a:t>Hands on exhibits</a:t>
            </a:r>
          </a:p>
          <a:p>
            <a:endParaRPr lang="en-US" b="0"/>
          </a:p>
          <a:p>
            <a:r>
              <a:rPr lang="en-US" b="0"/>
              <a:t>Supports teaching activities</a:t>
            </a:r>
          </a:p>
          <a:p>
            <a:endParaRPr lang="en-US" b="0"/>
          </a:p>
          <a:p>
            <a:r>
              <a:rPr lang="en-US" b="0"/>
              <a:t>Guided by their own curiosity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3941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/>
              <a:t>Gives a child a choice</a:t>
            </a:r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/>
              <a:t>Intrinisic motivation</a:t>
            </a:r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/>
              <a:t>Risk-free environment</a:t>
            </a:r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/>
              <a:t>Develop these 3 modes with other people, and the environment</a:t>
            </a:r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/>
              <a:t>Build knowledge from revision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1149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200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Learning how to manipulate objects. (Sensorimotor)</a:t>
            </a:r>
          </a:p>
          <a:p>
            <a:pPr marL="0" indent="0">
              <a:buNone/>
            </a:pPr>
            <a:endParaRPr lang="en-US" sz="1200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2.Develop new views. (Pre-operational)</a:t>
            </a:r>
          </a:p>
          <a:p>
            <a:pPr marL="0" indent="0">
              <a:buNone/>
            </a:pPr>
            <a:endParaRPr lang="en-US" sz="1200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3. Learn through doing. (Concrete op)</a:t>
            </a:r>
          </a:p>
          <a:p>
            <a:pPr marL="0" indent="0">
              <a:buNone/>
            </a:pPr>
            <a:endParaRPr lang="en-US" sz="1200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4. Think and talk about history events. (Formal op)</a:t>
            </a:r>
          </a:p>
          <a:p>
            <a:pPr marL="228600" indent="-228600">
              <a:buAutoNum type="arabicPeriod"/>
            </a:pPr>
            <a:endParaRPr lang="en-US" sz="1200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Developmental Stage Theory.</a:t>
            </a:r>
          </a:p>
          <a:p>
            <a:pPr marL="0" indent="0">
              <a:buNone/>
            </a:pPr>
            <a:endParaRPr lang="en-US" sz="1200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b="1" i="0">
                <a:solidFill>
                  <a:srgbClr val="444444"/>
                </a:solidFill>
                <a:effectLst/>
                <a:latin typeface="georgia" panose="02040502050405020303" pitchFamily="18" charset="0"/>
              </a:rPr>
              <a:t>T</a:t>
            </a:r>
            <a:r>
              <a:rPr lang="en-GB" b="1" i="0">
                <a:solidFill>
                  <a:srgbClr val="444444"/>
                </a:solidFill>
                <a:effectLst/>
                <a:latin typeface="georgia" panose="02040502050405020303" pitchFamily="18" charset="0"/>
              </a:rPr>
              <a:t>he emergence of thinking and memory functions</a:t>
            </a:r>
            <a:r>
              <a:rPr lang="en-US" b="1" i="0">
                <a:solidFill>
                  <a:srgbClr val="444444"/>
                </a:solidFill>
                <a:effectLst/>
                <a:latin typeface="georgia" panose="02040502050405020303" pitchFamily="18" charset="0"/>
              </a:rPr>
              <a:t>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2065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Humans are social animals</a:t>
            </a:r>
          </a:p>
          <a:p>
            <a:endParaRPr lang="en-US"/>
          </a:p>
          <a:p>
            <a:r>
              <a:rPr lang="en-US"/>
              <a:t>Learn by doing</a:t>
            </a:r>
          </a:p>
          <a:p>
            <a:endParaRPr lang="en-US"/>
          </a:p>
          <a:p>
            <a:r>
              <a:rPr lang="en-US"/>
              <a:t>Hands on experimental learning</a:t>
            </a:r>
          </a:p>
          <a:p>
            <a:endParaRPr lang="en-US"/>
          </a:p>
          <a:p>
            <a:r>
              <a:rPr lang="en-US"/>
              <a:t>Emphasis on critical thinking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5661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Powerful tool to help balance questioning</a:t>
            </a:r>
          </a:p>
          <a:p>
            <a:endParaRPr lang="en-US"/>
          </a:p>
          <a:p>
            <a:r>
              <a:rPr lang="en-US"/>
              <a:t>Cannot learn without questioning</a:t>
            </a:r>
          </a:p>
          <a:p>
            <a:endParaRPr lang="en-US"/>
          </a:p>
          <a:p>
            <a:r>
              <a:rPr lang="en-US"/>
              <a:t>Achievement is dependent on knowledge and skills attained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27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Enhance awareness</a:t>
            </a:r>
          </a:p>
          <a:p>
            <a:endParaRPr lang="en-US"/>
          </a:p>
          <a:p>
            <a:r>
              <a:rPr lang="en-US"/>
              <a:t>Enhance communication</a:t>
            </a:r>
          </a:p>
          <a:p>
            <a:endParaRPr lang="en-US"/>
          </a:p>
          <a:p>
            <a:r>
              <a:rPr lang="en-US"/>
              <a:t>Extend horizons</a:t>
            </a:r>
          </a:p>
          <a:p>
            <a:endParaRPr lang="en-US"/>
          </a:p>
          <a:p>
            <a:r>
              <a:rPr lang="en-US"/>
              <a:t>Increase health aspiration</a:t>
            </a:r>
          </a:p>
          <a:p>
            <a:endParaRPr lang="en-US"/>
          </a:p>
          <a:p>
            <a:r>
              <a:rPr lang="en-US"/>
              <a:t>Better sensory awareness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9922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Museums support learning through a variety of means</a:t>
            </a:r>
          </a:p>
          <a:p>
            <a:endParaRPr lang="en-US"/>
          </a:p>
          <a:p>
            <a:r>
              <a:rPr lang="en-US"/>
              <a:t>Develop multiple skills and knowledge </a:t>
            </a:r>
          </a:p>
          <a:p>
            <a:endParaRPr lang="en-US"/>
          </a:p>
          <a:p>
            <a:r>
              <a:rPr lang="en-US"/>
              <a:t>Museums are so varied you can do almost anything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3FAC985-0556-494A-8762-58682B38226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7998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7320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18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924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170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5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36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62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517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6375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1036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3204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6157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7555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00560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668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76041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8425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19" Type="http://schemas.openxmlformats.org/officeDocument/2006/relationships/image" Target="../media/image1.jpeg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1/12/2020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021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  <p:sldLayoutId id="2147483750" r:id="rId15"/>
    <p:sldLayoutId id="2147483751" r:id="rId16"/>
    <p:sldLayoutId id="214748375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utdoor-learning.org/Good-Practice/Research-Resources/About-Outdoor-Learning" TargetMode="Externa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seniorsecondary.tki.org.nz/English/Pedagogy/Supportive-learning-environment" TargetMode="External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escouncilforoutdoorlearning.org/wp-content/uploads/2019/06/2338-High-quality-outdoor-learning-Wales_English.pdf" TargetMode="External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utdoor-learning.org/Good-Practice/Research-Resources/About-Outdoor-Learning" TargetMode="External" /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seloffgallery.org/on-view" TargetMode="External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istoryofmuseums.com/museum-facts/types-of-museum/" TargetMode="External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rstdiscoverers.co.uk/science-childcare-linguistic-development/" TargetMode="External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www.firstdiscoverers.co.uk/child-development-theories-jean-piaget/" TargetMode="Externa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Relationship Id="rId4" Type="http://schemas.openxmlformats.org/officeDocument/2006/relationships/hyperlink" Target="https://cft.vanderbilt.edu/guides-sub-pages/blooms-taxonomy/" TargetMode="Externa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udenplace.co.uk/wp-content/uploads/2015/02/TinaBruce-12featuresofplay.pdf" TargetMode="External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Relationship Id="rId5" Type="http://schemas.openxmlformats.org/officeDocument/2006/relationships/hyperlink" Target="https://www.joseloffgallery.org/on-view" TargetMode="External" /><Relationship Id="rId4" Type="http://schemas.openxmlformats.org/officeDocument/2006/relationships/image" Target="../media/image5.jpeg" 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4D116E1-74B0-AF41-B0F0-93D676A672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34362" y="1313283"/>
            <a:ext cx="9723276" cy="4254759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 Leeder-1901666, </a:t>
            </a:r>
          </a:p>
          <a:p>
            <a:r>
              <a:rPr lang="en-US" sz="3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Naill Roche-1802784, </a:t>
            </a:r>
          </a:p>
          <a:p>
            <a:r>
              <a:rPr lang="en-US" sz="3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Jonathan Cafolla-Ward-1907916,</a:t>
            </a:r>
          </a:p>
          <a:p>
            <a:r>
              <a:rPr lang="en-US" sz="3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Demonstrate how outdoor contexts can support learning.</a:t>
            </a:r>
          </a:p>
          <a:p>
            <a:r>
              <a:rPr lang="en-US" sz="3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ECES4002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107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B638D-D088-244B-AB60-CB3D8364E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6123" y="746448"/>
            <a:ext cx="4159753" cy="925889"/>
          </a:xfrm>
        </p:spPr>
        <p:txBody>
          <a:bodyPr/>
          <a:lstStyle/>
          <a:p>
            <a:r>
              <a:rPr lang="en-US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Outdoor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8CAD6-336D-744E-A52E-2A25FE4AC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170" y="2953397"/>
            <a:ext cx="8825659" cy="34163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b="0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Outdoor Learning is a broad term that includes </a:t>
            </a:r>
            <a:r>
              <a:rPr lang="en-US"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encounters with</a:t>
            </a:r>
            <a:r>
              <a:rPr lang="en-GB" sz="3600" b="0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experimentation, learning about and connecting to the natural world, and engaging in </a:t>
            </a:r>
            <a:r>
              <a:rPr lang="en-US"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</a:t>
            </a:r>
            <a:r>
              <a:rPr lang="en-GB" sz="3600" b="0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activities and </a:t>
            </a:r>
            <a:r>
              <a:rPr lang="en-US" sz="3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physical activities</a:t>
            </a:r>
            <a:r>
              <a:rPr lang="en-GB" sz="3600" b="0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3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A79A592-9751-E041-90A9-E47C8D190BC6}"/>
              </a:ext>
            </a:extLst>
          </p:cNvPr>
          <p:cNvSpPr txBox="1"/>
          <p:nvPr/>
        </p:nvSpPr>
        <p:spPr>
          <a:xfrm>
            <a:off x="1127334" y="6111552"/>
            <a:ext cx="9937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https://www.outdoor-learning.org/Good-Practice/Research-Resources/About-Outdoor-Learning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98673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E5DACE-0C2A-4D4F-93C2-AD9A391F7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378" y="738806"/>
            <a:ext cx="5399243" cy="928845"/>
          </a:xfrm>
        </p:spPr>
        <p:txBody>
          <a:bodyPr/>
          <a:lstStyle/>
          <a:p>
            <a:pPr algn="ctr"/>
            <a:r>
              <a:rPr lang="en-US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Supportive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2AAE3-19B1-7245-AB61-4AAC571C0B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169" y="2958353"/>
            <a:ext cx="8825659" cy="296059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supportive learning environment is less about the physical classroom and resources</a:t>
            </a:r>
            <a:r>
              <a:rPr lang="en-US" sz="3600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than it is about values and relationships.</a:t>
            </a:r>
            <a:endParaRPr lang="en-US" sz="36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FD2021D-DC35-0B4D-AA27-1288E1CE7BE5}"/>
              </a:ext>
            </a:extLst>
          </p:cNvPr>
          <p:cNvSpPr txBox="1"/>
          <p:nvPr/>
        </p:nvSpPr>
        <p:spPr>
          <a:xfrm>
            <a:off x="1683169" y="6251382"/>
            <a:ext cx="91832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https://seniorsecondary.tki.org.nz/English/Pedagogy/Supportive-learning-environment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50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2E99C-3DE8-C342-9302-3018B3158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5293" y="838200"/>
            <a:ext cx="8761413" cy="706964"/>
          </a:xfrm>
        </p:spPr>
        <p:txBody>
          <a:bodyPr/>
          <a:lstStyle/>
          <a:p>
            <a:pPr algn="ctr"/>
            <a:r>
              <a:rPr lang="en-US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council outdoor learning: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E0FDBF-B8D4-B54E-8E49-8E8CF6194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919" y="4304024"/>
            <a:ext cx="1668928" cy="5061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>
                <a:solidFill>
                  <a:schemeClr val="tx1"/>
                </a:solidFill>
              </a:rPr>
              <a:t>Residential experience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804875-F278-5945-BED5-0A69F8692BDF}"/>
              </a:ext>
            </a:extLst>
          </p:cNvPr>
          <p:cNvSpPr txBox="1"/>
          <p:nvPr/>
        </p:nvSpPr>
        <p:spPr>
          <a:xfrm>
            <a:off x="3199593" y="2525389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FF3CF8-2CAC-6C41-A576-F8C2A70B2B30}"/>
              </a:ext>
            </a:extLst>
          </p:cNvPr>
          <p:cNvSpPr txBox="1"/>
          <p:nvPr/>
        </p:nvSpPr>
        <p:spPr>
          <a:xfrm>
            <a:off x="8705290" y="2842858"/>
            <a:ext cx="2758328" cy="646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Self-confidence and achievement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913B06-B669-8F48-963C-DD607C0DE4DD}"/>
              </a:ext>
            </a:extLst>
          </p:cNvPr>
          <p:cNvSpPr txBox="1"/>
          <p:nvPr/>
        </p:nvSpPr>
        <p:spPr>
          <a:xfrm>
            <a:off x="8705290" y="5325404"/>
            <a:ext cx="26204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Differentiation and progression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F40C14-F3AA-9A4F-AFF6-F0F1B13CE4A0}"/>
              </a:ext>
            </a:extLst>
          </p:cNvPr>
          <p:cNvSpPr txBox="1"/>
          <p:nvPr/>
        </p:nvSpPr>
        <p:spPr>
          <a:xfrm>
            <a:off x="3601990" y="5505866"/>
            <a:ext cx="27234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Balanced approach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2C4A841-A024-D04F-9DA2-006308770D0D}"/>
              </a:ext>
            </a:extLst>
          </p:cNvPr>
          <p:cNvSpPr txBox="1"/>
          <p:nvPr/>
        </p:nvSpPr>
        <p:spPr>
          <a:xfrm>
            <a:off x="4753816" y="4094756"/>
            <a:ext cx="31432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800" b="1" u="sng">
                <a:latin typeface="Arial" panose="020B0604020202020204" pitchFamily="34" charset="0"/>
                <a:cs typeface="Arial" panose="020B0604020202020204" pitchFamily="34" charset="0"/>
              </a:rPr>
              <a:t>5 Core Themes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E806AFB-5ADC-6346-B7D9-EFDFDA93656A}"/>
              </a:ext>
            </a:extLst>
          </p:cNvPr>
          <p:cNvCxnSpPr>
            <a:cxnSpLocks/>
          </p:cNvCxnSpPr>
          <p:nvPr/>
        </p:nvCxnSpPr>
        <p:spPr>
          <a:xfrm flipH="1" flipV="1">
            <a:off x="4303059" y="2920892"/>
            <a:ext cx="1307082" cy="11824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9455D4B9-1FBB-B742-999A-B913D6AC3ED4}"/>
              </a:ext>
            </a:extLst>
          </p:cNvPr>
          <p:cNvCxnSpPr>
            <a:cxnSpLocks/>
            <a:endCxn id="5" idx="1"/>
          </p:cNvCxnSpPr>
          <p:nvPr/>
        </p:nvCxnSpPr>
        <p:spPr>
          <a:xfrm flipV="1">
            <a:off x="7398208" y="3166024"/>
            <a:ext cx="1307082" cy="11380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86B4A580-115F-7C4C-93A6-D3D307370BB3}"/>
              </a:ext>
            </a:extLst>
          </p:cNvPr>
          <p:cNvCxnSpPr>
            <a:cxnSpLocks/>
            <a:endCxn id="9" idx="0"/>
          </p:cNvCxnSpPr>
          <p:nvPr/>
        </p:nvCxnSpPr>
        <p:spPr>
          <a:xfrm flipH="1">
            <a:off x="4963716" y="4650480"/>
            <a:ext cx="611354" cy="85538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184F09DB-C67F-FE47-B32B-F4A2AB485CEB}"/>
              </a:ext>
            </a:extLst>
          </p:cNvPr>
          <p:cNvCxnSpPr>
            <a:cxnSpLocks/>
            <a:stCxn id="10" idx="1"/>
            <a:endCxn id="3" idx="3"/>
          </p:cNvCxnSpPr>
          <p:nvPr/>
        </p:nvCxnSpPr>
        <p:spPr>
          <a:xfrm flipH="1">
            <a:off x="2257847" y="4356366"/>
            <a:ext cx="2495969" cy="2007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30CC7D18-2A95-1143-BCC5-C66173D6C72A}"/>
              </a:ext>
            </a:extLst>
          </p:cNvPr>
          <p:cNvCxnSpPr>
            <a:cxnSpLocks/>
          </p:cNvCxnSpPr>
          <p:nvPr/>
        </p:nvCxnSpPr>
        <p:spPr>
          <a:xfrm>
            <a:off x="7398208" y="4557090"/>
            <a:ext cx="1181452" cy="6482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31F12A8F-6B6A-1447-84F0-F8A1E157F62A}"/>
              </a:ext>
            </a:extLst>
          </p:cNvPr>
          <p:cNvSpPr txBox="1"/>
          <p:nvPr/>
        </p:nvSpPr>
        <p:spPr>
          <a:xfrm>
            <a:off x="-1" y="6100335"/>
            <a:ext cx="12192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https://www.walescouncilforoutdoorlearning.org/wp-content/uploads/2019/06/2338-High-quality-outdoor-learning-Wales_English.pdf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57242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0DE46-D6A6-9C43-9456-D18734CEF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077672D-5C8A-9047-BE8F-E7A70579F3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6E1F28-1C76-B343-BE5D-8DF45A3B959E}"/>
              </a:ext>
            </a:extLst>
          </p:cNvPr>
          <p:cNvSpPr txBox="1"/>
          <p:nvPr/>
        </p:nvSpPr>
        <p:spPr>
          <a:xfrm>
            <a:off x="0" y="5884332"/>
            <a:ext cx="4245428" cy="9233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https://www.outdoor-learning.org/Good-Practice/Research-Resources/About-Outdoor-Learning</a:t>
            </a:r>
            <a:endParaRPr lang="en-US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129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45A33-5758-AE48-B229-0344090F4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4677" y="830793"/>
            <a:ext cx="2502646" cy="740832"/>
          </a:xfrm>
        </p:spPr>
        <p:txBody>
          <a:bodyPr/>
          <a:lstStyle/>
          <a:p>
            <a:r>
              <a:rPr lang="en-US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Museums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4A9A2E-18CB-F748-93B4-B264C83BDD8D}"/>
              </a:ext>
            </a:extLst>
          </p:cNvPr>
          <p:cNvSpPr txBox="1"/>
          <p:nvPr/>
        </p:nvSpPr>
        <p:spPr>
          <a:xfrm>
            <a:off x="1435892" y="3292669"/>
            <a:ext cx="932021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0" i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Museums are centres filled with information designed to enlighten and educate the curious mind.</a:t>
            </a:r>
            <a:endParaRPr lang="en-US" sz="36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20EF17-A818-DF4D-8F97-BFE18D322D5F}"/>
              </a:ext>
            </a:extLst>
          </p:cNvPr>
          <p:cNvSpPr txBox="1"/>
          <p:nvPr/>
        </p:nvSpPr>
        <p:spPr>
          <a:xfrm>
            <a:off x="585786" y="6388795"/>
            <a:ext cx="11020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https://www.joseloffgallery.org/on-view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61510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38BD8-76F6-7546-AEA0-FE5B52D95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5293" y="985331"/>
            <a:ext cx="8761413" cy="706964"/>
          </a:xfrm>
        </p:spPr>
        <p:txBody>
          <a:bodyPr/>
          <a:lstStyle/>
          <a:p>
            <a:pPr algn="ctr"/>
            <a:r>
              <a:rPr lang="en-US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 of Museums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9EEA39-87CF-3145-83BB-5D97A94C1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603500"/>
            <a:ext cx="12192000" cy="3794966"/>
          </a:xfrm>
        </p:spPr>
        <p:txBody>
          <a:bodyPr numCol="2"/>
          <a:lstStyle/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Archaeology museums.</a:t>
            </a:r>
            <a:endParaRPr lang="en-US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Art museums.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Encyclopedic museums. </a:t>
            </a:r>
            <a:endParaRPr lang="en-US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Historic house museums.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History museums.</a:t>
            </a:r>
            <a:endParaRPr lang="en-US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 history museums.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Maritime museums.</a:t>
            </a:r>
            <a:endParaRPr lang="en-US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Military and war museums.</a:t>
            </a:r>
            <a:endParaRPr lang="en-US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Pop-up museums.</a:t>
            </a:r>
            <a:endParaRPr lang="en-US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Mobile museums.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Natural history museums.</a:t>
            </a:r>
            <a:endParaRPr lang="en-US" b="1" i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Open-air museums. 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Science museums.</a:t>
            </a:r>
            <a:endParaRPr lang="en-US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93910F-BFF1-2442-82AA-DEFC1F10D328}"/>
              </a:ext>
            </a:extLst>
          </p:cNvPr>
          <p:cNvSpPr txBox="1"/>
          <p:nvPr/>
        </p:nvSpPr>
        <p:spPr>
          <a:xfrm>
            <a:off x="1715292" y="6398466"/>
            <a:ext cx="8761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http://www.historyofmuseums.com/museum-facts/types-of-museum/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5863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BBB3438-C22D-4A49-9B96-4C2BBC865BD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15293" y="838200"/>
            <a:ext cx="87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u="sng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ENCOURAGES A LOVE OF HISTOR</a:t>
            </a:r>
            <a:r>
              <a:rPr lang="en-US" b="1" i="0" u="sng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endParaRPr lang="en-US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707F3D-1E9D-EA4D-B329-2F0B98C633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74338"/>
            <a:ext cx="12192000" cy="398242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b="1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Bruner 3 modes:</a:t>
            </a:r>
          </a:p>
          <a:p>
            <a:endParaRPr 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Enactive: Children learn through action and play</a:t>
            </a:r>
          </a:p>
          <a:p>
            <a:endParaRPr 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Iconic: Children can understand images, and numbers</a:t>
            </a:r>
          </a:p>
          <a:p>
            <a:endParaRPr 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Symbolic: Understand abstraction, language and reason</a:t>
            </a:r>
          </a:p>
        </p:txBody>
      </p:sp>
    </p:spTree>
    <p:extLst>
      <p:ext uri="{BB962C8B-B14F-4D97-AF65-F5344CB8AC3E}">
        <p14:creationId xmlns:p14="http://schemas.microsoft.com/office/powerpoint/2010/main" val="1367332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EE0EA24-BC6A-7A47-B2E4-E54B5C78484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15293" y="584111"/>
            <a:ext cx="87614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u="sng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PROVIDES AN EFFECTIVE WAY OF LEARNING</a:t>
            </a:r>
            <a:endParaRPr lang="en-US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5F52CD0-7AA4-4E44-A1F6-0AD1FFF9814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2320990"/>
            <a:ext cx="12192000" cy="3698810"/>
          </a:xfrm>
          <a:prstGeom prst="rect">
            <a:avLst/>
          </a:prstGeom>
        </p:spPr>
        <p:txBody>
          <a:bodyPr vert="horz" lIns="91440" tIns="45720" rIns="91440" bIns="45720" numCol="1" rtlCol="0" anchor="t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base">
              <a:buFont typeface="Wingdings 3" charset="2"/>
              <a:buNone/>
            </a:pPr>
            <a:r>
              <a:rPr lang="en-GB" sz="2000" b="1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Jean Piaget (1896-1980)</a:t>
            </a:r>
            <a:r>
              <a:rPr lang="en-US" sz="2000" b="1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en-GB" sz="2000" b="1" u="sng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Font typeface="Wingdings 3" charset="2"/>
              <a:buNone/>
            </a:pP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(Birth to 2 years) Intelligence in action. The child interacts with his world by manipulating objects.</a:t>
            </a:r>
            <a:endParaRPr lang="en-US" sz="2000" b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Font typeface="Wingdings 3" charset="2"/>
              <a:buNone/>
            </a:pPr>
            <a:endParaRPr lang="en-GB" sz="2000" b="1" u="sng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Font typeface="Wingdings 3" charset="2"/>
              <a:buNone/>
            </a:pP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(2-7 years) Thinking is dominated by perception, but symbolic functioning increases. 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Language development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also occurs, but the child is still strongly influenced by his own view of the world.</a:t>
            </a:r>
          </a:p>
          <a:p>
            <a:pPr marL="0" indent="0" fontAlgn="base">
              <a:buFont typeface="Wingdings 3" charset="2"/>
              <a:buNone/>
            </a:pPr>
            <a:endParaRPr lang="en-GB" sz="2000" b="1" u="sng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Font typeface="Wingdings 3" charset="2"/>
              <a:buNone/>
            </a:pP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(7-11 years) The child can apply logical reasoning, but only to real objects which can be seen.</a:t>
            </a:r>
          </a:p>
          <a:p>
            <a:pPr marL="0" indent="0" fontAlgn="base">
              <a:buFont typeface="Wingdings 3" charset="2"/>
              <a:buNone/>
            </a:pPr>
            <a:endParaRPr lang="en-GB" sz="2000" b="1" u="sng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base">
              <a:buFont typeface="Wingdings 3" charset="2"/>
              <a:buNone/>
            </a:pP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(11 years and upwards) The individual can think logically about hypothetical events or abstract ideas.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426CEEA-8ED6-0A40-B7CE-1F866ACF0461}"/>
              </a:ext>
            </a:extLst>
          </p:cNvPr>
          <p:cNvSpPr txBox="1"/>
          <p:nvPr/>
        </p:nvSpPr>
        <p:spPr>
          <a:xfrm>
            <a:off x="1224642" y="6488668"/>
            <a:ext cx="9039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https://www.firstdiscoverers.co.uk/child-development-theories-jean-piaget/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27151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FB5E2-CD54-F14E-BAF5-E47FD1AF4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00255"/>
            <a:ext cx="12192000" cy="38812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b="1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Dewey’s model of learning:</a:t>
            </a:r>
          </a:p>
          <a:p>
            <a:pPr marL="0" indent="0">
              <a:buNone/>
            </a:pPr>
            <a:endParaRPr 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Awareness of arising issues</a:t>
            </a:r>
          </a:p>
          <a:p>
            <a:pPr>
              <a:buFont typeface="+mj-lt"/>
              <a:buAutoNum type="arabicPeriod"/>
            </a:pPr>
            <a:r>
              <a:rPr 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Determine the issues</a:t>
            </a:r>
          </a:p>
          <a:p>
            <a:pPr>
              <a:buFont typeface="+mj-lt"/>
              <a:buAutoNum type="arabicPeriod"/>
            </a:pPr>
            <a:r>
              <a:rPr 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 conclusion to clarify the issues</a:t>
            </a:r>
          </a:p>
          <a:p>
            <a:pPr>
              <a:buFont typeface="+mj-lt"/>
              <a:buAutoNum type="arabicPeriod"/>
            </a:pPr>
            <a:r>
              <a:rPr 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Determine the reaction of the consluion from their own experience</a:t>
            </a:r>
          </a:p>
          <a:p>
            <a:pPr>
              <a:buFont typeface="+mj-lt"/>
              <a:buAutoNum type="arabicPeriod"/>
            </a:pPr>
            <a:r>
              <a:rPr lang="en-US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Approve the best result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E3A7DBA-5FAE-1F4B-8BD4-94881BB8CC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15293" y="838200"/>
            <a:ext cx="87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u="sng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COMPARE AND CONTRAST</a:t>
            </a:r>
            <a:endParaRPr lang="en-US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096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39201-E188-FB42-B5FE-B44B78755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437622"/>
            <a:ext cx="12192000" cy="358217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‘Talent is not something to be found in the few; it is to be nutured in the many’</a:t>
            </a:r>
          </a:p>
          <a:p>
            <a:pPr marL="0" indent="0">
              <a:buNone/>
            </a:pP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DA4F42A-0A07-A647-AF87-02EE81BA40C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15293" y="838200"/>
            <a:ext cx="87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u="sng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ENCOURAGES QUESTIONS</a:t>
            </a:r>
            <a:endParaRPr lang="en-US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8D29BED9-4A4A-0040-93E8-D38C3988D7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0374" y="2852251"/>
            <a:ext cx="6191250" cy="3486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D29480-689A-D144-AD10-54560719780D}"/>
              </a:ext>
            </a:extLst>
          </p:cNvPr>
          <p:cNvSpPr txBox="1"/>
          <p:nvPr/>
        </p:nvSpPr>
        <p:spPr>
          <a:xfrm>
            <a:off x="-1" y="6488668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https://cft.vanderbilt.edu/guides-sub-pages/blooms-taxonomy/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65126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DD05C-CE25-0042-AE8F-CA3D954C2B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32650"/>
            <a:ext cx="12192000" cy="3815443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GB" sz="2000" b="1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Tina Bruce- the Twelve Features of Play</a:t>
            </a:r>
            <a:r>
              <a:rPr lang="en-US" sz="2000" b="1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2000" b="1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000" b="1" u="sng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irst hand experiences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ake up rules as they play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lay, making and adapting play props. 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hoose to play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ehearse their future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lay alone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retend play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lay with </a:t>
            </a: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anyone</a:t>
            </a: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ersonal play agenda, which </a:t>
            </a: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not be shared. 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ifficult to distract from their deep learning as they wallow in their play and learning. 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try out their most recently acquired skills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US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Harmonize </a:t>
            </a:r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ideas and feelings and make sense of relationship</a:t>
            </a:r>
            <a:endParaRPr lang="en-US" sz="20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6ED7C029-94E7-944E-B013-06FF38FC50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15293" y="868517"/>
            <a:ext cx="8761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0" u="sng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MUSEUMS INSPIRE</a:t>
            </a:r>
            <a:endParaRPr lang="en-US" b="1" u="sng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F3B6DA1-C8E6-874F-9A7C-C00FA36CEB61}"/>
              </a:ext>
            </a:extLst>
          </p:cNvPr>
          <p:cNvSpPr txBox="1"/>
          <p:nvPr/>
        </p:nvSpPr>
        <p:spPr>
          <a:xfrm>
            <a:off x="0" y="6488668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https://www.audenplace.co.uk/wp-content/uploads/2015/02/TinaBruce-12featuresofplay.pdf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17930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A5CB-0567-8042-9559-7A89D38ECD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5293" y="868698"/>
            <a:ext cx="8761413" cy="706964"/>
          </a:xfrm>
        </p:spPr>
        <p:txBody>
          <a:bodyPr/>
          <a:lstStyle/>
          <a:p>
            <a:pPr algn="ctr"/>
            <a:r>
              <a:rPr lang="en-US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3B65BBB4-AE0E-894B-85D4-EFA8C105CE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195" y="2609480"/>
            <a:ext cx="5399315" cy="3866697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8D0616B4-9471-5A40-BDA3-E5EC1C88B8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2414" y="2921633"/>
            <a:ext cx="4872442" cy="32423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B18F83A-E9F3-3A47-8A8B-04E696B4CE52}"/>
              </a:ext>
            </a:extLst>
          </p:cNvPr>
          <p:cNvSpPr txBox="1"/>
          <p:nvPr/>
        </p:nvSpPr>
        <p:spPr>
          <a:xfrm>
            <a:off x="3542327" y="6488668"/>
            <a:ext cx="5107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https://www.joseloffgallery.org/on-view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2382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38AEB-C3E7-A647-93D3-1022E1D0D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5293" y="838200"/>
            <a:ext cx="8761413" cy="706964"/>
          </a:xfrm>
        </p:spPr>
        <p:txBody>
          <a:bodyPr/>
          <a:lstStyle/>
          <a:p>
            <a:pPr algn="ctr"/>
            <a:r>
              <a:rPr lang="en-US" b="1" u="sng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FCD7D-AAF8-6348-8E1B-C202E354D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55978"/>
            <a:ext cx="12192000" cy="458366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Armstrong, P. (2020). </a:t>
            </a:r>
            <a:r>
              <a:rPr lang="en-GB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Bloom’s Taxonomy.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Vanderbilt University. Available at: https://cft.vanderbilt.edu/guides-sub-pages/blooms-taxonomy/ [Accessed 6 Jan. 2020].</a:t>
            </a:r>
            <a:endParaRPr lang="en-GB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Audenplace.co.uk. (2015). </a:t>
            </a:r>
            <a:r>
              <a:rPr lang="en-GB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Tina Bruce- the Twelve Features of Play.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https://www.audenplace.co.uk/wp-content/uploads/2015/02/TinaBruce-12featuresofplay.pdf [Accessed 6 Jan. 2020].</a:t>
            </a:r>
            <a:endParaRPr lang="en-GB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Brighthubeducation.com. (2020). </a:t>
            </a:r>
            <a:r>
              <a:rPr lang="en-GB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Why Is Outdoor Play Important for Children? Theorists Weigh In On Benefits.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https://www.brighthubeducation.com/teaching-preschool/107367-theories-on-the-importance-of-outdoor-play/ [Accessed 6 Jan. 2020].</a:t>
            </a:r>
            <a:endParaRPr lang="en-GB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Davidson, C. (2016). </a:t>
            </a:r>
            <a:r>
              <a:rPr lang="en-GB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importance of taking children to the museum.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Joseloff Gallery. Available at: https://www.joseloffgallery.org/on-view [Accessed 6 Jan. 2020].</a:t>
            </a:r>
            <a:endParaRPr lang="en-GB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Docs.hss.ed.ac.uk. (2020). </a:t>
            </a:r>
            <a:r>
              <a:rPr lang="en-GB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OUTDOOR EDUCATION: AUTHENTIC LEARNING IN THE CONTEXT OF LANDSCAPES.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http://www.docs.hss.ed.ac.uk/education/outdoored/oe_authentic_learning.pdf [Accessed 6 Jan. 2020].</a:t>
            </a:r>
            <a:endParaRPr lang="en-GB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First Discoverers. (2019). </a:t>
            </a:r>
            <a:r>
              <a:rPr lang="en-GB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Child Development Theories: Jean Piaget.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https://www.firstdiscoverers.co.uk/child-development-theories-jean-piaget/ [Accessed 6 Jan. 2020].</a:t>
            </a:r>
            <a:endParaRPr lang="en-GB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Historyofmuseums.com. (2020). </a:t>
            </a:r>
            <a:r>
              <a:rPr lang="en-GB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Different Types of Museums.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http://www.historyofmuseums.com/museum-facts/types-of-museum/ [Accessed 6 Jan. 2020].</a:t>
            </a:r>
            <a:endParaRPr lang="en-GB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Lotc.org.uk. (2020). </a:t>
            </a:r>
            <a:r>
              <a:rPr lang="en-GB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Benefits for Early Years of Learning Outside the Classroom. 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Available at: https://www.lotc.org.uk/wp-content/uploads/2010/12/Benefits-for-Early-Years-LOtC-Final-5AUG09.pdf [Accessed 6 Jan. 2020].</a:t>
            </a:r>
            <a:endParaRPr lang="en-GB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Mead, S. (2020). </a:t>
            </a:r>
            <a:r>
              <a:rPr lang="en-GB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 Do Children Learn Through Play?</a:t>
            </a:r>
            <a:r>
              <a:rPr lang="en-GB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Whitbyschool.org. Available at: https://www.whitbyschool.org/passionforlearning/how-do-children-learn-through-play [Accessed 6 Jan. 2020].</a:t>
            </a:r>
            <a:endParaRPr lang="en-GB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75565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B7665-0A3A-0346-9FF5-082B4C1398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86000"/>
            <a:ext cx="12192000" cy="45720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Outdoor-learning.org. (2018). 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About Outdoor Learning.</a:t>
            </a: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https://www.outdoor-learning.org/Good-Practice/Research-Resources/About-Outdoor-Learning [Accessed 6 Jan. 2020].</a:t>
            </a:r>
            <a:endParaRPr lang="en-GB" sz="180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R, Lynwen. (2020). 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GB" sz="1800" i="1" baseline="300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Century Learning.</a:t>
            </a: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(Lecture 4) University of Wales Trinity St David. Carmarthen campus. (Accessed: 7/1/2020)</a:t>
            </a:r>
            <a:endParaRPr lang="en-GB" sz="180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R, Lynwen. (2020). 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GB" sz="1800" i="1" baseline="300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Century Learning.</a:t>
            </a: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(Lecture 5) University of Wales Trinity St David. Carmarthen campus. (Accessed: 7/1/2020)</a:t>
            </a:r>
            <a:endParaRPr lang="en-GB" sz="180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R, Lynwen. (2020). 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GB" sz="1800" i="1" baseline="300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Century Learning.</a:t>
            </a: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(Lecture 6) University of Wales Trinity St David. Carmarthen campus. (Accessed: 7/1/2020)</a:t>
            </a:r>
            <a:endParaRPr lang="en-GB" sz="180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seniorsecondary.tki.org.nz/. (2018). 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Creating a supportive learning environment.</a:t>
            </a: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https://seniorsecondary.tki.org.nz/English/Pedagogy/Supportive-learning-environment [Accessed 6 Jan. 2020].</a:t>
            </a:r>
            <a:endParaRPr lang="en-GB" sz="180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Techniquest. (2020). 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Education programmes.</a:t>
            </a: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https://www.techniquest.org/education/schools/ [Accessed 6 Jan. 2020].</a:t>
            </a:r>
            <a:endParaRPr lang="en-GB" sz="180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Techniquest. (2020). 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Foundation Phase — at Techniquest.</a:t>
            </a: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[online] Available at: https://www.techniquest.org/education/schools/foundation-phase-key-stage-1/at-techniquest/ [Accessed 6 Jan. 2020].</a:t>
            </a:r>
            <a:endParaRPr lang="en-GB" sz="180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Walescouncilforoutdoorlearning.org. (2019). 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Quality Outdoor Learning for Wales. </a:t>
            </a:r>
            <a:r>
              <a:rPr lang="en-GB" sz="180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[online] Available at: https://www.walescouncilforoutdoorlearning.org/wp-content/uploads/2019/06/2338-High-quality-outdoor-learning-Wales_English.pdf [Accessed 6 Jan. 2020].</a:t>
            </a:r>
            <a:endParaRPr lang="en-GB" sz="180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26113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TF10001029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9" id="{ED3996BA-162B-43C7-B0E2-A5CA4E649741}" vid="{187088E4-27D7-4455-856F-4A44258D82E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11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TF10001029</vt:lpstr>
      <vt:lpstr>PowerPoint Presentation</vt:lpstr>
      <vt:lpstr>Outdoor Learning</vt:lpstr>
      <vt:lpstr>Supportive Learning</vt:lpstr>
      <vt:lpstr>Wales council outdoor learning:</vt:lpstr>
      <vt:lpstr>PowerPoint Presentation</vt:lpstr>
      <vt:lpstr>Museums</vt:lpstr>
      <vt:lpstr>Types of Museums</vt:lpstr>
      <vt:lpstr>ENCOURAGES A LOVE OF HISTORY</vt:lpstr>
      <vt:lpstr>PROVIDES AN EFFECTIVE WAY OF LEARNING</vt:lpstr>
      <vt:lpstr>COMPARE AND CONTRAST</vt:lpstr>
      <vt:lpstr>ENCOURAGES QUESTIONS</vt:lpstr>
      <vt:lpstr>MUSEUMS INSPIRE</vt:lpstr>
      <vt:lpstr>Conclusion</vt:lpstr>
      <vt:lpstr>Reference: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Timothy Leeder (1901666)</dc:creator>
  <cp:lastModifiedBy>Timothy Leeder (1901666)</cp:lastModifiedBy>
  <cp:revision>9</cp:revision>
  <dcterms:created xsi:type="dcterms:W3CDTF">2020-01-05T15:54:22Z</dcterms:created>
  <dcterms:modified xsi:type="dcterms:W3CDTF">2020-01-12T15:49:36Z</dcterms:modified>
</cp:coreProperties>
</file>