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handoutMasterIdLst>
    <p:handoutMasterId r:id="rId28"/>
  </p:handoutMasterIdLst>
  <p:sldIdLst>
    <p:sldId id="258" r:id="rId5"/>
    <p:sldId id="326" r:id="rId6"/>
    <p:sldId id="327" r:id="rId7"/>
    <p:sldId id="352" r:id="rId8"/>
    <p:sldId id="353" r:id="rId9"/>
    <p:sldId id="354" r:id="rId10"/>
    <p:sldId id="355" r:id="rId11"/>
    <p:sldId id="356" r:id="rId12"/>
    <p:sldId id="357" r:id="rId13"/>
    <p:sldId id="358" r:id="rId14"/>
    <p:sldId id="368" r:id="rId15"/>
    <p:sldId id="359" r:id="rId16"/>
    <p:sldId id="360" r:id="rId17"/>
    <p:sldId id="361" r:id="rId18"/>
    <p:sldId id="362" r:id="rId19"/>
    <p:sldId id="363" r:id="rId20"/>
    <p:sldId id="364" r:id="rId21"/>
    <p:sldId id="369" r:id="rId22"/>
    <p:sldId id="365" r:id="rId23"/>
    <p:sldId id="370" r:id="rId24"/>
    <p:sldId id="366" r:id="rId25"/>
    <p:sldId id="371" r:id="rId26"/>
    <p:sldId id="367" r:id="rId2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969" autoAdjust="0"/>
    <p:restoredTop sz="94660"/>
  </p:normalViewPr>
  <p:slideViewPr>
    <p:cSldViewPr>
      <p:cViewPr varScale="1">
        <p:scale>
          <a:sx n="112" d="100"/>
          <a:sy n="112" d="100"/>
        </p:scale>
        <p:origin x="492" y="96"/>
      </p:cViewPr>
      <p:guideLst>
        <p:guide orient="horz" pos="2160"/>
        <p:guide pos="384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handoutMaster" Target="handoutMasters/handoutMaster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viewProps" Target="view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2.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01/11/2024</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9C64F3F4-CE19-49F8-9EF4-FF4EE52031C2}" type="datetimeFigureOut">
              <a:rPr lang="en-GB" smtClean="0"/>
              <a:t>01/11/2024</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01/11/2024</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01/11/2024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01/11/2024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01/11/2024</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01/11/2024</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01/11/2024</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01/11/2024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01/11/2024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01/11/2024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01/11/2024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01/11/2024</a:t>
            </a:fld>
            <a:endParaRPr lang="en-GB" dirty="0"/>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hyperlink" Target="https://www.peoplefirstltd.com/pages/about-us" TargetMode="Externa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hyperlink" Target="https://www.legislation.gov.uk/ukpga/2005/9/contents" TargetMode="External"/><Relationship Id="rId2" Type="http://schemas.openxmlformats.org/officeDocument/2006/relationships/hyperlink" Target="https://core.ac.uk/download/pdf/266994369.pdf" TargetMode="External"/><Relationship Id="rId1" Type="http://schemas.openxmlformats.org/officeDocument/2006/relationships/slideLayout" Target="../slideLayouts/slideLayout2.xml"/><Relationship Id="rId6" Type="http://schemas.openxmlformats.org/officeDocument/2006/relationships/hyperlink" Target="https://www.iriss.org.uk/sites/default/files/iriss-insight-20.pdf" TargetMode="External"/><Relationship Id="rId5" Type="http://schemas.openxmlformats.org/officeDocument/2006/relationships/hyperlink" Target="https://www.peoplefirstltd.com/pages/about-us" TargetMode="External"/><Relationship Id="rId4" Type="http://schemas.openxmlformats.org/officeDocument/2006/relationships/hyperlink" Target="https://doi.org/10.1111/hojo.1226"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Rounded Corners 3">
            <a:extLst>
              <a:ext uri="{FF2B5EF4-FFF2-40B4-BE49-F238E27FC236}">
                <a16:creationId xmlns:a16="http://schemas.microsoft.com/office/drawing/2014/main" id="{558FB413-E633-872A-11B7-2CD2EABB7D37}"/>
              </a:ext>
            </a:extLst>
          </p:cNvPr>
          <p:cNvSpPr/>
          <p:nvPr/>
        </p:nvSpPr>
        <p:spPr>
          <a:xfrm>
            <a:off x="1415480" y="1772816"/>
            <a:ext cx="9577064" cy="36004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a:extLst>
              <a:ext uri="{FF2B5EF4-FFF2-40B4-BE49-F238E27FC236}">
                <a16:creationId xmlns:a16="http://schemas.microsoft.com/office/drawing/2014/main" id="{D8064A50-E348-2968-0631-6A51BEA7C363}"/>
              </a:ext>
            </a:extLst>
          </p:cNvPr>
          <p:cNvSpPr>
            <a:spLocks noGrp="1"/>
          </p:cNvSpPr>
          <p:nvPr>
            <p:ph type="ctrTitle"/>
          </p:nvPr>
        </p:nvSpPr>
        <p:spPr/>
        <p:txBody>
          <a:bodyPr>
            <a:normAutofit/>
          </a:bodyPr>
          <a:lstStyle/>
          <a:p>
            <a:r>
              <a:rPr lang="en-GB" sz="4000" dirty="0"/>
              <a:t>ECAY5008: </a:t>
            </a:r>
            <a:br>
              <a:rPr lang="en-GB" sz="4000" dirty="0"/>
            </a:br>
            <a:r>
              <a:rPr lang="en-GB" sz="4000" dirty="0"/>
              <a:t>Advocacy &amp; Activism in the 21</a:t>
            </a:r>
            <a:r>
              <a:rPr lang="en-GB" sz="4000" baseline="30000" dirty="0"/>
              <a:t>st</a:t>
            </a:r>
            <a:r>
              <a:rPr lang="en-GB" sz="4000" dirty="0"/>
              <a:t> Century</a:t>
            </a:r>
          </a:p>
        </p:txBody>
      </p:sp>
      <p:sp>
        <p:nvSpPr>
          <p:cNvPr id="3" name="Subtitle 2">
            <a:extLst>
              <a:ext uri="{FF2B5EF4-FFF2-40B4-BE49-F238E27FC236}">
                <a16:creationId xmlns:a16="http://schemas.microsoft.com/office/drawing/2014/main" id="{8DC07BF3-C146-D742-C270-728E90ACFA3F}"/>
              </a:ext>
            </a:extLst>
          </p:cNvPr>
          <p:cNvSpPr>
            <a:spLocks noGrp="1"/>
          </p:cNvSpPr>
          <p:nvPr>
            <p:ph type="subTitle" idx="1"/>
          </p:nvPr>
        </p:nvSpPr>
        <p:spPr>
          <a:xfrm>
            <a:off x="1825824" y="3744615"/>
            <a:ext cx="8534400" cy="692497"/>
          </a:xfrm>
        </p:spPr>
        <p:txBody>
          <a:bodyPr>
            <a:noAutofit/>
          </a:bodyPr>
          <a:lstStyle/>
          <a:p>
            <a:r>
              <a:rPr lang="en-GB" sz="2800" dirty="0">
                <a:solidFill>
                  <a:schemeClr val="tx1"/>
                </a:solidFill>
              </a:rPr>
              <a:t>Theme 2: Independent Professional Advocacy</a:t>
            </a:r>
          </a:p>
          <a:p>
            <a:r>
              <a:rPr lang="en-GB" sz="2800" dirty="0">
                <a:solidFill>
                  <a:schemeClr val="tx1"/>
                </a:solidFill>
              </a:rPr>
              <a:t>Part 1: Types of Advocacy</a:t>
            </a:r>
          </a:p>
        </p:txBody>
      </p:sp>
    </p:spTree>
    <p:extLst>
      <p:ext uri="{BB962C8B-B14F-4D97-AF65-F5344CB8AC3E}">
        <p14:creationId xmlns:p14="http://schemas.microsoft.com/office/powerpoint/2010/main" val="287347985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Oval 3">
            <a:extLst>
              <a:ext uri="{FF2B5EF4-FFF2-40B4-BE49-F238E27FC236}">
                <a16:creationId xmlns:a16="http://schemas.microsoft.com/office/drawing/2014/main" id="{5D444838-9516-ABDE-83FC-8D3CB87F4FEC}"/>
              </a:ext>
            </a:extLst>
          </p:cNvPr>
          <p:cNvSpPr/>
          <p:nvPr/>
        </p:nvSpPr>
        <p:spPr>
          <a:xfrm>
            <a:off x="526426" y="171519"/>
            <a:ext cx="5225814" cy="5057436"/>
          </a:xfrm>
          <a:prstGeom prst="ellipse">
            <a:avLst/>
          </a:prstGeom>
          <a:solidFill>
            <a:schemeClr val="accent6">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400" b="1" u="sng" dirty="0">
                <a:solidFill>
                  <a:schemeClr val="tx1"/>
                </a:solidFill>
              </a:rPr>
              <a:t>Advocacy</a:t>
            </a:r>
          </a:p>
          <a:p>
            <a:pPr algn="ctr"/>
            <a:endParaRPr lang="en-GB" sz="2400" b="1" u="sng" dirty="0">
              <a:solidFill>
                <a:schemeClr val="tx1"/>
              </a:solidFill>
            </a:endParaRPr>
          </a:p>
          <a:p>
            <a:pPr algn="ctr"/>
            <a:r>
              <a:rPr lang="en-GB" sz="2400" dirty="0">
                <a:solidFill>
                  <a:schemeClr val="tx1"/>
                </a:solidFill>
              </a:rPr>
              <a:t>Advocacy is using voice to support a specific cause by getting support from a person or group </a:t>
            </a:r>
          </a:p>
          <a:p>
            <a:pPr algn="ctr"/>
            <a:endParaRPr lang="en-GB" sz="2400" dirty="0">
              <a:solidFill>
                <a:schemeClr val="tx1"/>
              </a:solidFill>
            </a:endParaRPr>
          </a:p>
          <a:p>
            <a:pPr algn="ctr"/>
            <a:r>
              <a:rPr lang="en-GB" sz="2400" dirty="0">
                <a:solidFill>
                  <a:schemeClr val="tx1"/>
                </a:solidFill>
              </a:rPr>
              <a:t>Advocates work on behalf of an individual, group or organisation </a:t>
            </a:r>
          </a:p>
          <a:p>
            <a:pPr algn="ctr"/>
            <a:endParaRPr lang="en-GB" sz="2400" dirty="0">
              <a:solidFill>
                <a:schemeClr val="tx1"/>
              </a:solidFill>
            </a:endParaRPr>
          </a:p>
        </p:txBody>
      </p:sp>
      <p:sp>
        <p:nvSpPr>
          <p:cNvPr id="2" name="Oval 1">
            <a:extLst>
              <a:ext uri="{FF2B5EF4-FFF2-40B4-BE49-F238E27FC236}">
                <a16:creationId xmlns:a16="http://schemas.microsoft.com/office/drawing/2014/main" id="{7BDD02B7-D222-594F-3F2C-B69909A8CF00}"/>
              </a:ext>
            </a:extLst>
          </p:cNvPr>
          <p:cNvSpPr/>
          <p:nvPr/>
        </p:nvSpPr>
        <p:spPr>
          <a:xfrm>
            <a:off x="6384033" y="171519"/>
            <a:ext cx="5287352" cy="5129690"/>
          </a:xfrm>
          <a:prstGeom prst="ellipse">
            <a:avLst/>
          </a:prstGeom>
          <a:solidFill>
            <a:schemeClr val="accent5">
              <a:lumMod val="60000"/>
              <a:lumOff val="4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400" b="1" u="sng" dirty="0">
                <a:solidFill>
                  <a:schemeClr val="tx1"/>
                </a:solidFill>
              </a:rPr>
              <a:t>Independent Professional Advocacy</a:t>
            </a:r>
          </a:p>
          <a:p>
            <a:pPr algn="ctr"/>
            <a:endParaRPr lang="en-GB" sz="2400" b="1" u="sng" dirty="0">
              <a:solidFill>
                <a:schemeClr val="tx1"/>
              </a:solidFill>
            </a:endParaRPr>
          </a:p>
          <a:p>
            <a:pPr algn="ctr"/>
            <a:r>
              <a:rPr lang="en-GB" sz="2400" dirty="0">
                <a:solidFill>
                  <a:schemeClr val="tx1"/>
                </a:solidFill>
              </a:rPr>
              <a:t>Independent </a:t>
            </a:r>
            <a:r>
              <a:rPr lang="en-GB" sz="2400" b="1" dirty="0">
                <a:solidFill>
                  <a:schemeClr val="tx1"/>
                </a:solidFill>
              </a:rPr>
              <a:t>Professional</a:t>
            </a:r>
            <a:r>
              <a:rPr lang="en-GB" sz="2400" dirty="0">
                <a:solidFill>
                  <a:schemeClr val="tx1"/>
                </a:solidFill>
              </a:rPr>
              <a:t> Advocacy is provided to an individual when a person is legally entitled to an Advocate because of their circumstances.</a:t>
            </a:r>
          </a:p>
          <a:p>
            <a:pPr algn="ctr"/>
            <a:endParaRPr lang="en-GB" sz="2400" dirty="0">
              <a:solidFill>
                <a:schemeClr val="tx1"/>
              </a:solidFill>
            </a:endParaRPr>
          </a:p>
          <a:p>
            <a:pPr algn="ctr"/>
            <a:endParaRPr lang="en-GB" sz="2400" dirty="0">
              <a:solidFill>
                <a:schemeClr val="tx1"/>
              </a:solidFill>
            </a:endParaRPr>
          </a:p>
        </p:txBody>
      </p:sp>
    </p:spTree>
    <p:extLst>
      <p:ext uri="{BB962C8B-B14F-4D97-AF65-F5344CB8AC3E}">
        <p14:creationId xmlns:p14="http://schemas.microsoft.com/office/powerpoint/2010/main" val="3143014477"/>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2" grpId="0" animBg="1"/>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group of yellow figures and a red figure on the other side">
            <a:extLst>
              <a:ext uri="{FF2B5EF4-FFF2-40B4-BE49-F238E27FC236}">
                <a16:creationId xmlns:a16="http://schemas.microsoft.com/office/drawing/2014/main" id="{23DBBE0A-86D9-73BA-7510-1D692078CA05}"/>
              </a:ext>
            </a:extLst>
          </p:cNvPr>
          <p:cNvPicPr>
            <a:picLocks noChangeAspect="1"/>
          </p:cNvPicPr>
          <p:nvPr/>
        </p:nvPicPr>
        <p:blipFill rotWithShape="1">
          <a:blip r:embed="rId2">
            <a:alphaModFix amt="40000"/>
          </a:blip>
          <a:srcRect t="15730"/>
          <a:stretch/>
        </p:blipFill>
        <p:spPr>
          <a:xfrm>
            <a:off x="20" y="-2"/>
            <a:ext cx="12191980" cy="6858000"/>
          </a:xfrm>
          <a:prstGeom prst="rect">
            <a:avLst/>
          </a:prstGeom>
        </p:spPr>
      </p:pic>
      <p:sp>
        <p:nvSpPr>
          <p:cNvPr id="2" name="Title 1">
            <a:extLst>
              <a:ext uri="{FF2B5EF4-FFF2-40B4-BE49-F238E27FC236}">
                <a16:creationId xmlns:a16="http://schemas.microsoft.com/office/drawing/2014/main" id="{F4A93864-AD81-F9EA-3995-8A3C02690963}"/>
              </a:ext>
            </a:extLst>
          </p:cNvPr>
          <p:cNvSpPr>
            <a:spLocks noGrp="1"/>
          </p:cNvSpPr>
          <p:nvPr>
            <p:ph type="title"/>
          </p:nvPr>
        </p:nvSpPr>
        <p:spPr>
          <a:xfrm>
            <a:off x="1386840" y="-99392"/>
            <a:ext cx="9418320" cy="4041648"/>
          </a:xfrm>
        </p:spPr>
        <p:txBody>
          <a:bodyPr vert="horz" lIns="91440" tIns="45720" rIns="91440" bIns="45720" rtlCol="0" anchor="ctr">
            <a:normAutofit/>
          </a:bodyPr>
          <a:lstStyle/>
          <a:p>
            <a:pPr>
              <a:lnSpc>
                <a:spcPct val="85000"/>
              </a:lnSpc>
            </a:pPr>
            <a:r>
              <a:rPr lang="en-US" sz="7200" b="1" dirty="0"/>
              <a:t>Models of Advocacy</a:t>
            </a:r>
          </a:p>
        </p:txBody>
      </p:sp>
    </p:spTree>
    <p:extLst>
      <p:ext uri="{BB962C8B-B14F-4D97-AF65-F5344CB8AC3E}">
        <p14:creationId xmlns:p14="http://schemas.microsoft.com/office/powerpoint/2010/main" val="328419103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A6EDF4-496E-4DC5-AA68-E8ACF3F8799B}"/>
              </a:ext>
            </a:extLst>
          </p:cNvPr>
          <p:cNvSpPr>
            <a:spLocks noGrp="1"/>
          </p:cNvSpPr>
          <p:nvPr>
            <p:ph type="title"/>
          </p:nvPr>
        </p:nvSpPr>
        <p:spPr>
          <a:xfrm>
            <a:off x="1199456" y="-18508"/>
            <a:ext cx="9458797" cy="1143000"/>
          </a:xfrm>
        </p:spPr>
        <p:txBody>
          <a:bodyPr>
            <a:normAutofit fontScale="90000"/>
          </a:bodyPr>
          <a:lstStyle/>
          <a:p>
            <a:r>
              <a:rPr lang="en-GB" b="1" dirty="0"/>
              <a:t>Advocacy: Models and Effectiveness</a:t>
            </a:r>
          </a:p>
        </p:txBody>
      </p:sp>
      <p:sp>
        <p:nvSpPr>
          <p:cNvPr id="4" name="TextBox 3">
            <a:extLst>
              <a:ext uri="{FF2B5EF4-FFF2-40B4-BE49-F238E27FC236}">
                <a16:creationId xmlns:a16="http://schemas.microsoft.com/office/drawing/2014/main" id="{80C0408E-CF3B-76C6-7253-96A0E77C0C31}"/>
              </a:ext>
            </a:extLst>
          </p:cNvPr>
          <p:cNvSpPr txBox="1"/>
          <p:nvPr/>
        </p:nvSpPr>
        <p:spPr>
          <a:xfrm>
            <a:off x="326596" y="1032243"/>
            <a:ext cx="11242012" cy="492443"/>
          </a:xfrm>
          <a:prstGeom prst="rect">
            <a:avLst/>
          </a:prstGeom>
          <a:noFill/>
        </p:spPr>
        <p:txBody>
          <a:bodyPr wrap="square" rtlCol="0">
            <a:spAutoFit/>
          </a:bodyPr>
          <a:lstStyle/>
          <a:p>
            <a:r>
              <a:rPr lang="en-GB" sz="2600" dirty="0"/>
              <a:t>Stewart and Macintyre (2013, p. 2) have identified the following key issues:</a:t>
            </a:r>
          </a:p>
        </p:txBody>
      </p:sp>
      <p:sp>
        <p:nvSpPr>
          <p:cNvPr id="8" name="TextBox 7">
            <a:extLst>
              <a:ext uri="{FF2B5EF4-FFF2-40B4-BE49-F238E27FC236}">
                <a16:creationId xmlns:a16="http://schemas.microsoft.com/office/drawing/2014/main" id="{F83FBACF-05D1-73DF-2232-C0A841EDBD2E}"/>
              </a:ext>
            </a:extLst>
          </p:cNvPr>
          <p:cNvSpPr txBox="1"/>
          <p:nvPr/>
        </p:nvSpPr>
        <p:spPr>
          <a:xfrm>
            <a:off x="407368" y="1759201"/>
            <a:ext cx="11017224" cy="830997"/>
          </a:xfrm>
          <a:prstGeom prst="rect">
            <a:avLst/>
          </a:prstGeom>
          <a:noFill/>
        </p:spPr>
        <p:txBody>
          <a:bodyPr wrap="square" rtlCol="0">
            <a:spAutoFit/>
          </a:bodyPr>
          <a:lstStyle/>
          <a:p>
            <a:pPr marL="457200" indent="-457200">
              <a:buFont typeface="Arial" panose="020B0604020202020204" pitchFamily="34" charset="0"/>
              <a:buChar char="•"/>
            </a:pPr>
            <a:r>
              <a:rPr lang="en-GB" sz="2400" dirty="0"/>
              <a:t>‘There is a range of models of advocacy, each with distinctive characteristics relating to:</a:t>
            </a:r>
          </a:p>
        </p:txBody>
      </p:sp>
      <p:sp>
        <p:nvSpPr>
          <p:cNvPr id="10" name="TextBox 9">
            <a:extLst>
              <a:ext uri="{FF2B5EF4-FFF2-40B4-BE49-F238E27FC236}">
                <a16:creationId xmlns:a16="http://schemas.microsoft.com/office/drawing/2014/main" id="{E9F0AA97-CDF1-D513-7237-09B66143B631}"/>
              </a:ext>
            </a:extLst>
          </p:cNvPr>
          <p:cNvSpPr txBox="1"/>
          <p:nvPr/>
        </p:nvSpPr>
        <p:spPr>
          <a:xfrm>
            <a:off x="413033" y="2660452"/>
            <a:ext cx="4824536" cy="1785104"/>
          </a:xfrm>
          <a:prstGeom prst="rect">
            <a:avLst/>
          </a:prstGeom>
          <a:noFill/>
        </p:spPr>
        <p:txBody>
          <a:bodyPr wrap="square" rtlCol="0">
            <a:spAutoFit/>
          </a:bodyPr>
          <a:lstStyle/>
          <a:p>
            <a:pPr marL="342900" indent="-342900">
              <a:spcBef>
                <a:spcPts val="600"/>
              </a:spcBef>
              <a:spcAft>
                <a:spcPts val="600"/>
              </a:spcAft>
              <a:buFont typeface="Arial" panose="020B0604020202020204" pitchFamily="34" charset="0"/>
              <a:buChar char="•"/>
            </a:pPr>
            <a:r>
              <a:rPr lang="en-GB" sz="2000" dirty="0"/>
              <a:t>Type of work undertaken</a:t>
            </a:r>
          </a:p>
          <a:p>
            <a:pPr marL="342900" indent="-342900">
              <a:spcBef>
                <a:spcPts val="600"/>
              </a:spcBef>
              <a:spcAft>
                <a:spcPts val="600"/>
              </a:spcAft>
              <a:buFont typeface="Arial" panose="020B0604020202020204" pitchFamily="34" charset="0"/>
              <a:buChar char="•"/>
            </a:pPr>
            <a:r>
              <a:rPr lang="en-GB" sz="2000" dirty="0"/>
              <a:t>Length of involvement </a:t>
            </a:r>
          </a:p>
          <a:p>
            <a:pPr marL="342900" indent="-342900">
              <a:spcBef>
                <a:spcPts val="600"/>
              </a:spcBef>
              <a:spcAft>
                <a:spcPts val="600"/>
              </a:spcAft>
              <a:buFont typeface="Arial" panose="020B0604020202020204" pitchFamily="34" charset="0"/>
              <a:buChar char="•"/>
            </a:pPr>
            <a:r>
              <a:rPr lang="en-GB" sz="2000" dirty="0"/>
              <a:t>The person undertaking the role’ </a:t>
            </a:r>
          </a:p>
          <a:p>
            <a:pPr marL="342900" indent="-342900">
              <a:spcBef>
                <a:spcPts val="600"/>
              </a:spcBef>
              <a:spcAft>
                <a:spcPts val="600"/>
              </a:spcAft>
              <a:buFont typeface="Arial" panose="020B0604020202020204" pitchFamily="34" charset="0"/>
              <a:buChar char="•"/>
            </a:pPr>
            <a:endParaRPr lang="en-GB" sz="2000" dirty="0"/>
          </a:p>
        </p:txBody>
      </p:sp>
      <p:sp>
        <p:nvSpPr>
          <p:cNvPr id="11" name="TextBox 10">
            <a:extLst>
              <a:ext uri="{FF2B5EF4-FFF2-40B4-BE49-F238E27FC236}">
                <a16:creationId xmlns:a16="http://schemas.microsoft.com/office/drawing/2014/main" id="{9BBB7D69-B58B-2070-60A5-957E26CEF85D}"/>
              </a:ext>
            </a:extLst>
          </p:cNvPr>
          <p:cNvSpPr txBox="1"/>
          <p:nvPr/>
        </p:nvSpPr>
        <p:spPr>
          <a:xfrm>
            <a:off x="419200" y="4365104"/>
            <a:ext cx="11242012" cy="1200329"/>
          </a:xfrm>
          <a:prstGeom prst="rect">
            <a:avLst/>
          </a:prstGeom>
          <a:noFill/>
        </p:spPr>
        <p:txBody>
          <a:bodyPr wrap="square" rtlCol="0">
            <a:spAutoFit/>
          </a:bodyPr>
          <a:lstStyle/>
          <a:p>
            <a:pPr marL="342900" indent="-342900">
              <a:buFont typeface="Arial" panose="020B0604020202020204" pitchFamily="34" charset="0"/>
              <a:buChar char="•"/>
            </a:pPr>
            <a:r>
              <a:rPr lang="en-GB" sz="2400" dirty="0"/>
              <a:t>‘There is a limited evidence base about the effectiveness of advocacy. This is primarily due to differing definitions and a lack of understanding about the role of advocacy’ </a:t>
            </a:r>
          </a:p>
        </p:txBody>
      </p:sp>
    </p:spTree>
    <p:extLst>
      <p:ext uri="{BB962C8B-B14F-4D97-AF65-F5344CB8AC3E}">
        <p14:creationId xmlns:p14="http://schemas.microsoft.com/office/powerpoint/2010/main" val="16663111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8"/>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0">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0">
                                            <p:txEl>
                                              <p:pRg st="1" end="1"/>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0">
                                            <p:txEl>
                                              <p:pRg st="2" end="2"/>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1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8" grpId="0"/>
      <p:bldP spid="10" grpId="0" build="p"/>
      <p:bldP spid="11"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A6EDF4-496E-4DC5-AA68-E8ACF3F8799B}"/>
              </a:ext>
            </a:extLst>
          </p:cNvPr>
          <p:cNvSpPr>
            <a:spLocks noGrp="1"/>
          </p:cNvSpPr>
          <p:nvPr>
            <p:ph type="title"/>
          </p:nvPr>
        </p:nvSpPr>
        <p:spPr>
          <a:xfrm>
            <a:off x="551384" y="44624"/>
            <a:ext cx="11058422" cy="1143000"/>
          </a:xfrm>
        </p:spPr>
        <p:txBody>
          <a:bodyPr>
            <a:normAutofit/>
          </a:bodyPr>
          <a:lstStyle/>
          <a:p>
            <a:r>
              <a:rPr lang="en-GB" b="1" dirty="0"/>
              <a:t>Advocacy: Models and Effectiveness</a:t>
            </a:r>
          </a:p>
        </p:txBody>
      </p:sp>
      <p:sp>
        <p:nvSpPr>
          <p:cNvPr id="4" name="TextBox 3">
            <a:extLst>
              <a:ext uri="{FF2B5EF4-FFF2-40B4-BE49-F238E27FC236}">
                <a16:creationId xmlns:a16="http://schemas.microsoft.com/office/drawing/2014/main" id="{80C0408E-CF3B-76C6-7253-96A0E77C0C31}"/>
              </a:ext>
            </a:extLst>
          </p:cNvPr>
          <p:cNvSpPr txBox="1"/>
          <p:nvPr/>
        </p:nvSpPr>
        <p:spPr>
          <a:xfrm>
            <a:off x="407368" y="1099478"/>
            <a:ext cx="8568952" cy="523220"/>
          </a:xfrm>
          <a:prstGeom prst="rect">
            <a:avLst/>
          </a:prstGeom>
          <a:noFill/>
        </p:spPr>
        <p:txBody>
          <a:bodyPr wrap="square" rtlCol="0">
            <a:spAutoFit/>
          </a:bodyPr>
          <a:lstStyle/>
          <a:p>
            <a:r>
              <a:rPr lang="en-GB" sz="2800" dirty="0"/>
              <a:t>They go on to state that:</a:t>
            </a:r>
          </a:p>
        </p:txBody>
      </p:sp>
      <p:sp>
        <p:nvSpPr>
          <p:cNvPr id="8" name="TextBox 7">
            <a:extLst>
              <a:ext uri="{FF2B5EF4-FFF2-40B4-BE49-F238E27FC236}">
                <a16:creationId xmlns:a16="http://schemas.microsoft.com/office/drawing/2014/main" id="{F83FBACF-05D1-73DF-2232-C0A841EDBD2E}"/>
              </a:ext>
            </a:extLst>
          </p:cNvPr>
          <p:cNvSpPr txBox="1"/>
          <p:nvPr/>
        </p:nvSpPr>
        <p:spPr>
          <a:xfrm>
            <a:off x="539083" y="1772816"/>
            <a:ext cx="11277982" cy="3724096"/>
          </a:xfrm>
          <a:prstGeom prst="rect">
            <a:avLst/>
          </a:prstGeom>
          <a:noFill/>
        </p:spPr>
        <p:txBody>
          <a:bodyPr wrap="square" rtlCol="0">
            <a:spAutoFit/>
          </a:bodyPr>
          <a:lstStyle/>
          <a:p>
            <a:pPr marL="457200" indent="-457200">
              <a:spcBef>
                <a:spcPts val="600"/>
              </a:spcBef>
              <a:spcAft>
                <a:spcPts val="600"/>
              </a:spcAft>
              <a:buFont typeface="Arial" panose="020B0604020202020204" pitchFamily="34" charset="0"/>
              <a:buChar char="•"/>
            </a:pPr>
            <a:r>
              <a:rPr lang="en-GB" sz="2400" dirty="0"/>
              <a:t>There is some evidence to suggest that the advocacy process promotes increased self-confidence and ensures the voices of people who access services are heard </a:t>
            </a:r>
          </a:p>
          <a:p>
            <a:pPr marL="457200" indent="-457200">
              <a:spcBef>
                <a:spcPts val="600"/>
              </a:spcBef>
              <a:spcAft>
                <a:spcPts val="600"/>
              </a:spcAft>
              <a:buFont typeface="Arial" panose="020B0604020202020204" pitchFamily="34" charset="0"/>
              <a:buChar char="•"/>
            </a:pPr>
            <a:r>
              <a:rPr lang="en-GB" sz="2400" dirty="0"/>
              <a:t>Geographically, the availability of advocacy is varied across Scotland, particularly for specialist forms of advocacy </a:t>
            </a:r>
          </a:p>
          <a:p>
            <a:pPr marL="457200" indent="-457200">
              <a:spcBef>
                <a:spcPts val="600"/>
              </a:spcBef>
              <a:buFont typeface="Arial" panose="020B0604020202020204" pitchFamily="34" charset="0"/>
              <a:buChar char="•"/>
            </a:pPr>
            <a:r>
              <a:rPr lang="en-GB" sz="2400" dirty="0"/>
              <a:t>Advocates require a significant set of skills to undertake the role effectively; there is a need for ongoing training and regular supervision to maximise effectiveness.</a:t>
            </a:r>
          </a:p>
          <a:p>
            <a:pPr algn="r">
              <a:spcAft>
                <a:spcPts val="600"/>
              </a:spcAft>
            </a:pPr>
            <a:r>
              <a:rPr lang="en-GB" sz="2000" dirty="0"/>
              <a:t>(Stewart &amp; Macintyre, 2013, p.2)</a:t>
            </a:r>
          </a:p>
        </p:txBody>
      </p:sp>
    </p:spTree>
    <p:extLst>
      <p:ext uri="{BB962C8B-B14F-4D97-AF65-F5344CB8AC3E}">
        <p14:creationId xmlns:p14="http://schemas.microsoft.com/office/powerpoint/2010/main" val="16438322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8"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B436335-DE8D-4510-8890-E4060472F319}"/>
              </a:ext>
            </a:extLst>
          </p:cNvPr>
          <p:cNvSpPr>
            <a:spLocks noGrp="1"/>
          </p:cNvSpPr>
          <p:nvPr>
            <p:ph idx="1"/>
          </p:nvPr>
        </p:nvSpPr>
        <p:spPr>
          <a:xfrm>
            <a:off x="335360" y="1628800"/>
            <a:ext cx="11253936" cy="3307505"/>
          </a:xfrm>
        </p:spPr>
        <p:txBody>
          <a:bodyPr>
            <a:normAutofit/>
          </a:bodyPr>
          <a:lstStyle/>
          <a:p>
            <a:r>
              <a:rPr lang="en-GB" sz="2800" dirty="0"/>
              <a:t>There is some evidence to suggest that the advocacy process promotes increased self-confidence and ensures the voices of people who access services are heard </a:t>
            </a:r>
          </a:p>
          <a:p>
            <a:r>
              <a:rPr lang="en-GB" sz="2800" dirty="0"/>
              <a:t>Advocates require a significant set of skills to undertake the role effectively; there is a need for ongoing training and regular supervision to maximise effectiveness.</a:t>
            </a:r>
          </a:p>
          <a:p>
            <a:pPr marL="0" indent="0" algn="r">
              <a:buNone/>
            </a:pPr>
            <a:r>
              <a:rPr lang="en-GB" sz="2800" dirty="0"/>
              <a:t>(Stewart &amp; Macintyre, 2013).</a:t>
            </a:r>
          </a:p>
          <a:p>
            <a:endParaRPr lang="en-GB" sz="2800" dirty="0"/>
          </a:p>
        </p:txBody>
      </p:sp>
      <p:sp>
        <p:nvSpPr>
          <p:cNvPr id="8" name="Title 1">
            <a:extLst>
              <a:ext uri="{FF2B5EF4-FFF2-40B4-BE49-F238E27FC236}">
                <a16:creationId xmlns:a16="http://schemas.microsoft.com/office/drawing/2014/main" id="{CC657A90-0D4D-23E4-C013-E5C795D245AB}"/>
              </a:ext>
            </a:extLst>
          </p:cNvPr>
          <p:cNvSpPr>
            <a:spLocks noGrp="1"/>
          </p:cNvSpPr>
          <p:nvPr>
            <p:ph type="title"/>
          </p:nvPr>
        </p:nvSpPr>
        <p:spPr>
          <a:xfrm>
            <a:off x="551384" y="116632"/>
            <a:ext cx="10758836" cy="1143000"/>
          </a:xfrm>
        </p:spPr>
        <p:txBody>
          <a:bodyPr>
            <a:normAutofit/>
          </a:bodyPr>
          <a:lstStyle/>
          <a:p>
            <a:r>
              <a:rPr lang="en-GB" b="1" dirty="0"/>
              <a:t>Advocacy: Models and Effectiveness</a:t>
            </a:r>
          </a:p>
        </p:txBody>
      </p:sp>
    </p:spTree>
    <p:extLst>
      <p:ext uri="{BB962C8B-B14F-4D97-AF65-F5344CB8AC3E}">
        <p14:creationId xmlns:p14="http://schemas.microsoft.com/office/powerpoint/2010/main" val="38026512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82C3DF-273D-4768-8D6D-2D2D926A034B}"/>
              </a:ext>
            </a:extLst>
          </p:cNvPr>
          <p:cNvSpPr>
            <a:spLocks noGrp="1"/>
          </p:cNvSpPr>
          <p:nvPr>
            <p:ph type="title"/>
          </p:nvPr>
        </p:nvSpPr>
        <p:spPr>
          <a:xfrm>
            <a:off x="623392" y="7042"/>
            <a:ext cx="10853292" cy="1143000"/>
          </a:xfrm>
        </p:spPr>
        <p:txBody>
          <a:bodyPr>
            <a:normAutofit/>
          </a:bodyPr>
          <a:lstStyle/>
          <a:p>
            <a:r>
              <a:rPr lang="en-GB" b="1" dirty="0"/>
              <a:t>Models of Advocacy</a:t>
            </a:r>
          </a:p>
        </p:txBody>
      </p:sp>
      <p:sp>
        <p:nvSpPr>
          <p:cNvPr id="3" name="Content Placeholder 2">
            <a:extLst>
              <a:ext uri="{FF2B5EF4-FFF2-40B4-BE49-F238E27FC236}">
                <a16:creationId xmlns:a16="http://schemas.microsoft.com/office/drawing/2014/main" id="{5472F985-AA68-4222-8D5B-33196FB976C7}"/>
              </a:ext>
            </a:extLst>
          </p:cNvPr>
          <p:cNvSpPr>
            <a:spLocks noGrp="1"/>
          </p:cNvSpPr>
          <p:nvPr>
            <p:ph idx="1"/>
          </p:nvPr>
        </p:nvSpPr>
        <p:spPr>
          <a:xfrm>
            <a:off x="407368" y="1797248"/>
            <a:ext cx="11017224" cy="3263504"/>
          </a:xfrm>
        </p:spPr>
        <p:txBody>
          <a:bodyPr>
            <a:noAutofit/>
          </a:bodyPr>
          <a:lstStyle/>
          <a:p>
            <a:pPr>
              <a:lnSpc>
                <a:spcPct val="110000"/>
              </a:lnSpc>
              <a:spcBef>
                <a:spcPts val="600"/>
              </a:spcBef>
              <a:spcAft>
                <a:spcPts val="600"/>
              </a:spcAft>
            </a:pPr>
            <a:r>
              <a:rPr lang="en-GB" sz="2400" dirty="0"/>
              <a:t>Refers to individuals acting and speaking for themselves.</a:t>
            </a:r>
          </a:p>
          <a:p>
            <a:pPr>
              <a:lnSpc>
                <a:spcPct val="110000"/>
              </a:lnSpc>
              <a:spcBef>
                <a:spcPts val="600"/>
              </a:spcBef>
              <a:spcAft>
                <a:spcPts val="600"/>
              </a:spcAft>
            </a:pPr>
            <a:r>
              <a:rPr lang="en-GB" sz="2400" dirty="0"/>
              <a:t>It may be hard for people to speak up in this way; </a:t>
            </a:r>
          </a:p>
          <a:p>
            <a:pPr>
              <a:lnSpc>
                <a:spcPct val="110000"/>
              </a:lnSpc>
              <a:spcBef>
                <a:spcPts val="600"/>
              </a:spcBef>
              <a:spcAft>
                <a:spcPts val="600"/>
              </a:spcAft>
            </a:pPr>
            <a:r>
              <a:rPr lang="en-GB" sz="2400" dirty="0"/>
              <a:t>The formation of self-advocacy groups has enabled them to support each other. (Dalton &amp; Carlin, 2002, p.24)</a:t>
            </a:r>
          </a:p>
          <a:p>
            <a:pPr>
              <a:lnSpc>
                <a:spcPct val="110000"/>
              </a:lnSpc>
              <a:spcBef>
                <a:spcPts val="600"/>
              </a:spcBef>
              <a:spcAft>
                <a:spcPts val="600"/>
              </a:spcAft>
            </a:pPr>
            <a:r>
              <a:rPr lang="en-GB" sz="2400" dirty="0"/>
              <a:t>An example is, </a:t>
            </a:r>
            <a:r>
              <a:rPr lang="en-GB" sz="2400" dirty="0">
                <a:hlinkClick r:id="rId2"/>
              </a:rPr>
              <a:t>People First (Self Advocacy) </a:t>
            </a:r>
            <a:r>
              <a:rPr lang="en-GB" sz="2400" dirty="0"/>
              <a:t>, a national, user-led organization which is run by and for people with learning difficulties, learning disabilities, and neuro-diverse individuals</a:t>
            </a:r>
          </a:p>
        </p:txBody>
      </p:sp>
      <p:sp>
        <p:nvSpPr>
          <p:cNvPr id="4" name="TextBox 3">
            <a:extLst>
              <a:ext uri="{FF2B5EF4-FFF2-40B4-BE49-F238E27FC236}">
                <a16:creationId xmlns:a16="http://schemas.microsoft.com/office/drawing/2014/main" id="{745559A1-CEA0-A0ED-28AD-C0D430D9BBD0}"/>
              </a:ext>
            </a:extLst>
          </p:cNvPr>
          <p:cNvSpPr txBox="1"/>
          <p:nvPr/>
        </p:nvSpPr>
        <p:spPr>
          <a:xfrm>
            <a:off x="407368" y="1052736"/>
            <a:ext cx="4968552" cy="523220"/>
          </a:xfrm>
          <a:prstGeom prst="rect">
            <a:avLst/>
          </a:prstGeom>
          <a:noFill/>
        </p:spPr>
        <p:txBody>
          <a:bodyPr wrap="square" rtlCol="0">
            <a:spAutoFit/>
          </a:bodyPr>
          <a:lstStyle/>
          <a:p>
            <a:r>
              <a:rPr lang="en-GB" sz="2800" b="1" dirty="0"/>
              <a:t>Self-Advocacy</a:t>
            </a:r>
          </a:p>
        </p:txBody>
      </p:sp>
    </p:spTree>
    <p:extLst>
      <p:ext uri="{BB962C8B-B14F-4D97-AF65-F5344CB8AC3E}">
        <p14:creationId xmlns:p14="http://schemas.microsoft.com/office/powerpoint/2010/main" val="37590737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1">
            <a:extLst>
              <a:ext uri="{FF2B5EF4-FFF2-40B4-BE49-F238E27FC236}">
                <a16:creationId xmlns:a16="http://schemas.microsoft.com/office/drawing/2014/main" id="{C45CF7B5-8C6C-F009-4E57-A2FECA66D6DF}"/>
              </a:ext>
            </a:extLst>
          </p:cNvPr>
          <p:cNvSpPr>
            <a:spLocks noGrp="1"/>
          </p:cNvSpPr>
          <p:nvPr>
            <p:ph type="title"/>
          </p:nvPr>
        </p:nvSpPr>
        <p:spPr>
          <a:xfrm>
            <a:off x="551384" y="24133"/>
            <a:ext cx="10709276" cy="1143000"/>
          </a:xfrm>
        </p:spPr>
        <p:txBody>
          <a:bodyPr>
            <a:normAutofit/>
          </a:bodyPr>
          <a:lstStyle/>
          <a:p>
            <a:r>
              <a:rPr lang="en-GB" b="1" dirty="0"/>
              <a:t>Models of Advocacy</a:t>
            </a:r>
          </a:p>
        </p:txBody>
      </p:sp>
      <p:sp>
        <p:nvSpPr>
          <p:cNvPr id="7" name="Content Placeholder 2">
            <a:extLst>
              <a:ext uri="{FF2B5EF4-FFF2-40B4-BE49-F238E27FC236}">
                <a16:creationId xmlns:a16="http://schemas.microsoft.com/office/drawing/2014/main" id="{B2026EC4-EBFB-9C9E-292D-8866B658F41D}"/>
              </a:ext>
            </a:extLst>
          </p:cNvPr>
          <p:cNvSpPr txBox="1">
            <a:spLocks/>
          </p:cNvSpPr>
          <p:nvPr/>
        </p:nvSpPr>
        <p:spPr>
          <a:xfrm>
            <a:off x="549378" y="1799013"/>
            <a:ext cx="11091237" cy="2536472"/>
          </a:xfrm>
          <a:prstGeom prst="rect">
            <a:avLst/>
          </a:prstGeom>
        </p:spPr>
        <p:txBody>
          <a:bodyPr vert="horz" lIns="91440" tIns="45720" rIns="91440" bIns="45720" rtlCol="0">
            <a:noAutofit/>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marL="571500" indent="-457200">
              <a:spcBef>
                <a:spcPts val="450"/>
              </a:spcBef>
              <a:spcAft>
                <a:spcPts val="450"/>
              </a:spcAft>
            </a:pPr>
            <a:r>
              <a:rPr lang="en-GB" sz="2200" dirty="0"/>
              <a:t>Individuals represent and speak up for themselves, often with support, either individually or collectively. This support can be in a paid or unpaid capacity. Key features include: </a:t>
            </a:r>
          </a:p>
          <a:p>
            <a:pPr marL="571500" indent="-457200">
              <a:spcBef>
                <a:spcPts val="450"/>
              </a:spcBef>
              <a:spcAft>
                <a:spcPts val="450"/>
              </a:spcAft>
            </a:pPr>
            <a:r>
              <a:rPr lang="en-GB" sz="2200" dirty="0"/>
              <a:t>Outward-facing model aimed at securing services and supports for the individual</a:t>
            </a:r>
          </a:p>
          <a:p>
            <a:pPr marL="571500" indent="-457200">
              <a:spcBef>
                <a:spcPts val="450"/>
              </a:spcBef>
              <a:spcAft>
                <a:spcPts val="450"/>
              </a:spcAft>
            </a:pPr>
            <a:r>
              <a:rPr lang="en-GB" sz="2200" dirty="0"/>
              <a:t>Focus on ensuring that the person’s voice is heard </a:t>
            </a:r>
          </a:p>
          <a:p>
            <a:pPr marL="571500" indent="-457200">
              <a:spcBef>
                <a:spcPts val="450"/>
              </a:spcBef>
              <a:spcAft>
                <a:spcPts val="450"/>
              </a:spcAft>
            </a:pPr>
            <a:r>
              <a:rPr lang="en-GB" sz="2200" dirty="0"/>
              <a:t>Can promote confidence, skills and knowledge and protection of individual rights </a:t>
            </a:r>
          </a:p>
          <a:p>
            <a:pPr marL="685800" lvl="2" indent="0" algn="r">
              <a:spcBef>
                <a:spcPts val="450"/>
              </a:spcBef>
              <a:spcAft>
                <a:spcPts val="450"/>
              </a:spcAft>
              <a:buNone/>
            </a:pPr>
            <a:r>
              <a:rPr lang="en-GB" sz="2200" dirty="0"/>
              <a:t>(Stewart &amp; Macintyre, 2013, p.3)</a:t>
            </a:r>
          </a:p>
        </p:txBody>
      </p:sp>
      <p:sp>
        <p:nvSpPr>
          <p:cNvPr id="8" name="TextBox 7">
            <a:extLst>
              <a:ext uri="{FF2B5EF4-FFF2-40B4-BE49-F238E27FC236}">
                <a16:creationId xmlns:a16="http://schemas.microsoft.com/office/drawing/2014/main" id="{A3CCBB97-2D2E-771F-3C44-4A98A78AAF6B}"/>
              </a:ext>
            </a:extLst>
          </p:cNvPr>
          <p:cNvSpPr txBox="1"/>
          <p:nvPr/>
        </p:nvSpPr>
        <p:spPr>
          <a:xfrm>
            <a:off x="407368" y="1105580"/>
            <a:ext cx="4968552" cy="523220"/>
          </a:xfrm>
          <a:prstGeom prst="rect">
            <a:avLst/>
          </a:prstGeom>
          <a:noFill/>
        </p:spPr>
        <p:txBody>
          <a:bodyPr wrap="square" rtlCol="0">
            <a:spAutoFit/>
          </a:bodyPr>
          <a:lstStyle/>
          <a:p>
            <a:r>
              <a:rPr lang="en-GB" sz="2800" b="1" dirty="0"/>
              <a:t>Self-Advocacy</a:t>
            </a:r>
          </a:p>
        </p:txBody>
      </p:sp>
      <p:sp>
        <p:nvSpPr>
          <p:cNvPr id="11" name="TextBox 10">
            <a:extLst>
              <a:ext uri="{FF2B5EF4-FFF2-40B4-BE49-F238E27FC236}">
                <a16:creationId xmlns:a16="http://schemas.microsoft.com/office/drawing/2014/main" id="{D8C243F4-C077-4B1F-E66D-C031AB18B7BC}"/>
              </a:ext>
            </a:extLst>
          </p:cNvPr>
          <p:cNvSpPr txBox="1"/>
          <p:nvPr/>
        </p:nvSpPr>
        <p:spPr>
          <a:xfrm>
            <a:off x="1343472" y="5041162"/>
            <a:ext cx="7695611" cy="400110"/>
          </a:xfrm>
          <a:prstGeom prst="rect">
            <a:avLst/>
          </a:prstGeom>
          <a:noFill/>
        </p:spPr>
        <p:txBody>
          <a:bodyPr wrap="square" rtlCol="0">
            <a:spAutoFit/>
          </a:bodyPr>
          <a:lstStyle/>
          <a:p>
            <a:r>
              <a:rPr lang="en-GB" sz="2000" b="1" dirty="0"/>
              <a:t>Can you identify any draw-backs with this model of advocacy?</a:t>
            </a:r>
          </a:p>
        </p:txBody>
      </p:sp>
      <p:pic>
        <p:nvPicPr>
          <p:cNvPr id="13" name="Picture 12" descr="Icon&#10;&#10;Description automatically generated">
            <a:extLst>
              <a:ext uri="{FF2B5EF4-FFF2-40B4-BE49-F238E27FC236}">
                <a16:creationId xmlns:a16="http://schemas.microsoft.com/office/drawing/2014/main" id="{709B9043-4D45-318C-09D0-2CE4E0D551F7}"/>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9045815" y="4933714"/>
            <a:ext cx="655526" cy="655526"/>
          </a:xfrm>
          <a:prstGeom prst="rect">
            <a:avLst/>
          </a:prstGeom>
        </p:spPr>
      </p:pic>
    </p:spTree>
    <p:extLst>
      <p:ext uri="{BB962C8B-B14F-4D97-AF65-F5344CB8AC3E}">
        <p14:creationId xmlns:p14="http://schemas.microsoft.com/office/powerpoint/2010/main" val="42214585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7">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7">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7">
                                            <p:txEl>
                                              <p:pRg st="3" end="3"/>
                                            </p:txEl>
                                          </p:spTgt>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7">
                                            <p:txEl>
                                              <p:pRg st="4" end="4"/>
                                            </p:txEl>
                                          </p:spTgt>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grpId="0" nodeType="clickEffect">
                                  <p:stCondLst>
                                    <p:cond delay="0"/>
                                  </p:stCondLst>
                                  <p:childTnLst>
                                    <p:set>
                                      <p:cBhvr>
                                        <p:cTn id="28" dur="1" fill="hold">
                                          <p:stCondLst>
                                            <p:cond delay="0"/>
                                          </p:stCondLst>
                                        </p:cTn>
                                        <p:tgtEl>
                                          <p:spTgt spid="11"/>
                                        </p:tgtEl>
                                        <p:attrNameLst>
                                          <p:attrName>style.visibility</p:attrName>
                                        </p:attrNameLst>
                                      </p:cBhvr>
                                      <p:to>
                                        <p:strVal val="visible"/>
                                      </p:to>
                                    </p:set>
                                  </p:childTnLst>
                                </p:cTn>
                              </p:par>
                              <p:par>
                                <p:cTn id="29" presetID="1" presetClass="entr" presetSubtype="0" fill="hold" nodeType="withEffect">
                                  <p:stCondLst>
                                    <p:cond delay="0"/>
                                  </p:stCondLst>
                                  <p:childTnLst>
                                    <p:set>
                                      <p:cBhvr>
                                        <p:cTn id="30" dur="1" fill="hold">
                                          <p:stCondLst>
                                            <p:cond delay="0"/>
                                          </p:stCondLst>
                                        </p:cTn>
                                        <p:tgtEl>
                                          <p:spTgt spid="1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build="p"/>
      <p:bldP spid="8" grpId="0"/>
      <p:bldP spid="11"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82C3DF-273D-4768-8D6D-2D2D926A034B}"/>
              </a:ext>
            </a:extLst>
          </p:cNvPr>
          <p:cNvSpPr>
            <a:spLocks noGrp="1"/>
          </p:cNvSpPr>
          <p:nvPr>
            <p:ph type="title"/>
          </p:nvPr>
        </p:nvSpPr>
        <p:spPr>
          <a:xfrm>
            <a:off x="479376" y="115710"/>
            <a:ext cx="10997308" cy="1143000"/>
          </a:xfrm>
        </p:spPr>
        <p:txBody>
          <a:bodyPr>
            <a:normAutofit/>
          </a:bodyPr>
          <a:lstStyle/>
          <a:p>
            <a:r>
              <a:rPr lang="en-GB" b="1" dirty="0"/>
              <a:t>Models of Advocacy</a:t>
            </a:r>
          </a:p>
        </p:txBody>
      </p:sp>
      <p:sp>
        <p:nvSpPr>
          <p:cNvPr id="3" name="Content Placeholder 2">
            <a:extLst>
              <a:ext uri="{FF2B5EF4-FFF2-40B4-BE49-F238E27FC236}">
                <a16:creationId xmlns:a16="http://schemas.microsoft.com/office/drawing/2014/main" id="{5472F985-AA68-4222-8D5B-33196FB976C7}"/>
              </a:ext>
            </a:extLst>
          </p:cNvPr>
          <p:cNvSpPr>
            <a:spLocks noGrp="1"/>
          </p:cNvSpPr>
          <p:nvPr>
            <p:ph idx="1"/>
          </p:nvPr>
        </p:nvSpPr>
        <p:spPr>
          <a:xfrm>
            <a:off x="335360" y="1700808"/>
            <a:ext cx="11302116" cy="3623544"/>
          </a:xfrm>
        </p:spPr>
        <p:txBody>
          <a:bodyPr>
            <a:normAutofit fontScale="55000" lnSpcReduction="20000"/>
          </a:bodyPr>
          <a:lstStyle/>
          <a:p>
            <a:pPr>
              <a:lnSpc>
                <a:spcPct val="120000"/>
              </a:lnSpc>
              <a:spcBef>
                <a:spcPts val="600"/>
              </a:spcBef>
              <a:spcAft>
                <a:spcPts val="600"/>
              </a:spcAft>
            </a:pPr>
            <a:r>
              <a:rPr lang="en-GB" sz="4400" dirty="0"/>
              <a:t>Refers to support from a person who is or has been a service user for another who is confronting experiences or difficulties similar to their own. </a:t>
            </a:r>
          </a:p>
          <a:p>
            <a:pPr>
              <a:lnSpc>
                <a:spcPct val="120000"/>
              </a:lnSpc>
              <a:spcBef>
                <a:spcPts val="600"/>
              </a:spcBef>
              <a:spcAft>
                <a:spcPts val="600"/>
              </a:spcAft>
            </a:pPr>
            <a:r>
              <a:rPr lang="en-GB" sz="4400" dirty="0"/>
              <a:t>It has been said that the uniqueness of the peer advocacy role is in the advocate’s empathy with the client’s situation; </a:t>
            </a:r>
          </a:p>
          <a:p>
            <a:pPr>
              <a:lnSpc>
                <a:spcPct val="120000"/>
              </a:lnSpc>
              <a:spcBef>
                <a:spcPts val="600"/>
              </a:spcBef>
              <a:spcAft>
                <a:spcPts val="600"/>
              </a:spcAft>
            </a:pPr>
            <a:r>
              <a:rPr lang="en-GB" sz="4400" dirty="0"/>
              <a:t>Their experience may have equipped them with valuable skills or qualities and the client may feel that they have a particularly equal relationship with the advocate</a:t>
            </a:r>
          </a:p>
          <a:p>
            <a:pPr marL="0" indent="0" algn="r">
              <a:lnSpc>
                <a:spcPct val="120000"/>
              </a:lnSpc>
              <a:spcBef>
                <a:spcPts val="600"/>
              </a:spcBef>
              <a:spcAft>
                <a:spcPts val="600"/>
              </a:spcAft>
              <a:buNone/>
            </a:pPr>
            <a:r>
              <a:rPr lang="en-GB" sz="3600" dirty="0"/>
              <a:t>(Dalton &amp; Carlin, 2002, p.24)</a:t>
            </a:r>
          </a:p>
        </p:txBody>
      </p:sp>
      <p:sp>
        <p:nvSpPr>
          <p:cNvPr id="4" name="TextBox 3">
            <a:extLst>
              <a:ext uri="{FF2B5EF4-FFF2-40B4-BE49-F238E27FC236}">
                <a16:creationId xmlns:a16="http://schemas.microsoft.com/office/drawing/2014/main" id="{745559A1-CEA0-A0ED-28AD-C0D430D9BBD0}"/>
              </a:ext>
            </a:extLst>
          </p:cNvPr>
          <p:cNvSpPr txBox="1"/>
          <p:nvPr/>
        </p:nvSpPr>
        <p:spPr>
          <a:xfrm>
            <a:off x="335360" y="1032070"/>
            <a:ext cx="4968552" cy="523220"/>
          </a:xfrm>
          <a:prstGeom prst="rect">
            <a:avLst/>
          </a:prstGeom>
          <a:noFill/>
        </p:spPr>
        <p:txBody>
          <a:bodyPr wrap="square" rtlCol="0">
            <a:spAutoFit/>
          </a:bodyPr>
          <a:lstStyle/>
          <a:p>
            <a:r>
              <a:rPr lang="en-GB" sz="2800" b="1" dirty="0"/>
              <a:t>Peer advocacy</a:t>
            </a:r>
          </a:p>
        </p:txBody>
      </p:sp>
    </p:spTree>
    <p:extLst>
      <p:ext uri="{BB962C8B-B14F-4D97-AF65-F5344CB8AC3E}">
        <p14:creationId xmlns:p14="http://schemas.microsoft.com/office/powerpoint/2010/main" val="13898494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1">
            <a:extLst>
              <a:ext uri="{FF2B5EF4-FFF2-40B4-BE49-F238E27FC236}">
                <a16:creationId xmlns:a16="http://schemas.microsoft.com/office/drawing/2014/main" id="{C45CF7B5-8C6C-F009-4E57-A2FECA66D6DF}"/>
              </a:ext>
            </a:extLst>
          </p:cNvPr>
          <p:cNvSpPr>
            <a:spLocks noGrp="1"/>
          </p:cNvSpPr>
          <p:nvPr>
            <p:ph type="title"/>
          </p:nvPr>
        </p:nvSpPr>
        <p:spPr>
          <a:xfrm>
            <a:off x="391666" y="0"/>
            <a:ext cx="11141324" cy="1143000"/>
          </a:xfrm>
        </p:spPr>
        <p:txBody>
          <a:bodyPr>
            <a:normAutofit/>
          </a:bodyPr>
          <a:lstStyle/>
          <a:p>
            <a:r>
              <a:rPr lang="en-GB" b="1" dirty="0"/>
              <a:t>Models of Advocacy</a:t>
            </a:r>
          </a:p>
        </p:txBody>
      </p:sp>
      <p:sp>
        <p:nvSpPr>
          <p:cNvPr id="8" name="TextBox 7">
            <a:extLst>
              <a:ext uri="{FF2B5EF4-FFF2-40B4-BE49-F238E27FC236}">
                <a16:creationId xmlns:a16="http://schemas.microsoft.com/office/drawing/2014/main" id="{A3CCBB97-2D2E-771F-3C44-4A98A78AAF6B}"/>
              </a:ext>
            </a:extLst>
          </p:cNvPr>
          <p:cNvSpPr txBox="1"/>
          <p:nvPr/>
        </p:nvSpPr>
        <p:spPr>
          <a:xfrm>
            <a:off x="479376" y="980728"/>
            <a:ext cx="4968552" cy="523220"/>
          </a:xfrm>
          <a:prstGeom prst="rect">
            <a:avLst/>
          </a:prstGeom>
          <a:noFill/>
        </p:spPr>
        <p:txBody>
          <a:bodyPr wrap="square" rtlCol="0">
            <a:spAutoFit/>
          </a:bodyPr>
          <a:lstStyle/>
          <a:p>
            <a:r>
              <a:rPr lang="en-GB" sz="2800" b="1" dirty="0"/>
              <a:t>Peer advocacy</a:t>
            </a:r>
          </a:p>
        </p:txBody>
      </p:sp>
      <p:sp>
        <p:nvSpPr>
          <p:cNvPr id="2" name="TextBox 1">
            <a:extLst>
              <a:ext uri="{FF2B5EF4-FFF2-40B4-BE49-F238E27FC236}">
                <a16:creationId xmlns:a16="http://schemas.microsoft.com/office/drawing/2014/main" id="{911BEDC0-303F-CBA9-630B-A835D2C98E28}"/>
              </a:ext>
            </a:extLst>
          </p:cNvPr>
          <p:cNvSpPr txBox="1"/>
          <p:nvPr/>
        </p:nvSpPr>
        <p:spPr>
          <a:xfrm>
            <a:off x="551384" y="1628800"/>
            <a:ext cx="11377264" cy="3570208"/>
          </a:xfrm>
          <a:prstGeom prst="rect">
            <a:avLst/>
          </a:prstGeom>
          <a:noFill/>
        </p:spPr>
        <p:txBody>
          <a:bodyPr wrap="square" rtlCol="0">
            <a:spAutoFit/>
          </a:bodyPr>
          <a:lstStyle/>
          <a:p>
            <a:pPr marL="342900" indent="-342900">
              <a:spcBef>
                <a:spcPts val="600"/>
              </a:spcBef>
              <a:spcAft>
                <a:spcPts val="600"/>
              </a:spcAft>
              <a:buFont typeface="Arial" panose="020B0604020202020204" pitchFamily="34" charset="0"/>
              <a:buChar char="•"/>
            </a:pPr>
            <a:r>
              <a:rPr lang="en-GB" sz="2800" dirty="0"/>
              <a:t>In Peer Advocacy the advocate and the ‘client’ have a common background </a:t>
            </a:r>
          </a:p>
          <a:p>
            <a:pPr marL="342900" indent="-342900">
              <a:spcBef>
                <a:spcPts val="600"/>
              </a:spcBef>
              <a:spcAft>
                <a:spcPts val="600"/>
              </a:spcAft>
              <a:buFont typeface="Arial" panose="020B0604020202020204" pitchFamily="34" charset="0"/>
              <a:buChar char="•"/>
            </a:pPr>
            <a:r>
              <a:rPr lang="en-GB" sz="2800" dirty="0"/>
              <a:t>For example, they may have shared experience of service provision </a:t>
            </a:r>
          </a:p>
          <a:p>
            <a:pPr marL="342900" indent="-342900">
              <a:spcBef>
                <a:spcPts val="600"/>
              </a:spcBef>
              <a:spcAft>
                <a:spcPts val="600"/>
              </a:spcAft>
              <a:buFont typeface="Arial" panose="020B0604020202020204" pitchFamily="34" charset="0"/>
              <a:buChar char="•"/>
            </a:pPr>
            <a:r>
              <a:rPr lang="en-GB" sz="2800" dirty="0"/>
              <a:t>Peer advocates are “experts by experience” </a:t>
            </a:r>
            <a:r>
              <a:rPr lang="en-GB" sz="2000" dirty="0"/>
              <a:t>(Monaghan </a:t>
            </a:r>
            <a:r>
              <a:rPr lang="en-GB" sz="2000" i="1" dirty="0"/>
              <a:t>et al</a:t>
            </a:r>
            <a:r>
              <a:rPr lang="en-GB" sz="2000" dirty="0"/>
              <a:t>, 2018) </a:t>
            </a:r>
          </a:p>
          <a:p>
            <a:pPr marL="342900" indent="-342900">
              <a:spcBef>
                <a:spcPts val="600"/>
              </a:spcBef>
              <a:spcAft>
                <a:spcPts val="600"/>
              </a:spcAft>
              <a:buFont typeface="Arial" panose="020B0604020202020204" pitchFamily="34" charset="0"/>
              <a:buChar char="•"/>
            </a:pPr>
            <a:r>
              <a:rPr lang="en-GB" sz="2800" dirty="0"/>
              <a:t>Peer advocacy can be conducted on an individual or collective basis and often develops spontaneously, for example in care homes or day centres. </a:t>
            </a:r>
            <a:r>
              <a:rPr lang="en-GB" sz="2000" dirty="0"/>
              <a:t>(Stewart &amp; Macintyre, 2013, p.4)</a:t>
            </a:r>
          </a:p>
        </p:txBody>
      </p:sp>
    </p:spTree>
    <p:extLst>
      <p:ext uri="{BB962C8B-B14F-4D97-AF65-F5344CB8AC3E}">
        <p14:creationId xmlns:p14="http://schemas.microsoft.com/office/powerpoint/2010/main" val="25419999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2">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P spid="2"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1">
            <a:extLst>
              <a:ext uri="{FF2B5EF4-FFF2-40B4-BE49-F238E27FC236}">
                <a16:creationId xmlns:a16="http://schemas.microsoft.com/office/drawing/2014/main" id="{C45CF7B5-8C6C-F009-4E57-A2FECA66D6DF}"/>
              </a:ext>
            </a:extLst>
          </p:cNvPr>
          <p:cNvSpPr>
            <a:spLocks noGrp="1"/>
          </p:cNvSpPr>
          <p:nvPr>
            <p:ph type="title"/>
          </p:nvPr>
        </p:nvSpPr>
        <p:spPr>
          <a:xfrm>
            <a:off x="391666" y="0"/>
            <a:ext cx="11141324" cy="1143000"/>
          </a:xfrm>
        </p:spPr>
        <p:txBody>
          <a:bodyPr>
            <a:normAutofit/>
          </a:bodyPr>
          <a:lstStyle/>
          <a:p>
            <a:r>
              <a:rPr lang="en-GB" b="1" dirty="0"/>
              <a:t>Models of Advocacy</a:t>
            </a:r>
          </a:p>
        </p:txBody>
      </p:sp>
      <p:sp>
        <p:nvSpPr>
          <p:cNvPr id="7" name="Content Placeholder 2">
            <a:extLst>
              <a:ext uri="{FF2B5EF4-FFF2-40B4-BE49-F238E27FC236}">
                <a16:creationId xmlns:a16="http://schemas.microsoft.com/office/drawing/2014/main" id="{B2026EC4-EBFB-9C9E-292D-8866B658F41D}"/>
              </a:ext>
            </a:extLst>
          </p:cNvPr>
          <p:cNvSpPr txBox="1">
            <a:spLocks/>
          </p:cNvSpPr>
          <p:nvPr/>
        </p:nvSpPr>
        <p:spPr>
          <a:xfrm>
            <a:off x="423070" y="1468469"/>
            <a:ext cx="11377264" cy="3096344"/>
          </a:xfrm>
          <a:prstGeom prst="rect">
            <a:avLst/>
          </a:prstGeom>
        </p:spPr>
        <p:txBody>
          <a:bodyPr vert="horz" lIns="91440" tIns="45720" rIns="91440" bIns="45720" rtlCol="0">
            <a:noAutofit/>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a:lnSpc>
                <a:spcPct val="120000"/>
              </a:lnSpc>
              <a:spcBef>
                <a:spcPts val="600"/>
              </a:spcBef>
              <a:spcAft>
                <a:spcPts val="600"/>
              </a:spcAft>
            </a:pPr>
            <a:r>
              <a:rPr lang="en-GB" sz="2000" dirty="0"/>
              <a:t>Key features include: </a:t>
            </a:r>
          </a:p>
          <a:p>
            <a:pPr>
              <a:lnSpc>
                <a:spcPct val="120000"/>
              </a:lnSpc>
              <a:spcBef>
                <a:spcPts val="600"/>
              </a:spcBef>
              <a:spcAft>
                <a:spcPts val="600"/>
              </a:spcAft>
            </a:pPr>
            <a:r>
              <a:rPr lang="en-GB" sz="2000" dirty="0"/>
              <a:t>Focused on common problem solving </a:t>
            </a:r>
          </a:p>
          <a:p>
            <a:pPr>
              <a:spcBef>
                <a:spcPts val="600"/>
              </a:spcBef>
              <a:spcAft>
                <a:spcPts val="600"/>
              </a:spcAft>
            </a:pPr>
            <a:r>
              <a:rPr lang="en-GB" sz="2000" dirty="0"/>
              <a:t>Lessens the imbalance of power between the advocate and their advocacy partner as they have shared experiences </a:t>
            </a:r>
          </a:p>
          <a:p>
            <a:pPr>
              <a:lnSpc>
                <a:spcPct val="120000"/>
              </a:lnSpc>
              <a:spcBef>
                <a:spcPts val="600"/>
              </a:spcBef>
              <a:spcAft>
                <a:spcPts val="600"/>
              </a:spcAft>
            </a:pPr>
            <a:r>
              <a:rPr lang="en-GB" sz="2000" dirty="0"/>
              <a:t>Most effectively used with specific groups, for example, people with substance misuse problems or mental health problems as they can prefer advocates with similar experiences (SIAA, 2008 </a:t>
            </a:r>
            <a:r>
              <a:rPr lang="en-GB" sz="2000" i="1" dirty="0"/>
              <a:t>cited in </a:t>
            </a:r>
            <a:r>
              <a:rPr lang="en-GB" sz="2000" dirty="0"/>
              <a:t>Stewart &amp; Macintyre, 2013).</a:t>
            </a:r>
          </a:p>
          <a:p>
            <a:pPr marL="0" indent="0" algn="r">
              <a:lnSpc>
                <a:spcPct val="120000"/>
              </a:lnSpc>
              <a:spcBef>
                <a:spcPts val="600"/>
              </a:spcBef>
              <a:spcAft>
                <a:spcPts val="600"/>
              </a:spcAft>
              <a:buNone/>
            </a:pPr>
            <a:r>
              <a:rPr lang="en-GB" sz="2000" dirty="0"/>
              <a:t>(Stewart &amp; Macintyre, 2013, p.4)</a:t>
            </a:r>
          </a:p>
        </p:txBody>
      </p:sp>
      <p:sp>
        <p:nvSpPr>
          <p:cNvPr id="8" name="TextBox 7">
            <a:extLst>
              <a:ext uri="{FF2B5EF4-FFF2-40B4-BE49-F238E27FC236}">
                <a16:creationId xmlns:a16="http://schemas.microsoft.com/office/drawing/2014/main" id="{A3CCBB97-2D2E-771F-3C44-4A98A78AAF6B}"/>
              </a:ext>
            </a:extLst>
          </p:cNvPr>
          <p:cNvSpPr txBox="1"/>
          <p:nvPr/>
        </p:nvSpPr>
        <p:spPr>
          <a:xfrm>
            <a:off x="391666" y="945249"/>
            <a:ext cx="4968552" cy="523220"/>
          </a:xfrm>
          <a:prstGeom prst="rect">
            <a:avLst/>
          </a:prstGeom>
          <a:noFill/>
        </p:spPr>
        <p:txBody>
          <a:bodyPr wrap="square" rtlCol="0">
            <a:spAutoFit/>
          </a:bodyPr>
          <a:lstStyle/>
          <a:p>
            <a:r>
              <a:rPr lang="en-GB" sz="2800" b="1" dirty="0"/>
              <a:t>Peer advocacy</a:t>
            </a:r>
          </a:p>
        </p:txBody>
      </p:sp>
      <p:sp>
        <p:nvSpPr>
          <p:cNvPr id="11" name="TextBox 10">
            <a:extLst>
              <a:ext uri="{FF2B5EF4-FFF2-40B4-BE49-F238E27FC236}">
                <a16:creationId xmlns:a16="http://schemas.microsoft.com/office/drawing/2014/main" id="{D8C243F4-C077-4B1F-E66D-C031AB18B7BC}"/>
              </a:ext>
            </a:extLst>
          </p:cNvPr>
          <p:cNvSpPr txBox="1"/>
          <p:nvPr/>
        </p:nvSpPr>
        <p:spPr>
          <a:xfrm>
            <a:off x="1010364" y="5020199"/>
            <a:ext cx="7560840" cy="369332"/>
          </a:xfrm>
          <a:prstGeom prst="rect">
            <a:avLst/>
          </a:prstGeom>
          <a:noFill/>
        </p:spPr>
        <p:txBody>
          <a:bodyPr wrap="square" rtlCol="0">
            <a:spAutoFit/>
          </a:bodyPr>
          <a:lstStyle/>
          <a:p>
            <a:r>
              <a:rPr lang="en-GB" sz="1800" b="1" dirty="0"/>
              <a:t>Can you identify any draw-backs with this model of advocacy?</a:t>
            </a:r>
          </a:p>
        </p:txBody>
      </p:sp>
      <p:pic>
        <p:nvPicPr>
          <p:cNvPr id="13" name="Picture 12" descr="Icon&#10;&#10;Description automatically generated">
            <a:extLst>
              <a:ext uri="{FF2B5EF4-FFF2-40B4-BE49-F238E27FC236}">
                <a16:creationId xmlns:a16="http://schemas.microsoft.com/office/drawing/2014/main" id="{709B9043-4D45-318C-09D0-2CE4E0D551F7}"/>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8544272" y="4998122"/>
            <a:ext cx="566793" cy="566793"/>
          </a:xfrm>
          <a:prstGeom prst="rect">
            <a:avLst/>
          </a:prstGeom>
        </p:spPr>
      </p:pic>
    </p:spTree>
    <p:extLst>
      <p:ext uri="{BB962C8B-B14F-4D97-AF65-F5344CB8AC3E}">
        <p14:creationId xmlns:p14="http://schemas.microsoft.com/office/powerpoint/2010/main" val="14754040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7">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7">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7">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7">
                                            <p:txEl>
                                              <p:pRg st="4" end="4"/>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11"/>
                                        </p:tgtEl>
                                        <p:attrNameLst>
                                          <p:attrName>style.visibility</p:attrName>
                                        </p:attrNameLst>
                                      </p:cBhvr>
                                      <p:to>
                                        <p:strVal val="visible"/>
                                      </p:to>
                                    </p:set>
                                  </p:childTnLst>
                                </p:cTn>
                              </p:par>
                              <p:par>
                                <p:cTn id="31" presetID="1" presetClass="entr" presetSubtype="0" fill="hold" nodeType="withEffect">
                                  <p:stCondLst>
                                    <p:cond delay="0"/>
                                  </p:stCondLst>
                                  <p:childTnLst>
                                    <p:set>
                                      <p:cBhvr>
                                        <p:cTn id="32" dur="1" fill="hold">
                                          <p:stCondLst>
                                            <p:cond delay="0"/>
                                          </p:stCondLst>
                                        </p:cTn>
                                        <p:tgtEl>
                                          <p:spTgt spid="1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build="p"/>
      <p:bldP spid="8" grpId="0"/>
      <p:bldP spid="11"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82C3DF-273D-4768-8D6D-2D2D926A034B}"/>
              </a:ext>
            </a:extLst>
          </p:cNvPr>
          <p:cNvSpPr>
            <a:spLocks noGrp="1"/>
          </p:cNvSpPr>
          <p:nvPr>
            <p:ph type="title"/>
          </p:nvPr>
        </p:nvSpPr>
        <p:spPr>
          <a:xfrm>
            <a:off x="1775520" y="0"/>
            <a:ext cx="8229600" cy="1143000"/>
          </a:xfrm>
        </p:spPr>
        <p:txBody>
          <a:bodyPr>
            <a:normAutofit/>
          </a:bodyPr>
          <a:lstStyle/>
          <a:p>
            <a:r>
              <a:rPr lang="en-GB" b="1" dirty="0"/>
              <a:t>Models of Advocacy</a:t>
            </a:r>
          </a:p>
        </p:txBody>
      </p:sp>
      <p:sp>
        <p:nvSpPr>
          <p:cNvPr id="3" name="Content Placeholder 2">
            <a:extLst>
              <a:ext uri="{FF2B5EF4-FFF2-40B4-BE49-F238E27FC236}">
                <a16:creationId xmlns:a16="http://schemas.microsoft.com/office/drawing/2014/main" id="{5472F985-AA68-4222-8D5B-33196FB976C7}"/>
              </a:ext>
            </a:extLst>
          </p:cNvPr>
          <p:cNvSpPr>
            <a:spLocks noGrp="1"/>
          </p:cNvSpPr>
          <p:nvPr>
            <p:ph idx="1"/>
          </p:nvPr>
        </p:nvSpPr>
        <p:spPr>
          <a:xfrm>
            <a:off x="335360" y="1617228"/>
            <a:ext cx="11737304" cy="3623544"/>
          </a:xfrm>
        </p:spPr>
        <p:txBody>
          <a:bodyPr>
            <a:noAutofit/>
          </a:bodyPr>
          <a:lstStyle/>
          <a:p>
            <a:pPr>
              <a:lnSpc>
                <a:spcPct val="120000"/>
              </a:lnSpc>
              <a:spcBef>
                <a:spcPts val="600"/>
              </a:spcBef>
              <a:spcAft>
                <a:spcPts val="600"/>
              </a:spcAft>
            </a:pPr>
            <a:r>
              <a:rPr lang="en-GB" sz="2200" dirty="0"/>
              <a:t>Refers to an independent, long term, one to one partnership between a </a:t>
            </a:r>
            <a:r>
              <a:rPr lang="en-GB" sz="2200" b="1" dirty="0"/>
              <a:t>volunteer</a:t>
            </a:r>
            <a:r>
              <a:rPr lang="en-GB" sz="2200" dirty="0"/>
              <a:t> citizen advocate and a ‘client’ who needs help in representing and defending their interests and rights as a citizen. </a:t>
            </a:r>
          </a:p>
          <a:p>
            <a:pPr>
              <a:lnSpc>
                <a:spcPct val="120000"/>
              </a:lnSpc>
              <a:spcBef>
                <a:spcPts val="600"/>
              </a:spcBef>
              <a:spcAft>
                <a:spcPts val="600"/>
              </a:spcAft>
            </a:pPr>
            <a:r>
              <a:rPr lang="en-GB" sz="2200" dirty="0"/>
              <a:t>Citizen advocates are usually part of a scheme (led by a paid co-ordinator) which will recruit, train and support the volunteers. </a:t>
            </a:r>
          </a:p>
          <a:p>
            <a:pPr>
              <a:lnSpc>
                <a:spcPct val="120000"/>
              </a:lnSpc>
              <a:spcBef>
                <a:spcPts val="600"/>
              </a:spcBef>
              <a:spcAft>
                <a:spcPts val="600"/>
              </a:spcAft>
            </a:pPr>
            <a:r>
              <a:rPr lang="en-GB" sz="2200" dirty="0"/>
              <a:t>The citizen advocate role is different from other forms of advocacy in that it involves a long-term partnership with one person and involves responding to and representing many concerns or views that their ‘partner’ may have in different areas of their life</a:t>
            </a:r>
          </a:p>
          <a:p>
            <a:pPr marL="0" indent="0" algn="r">
              <a:lnSpc>
                <a:spcPct val="120000"/>
              </a:lnSpc>
              <a:spcBef>
                <a:spcPts val="600"/>
              </a:spcBef>
              <a:spcAft>
                <a:spcPts val="600"/>
              </a:spcAft>
              <a:buNone/>
            </a:pPr>
            <a:r>
              <a:rPr lang="en-GB" sz="1800" dirty="0"/>
              <a:t>(Dalton &amp; Carlin, 2002, p.24)</a:t>
            </a:r>
          </a:p>
        </p:txBody>
      </p:sp>
      <p:sp>
        <p:nvSpPr>
          <p:cNvPr id="4" name="TextBox 3">
            <a:extLst>
              <a:ext uri="{FF2B5EF4-FFF2-40B4-BE49-F238E27FC236}">
                <a16:creationId xmlns:a16="http://schemas.microsoft.com/office/drawing/2014/main" id="{745559A1-CEA0-A0ED-28AD-C0D430D9BBD0}"/>
              </a:ext>
            </a:extLst>
          </p:cNvPr>
          <p:cNvSpPr txBox="1"/>
          <p:nvPr/>
        </p:nvSpPr>
        <p:spPr>
          <a:xfrm>
            <a:off x="191344" y="980728"/>
            <a:ext cx="6192688" cy="523220"/>
          </a:xfrm>
          <a:prstGeom prst="rect">
            <a:avLst/>
          </a:prstGeom>
          <a:noFill/>
        </p:spPr>
        <p:txBody>
          <a:bodyPr wrap="square" rtlCol="0">
            <a:spAutoFit/>
          </a:bodyPr>
          <a:lstStyle/>
          <a:p>
            <a:r>
              <a:rPr lang="en-GB" sz="2800" b="1" dirty="0"/>
              <a:t>Volunteer / Citizen Advocacy</a:t>
            </a:r>
          </a:p>
        </p:txBody>
      </p:sp>
    </p:spTree>
    <p:extLst>
      <p:ext uri="{BB962C8B-B14F-4D97-AF65-F5344CB8AC3E}">
        <p14:creationId xmlns:p14="http://schemas.microsoft.com/office/powerpoint/2010/main" val="32857702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1">
            <a:extLst>
              <a:ext uri="{FF2B5EF4-FFF2-40B4-BE49-F238E27FC236}">
                <a16:creationId xmlns:a16="http://schemas.microsoft.com/office/drawing/2014/main" id="{C45CF7B5-8C6C-F009-4E57-A2FECA66D6DF}"/>
              </a:ext>
            </a:extLst>
          </p:cNvPr>
          <p:cNvSpPr>
            <a:spLocks noGrp="1"/>
          </p:cNvSpPr>
          <p:nvPr>
            <p:ph type="title"/>
          </p:nvPr>
        </p:nvSpPr>
        <p:spPr>
          <a:xfrm>
            <a:off x="1775520" y="7624"/>
            <a:ext cx="8229600" cy="1143000"/>
          </a:xfrm>
        </p:spPr>
        <p:txBody>
          <a:bodyPr>
            <a:normAutofit/>
          </a:bodyPr>
          <a:lstStyle/>
          <a:p>
            <a:r>
              <a:rPr lang="en-GB" b="1" dirty="0"/>
              <a:t>Models of Advocacy</a:t>
            </a:r>
          </a:p>
        </p:txBody>
      </p:sp>
      <p:sp>
        <p:nvSpPr>
          <p:cNvPr id="7" name="Content Placeholder 2">
            <a:extLst>
              <a:ext uri="{FF2B5EF4-FFF2-40B4-BE49-F238E27FC236}">
                <a16:creationId xmlns:a16="http://schemas.microsoft.com/office/drawing/2014/main" id="{B2026EC4-EBFB-9C9E-292D-8866B658F41D}"/>
              </a:ext>
            </a:extLst>
          </p:cNvPr>
          <p:cNvSpPr txBox="1">
            <a:spLocks/>
          </p:cNvSpPr>
          <p:nvPr/>
        </p:nvSpPr>
        <p:spPr>
          <a:xfrm>
            <a:off x="407368" y="1772816"/>
            <a:ext cx="11233248" cy="3096344"/>
          </a:xfrm>
          <a:prstGeom prst="rect">
            <a:avLst/>
          </a:prstGeom>
        </p:spPr>
        <p:txBody>
          <a:bodyPr vert="horz" lIns="91440" tIns="45720" rIns="91440" bIns="45720" rtlCol="0">
            <a:noAutofit/>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a:lnSpc>
                <a:spcPct val="120000"/>
              </a:lnSpc>
              <a:spcBef>
                <a:spcPts val="600"/>
              </a:spcBef>
              <a:spcAft>
                <a:spcPts val="600"/>
              </a:spcAft>
            </a:pPr>
            <a:r>
              <a:rPr lang="en-GB" sz="2400" dirty="0"/>
              <a:t>Involves volunteers (unpaid) who are recruited, trained and matched with an individual – generally only one at a time.</a:t>
            </a:r>
          </a:p>
          <a:p>
            <a:pPr>
              <a:lnSpc>
                <a:spcPct val="120000"/>
              </a:lnSpc>
              <a:spcBef>
                <a:spcPts val="600"/>
              </a:spcBef>
              <a:spcAft>
                <a:spcPts val="600"/>
              </a:spcAft>
            </a:pPr>
            <a:r>
              <a:rPr lang="en-GB" sz="2400" dirty="0"/>
              <a:t>It involves a one-to-one relationship over an extended period, and;</a:t>
            </a:r>
          </a:p>
          <a:p>
            <a:pPr>
              <a:lnSpc>
                <a:spcPct val="120000"/>
              </a:lnSpc>
              <a:spcBef>
                <a:spcPts val="600"/>
              </a:spcBef>
              <a:spcAft>
                <a:spcPts val="600"/>
              </a:spcAft>
            </a:pPr>
            <a:r>
              <a:rPr lang="en-GB" sz="2400" dirty="0"/>
              <a:t>Goes beyond befriending - the volunteer represents the views of the ‘client’. </a:t>
            </a:r>
          </a:p>
          <a:p>
            <a:pPr>
              <a:lnSpc>
                <a:spcPct val="120000"/>
              </a:lnSpc>
              <a:spcBef>
                <a:spcPts val="600"/>
              </a:spcBef>
              <a:spcAft>
                <a:spcPts val="600"/>
              </a:spcAft>
            </a:pPr>
            <a:r>
              <a:rPr lang="en-GB" sz="2400" dirty="0"/>
              <a:t>The partnership is independent, supported, but not influenced by, the advocacy organisation.</a:t>
            </a:r>
          </a:p>
          <a:p>
            <a:pPr marL="0" indent="0" algn="r">
              <a:lnSpc>
                <a:spcPct val="120000"/>
              </a:lnSpc>
              <a:spcBef>
                <a:spcPts val="600"/>
              </a:spcBef>
              <a:spcAft>
                <a:spcPts val="600"/>
              </a:spcAft>
              <a:buNone/>
            </a:pPr>
            <a:r>
              <a:rPr lang="en-GB" sz="2000" dirty="0"/>
              <a:t>(Stewart &amp; Macintyre, 2013, p.4)</a:t>
            </a:r>
          </a:p>
        </p:txBody>
      </p:sp>
      <p:sp>
        <p:nvSpPr>
          <p:cNvPr id="8" name="TextBox 7">
            <a:extLst>
              <a:ext uri="{FF2B5EF4-FFF2-40B4-BE49-F238E27FC236}">
                <a16:creationId xmlns:a16="http://schemas.microsoft.com/office/drawing/2014/main" id="{A3CCBB97-2D2E-771F-3C44-4A98A78AAF6B}"/>
              </a:ext>
            </a:extLst>
          </p:cNvPr>
          <p:cNvSpPr txBox="1"/>
          <p:nvPr/>
        </p:nvSpPr>
        <p:spPr>
          <a:xfrm>
            <a:off x="191344" y="996103"/>
            <a:ext cx="5544616" cy="523220"/>
          </a:xfrm>
          <a:prstGeom prst="rect">
            <a:avLst/>
          </a:prstGeom>
          <a:noFill/>
        </p:spPr>
        <p:txBody>
          <a:bodyPr wrap="square" rtlCol="0">
            <a:spAutoFit/>
          </a:bodyPr>
          <a:lstStyle/>
          <a:p>
            <a:r>
              <a:rPr lang="en-GB" sz="2800" b="1" dirty="0"/>
              <a:t>Volunteer / Citizen Advocacy</a:t>
            </a:r>
          </a:p>
        </p:txBody>
      </p:sp>
    </p:spTree>
    <p:extLst>
      <p:ext uri="{BB962C8B-B14F-4D97-AF65-F5344CB8AC3E}">
        <p14:creationId xmlns:p14="http://schemas.microsoft.com/office/powerpoint/2010/main" val="15937215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7">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7">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7">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7">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build="p"/>
      <p:bldP spid="8" grpId="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1">
            <a:extLst>
              <a:ext uri="{FF2B5EF4-FFF2-40B4-BE49-F238E27FC236}">
                <a16:creationId xmlns:a16="http://schemas.microsoft.com/office/drawing/2014/main" id="{C45CF7B5-8C6C-F009-4E57-A2FECA66D6DF}"/>
              </a:ext>
            </a:extLst>
          </p:cNvPr>
          <p:cNvSpPr>
            <a:spLocks noGrp="1"/>
          </p:cNvSpPr>
          <p:nvPr>
            <p:ph type="title"/>
          </p:nvPr>
        </p:nvSpPr>
        <p:spPr>
          <a:xfrm>
            <a:off x="1785089" y="27519"/>
            <a:ext cx="8229600" cy="1143000"/>
          </a:xfrm>
        </p:spPr>
        <p:txBody>
          <a:bodyPr>
            <a:normAutofit/>
          </a:bodyPr>
          <a:lstStyle/>
          <a:p>
            <a:r>
              <a:rPr lang="en-GB" b="1" dirty="0"/>
              <a:t>Models of Advocacy</a:t>
            </a:r>
          </a:p>
        </p:txBody>
      </p:sp>
      <p:sp>
        <p:nvSpPr>
          <p:cNvPr id="7" name="Content Placeholder 2">
            <a:extLst>
              <a:ext uri="{FF2B5EF4-FFF2-40B4-BE49-F238E27FC236}">
                <a16:creationId xmlns:a16="http://schemas.microsoft.com/office/drawing/2014/main" id="{B2026EC4-EBFB-9C9E-292D-8866B658F41D}"/>
              </a:ext>
            </a:extLst>
          </p:cNvPr>
          <p:cNvSpPr txBox="1">
            <a:spLocks/>
          </p:cNvSpPr>
          <p:nvPr/>
        </p:nvSpPr>
        <p:spPr>
          <a:xfrm>
            <a:off x="551384" y="1700808"/>
            <a:ext cx="11305256" cy="3096344"/>
          </a:xfrm>
          <a:prstGeom prst="rect">
            <a:avLst/>
          </a:prstGeom>
        </p:spPr>
        <p:txBody>
          <a:bodyPr vert="horz" lIns="91440" tIns="45720" rIns="91440" bIns="45720" rtlCol="0">
            <a:noAutofit/>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marL="0" indent="0">
              <a:spcBef>
                <a:spcPts val="600"/>
              </a:spcBef>
              <a:spcAft>
                <a:spcPts val="600"/>
              </a:spcAft>
              <a:buNone/>
            </a:pPr>
            <a:r>
              <a:rPr lang="en-GB" sz="2400" dirty="0"/>
              <a:t>Key Features include:</a:t>
            </a:r>
          </a:p>
          <a:p>
            <a:pPr>
              <a:spcBef>
                <a:spcPts val="600"/>
              </a:spcBef>
              <a:spcAft>
                <a:spcPts val="600"/>
              </a:spcAft>
            </a:pPr>
            <a:r>
              <a:rPr lang="en-GB" sz="2400" dirty="0"/>
              <a:t>The relationship between the advocate and the individual (the partnership) is viewed as an outcome in and of itself</a:t>
            </a:r>
          </a:p>
          <a:p>
            <a:pPr>
              <a:spcBef>
                <a:spcPts val="600"/>
              </a:spcBef>
              <a:spcAft>
                <a:spcPts val="600"/>
              </a:spcAft>
            </a:pPr>
            <a:r>
              <a:rPr lang="en-GB" sz="2400" dirty="0"/>
              <a:t>The relationship continues regardless of any presenting ‘issue’</a:t>
            </a:r>
          </a:p>
          <a:p>
            <a:pPr>
              <a:spcBef>
                <a:spcPts val="600"/>
              </a:spcBef>
              <a:spcAft>
                <a:spcPts val="600"/>
              </a:spcAft>
            </a:pPr>
            <a:r>
              <a:rPr lang="en-GB" sz="2400" dirty="0"/>
              <a:t>Citizen advocates are supported to use their own networks, as well as community organisations to support them to develop their social networks.</a:t>
            </a:r>
          </a:p>
          <a:p>
            <a:pPr marL="0" indent="0" algn="r">
              <a:spcBef>
                <a:spcPts val="600"/>
              </a:spcBef>
              <a:spcAft>
                <a:spcPts val="600"/>
              </a:spcAft>
              <a:buNone/>
            </a:pPr>
            <a:r>
              <a:rPr lang="en-GB" sz="2000" dirty="0"/>
              <a:t>(Stewart &amp; Macintyre, 2013, p.4)</a:t>
            </a:r>
          </a:p>
        </p:txBody>
      </p:sp>
      <p:sp>
        <p:nvSpPr>
          <p:cNvPr id="8" name="TextBox 7">
            <a:extLst>
              <a:ext uri="{FF2B5EF4-FFF2-40B4-BE49-F238E27FC236}">
                <a16:creationId xmlns:a16="http://schemas.microsoft.com/office/drawing/2014/main" id="{A3CCBB97-2D2E-771F-3C44-4A98A78AAF6B}"/>
              </a:ext>
            </a:extLst>
          </p:cNvPr>
          <p:cNvSpPr txBox="1"/>
          <p:nvPr/>
        </p:nvSpPr>
        <p:spPr>
          <a:xfrm>
            <a:off x="263352" y="1056459"/>
            <a:ext cx="6408712" cy="523220"/>
          </a:xfrm>
          <a:prstGeom prst="rect">
            <a:avLst/>
          </a:prstGeom>
          <a:noFill/>
        </p:spPr>
        <p:txBody>
          <a:bodyPr wrap="square" rtlCol="0">
            <a:spAutoFit/>
          </a:bodyPr>
          <a:lstStyle/>
          <a:p>
            <a:r>
              <a:rPr lang="en-GB" sz="2800" b="1" dirty="0"/>
              <a:t>Volunteer / Citizen Advocacy</a:t>
            </a:r>
          </a:p>
        </p:txBody>
      </p:sp>
      <p:sp>
        <p:nvSpPr>
          <p:cNvPr id="11" name="TextBox 10">
            <a:extLst>
              <a:ext uri="{FF2B5EF4-FFF2-40B4-BE49-F238E27FC236}">
                <a16:creationId xmlns:a16="http://schemas.microsoft.com/office/drawing/2014/main" id="{D8C243F4-C077-4B1F-E66D-C031AB18B7BC}"/>
              </a:ext>
            </a:extLst>
          </p:cNvPr>
          <p:cNvSpPr txBox="1"/>
          <p:nvPr/>
        </p:nvSpPr>
        <p:spPr>
          <a:xfrm>
            <a:off x="1415480" y="5121178"/>
            <a:ext cx="7632848" cy="369332"/>
          </a:xfrm>
          <a:prstGeom prst="rect">
            <a:avLst/>
          </a:prstGeom>
          <a:noFill/>
        </p:spPr>
        <p:txBody>
          <a:bodyPr wrap="square" rtlCol="0">
            <a:spAutoFit/>
          </a:bodyPr>
          <a:lstStyle/>
          <a:p>
            <a:r>
              <a:rPr lang="en-GB" sz="1800" b="1" dirty="0"/>
              <a:t>Can you identify any draw-backs with this model of advocacy?</a:t>
            </a:r>
          </a:p>
        </p:txBody>
      </p:sp>
      <p:pic>
        <p:nvPicPr>
          <p:cNvPr id="13" name="Picture 12" descr="Icon&#10;&#10;Description automatically generated">
            <a:extLst>
              <a:ext uri="{FF2B5EF4-FFF2-40B4-BE49-F238E27FC236}">
                <a16:creationId xmlns:a16="http://schemas.microsoft.com/office/drawing/2014/main" id="{709B9043-4D45-318C-09D0-2CE4E0D551F7}"/>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8467559" y="5004252"/>
            <a:ext cx="603184" cy="603184"/>
          </a:xfrm>
          <a:prstGeom prst="rect">
            <a:avLst/>
          </a:prstGeom>
        </p:spPr>
      </p:pic>
    </p:spTree>
    <p:extLst>
      <p:ext uri="{BB962C8B-B14F-4D97-AF65-F5344CB8AC3E}">
        <p14:creationId xmlns:p14="http://schemas.microsoft.com/office/powerpoint/2010/main" val="3255800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7">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7">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7">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7">
                                            <p:txEl>
                                              <p:pRg st="4" end="4"/>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11"/>
                                        </p:tgtEl>
                                        <p:attrNameLst>
                                          <p:attrName>style.visibility</p:attrName>
                                        </p:attrNameLst>
                                      </p:cBhvr>
                                      <p:to>
                                        <p:strVal val="visible"/>
                                      </p:to>
                                    </p:set>
                                  </p:childTnLst>
                                </p:cTn>
                              </p:par>
                              <p:par>
                                <p:cTn id="31" presetID="1" presetClass="entr" presetSubtype="0" fill="hold" nodeType="withEffect">
                                  <p:stCondLst>
                                    <p:cond delay="0"/>
                                  </p:stCondLst>
                                  <p:childTnLst>
                                    <p:set>
                                      <p:cBhvr>
                                        <p:cTn id="32" dur="1" fill="hold">
                                          <p:stCondLst>
                                            <p:cond delay="0"/>
                                          </p:stCondLst>
                                        </p:cTn>
                                        <p:tgtEl>
                                          <p:spTgt spid="1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build="p"/>
      <p:bldP spid="8" grpId="0"/>
      <p:bldP spid="11" grpId="0"/>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82C3DF-273D-4768-8D6D-2D2D926A034B}"/>
              </a:ext>
            </a:extLst>
          </p:cNvPr>
          <p:cNvSpPr>
            <a:spLocks noGrp="1"/>
          </p:cNvSpPr>
          <p:nvPr>
            <p:ph type="title"/>
          </p:nvPr>
        </p:nvSpPr>
        <p:spPr>
          <a:xfrm>
            <a:off x="1726123" y="633"/>
            <a:ext cx="8229600" cy="1143000"/>
          </a:xfrm>
        </p:spPr>
        <p:txBody>
          <a:bodyPr>
            <a:normAutofit/>
          </a:bodyPr>
          <a:lstStyle/>
          <a:p>
            <a:r>
              <a:rPr lang="en-GB" b="1" dirty="0"/>
              <a:t>Models of Advocacy</a:t>
            </a:r>
          </a:p>
        </p:txBody>
      </p:sp>
      <p:sp>
        <p:nvSpPr>
          <p:cNvPr id="3" name="Content Placeholder 2">
            <a:extLst>
              <a:ext uri="{FF2B5EF4-FFF2-40B4-BE49-F238E27FC236}">
                <a16:creationId xmlns:a16="http://schemas.microsoft.com/office/drawing/2014/main" id="{5472F985-AA68-4222-8D5B-33196FB976C7}"/>
              </a:ext>
            </a:extLst>
          </p:cNvPr>
          <p:cNvSpPr>
            <a:spLocks noGrp="1"/>
          </p:cNvSpPr>
          <p:nvPr>
            <p:ph idx="1"/>
          </p:nvPr>
        </p:nvSpPr>
        <p:spPr>
          <a:xfrm>
            <a:off x="358409" y="1797248"/>
            <a:ext cx="11161240" cy="3263504"/>
          </a:xfrm>
        </p:spPr>
        <p:txBody>
          <a:bodyPr>
            <a:normAutofit/>
          </a:bodyPr>
          <a:lstStyle/>
          <a:p>
            <a:pPr>
              <a:spcBef>
                <a:spcPts val="600"/>
              </a:spcBef>
              <a:spcAft>
                <a:spcPts val="600"/>
              </a:spcAft>
            </a:pPr>
            <a:r>
              <a:rPr lang="en-GB" sz="2800" dirty="0"/>
              <a:t>An Independent Professional Advocate is a trained, paid worker who offers independent, time limited, one to one support to a client who wishes to access a service or is already a service user. </a:t>
            </a:r>
          </a:p>
          <a:p>
            <a:pPr>
              <a:spcBef>
                <a:spcPts val="600"/>
              </a:spcBef>
              <a:spcAft>
                <a:spcPts val="600"/>
              </a:spcAft>
            </a:pPr>
            <a:r>
              <a:rPr lang="en-GB" sz="2800" dirty="0"/>
              <a:t>This type of advocacy has often been developed and managed by voluntary organisations.</a:t>
            </a:r>
          </a:p>
          <a:p>
            <a:pPr marL="0" indent="0" algn="r">
              <a:spcBef>
                <a:spcPts val="600"/>
              </a:spcBef>
              <a:spcAft>
                <a:spcPts val="600"/>
              </a:spcAft>
              <a:buNone/>
            </a:pPr>
            <a:r>
              <a:rPr lang="en-GB" sz="2000" dirty="0"/>
              <a:t>(Dalton &amp; Carlin, 2002, p.24)</a:t>
            </a:r>
          </a:p>
        </p:txBody>
      </p:sp>
      <p:sp>
        <p:nvSpPr>
          <p:cNvPr id="4" name="TextBox 3">
            <a:extLst>
              <a:ext uri="{FF2B5EF4-FFF2-40B4-BE49-F238E27FC236}">
                <a16:creationId xmlns:a16="http://schemas.microsoft.com/office/drawing/2014/main" id="{745559A1-CEA0-A0ED-28AD-C0D430D9BBD0}"/>
              </a:ext>
            </a:extLst>
          </p:cNvPr>
          <p:cNvSpPr txBox="1"/>
          <p:nvPr/>
        </p:nvSpPr>
        <p:spPr>
          <a:xfrm>
            <a:off x="335360" y="1052736"/>
            <a:ext cx="6480720" cy="523220"/>
          </a:xfrm>
          <a:prstGeom prst="rect">
            <a:avLst/>
          </a:prstGeom>
          <a:noFill/>
        </p:spPr>
        <p:txBody>
          <a:bodyPr wrap="square" rtlCol="0">
            <a:spAutoFit/>
          </a:bodyPr>
          <a:lstStyle/>
          <a:p>
            <a:r>
              <a:rPr lang="en-GB" sz="2800" b="1" dirty="0"/>
              <a:t>Independent Professional Advocacy</a:t>
            </a:r>
          </a:p>
        </p:txBody>
      </p:sp>
    </p:spTree>
    <p:extLst>
      <p:ext uri="{BB962C8B-B14F-4D97-AF65-F5344CB8AC3E}">
        <p14:creationId xmlns:p14="http://schemas.microsoft.com/office/powerpoint/2010/main" val="22413709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1">
            <a:extLst>
              <a:ext uri="{FF2B5EF4-FFF2-40B4-BE49-F238E27FC236}">
                <a16:creationId xmlns:a16="http://schemas.microsoft.com/office/drawing/2014/main" id="{C45CF7B5-8C6C-F009-4E57-A2FECA66D6DF}"/>
              </a:ext>
            </a:extLst>
          </p:cNvPr>
          <p:cNvSpPr>
            <a:spLocks noGrp="1"/>
          </p:cNvSpPr>
          <p:nvPr>
            <p:ph type="title"/>
          </p:nvPr>
        </p:nvSpPr>
        <p:spPr>
          <a:xfrm>
            <a:off x="1633915" y="54660"/>
            <a:ext cx="8229600" cy="1143000"/>
          </a:xfrm>
        </p:spPr>
        <p:txBody>
          <a:bodyPr>
            <a:normAutofit/>
          </a:bodyPr>
          <a:lstStyle/>
          <a:p>
            <a:r>
              <a:rPr lang="en-GB" b="1" dirty="0"/>
              <a:t>Models of Advocacy</a:t>
            </a:r>
          </a:p>
        </p:txBody>
      </p:sp>
      <p:sp>
        <p:nvSpPr>
          <p:cNvPr id="7" name="Content Placeholder 2">
            <a:extLst>
              <a:ext uri="{FF2B5EF4-FFF2-40B4-BE49-F238E27FC236}">
                <a16:creationId xmlns:a16="http://schemas.microsoft.com/office/drawing/2014/main" id="{B2026EC4-EBFB-9C9E-292D-8866B658F41D}"/>
              </a:ext>
            </a:extLst>
          </p:cNvPr>
          <p:cNvSpPr txBox="1">
            <a:spLocks/>
          </p:cNvSpPr>
          <p:nvPr/>
        </p:nvSpPr>
        <p:spPr>
          <a:xfrm>
            <a:off x="479376" y="1700808"/>
            <a:ext cx="11449272" cy="3096344"/>
          </a:xfrm>
          <a:prstGeom prst="rect">
            <a:avLst/>
          </a:prstGeom>
        </p:spPr>
        <p:txBody>
          <a:bodyPr vert="horz" lIns="91440" tIns="45720" rIns="91440" bIns="45720" rtlCol="0">
            <a:normAutofit fontScale="25000" lnSpcReduction="20000"/>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marL="0" indent="0">
              <a:lnSpc>
                <a:spcPct val="120000"/>
              </a:lnSpc>
              <a:spcBef>
                <a:spcPts val="600"/>
              </a:spcBef>
              <a:spcAft>
                <a:spcPts val="600"/>
              </a:spcAft>
              <a:buNone/>
            </a:pPr>
            <a:r>
              <a:rPr lang="en-GB" sz="9600" dirty="0"/>
              <a:t>Key Features:</a:t>
            </a:r>
          </a:p>
          <a:p>
            <a:pPr>
              <a:lnSpc>
                <a:spcPct val="120000"/>
              </a:lnSpc>
              <a:spcBef>
                <a:spcPts val="600"/>
              </a:spcBef>
              <a:spcAft>
                <a:spcPts val="600"/>
              </a:spcAft>
            </a:pPr>
            <a:r>
              <a:rPr lang="en-GB" sz="8800" dirty="0"/>
              <a:t>A partnership between a </a:t>
            </a:r>
            <a:r>
              <a:rPr lang="en-GB" sz="8800" b="1" dirty="0"/>
              <a:t>paid</a:t>
            </a:r>
            <a:r>
              <a:rPr lang="en-GB" sz="8800" dirty="0"/>
              <a:t> advocate and a person who accesses support. </a:t>
            </a:r>
          </a:p>
          <a:p>
            <a:pPr>
              <a:lnSpc>
                <a:spcPct val="120000"/>
              </a:lnSpc>
              <a:spcBef>
                <a:spcPts val="600"/>
              </a:spcBef>
              <a:spcAft>
                <a:spcPts val="600"/>
              </a:spcAft>
            </a:pPr>
            <a:r>
              <a:rPr lang="en-GB" sz="8800" dirty="0"/>
              <a:t>The advocate provides support, information and representation, with the aim of empowering their partner and enabling them to express their needs and choices.</a:t>
            </a:r>
          </a:p>
          <a:p>
            <a:pPr>
              <a:lnSpc>
                <a:spcPct val="120000"/>
              </a:lnSpc>
              <a:spcBef>
                <a:spcPts val="600"/>
              </a:spcBef>
              <a:spcAft>
                <a:spcPts val="600"/>
              </a:spcAft>
            </a:pPr>
            <a:r>
              <a:rPr lang="en-GB" sz="8800" dirty="0"/>
              <a:t>This type of advocacy can be undertaken on a short-term or long-term basis. </a:t>
            </a:r>
          </a:p>
          <a:p>
            <a:pPr>
              <a:lnSpc>
                <a:spcPct val="120000"/>
              </a:lnSpc>
              <a:spcBef>
                <a:spcPts val="600"/>
              </a:spcBef>
              <a:spcAft>
                <a:spcPts val="600"/>
              </a:spcAft>
            </a:pPr>
            <a:r>
              <a:rPr lang="en-GB" sz="8800" dirty="0"/>
              <a:t>Long-term advocacy work may be required due to changing needs over time and the complexity of issues, for example, with parents with learning disabilities involved in the child protection system.</a:t>
            </a:r>
          </a:p>
          <a:p>
            <a:pPr marL="0" indent="0" algn="r">
              <a:lnSpc>
                <a:spcPct val="120000"/>
              </a:lnSpc>
              <a:spcBef>
                <a:spcPts val="600"/>
              </a:spcBef>
              <a:spcAft>
                <a:spcPts val="600"/>
              </a:spcAft>
              <a:buNone/>
            </a:pPr>
            <a:r>
              <a:rPr lang="en-GB" sz="8000" dirty="0"/>
              <a:t>(Stewart &amp; Macintyre, 2013, p.5)</a:t>
            </a:r>
          </a:p>
        </p:txBody>
      </p:sp>
      <p:sp>
        <p:nvSpPr>
          <p:cNvPr id="8" name="TextBox 7">
            <a:extLst>
              <a:ext uri="{FF2B5EF4-FFF2-40B4-BE49-F238E27FC236}">
                <a16:creationId xmlns:a16="http://schemas.microsoft.com/office/drawing/2014/main" id="{A3CCBB97-2D2E-771F-3C44-4A98A78AAF6B}"/>
              </a:ext>
            </a:extLst>
          </p:cNvPr>
          <p:cNvSpPr txBox="1"/>
          <p:nvPr/>
        </p:nvSpPr>
        <p:spPr>
          <a:xfrm>
            <a:off x="263352" y="1070030"/>
            <a:ext cx="7560840" cy="523220"/>
          </a:xfrm>
          <a:prstGeom prst="rect">
            <a:avLst/>
          </a:prstGeom>
          <a:noFill/>
        </p:spPr>
        <p:txBody>
          <a:bodyPr wrap="square" rtlCol="0">
            <a:spAutoFit/>
          </a:bodyPr>
          <a:lstStyle/>
          <a:p>
            <a:r>
              <a:rPr lang="en-GB" sz="2800" b="1" dirty="0"/>
              <a:t>Independent Professional Advocacy</a:t>
            </a:r>
          </a:p>
        </p:txBody>
      </p:sp>
    </p:spTree>
    <p:extLst>
      <p:ext uri="{BB962C8B-B14F-4D97-AF65-F5344CB8AC3E}">
        <p14:creationId xmlns:p14="http://schemas.microsoft.com/office/powerpoint/2010/main" val="35461191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7">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7">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7">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7">
                                            <p:txEl>
                                              <p:pRg st="4" end="4"/>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7">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build="p"/>
      <p:bldP spid="8" grpId="0"/>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4BBE878-B02D-45C0-B181-DECA93D3386E}"/>
              </a:ext>
            </a:extLst>
          </p:cNvPr>
          <p:cNvSpPr>
            <a:spLocks noGrp="1"/>
          </p:cNvSpPr>
          <p:nvPr>
            <p:ph idx="1"/>
          </p:nvPr>
        </p:nvSpPr>
        <p:spPr>
          <a:xfrm>
            <a:off x="371364" y="1575956"/>
            <a:ext cx="11449272" cy="3340968"/>
          </a:xfrm>
        </p:spPr>
        <p:txBody>
          <a:bodyPr>
            <a:noAutofit/>
          </a:bodyPr>
          <a:lstStyle/>
          <a:p>
            <a:pPr marL="0" indent="0">
              <a:lnSpc>
                <a:spcPct val="120000"/>
              </a:lnSpc>
              <a:spcBef>
                <a:spcPts val="600"/>
              </a:spcBef>
              <a:spcAft>
                <a:spcPts val="600"/>
              </a:spcAft>
              <a:buNone/>
            </a:pPr>
            <a:r>
              <a:rPr lang="en-GB" sz="2200" dirty="0">
                <a:latin typeface="+mj-lt"/>
              </a:rPr>
              <a:t>Key features include: </a:t>
            </a:r>
          </a:p>
          <a:p>
            <a:pPr marL="0" indent="0">
              <a:lnSpc>
                <a:spcPct val="120000"/>
              </a:lnSpc>
              <a:spcBef>
                <a:spcPts val="600"/>
              </a:spcBef>
              <a:spcAft>
                <a:spcPts val="600"/>
              </a:spcAft>
              <a:buNone/>
            </a:pPr>
            <a:r>
              <a:rPr lang="en-GB" sz="2200" dirty="0">
                <a:latin typeface="+mj-lt"/>
              </a:rPr>
              <a:t>• The IPA has a focus on upholding the client’s rights, and</a:t>
            </a:r>
          </a:p>
          <a:p>
            <a:pPr marL="0" indent="0">
              <a:lnSpc>
                <a:spcPct val="120000"/>
              </a:lnSpc>
              <a:spcBef>
                <a:spcPts val="600"/>
              </a:spcBef>
              <a:spcAft>
                <a:spcPts val="600"/>
              </a:spcAft>
              <a:buNone/>
            </a:pPr>
            <a:r>
              <a:rPr lang="en-GB" sz="2200" dirty="0">
                <a:latin typeface="+mj-lt"/>
              </a:rPr>
              <a:t>• Ensuring fair and equal treatment and access to services </a:t>
            </a:r>
          </a:p>
          <a:p>
            <a:pPr marL="0" indent="0">
              <a:lnSpc>
                <a:spcPct val="120000"/>
              </a:lnSpc>
              <a:spcBef>
                <a:spcPts val="600"/>
              </a:spcBef>
              <a:spcAft>
                <a:spcPts val="600"/>
              </a:spcAft>
              <a:buNone/>
            </a:pPr>
            <a:r>
              <a:rPr lang="en-GB" sz="2200" dirty="0">
                <a:latin typeface="+mj-lt"/>
              </a:rPr>
              <a:t>• Making certain that decisions are taken with consideration for the individual’s unique preferences and perspectives </a:t>
            </a:r>
          </a:p>
          <a:p>
            <a:pPr marL="0" indent="0">
              <a:lnSpc>
                <a:spcPct val="120000"/>
              </a:lnSpc>
              <a:spcBef>
                <a:spcPts val="600"/>
              </a:spcBef>
              <a:spcAft>
                <a:spcPts val="600"/>
              </a:spcAft>
              <a:buNone/>
            </a:pPr>
            <a:r>
              <a:rPr lang="en-GB" sz="2200" dirty="0">
                <a:latin typeface="+mj-lt"/>
              </a:rPr>
              <a:t>• Often a last, used resort only when all other attempts at communicating and understanding an adults wishes have failed </a:t>
            </a:r>
          </a:p>
          <a:p>
            <a:pPr marL="0" indent="0" algn="r">
              <a:lnSpc>
                <a:spcPct val="120000"/>
              </a:lnSpc>
              <a:spcBef>
                <a:spcPts val="600"/>
              </a:spcBef>
              <a:spcAft>
                <a:spcPts val="600"/>
              </a:spcAft>
              <a:buNone/>
            </a:pPr>
            <a:r>
              <a:rPr lang="en-GB" sz="2000" dirty="0"/>
              <a:t>(Stewart &amp; Macintyre, 2013, p.5)</a:t>
            </a:r>
          </a:p>
          <a:p>
            <a:pPr marL="0" indent="0">
              <a:lnSpc>
                <a:spcPct val="120000"/>
              </a:lnSpc>
              <a:buNone/>
            </a:pPr>
            <a:endParaRPr lang="en-GB" sz="2200" dirty="0"/>
          </a:p>
        </p:txBody>
      </p:sp>
      <p:sp>
        <p:nvSpPr>
          <p:cNvPr id="6" name="Title 1">
            <a:extLst>
              <a:ext uri="{FF2B5EF4-FFF2-40B4-BE49-F238E27FC236}">
                <a16:creationId xmlns:a16="http://schemas.microsoft.com/office/drawing/2014/main" id="{49D05665-63BF-9183-1820-5CD1DB5F6CAA}"/>
              </a:ext>
            </a:extLst>
          </p:cNvPr>
          <p:cNvSpPr>
            <a:spLocks noGrp="1"/>
          </p:cNvSpPr>
          <p:nvPr>
            <p:ph type="title"/>
          </p:nvPr>
        </p:nvSpPr>
        <p:spPr>
          <a:xfrm>
            <a:off x="1559496" y="39006"/>
            <a:ext cx="8229600" cy="1143000"/>
          </a:xfrm>
        </p:spPr>
        <p:txBody>
          <a:bodyPr>
            <a:normAutofit/>
          </a:bodyPr>
          <a:lstStyle/>
          <a:p>
            <a:r>
              <a:rPr lang="en-GB" b="1" dirty="0"/>
              <a:t>Models of Advocacy</a:t>
            </a:r>
          </a:p>
        </p:txBody>
      </p:sp>
      <p:sp>
        <p:nvSpPr>
          <p:cNvPr id="7" name="TextBox 6">
            <a:extLst>
              <a:ext uri="{FF2B5EF4-FFF2-40B4-BE49-F238E27FC236}">
                <a16:creationId xmlns:a16="http://schemas.microsoft.com/office/drawing/2014/main" id="{DE25EF35-0BAD-C1E9-E994-858138933688}"/>
              </a:ext>
            </a:extLst>
          </p:cNvPr>
          <p:cNvSpPr txBox="1"/>
          <p:nvPr/>
        </p:nvSpPr>
        <p:spPr>
          <a:xfrm>
            <a:off x="119336" y="1052736"/>
            <a:ext cx="7560840" cy="523220"/>
          </a:xfrm>
          <a:prstGeom prst="rect">
            <a:avLst/>
          </a:prstGeom>
          <a:noFill/>
        </p:spPr>
        <p:txBody>
          <a:bodyPr wrap="square" rtlCol="0">
            <a:spAutoFit/>
          </a:bodyPr>
          <a:lstStyle/>
          <a:p>
            <a:r>
              <a:rPr lang="en-GB" sz="2800" b="1" dirty="0"/>
              <a:t>Independent Professional Advocacy (IPA)</a:t>
            </a:r>
          </a:p>
        </p:txBody>
      </p:sp>
    </p:spTree>
    <p:extLst>
      <p:ext uri="{BB962C8B-B14F-4D97-AF65-F5344CB8AC3E}">
        <p14:creationId xmlns:p14="http://schemas.microsoft.com/office/powerpoint/2010/main" val="39722996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7" grpId="0"/>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4BBE878-B02D-45C0-B181-DECA93D3386E}"/>
              </a:ext>
            </a:extLst>
          </p:cNvPr>
          <p:cNvSpPr>
            <a:spLocks noGrp="1"/>
          </p:cNvSpPr>
          <p:nvPr>
            <p:ph idx="1"/>
          </p:nvPr>
        </p:nvSpPr>
        <p:spPr>
          <a:xfrm>
            <a:off x="623392" y="1676958"/>
            <a:ext cx="10873208" cy="2731442"/>
          </a:xfrm>
        </p:spPr>
        <p:txBody>
          <a:bodyPr>
            <a:noAutofit/>
          </a:bodyPr>
          <a:lstStyle/>
          <a:p>
            <a:pPr marL="0" indent="0">
              <a:spcBef>
                <a:spcPts val="600"/>
              </a:spcBef>
              <a:spcAft>
                <a:spcPts val="600"/>
              </a:spcAft>
              <a:buNone/>
            </a:pPr>
            <a:r>
              <a:rPr lang="en-GB" sz="2200" dirty="0">
                <a:latin typeface="+mj-lt"/>
              </a:rPr>
              <a:t>Key features include: </a:t>
            </a:r>
          </a:p>
          <a:p>
            <a:pPr marL="0" indent="0">
              <a:spcBef>
                <a:spcPts val="600"/>
              </a:spcBef>
              <a:spcAft>
                <a:spcPts val="600"/>
              </a:spcAft>
              <a:buNone/>
            </a:pPr>
            <a:r>
              <a:rPr lang="en-GB" sz="2200" dirty="0">
                <a:latin typeface="+mj-lt"/>
              </a:rPr>
              <a:t>• Trying out a range of methods of communication to ensure the person’s wishes are clear </a:t>
            </a:r>
          </a:p>
          <a:p>
            <a:pPr marL="0" indent="0">
              <a:spcBef>
                <a:spcPts val="600"/>
              </a:spcBef>
              <a:spcAft>
                <a:spcPts val="600"/>
              </a:spcAft>
              <a:buNone/>
            </a:pPr>
            <a:r>
              <a:rPr lang="en-GB" sz="2200" dirty="0">
                <a:latin typeface="+mj-lt"/>
              </a:rPr>
              <a:t>• Using a number of core quality of life domains, together with relevant legislation, to make comparisons and consider what quality of life or experiences would be usual and acceptable to the general population.</a:t>
            </a:r>
          </a:p>
          <a:p>
            <a:pPr marL="0" indent="0" algn="r">
              <a:spcBef>
                <a:spcPts val="600"/>
              </a:spcBef>
              <a:spcAft>
                <a:spcPts val="600"/>
              </a:spcAft>
              <a:buNone/>
            </a:pPr>
            <a:r>
              <a:rPr lang="en-GB" sz="2000" dirty="0"/>
              <a:t>(Stewart &amp; Macintyre, 2013, p.5)</a:t>
            </a:r>
          </a:p>
          <a:p>
            <a:pPr marL="0" indent="0">
              <a:spcBef>
                <a:spcPts val="600"/>
              </a:spcBef>
              <a:spcAft>
                <a:spcPts val="600"/>
              </a:spcAft>
              <a:buNone/>
            </a:pPr>
            <a:endParaRPr lang="en-GB" sz="2200" dirty="0"/>
          </a:p>
        </p:txBody>
      </p:sp>
      <p:sp>
        <p:nvSpPr>
          <p:cNvPr id="6" name="Title 1">
            <a:extLst>
              <a:ext uri="{FF2B5EF4-FFF2-40B4-BE49-F238E27FC236}">
                <a16:creationId xmlns:a16="http://schemas.microsoft.com/office/drawing/2014/main" id="{49D05665-63BF-9183-1820-5CD1DB5F6CAA}"/>
              </a:ext>
            </a:extLst>
          </p:cNvPr>
          <p:cNvSpPr>
            <a:spLocks noGrp="1"/>
          </p:cNvSpPr>
          <p:nvPr>
            <p:ph type="title"/>
          </p:nvPr>
        </p:nvSpPr>
        <p:spPr>
          <a:xfrm>
            <a:off x="1559496" y="39006"/>
            <a:ext cx="8229600" cy="1143000"/>
          </a:xfrm>
        </p:spPr>
        <p:txBody>
          <a:bodyPr>
            <a:normAutofit/>
          </a:bodyPr>
          <a:lstStyle/>
          <a:p>
            <a:r>
              <a:rPr lang="en-GB" b="1" dirty="0"/>
              <a:t>Models of Advocacy</a:t>
            </a:r>
          </a:p>
        </p:txBody>
      </p:sp>
      <p:sp>
        <p:nvSpPr>
          <p:cNvPr id="7" name="TextBox 6">
            <a:extLst>
              <a:ext uri="{FF2B5EF4-FFF2-40B4-BE49-F238E27FC236}">
                <a16:creationId xmlns:a16="http://schemas.microsoft.com/office/drawing/2014/main" id="{DE25EF35-0BAD-C1E9-E994-858138933688}"/>
              </a:ext>
            </a:extLst>
          </p:cNvPr>
          <p:cNvSpPr txBox="1"/>
          <p:nvPr/>
        </p:nvSpPr>
        <p:spPr>
          <a:xfrm>
            <a:off x="32857" y="1088982"/>
            <a:ext cx="7560840" cy="523220"/>
          </a:xfrm>
          <a:prstGeom prst="rect">
            <a:avLst/>
          </a:prstGeom>
          <a:noFill/>
        </p:spPr>
        <p:txBody>
          <a:bodyPr wrap="square" rtlCol="0">
            <a:spAutoFit/>
          </a:bodyPr>
          <a:lstStyle/>
          <a:p>
            <a:r>
              <a:rPr lang="en-GB" sz="2800" b="1" dirty="0"/>
              <a:t>Independent Professional Advocacy</a:t>
            </a:r>
          </a:p>
        </p:txBody>
      </p:sp>
      <p:sp>
        <p:nvSpPr>
          <p:cNvPr id="8" name="TextBox 7">
            <a:extLst>
              <a:ext uri="{FF2B5EF4-FFF2-40B4-BE49-F238E27FC236}">
                <a16:creationId xmlns:a16="http://schemas.microsoft.com/office/drawing/2014/main" id="{8924F57F-8124-EBE8-571D-A846BE02A263}"/>
              </a:ext>
            </a:extLst>
          </p:cNvPr>
          <p:cNvSpPr txBox="1"/>
          <p:nvPr/>
        </p:nvSpPr>
        <p:spPr>
          <a:xfrm>
            <a:off x="1487488" y="4996376"/>
            <a:ext cx="7047159" cy="369332"/>
          </a:xfrm>
          <a:prstGeom prst="rect">
            <a:avLst/>
          </a:prstGeom>
          <a:noFill/>
        </p:spPr>
        <p:txBody>
          <a:bodyPr wrap="square" rtlCol="0">
            <a:spAutoFit/>
          </a:bodyPr>
          <a:lstStyle/>
          <a:p>
            <a:r>
              <a:rPr lang="en-GB" sz="1800" b="1" dirty="0"/>
              <a:t>Can you identify any draw-backs with this model of advocacy?</a:t>
            </a:r>
          </a:p>
        </p:txBody>
      </p:sp>
      <p:pic>
        <p:nvPicPr>
          <p:cNvPr id="9" name="Picture 8" descr="Icon&#10;&#10;Description automatically generated">
            <a:extLst>
              <a:ext uri="{FF2B5EF4-FFF2-40B4-BE49-F238E27FC236}">
                <a16:creationId xmlns:a16="http://schemas.microsoft.com/office/drawing/2014/main" id="{EBEAB812-8B49-FD97-CDCA-1CAEAB84C7CB}"/>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8688288" y="4903352"/>
            <a:ext cx="674065" cy="674065"/>
          </a:xfrm>
          <a:prstGeom prst="rect">
            <a:avLst/>
          </a:prstGeom>
        </p:spPr>
      </p:pic>
    </p:spTree>
    <p:extLst>
      <p:ext uri="{BB962C8B-B14F-4D97-AF65-F5344CB8AC3E}">
        <p14:creationId xmlns:p14="http://schemas.microsoft.com/office/powerpoint/2010/main" val="14095775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8"/>
                                        </p:tgtEl>
                                        <p:attrNameLst>
                                          <p:attrName>style.visibility</p:attrName>
                                        </p:attrNameLst>
                                      </p:cBhvr>
                                      <p:to>
                                        <p:strVal val="visible"/>
                                      </p:to>
                                    </p:set>
                                  </p:childTnLst>
                                </p:cTn>
                              </p:par>
                              <p:par>
                                <p:cTn id="27" presetID="1" presetClass="entr" presetSubtype="0" fill="hold" nodeType="withEffect">
                                  <p:stCondLst>
                                    <p:cond delay="0"/>
                                  </p:stCondLst>
                                  <p:childTnLst>
                                    <p:set>
                                      <p:cBhvr>
                                        <p:cTn id="28"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7" grpId="0"/>
      <p:bldP spid="8" grpId="0"/>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82C3DF-273D-4768-8D6D-2D2D926A034B}"/>
              </a:ext>
            </a:extLst>
          </p:cNvPr>
          <p:cNvSpPr>
            <a:spLocks noGrp="1"/>
          </p:cNvSpPr>
          <p:nvPr>
            <p:ph type="title"/>
          </p:nvPr>
        </p:nvSpPr>
        <p:spPr>
          <a:xfrm>
            <a:off x="1620726" y="5472"/>
            <a:ext cx="8229600" cy="1143000"/>
          </a:xfrm>
        </p:spPr>
        <p:txBody>
          <a:bodyPr>
            <a:normAutofit/>
          </a:bodyPr>
          <a:lstStyle/>
          <a:p>
            <a:r>
              <a:rPr lang="en-GB" b="1" dirty="0"/>
              <a:t>Models of Advocacy</a:t>
            </a:r>
          </a:p>
        </p:txBody>
      </p:sp>
      <p:sp>
        <p:nvSpPr>
          <p:cNvPr id="3" name="Content Placeholder 2">
            <a:extLst>
              <a:ext uri="{FF2B5EF4-FFF2-40B4-BE49-F238E27FC236}">
                <a16:creationId xmlns:a16="http://schemas.microsoft.com/office/drawing/2014/main" id="{5472F985-AA68-4222-8D5B-33196FB976C7}"/>
              </a:ext>
            </a:extLst>
          </p:cNvPr>
          <p:cNvSpPr>
            <a:spLocks noGrp="1"/>
          </p:cNvSpPr>
          <p:nvPr>
            <p:ph idx="1"/>
          </p:nvPr>
        </p:nvSpPr>
        <p:spPr>
          <a:xfrm>
            <a:off x="335360" y="1916832"/>
            <a:ext cx="11521280" cy="4032448"/>
          </a:xfrm>
        </p:spPr>
        <p:txBody>
          <a:bodyPr>
            <a:noAutofit/>
          </a:bodyPr>
          <a:lstStyle/>
          <a:p>
            <a:pPr>
              <a:spcBef>
                <a:spcPts val="600"/>
              </a:spcBef>
              <a:spcAft>
                <a:spcPts val="600"/>
              </a:spcAft>
            </a:pPr>
            <a:r>
              <a:rPr lang="en-GB" sz="2000" dirty="0"/>
              <a:t>Advocacy can be provided to those who are, for reasons of capacity, unable to personally instruct their advocate. </a:t>
            </a:r>
          </a:p>
          <a:p>
            <a:pPr>
              <a:spcBef>
                <a:spcPts val="600"/>
              </a:spcBef>
              <a:spcAft>
                <a:spcPts val="600"/>
              </a:spcAft>
            </a:pPr>
            <a:r>
              <a:rPr lang="en-GB" sz="2000" dirty="0"/>
              <a:t>This may be because of the person’s limitations in grasping concepts or because they are not able to make others understand their wishes because of significant communication barriers. </a:t>
            </a:r>
          </a:p>
          <a:p>
            <a:pPr>
              <a:spcBef>
                <a:spcPts val="600"/>
              </a:spcBef>
              <a:spcAft>
                <a:spcPts val="600"/>
              </a:spcAft>
            </a:pPr>
            <a:r>
              <a:rPr lang="en-GB" sz="2000" dirty="0"/>
              <a:t>Capacity to instruct or understand can be diminished for a number of reasons, for example mental health problems, dementia, acquired brain injury, or learning disabilities.</a:t>
            </a:r>
          </a:p>
          <a:p>
            <a:pPr>
              <a:spcBef>
                <a:spcPts val="600"/>
              </a:spcBef>
              <a:spcAft>
                <a:spcPts val="600"/>
              </a:spcAft>
            </a:pPr>
            <a:r>
              <a:rPr lang="en-GB" sz="2000" dirty="0"/>
              <a:t>However, it should be noted that having one of these conditions does not </a:t>
            </a:r>
            <a:r>
              <a:rPr lang="en-GB" sz="2000" b="1" dirty="0"/>
              <a:t>automatically</a:t>
            </a:r>
            <a:r>
              <a:rPr lang="en-GB" sz="2000" dirty="0"/>
              <a:t> mean a person lacks capacity. </a:t>
            </a:r>
          </a:p>
          <a:p>
            <a:pPr marL="0" indent="0" algn="r">
              <a:spcBef>
                <a:spcPts val="600"/>
              </a:spcBef>
              <a:spcAft>
                <a:spcPts val="600"/>
              </a:spcAft>
              <a:buNone/>
            </a:pPr>
            <a:r>
              <a:rPr lang="en-GB" sz="2000" dirty="0"/>
              <a:t>(Stewart &amp; Macintyre, 2013, p.6)</a:t>
            </a:r>
          </a:p>
          <a:p>
            <a:pPr marL="0" indent="0">
              <a:spcBef>
                <a:spcPts val="600"/>
              </a:spcBef>
              <a:spcAft>
                <a:spcPts val="600"/>
              </a:spcAft>
              <a:buNone/>
            </a:pPr>
            <a:endParaRPr lang="en-GB" sz="2000" dirty="0"/>
          </a:p>
        </p:txBody>
      </p:sp>
      <p:sp>
        <p:nvSpPr>
          <p:cNvPr id="4" name="TextBox 3">
            <a:extLst>
              <a:ext uri="{FF2B5EF4-FFF2-40B4-BE49-F238E27FC236}">
                <a16:creationId xmlns:a16="http://schemas.microsoft.com/office/drawing/2014/main" id="{745559A1-CEA0-A0ED-28AD-C0D430D9BBD0}"/>
              </a:ext>
            </a:extLst>
          </p:cNvPr>
          <p:cNvSpPr txBox="1"/>
          <p:nvPr/>
        </p:nvSpPr>
        <p:spPr>
          <a:xfrm>
            <a:off x="119336" y="1028362"/>
            <a:ext cx="8625258" cy="523220"/>
          </a:xfrm>
          <a:prstGeom prst="rect">
            <a:avLst/>
          </a:prstGeom>
          <a:noFill/>
        </p:spPr>
        <p:txBody>
          <a:bodyPr wrap="square" rtlCol="0">
            <a:spAutoFit/>
          </a:bodyPr>
          <a:lstStyle/>
          <a:p>
            <a:r>
              <a:rPr lang="en-GB" sz="2800" b="1" dirty="0"/>
              <a:t>‘Best Interests’ / Non-Instructed Advocacy</a:t>
            </a:r>
          </a:p>
        </p:txBody>
      </p:sp>
    </p:spTree>
    <p:extLst>
      <p:ext uri="{BB962C8B-B14F-4D97-AF65-F5344CB8AC3E}">
        <p14:creationId xmlns:p14="http://schemas.microsoft.com/office/powerpoint/2010/main" val="1310449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82C3DF-273D-4768-8D6D-2D2D926A034B}"/>
              </a:ext>
            </a:extLst>
          </p:cNvPr>
          <p:cNvSpPr>
            <a:spLocks noGrp="1"/>
          </p:cNvSpPr>
          <p:nvPr>
            <p:ph type="title"/>
          </p:nvPr>
        </p:nvSpPr>
        <p:spPr>
          <a:xfrm>
            <a:off x="1598325" y="13096"/>
            <a:ext cx="8229600" cy="1143000"/>
          </a:xfrm>
        </p:spPr>
        <p:txBody>
          <a:bodyPr>
            <a:normAutofit/>
          </a:bodyPr>
          <a:lstStyle/>
          <a:p>
            <a:r>
              <a:rPr lang="en-GB" b="1" dirty="0"/>
              <a:t>Models of Advocacy</a:t>
            </a:r>
          </a:p>
        </p:txBody>
      </p:sp>
      <p:sp>
        <p:nvSpPr>
          <p:cNvPr id="3" name="Content Placeholder 2">
            <a:extLst>
              <a:ext uri="{FF2B5EF4-FFF2-40B4-BE49-F238E27FC236}">
                <a16:creationId xmlns:a16="http://schemas.microsoft.com/office/drawing/2014/main" id="{5472F985-AA68-4222-8D5B-33196FB976C7}"/>
              </a:ext>
            </a:extLst>
          </p:cNvPr>
          <p:cNvSpPr>
            <a:spLocks noGrp="1"/>
          </p:cNvSpPr>
          <p:nvPr>
            <p:ph idx="1"/>
          </p:nvPr>
        </p:nvSpPr>
        <p:spPr>
          <a:xfrm>
            <a:off x="479376" y="1844824"/>
            <a:ext cx="11089232" cy="3531029"/>
          </a:xfrm>
        </p:spPr>
        <p:txBody>
          <a:bodyPr>
            <a:noAutofit/>
          </a:bodyPr>
          <a:lstStyle/>
          <a:p>
            <a:pPr>
              <a:lnSpc>
                <a:spcPct val="120000"/>
              </a:lnSpc>
              <a:spcBef>
                <a:spcPts val="600"/>
              </a:spcBef>
              <a:spcAft>
                <a:spcPts val="600"/>
              </a:spcAft>
            </a:pPr>
            <a:r>
              <a:rPr lang="en-GB" sz="2200" dirty="0"/>
              <a:t>Decisions regarding capacity are informed by the Mental Capacity Act 2005</a:t>
            </a:r>
          </a:p>
          <a:p>
            <a:pPr>
              <a:lnSpc>
                <a:spcPct val="120000"/>
              </a:lnSpc>
              <a:spcBef>
                <a:spcPts val="600"/>
              </a:spcBef>
              <a:spcAft>
                <a:spcPts val="600"/>
              </a:spcAft>
            </a:pPr>
            <a:r>
              <a:rPr lang="en-GB" sz="2200" dirty="0"/>
              <a:t>The decision-maker is usually a healthcare professional, social worker, or another relevant authority involved in the individual’s care</a:t>
            </a:r>
          </a:p>
          <a:p>
            <a:pPr>
              <a:lnSpc>
                <a:spcPct val="120000"/>
              </a:lnSpc>
              <a:spcBef>
                <a:spcPts val="600"/>
              </a:spcBef>
              <a:spcAft>
                <a:spcPts val="600"/>
              </a:spcAft>
            </a:pPr>
            <a:r>
              <a:rPr lang="en-GB" sz="2200" dirty="0"/>
              <a:t>Once appointed, an advocate will observe the client and their situation, look for alternative means of communication with the client, gather information from significant others in the partner’s life, if appropriate, and ensure the partner’s rights are upheld.</a:t>
            </a:r>
          </a:p>
          <a:p>
            <a:pPr marL="0" indent="0" algn="r">
              <a:lnSpc>
                <a:spcPct val="120000"/>
              </a:lnSpc>
              <a:spcBef>
                <a:spcPts val="600"/>
              </a:spcBef>
              <a:spcAft>
                <a:spcPts val="600"/>
              </a:spcAft>
              <a:buNone/>
            </a:pPr>
            <a:r>
              <a:rPr lang="en-GB" sz="2200" dirty="0"/>
              <a:t>(Stewart &amp; Macintyre, 2013, p.6)</a:t>
            </a:r>
          </a:p>
          <a:p>
            <a:pPr marL="0" indent="0">
              <a:lnSpc>
                <a:spcPct val="120000"/>
              </a:lnSpc>
              <a:spcBef>
                <a:spcPts val="600"/>
              </a:spcBef>
              <a:spcAft>
                <a:spcPts val="600"/>
              </a:spcAft>
              <a:buNone/>
            </a:pPr>
            <a:endParaRPr lang="en-GB" sz="2200" dirty="0"/>
          </a:p>
        </p:txBody>
      </p:sp>
      <p:sp>
        <p:nvSpPr>
          <p:cNvPr id="4" name="TextBox 3">
            <a:extLst>
              <a:ext uri="{FF2B5EF4-FFF2-40B4-BE49-F238E27FC236}">
                <a16:creationId xmlns:a16="http://schemas.microsoft.com/office/drawing/2014/main" id="{745559A1-CEA0-A0ED-28AD-C0D430D9BBD0}"/>
              </a:ext>
            </a:extLst>
          </p:cNvPr>
          <p:cNvSpPr txBox="1"/>
          <p:nvPr/>
        </p:nvSpPr>
        <p:spPr>
          <a:xfrm>
            <a:off x="191344" y="1033572"/>
            <a:ext cx="8625258" cy="523220"/>
          </a:xfrm>
          <a:prstGeom prst="rect">
            <a:avLst/>
          </a:prstGeom>
          <a:noFill/>
        </p:spPr>
        <p:txBody>
          <a:bodyPr wrap="square" rtlCol="0">
            <a:spAutoFit/>
          </a:bodyPr>
          <a:lstStyle/>
          <a:p>
            <a:r>
              <a:rPr lang="en-GB" sz="2800" b="1" dirty="0"/>
              <a:t>‘Best Interests’ / Non-Instructed Advocacy</a:t>
            </a:r>
          </a:p>
        </p:txBody>
      </p:sp>
    </p:spTree>
    <p:extLst>
      <p:ext uri="{BB962C8B-B14F-4D97-AF65-F5344CB8AC3E}">
        <p14:creationId xmlns:p14="http://schemas.microsoft.com/office/powerpoint/2010/main" val="11791477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82C3DF-273D-4768-8D6D-2D2D926A034B}"/>
              </a:ext>
            </a:extLst>
          </p:cNvPr>
          <p:cNvSpPr>
            <a:spLocks noGrp="1"/>
          </p:cNvSpPr>
          <p:nvPr>
            <p:ph type="title"/>
          </p:nvPr>
        </p:nvSpPr>
        <p:spPr>
          <a:xfrm>
            <a:off x="1620726" y="38733"/>
            <a:ext cx="8229600" cy="1143000"/>
          </a:xfrm>
        </p:spPr>
        <p:txBody>
          <a:bodyPr>
            <a:normAutofit/>
          </a:bodyPr>
          <a:lstStyle/>
          <a:p>
            <a:r>
              <a:rPr lang="en-GB" b="1" dirty="0"/>
              <a:t>Models of Advocacy</a:t>
            </a:r>
          </a:p>
        </p:txBody>
      </p:sp>
      <p:sp>
        <p:nvSpPr>
          <p:cNvPr id="3" name="Content Placeholder 2">
            <a:extLst>
              <a:ext uri="{FF2B5EF4-FFF2-40B4-BE49-F238E27FC236}">
                <a16:creationId xmlns:a16="http://schemas.microsoft.com/office/drawing/2014/main" id="{5472F985-AA68-4222-8D5B-33196FB976C7}"/>
              </a:ext>
            </a:extLst>
          </p:cNvPr>
          <p:cNvSpPr>
            <a:spLocks noGrp="1"/>
          </p:cNvSpPr>
          <p:nvPr>
            <p:ph idx="1"/>
          </p:nvPr>
        </p:nvSpPr>
        <p:spPr>
          <a:xfrm>
            <a:off x="407368" y="1628800"/>
            <a:ext cx="10945216" cy="4032448"/>
          </a:xfrm>
        </p:spPr>
        <p:txBody>
          <a:bodyPr>
            <a:normAutofit/>
          </a:bodyPr>
          <a:lstStyle/>
          <a:p>
            <a:pPr>
              <a:lnSpc>
                <a:spcPct val="120000"/>
              </a:lnSpc>
              <a:spcBef>
                <a:spcPts val="600"/>
              </a:spcBef>
              <a:spcAft>
                <a:spcPts val="600"/>
              </a:spcAft>
            </a:pPr>
            <a:r>
              <a:rPr lang="en-GB" sz="2800" dirty="0"/>
              <a:t>Key features include:</a:t>
            </a:r>
          </a:p>
          <a:p>
            <a:pPr>
              <a:lnSpc>
                <a:spcPct val="120000"/>
              </a:lnSpc>
              <a:spcBef>
                <a:spcPts val="600"/>
              </a:spcBef>
              <a:spcAft>
                <a:spcPts val="600"/>
              </a:spcAft>
            </a:pPr>
            <a:r>
              <a:rPr lang="en-GB" sz="2800" dirty="0"/>
              <a:t>A focus on upholding the persons rights</a:t>
            </a:r>
          </a:p>
          <a:p>
            <a:pPr>
              <a:lnSpc>
                <a:spcPct val="120000"/>
              </a:lnSpc>
              <a:spcBef>
                <a:spcPts val="600"/>
              </a:spcBef>
              <a:spcAft>
                <a:spcPts val="600"/>
              </a:spcAft>
            </a:pPr>
            <a:r>
              <a:rPr lang="en-GB" sz="2800" dirty="0"/>
              <a:t>Ensuring fair and equal treatment and access to services</a:t>
            </a:r>
          </a:p>
          <a:p>
            <a:pPr>
              <a:lnSpc>
                <a:spcPct val="120000"/>
              </a:lnSpc>
              <a:spcBef>
                <a:spcPts val="600"/>
              </a:spcBef>
              <a:spcAft>
                <a:spcPts val="600"/>
              </a:spcAft>
            </a:pPr>
            <a:r>
              <a:rPr lang="en-GB" sz="2800" dirty="0"/>
              <a:t>Making certain that decisions are taken with consideration for the individual’s unique preferences and perspectives</a:t>
            </a:r>
          </a:p>
          <a:p>
            <a:pPr marL="0" indent="0" algn="r">
              <a:lnSpc>
                <a:spcPct val="120000"/>
              </a:lnSpc>
              <a:spcBef>
                <a:spcPts val="600"/>
              </a:spcBef>
              <a:spcAft>
                <a:spcPts val="600"/>
              </a:spcAft>
              <a:buNone/>
            </a:pPr>
            <a:r>
              <a:rPr lang="en-GB" sz="2000" dirty="0"/>
              <a:t>(Stewart &amp; Macintyre, 2013, p.6)</a:t>
            </a:r>
          </a:p>
          <a:p>
            <a:pPr marL="0" indent="0">
              <a:lnSpc>
                <a:spcPct val="120000"/>
              </a:lnSpc>
              <a:spcBef>
                <a:spcPts val="600"/>
              </a:spcBef>
              <a:spcAft>
                <a:spcPts val="600"/>
              </a:spcAft>
              <a:buNone/>
            </a:pPr>
            <a:endParaRPr lang="en-GB" sz="2800" dirty="0"/>
          </a:p>
        </p:txBody>
      </p:sp>
      <p:sp>
        <p:nvSpPr>
          <p:cNvPr id="4" name="TextBox 3">
            <a:extLst>
              <a:ext uri="{FF2B5EF4-FFF2-40B4-BE49-F238E27FC236}">
                <a16:creationId xmlns:a16="http://schemas.microsoft.com/office/drawing/2014/main" id="{745559A1-CEA0-A0ED-28AD-C0D430D9BBD0}"/>
              </a:ext>
            </a:extLst>
          </p:cNvPr>
          <p:cNvSpPr txBox="1"/>
          <p:nvPr/>
        </p:nvSpPr>
        <p:spPr>
          <a:xfrm>
            <a:off x="191344" y="1033572"/>
            <a:ext cx="8625258" cy="523220"/>
          </a:xfrm>
          <a:prstGeom prst="rect">
            <a:avLst/>
          </a:prstGeom>
          <a:noFill/>
        </p:spPr>
        <p:txBody>
          <a:bodyPr wrap="square" rtlCol="0">
            <a:spAutoFit/>
          </a:bodyPr>
          <a:lstStyle/>
          <a:p>
            <a:r>
              <a:rPr lang="en-GB" sz="2800" b="1" dirty="0"/>
              <a:t>‘Best Interests’ / Non-Instructed Advocacy</a:t>
            </a:r>
          </a:p>
        </p:txBody>
      </p:sp>
    </p:spTree>
    <p:extLst>
      <p:ext uri="{BB962C8B-B14F-4D97-AF65-F5344CB8AC3E}">
        <p14:creationId xmlns:p14="http://schemas.microsoft.com/office/powerpoint/2010/main" val="32050672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82C3DF-273D-4768-8D6D-2D2D926A034B}"/>
              </a:ext>
            </a:extLst>
          </p:cNvPr>
          <p:cNvSpPr>
            <a:spLocks noGrp="1"/>
          </p:cNvSpPr>
          <p:nvPr>
            <p:ph type="title"/>
          </p:nvPr>
        </p:nvSpPr>
        <p:spPr>
          <a:xfrm>
            <a:off x="1620726" y="38733"/>
            <a:ext cx="8229600" cy="1143000"/>
          </a:xfrm>
        </p:spPr>
        <p:txBody>
          <a:bodyPr>
            <a:normAutofit/>
          </a:bodyPr>
          <a:lstStyle/>
          <a:p>
            <a:r>
              <a:rPr lang="en-GB" b="1" dirty="0"/>
              <a:t>Models of Advocacy</a:t>
            </a:r>
          </a:p>
        </p:txBody>
      </p:sp>
      <p:sp>
        <p:nvSpPr>
          <p:cNvPr id="3" name="Content Placeholder 2">
            <a:extLst>
              <a:ext uri="{FF2B5EF4-FFF2-40B4-BE49-F238E27FC236}">
                <a16:creationId xmlns:a16="http://schemas.microsoft.com/office/drawing/2014/main" id="{5472F985-AA68-4222-8D5B-33196FB976C7}"/>
              </a:ext>
            </a:extLst>
          </p:cNvPr>
          <p:cNvSpPr>
            <a:spLocks noGrp="1"/>
          </p:cNvSpPr>
          <p:nvPr>
            <p:ph idx="1"/>
          </p:nvPr>
        </p:nvSpPr>
        <p:spPr>
          <a:xfrm>
            <a:off x="407368" y="1700808"/>
            <a:ext cx="11449272" cy="4032448"/>
          </a:xfrm>
        </p:spPr>
        <p:txBody>
          <a:bodyPr>
            <a:noAutofit/>
          </a:bodyPr>
          <a:lstStyle/>
          <a:p>
            <a:pPr>
              <a:spcBef>
                <a:spcPts val="600"/>
              </a:spcBef>
              <a:spcAft>
                <a:spcPts val="600"/>
              </a:spcAft>
            </a:pPr>
            <a:r>
              <a:rPr lang="en-GB" sz="2400" dirty="0"/>
              <a:t>Key features include:</a:t>
            </a:r>
          </a:p>
          <a:p>
            <a:pPr>
              <a:spcBef>
                <a:spcPts val="600"/>
              </a:spcBef>
              <a:spcAft>
                <a:spcPts val="600"/>
              </a:spcAft>
            </a:pPr>
            <a:r>
              <a:rPr lang="en-GB" sz="2400" dirty="0"/>
              <a:t>Used as a last resort only when all other attempts at communicating and understanding an adults wishes have failed</a:t>
            </a:r>
          </a:p>
          <a:p>
            <a:pPr>
              <a:spcBef>
                <a:spcPts val="600"/>
              </a:spcBef>
              <a:spcAft>
                <a:spcPts val="600"/>
              </a:spcAft>
            </a:pPr>
            <a:r>
              <a:rPr lang="en-GB" sz="2400" dirty="0"/>
              <a:t>Uses a range of methods of communication to ensure the person’s wishes are clear</a:t>
            </a:r>
          </a:p>
          <a:p>
            <a:pPr>
              <a:spcBef>
                <a:spcPts val="600"/>
              </a:spcBef>
              <a:spcAft>
                <a:spcPts val="600"/>
              </a:spcAft>
            </a:pPr>
            <a:r>
              <a:rPr lang="en-GB" sz="2400" dirty="0"/>
              <a:t>Uses a number of core, quality of life domains, together with relevant legislation, to make comparisons and consider what quality of life or experiences would be usual and acceptable to the general population.</a:t>
            </a:r>
          </a:p>
          <a:p>
            <a:pPr marL="0" indent="0" algn="r">
              <a:spcBef>
                <a:spcPts val="600"/>
              </a:spcBef>
              <a:spcAft>
                <a:spcPts val="600"/>
              </a:spcAft>
              <a:buNone/>
            </a:pPr>
            <a:r>
              <a:rPr lang="en-GB" sz="2000" dirty="0"/>
              <a:t>(Stewart &amp; Macintyre, 2013, p.6)</a:t>
            </a:r>
          </a:p>
          <a:p>
            <a:pPr marL="0" indent="0">
              <a:spcBef>
                <a:spcPts val="600"/>
              </a:spcBef>
              <a:spcAft>
                <a:spcPts val="600"/>
              </a:spcAft>
              <a:buNone/>
            </a:pPr>
            <a:endParaRPr lang="en-GB" sz="2400" dirty="0"/>
          </a:p>
        </p:txBody>
      </p:sp>
      <p:sp>
        <p:nvSpPr>
          <p:cNvPr id="4" name="TextBox 3">
            <a:extLst>
              <a:ext uri="{FF2B5EF4-FFF2-40B4-BE49-F238E27FC236}">
                <a16:creationId xmlns:a16="http://schemas.microsoft.com/office/drawing/2014/main" id="{745559A1-CEA0-A0ED-28AD-C0D430D9BBD0}"/>
              </a:ext>
            </a:extLst>
          </p:cNvPr>
          <p:cNvSpPr txBox="1"/>
          <p:nvPr/>
        </p:nvSpPr>
        <p:spPr>
          <a:xfrm>
            <a:off x="191344" y="1033572"/>
            <a:ext cx="8625258" cy="523220"/>
          </a:xfrm>
          <a:prstGeom prst="rect">
            <a:avLst/>
          </a:prstGeom>
          <a:noFill/>
        </p:spPr>
        <p:txBody>
          <a:bodyPr wrap="square" rtlCol="0">
            <a:spAutoFit/>
          </a:bodyPr>
          <a:lstStyle/>
          <a:p>
            <a:r>
              <a:rPr lang="en-GB" sz="2800" b="1" dirty="0"/>
              <a:t>‘Best Interests’ / Non-Instructed Advocacy</a:t>
            </a:r>
          </a:p>
        </p:txBody>
      </p:sp>
    </p:spTree>
    <p:extLst>
      <p:ext uri="{BB962C8B-B14F-4D97-AF65-F5344CB8AC3E}">
        <p14:creationId xmlns:p14="http://schemas.microsoft.com/office/powerpoint/2010/main" val="21297865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F6583C-0AB1-ED5E-C8D8-4BA025697C4D}"/>
              </a:ext>
            </a:extLst>
          </p:cNvPr>
          <p:cNvSpPr>
            <a:spLocks noGrp="1"/>
          </p:cNvSpPr>
          <p:nvPr>
            <p:ph type="title"/>
          </p:nvPr>
        </p:nvSpPr>
        <p:spPr/>
        <p:txBody>
          <a:bodyPr/>
          <a:lstStyle/>
          <a:p>
            <a:r>
              <a:rPr lang="en-GB" b="1" dirty="0"/>
              <a:t>References</a:t>
            </a:r>
          </a:p>
        </p:txBody>
      </p:sp>
      <p:sp>
        <p:nvSpPr>
          <p:cNvPr id="3" name="Content Placeholder 2">
            <a:extLst>
              <a:ext uri="{FF2B5EF4-FFF2-40B4-BE49-F238E27FC236}">
                <a16:creationId xmlns:a16="http://schemas.microsoft.com/office/drawing/2014/main" id="{A397AEC2-9B85-FE0E-CE26-96ECEFE63C5A}"/>
              </a:ext>
            </a:extLst>
          </p:cNvPr>
          <p:cNvSpPr>
            <a:spLocks noGrp="1"/>
          </p:cNvSpPr>
          <p:nvPr>
            <p:ph idx="1"/>
          </p:nvPr>
        </p:nvSpPr>
        <p:spPr>
          <a:xfrm>
            <a:off x="407368" y="1470484"/>
            <a:ext cx="10972800" cy="3917032"/>
          </a:xfrm>
        </p:spPr>
        <p:txBody>
          <a:bodyPr>
            <a:normAutofit/>
          </a:bodyPr>
          <a:lstStyle/>
          <a:p>
            <a:pPr>
              <a:spcBef>
                <a:spcPts val="600"/>
              </a:spcBef>
              <a:spcAft>
                <a:spcPts val="600"/>
              </a:spcAft>
            </a:pPr>
            <a:endParaRPr lang="en-GB" sz="1400" dirty="0"/>
          </a:p>
          <a:p>
            <a:pPr>
              <a:spcBef>
                <a:spcPts val="600"/>
              </a:spcBef>
              <a:spcAft>
                <a:spcPts val="600"/>
              </a:spcAft>
            </a:pPr>
            <a:r>
              <a:rPr lang="en-GB" sz="1400" dirty="0"/>
              <a:t>Dalton, S. &amp; Carlin, P. (2002) ‘Independent Advocacy: A brief look at its past and present. Is its future under threat?’  </a:t>
            </a:r>
            <a:r>
              <a:rPr lang="en-GB" sz="1400" i="1" dirty="0"/>
              <a:t>Journal of Mental Health Law </a:t>
            </a:r>
            <a:r>
              <a:rPr lang="en-GB" sz="1400" dirty="0"/>
              <a:t>[Feb 2002] Available at: </a:t>
            </a:r>
            <a:r>
              <a:rPr lang="en-GB" sz="1400" dirty="0">
                <a:hlinkClick r:id="rId2"/>
              </a:rPr>
              <a:t>https://core.ac.uk/download/pdf/266994369.pdf</a:t>
            </a:r>
            <a:r>
              <a:rPr lang="en-GB" sz="1400" dirty="0"/>
              <a:t> [Accessed 01/11/2024]</a:t>
            </a:r>
          </a:p>
          <a:p>
            <a:pPr>
              <a:spcBef>
                <a:spcPts val="600"/>
              </a:spcBef>
              <a:spcAft>
                <a:spcPts val="600"/>
              </a:spcAft>
            </a:pPr>
            <a:r>
              <a:rPr lang="en-GB" sz="1400" i="1" dirty="0"/>
              <a:t>Mental Capacity Act 2005</a:t>
            </a:r>
            <a:r>
              <a:rPr lang="en-GB" sz="1400" dirty="0"/>
              <a:t> Available at: </a:t>
            </a:r>
            <a:r>
              <a:rPr lang="en-GB" sz="1400" dirty="0">
                <a:hlinkClick r:id="rId3"/>
              </a:rPr>
              <a:t>Mental Capacity Act 2005</a:t>
            </a:r>
            <a:r>
              <a:rPr lang="en-GB" sz="1400" dirty="0"/>
              <a:t> [Accessed 01/11/2024]</a:t>
            </a:r>
            <a:endParaRPr lang="en-GB" sz="1400" i="1" dirty="0"/>
          </a:p>
          <a:p>
            <a:pPr>
              <a:spcBef>
                <a:spcPts val="600"/>
              </a:spcBef>
              <a:spcAft>
                <a:spcPts val="600"/>
              </a:spcAft>
            </a:pPr>
            <a:r>
              <a:rPr lang="en-GB" sz="1400" dirty="0"/>
              <a:t>Monaghan, M., Wincup, E. and Wicker, K. (2018) ‘Experts, Expertise and Drug Policymaking’, </a:t>
            </a:r>
            <a:r>
              <a:rPr lang="en-GB" sz="1400" i="1" dirty="0"/>
              <a:t>Howard Journal of Crime and Justice</a:t>
            </a:r>
            <a:r>
              <a:rPr lang="en-GB" sz="1400" dirty="0"/>
              <a:t>, 57(3), pp. 422–441. Available at: </a:t>
            </a:r>
            <a:r>
              <a:rPr lang="en-GB" sz="1400" dirty="0">
                <a:hlinkClick r:id="rId4"/>
              </a:rPr>
              <a:t>https://doi.org/10.1111/hojo.1226</a:t>
            </a:r>
            <a:r>
              <a:rPr lang="en-GB" sz="1400" dirty="0"/>
              <a:t> [Accessed 01/11/2024]</a:t>
            </a:r>
          </a:p>
          <a:p>
            <a:pPr>
              <a:spcBef>
                <a:spcPts val="600"/>
              </a:spcBef>
              <a:spcAft>
                <a:spcPts val="600"/>
              </a:spcAft>
            </a:pPr>
            <a:r>
              <a:rPr lang="en-GB" sz="1400" dirty="0"/>
              <a:t>People First (No Date) </a:t>
            </a:r>
            <a:r>
              <a:rPr lang="en-GB" sz="1400" i="1" dirty="0"/>
              <a:t>People First: About Us</a:t>
            </a:r>
            <a:r>
              <a:rPr lang="en-GB" sz="1400" dirty="0"/>
              <a:t> Available at: </a:t>
            </a:r>
            <a:r>
              <a:rPr lang="en-GB" sz="1400" dirty="0">
                <a:hlinkClick r:id="rId5"/>
              </a:rPr>
              <a:t>About us | People First (Self Advocacy)</a:t>
            </a:r>
            <a:r>
              <a:rPr lang="en-GB" sz="1400" dirty="0"/>
              <a:t> [Accessed 01/11/2024]</a:t>
            </a:r>
          </a:p>
          <a:p>
            <a:pPr>
              <a:spcBef>
                <a:spcPts val="600"/>
              </a:spcBef>
              <a:spcAft>
                <a:spcPts val="600"/>
              </a:spcAft>
            </a:pPr>
            <a:r>
              <a:rPr lang="en-GB" sz="1400" dirty="0"/>
              <a:t>Stewart, A &amp; Macintyre, G (2013) Advocacy: Models and Effectiveness. Institute for Research in Social Services [</a:t>
            </a:r>
            <a:r>
              <a:rPr lang="en-GB" sz="1400" dirty="0" err="1"/>
              <a:t>Iriss</a:t>
            </a:r>
            <a:r>
              <a:rPr lang="en-GB" sz="1400" dirty="0"/>
              <a:t>], Scotland. Available at: </a:t>
            </a:r>
            <a:r>
              <a:rPr lang="en-GB" sz="1400" dirty="0">
                <a:hlinkClick r:id="rId6"/>
              </a:rPr>
              <a:t>Advocacy: Models and effectiveness </a:t>
            </a:r>
            <a:r>
              <a:rPr lang="en-GB" sz="1400" dirty="0"/>
              <a:t>[Accessed 01/11/2024]</a:t>
            </a:r>
          </a:p>
          <a:p>
            <a:pPr>
              <a:spcBef>
                <a:spcPts val="600"/>
              </a:spcBef>
              <a:spcAft>
                <a:spcPts val="600"/>
              </a:spcAft>
            </a:pPr>
            <a:endParaRPr lang="en-GB" sz="1400" dirty="0"/>
          </a:p>
        </p:txBody>
      </p:sp>
    </p:spTree>
    <p:extLst>
      <p:ext uri="{BB962C8B-B14F-4D97-AF65-F5344CB8AC3E}">
        <p14:creationId xmlns:p14="http://schemas.microsoft.com/office/powerpoint/2010/main" val="2268827154"/>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fe9b9c35940b012e39dd19801f39f532">
  <xsd:schema xmlns:xsd="http://www.w3.org/2001/XMLSchema" xmlns:xs="http://www.w3.org/2001/XMLSchema" xmlns:p="http://schemas.microsoft.com/office/2006/metadata/properties" xmlns:ns2="303dbf9b-b85b-46a0-94f1-894078c07ecd" targetNamespace="http://schemas.microsoft.com/office/2006/metadata/properties" ma:root="true" ma:fieldsID="2a4b2c55753dda35bc03796856e2c125"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140938E5-14B8-4DF4-90D3-BAB8848609C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3.xml><?xml version="1.0" encoding="utf-8"?>
<ds:datastoreItem xmlns:ds="http://schemas.openxmlformats.org/officeDocument/2006/customXml" ds:itemID="{65FC5585-51CA-4C4C-9028-AEC8FAD67B8B}">
  <ds:schemaRefs>
    <ds:schemaRef ds:uri="http://schemas.openxmlformats.org/package/2006/metadata/core-properties"/>
    <ds:schemaRef ds:uri="http://schemas.microsoft.com/office/2006/documentManagement/types"/>
    <ds:schemaRef ds:uri="http://schemas.microsoft.com/office/infopath/2007/PartnerControls"/>
    <ds:schemaRef ds:uri="http://purl.org/dc/elements/1.1/"/>
    <ds:schemaRef ds:uri="http://schemas.microsoft.com/office/2006/metadata/properties"/>
    <ds:schemaRef ds:uri="303dbf9b-b85b-46a0-94f1-894078c07ecd"/>
    <ds:schemaRef ds:uri="http://purl.org/dc/terms/"/>
    <ds:schemaRef ds:uri="http://www.w3.org/XML/1998/namespace"/>
    <ds:schemaRef ds:uri="http://purl.org/dc/dcmitype/"/>
  </ds:schemaRefs>
</ds:datastoreItem>
</file>

<file path=docProps/app.xml><?xml version="1.0" encoding="utf-8"?>
<Properties xmlns="http://schemas.openxmlformats.org/officeDocument/2006/extended-properties" xmlns:vt="http://schemas.openxmlformats.org/officeDocument/2006/docPropsVTypes">
  <Template>UWTSD PPT Template (better corporate)</Template>
  <TotalTime>264</TotalTime>
  <Words>1959</Words>
  <Application>Microsoft Office PowerPoint</Application>
  <PresentationFormat>Widescreen</PresentationFormat>
  <Paragraphs>146</Paragraphs>
  <Slides>23</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23</vt:i4>
      </vt:variant>
    </vt:vector>
  </HeadingPairs>
  <TitlesOfParts>
    <vt:vector size="27" baseType="lpstr">
      <vt:lpstr>Myriad Pro</vt:lpstr>
      <vt:lpstr>Arial</vt:lpstr>
      <vt:lpstr>Calibri</vt:lpstr>
      <vt:lpstr>20140311PresentationUWTSDTemplate</vt:lpstr>
      <vt:lpstr>ECAY5008:  Advocacy &amp; Activism in the 21st Century</vt:lpstr>
      <vt:lpstr>PowerPoint Presentation</vt:lpstr>
      <vt:lpstr>Models of Advocacy</vt:lpstr>
      <vt:lpstr>Advocacy: Models and Effectiveness</vt:lpstr>
      <vt:lpstr>Advocacy: Models and Effectiveness</vt:lpstr>
      <vt:lpstr>Advocacy: Models and Effectiveness</vt:lpstr>
      <vt:lpstr>Models of Advocacy</vt:lpstr>
      <vt:lpstr>Models of Advocacy</vt:lpstr>
      <vt:lpstr>Models of Advocacy</vt:lpstr>
      <vt:lpstr>Models of Advocacy</vt:lpstr>
      <vt:lpstr>Models of Advocacy</vt:lpstr>
      <vt:lpstr>Models of Advocacy</vt:lpstr>
      <vt:lpstr>Models of Advocacy</vt:lpstr>
      <vt:lpstr>Models of Advocacy</vt:lpstr>
      <vt:lpstr>Models of Advocacy</vt:lpstr>
      <vt:lpstr>Models of Advocacy</vt:lpstr>
      <vt:lpstr>Models of Advocacy</vt:lpstr>
      <vt:lpstr>Models of Advocacy</vt:lpstr>
      <vt:lpstr>Models of Advocacy</vt:lpstr>
      <vt:lpstr>Models of Advocacy</vt:lpstr>
      <vt:lpstr>Models of Advocacy</vt:lpstr>
      <vt:lpstr>Models of Advocacy</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ECAY5003:  The Evolving Landscape of Advocacy Provision</dc:title>
  <dc:creator>Laura Jenkins (IEH)</dc:creator>
  <cp:lastModifiedBy>Ken Dicks</cp:lastModifiedBy>
  <cp:revision>11</cp:revision>
  <dcterms:created xsi:type="dcterms:W3CDTF">2023-09-18T16:18:32Z</dcterms:created>
  <dcterms:modified xsi:type="dcterms:W3CDTF">2024-11-01T11:18:01Z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0x010100E9765FB2FDA7984FA87112E26C884F14</vt:lpwstr>
  </property>
</Properties>
</file>