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31"/>
  </p:notesMasterIdLst>
  <p:handoutMasterIdLst>
    <p:handoutMasterId r:id="rId32"/>
  </p:handoutMasterIdLst>
  <p:sldIdLst>
    <p:sldId id="256" r:id="rId5"/>
    <p:sldId id="283" r:id="rId6"/>
    <p:sldId id="300" r:id="rId7"/>
    <p:sldId id="301" r:id="rId8"/>
    <p:sldId id="302" r:id="rId9"/>
    <p:sldId id="295" r:id="rId10"/>
    <p:sldId id="296" r:id="rId11"/>
    <p:sldId id="297" r:id="rId12"/>
    <p:sldId id="298" r:id="rId13"/>
    <p:sldId id="303" r:id="rId14"/>
    <p:sldId id="304" r:id="rId15"/>
    <p:sldId id="305" r:id="rId16"/>
    <p:sldId id="313" r:id="rId17"/>
    <p:sldId id="314" r:id="rId18"/>
    <p:sldId id="311" r:id="rId19"/>
    <p:sldId id="315" r:id="rId20"/>
    <p:sldId id="318" r:id="rId21"/>
    <p:sldId id="312" r:id="rId22"/>
    <p:sldId id="316" r:id="rId23"/>
    <p:sldId id="319" r:id="rId24"/>
    <p:sldId id="320" r:id="rId25"/>
    <p:sldId id="321" r:id="rId26"/>
    <p:sldId id="317" r:id="rId27"/>
    <p:sldId id="309" r:id="rId28"/>
    <p:sldId id="323" r:id="rId29"/>
    <p:sldId id="310" r:id="rId3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324" autoAdjust="0"/>
    <p:restoredTop sz="83673" autoAdjust="0"/>
  </p:normalViewPr>
  <p:slideViewPr>
    <p:cSldViewPr>
      <p:cViewPr varScale="1">
        <p:scale>
          <a:sx n="72" d="100"/>
          <a:sy n="72" d="100"/>
        </p:scale>
        <p:origin x="1500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28B3CE6-8F7C-4075-9DD7-90CAB8929437}" type="doc">
      <dgm:prSet loTypeId="urn:microsoft.com/office/officeart/2005/8/layout/equation2" loCatId="process" qsTypeId="urn:microsoft.com/office/officeart/2005/8/quickstyle/simple1" qsCatId="simple" csTypeId="urn:microsoft.com/office/officeart/2005/8/colors/colorful5" csCatId="colorful" phldr="1"/>
      <dgm:spPr/>
    </dgm:pt>
    <dgm:pt modelId="{E6310428-8D45-40D4-ABFF-F4B8DAE94D72}">
      <dgm:prSet phldrT="[Text]" custT="1"/>
      <dgm:spPr/>
      <dgm:t>
        <a:bodyPr/>
        <a:lstStyle/>
        <a:p>
          <a:r>
            <a:rPr lang="en-US" sz="1050" dirty="0">
              <a:solidFill>
                <a:schemeClr val="tx1"/>
              </a:solidFill>
            </a:rPr>
            <a:t>Internal Environment</a:t>
          </a:r>
        </a:p>
      </dgm:t>
    </dgm:pt>
    <dgm:pt modelId="{C561EFFD-20C2-4DE4-8584-03F1F0F72419}" type="parTrans" cxnId="{37F923B0-8A12-47B4-81E0-080BDBDFD73E}">
      <dgm:prSet/>
      <dgm:spPr/>
      <dgm:t>
        <a:bodyPr/>
        <a:lstStyle/>
        <a:p>
          <a:endParaRPr lang="en-US"/>
        </a:p>
      </dgm:t>
    </dgm:pt>
    <dgm:pt modelId="{900F67DB-32B8-4776-97AE-409A4116D1C0}" type="sibTrans" cxnId="{37F923B0-8A12-47B4-81E0-080BDBDFD73E}">
      <dgm:prSet/>
      <dgm:spPr/>
      <dgm:t>
        <a:bodyPr/>
        <a:lstStyle/>
        <a:p>
          <a:endParaRPr lang="en-US"/>
        </a:p>
      </dgm:t>
    </dgm:pt>
    <dgm:pt modelId="{278889A5-15B4-4A46-B94B-6A5BE389A9F2}">
      <dgm:prSet phldrT="[Text]" custT="1"/>
      <dgm:spPr/>
      <dgm:t>
        <a:bodyPr/>
        <a:lstStyle/>
        <a:p>
          <a:r>
            <a:rPr lang="en-US" sz="1050" dirty="0">
              <a:solidFill>
                <a:schemeClr val="tx1"/>
              </a:solidFill>
            </a:rPr>
            <a:t>External Environment</a:t>
          </a:r>
        </a:p>
      </dgm:t>
    </dgm:pt>
    <dgm:pt modelId="{47427019-5CC9-4CB5-9FEC-9D70E4F91B4A}" type="parTrans" cxnId="{498BFAC7-5365-425E-AC1A-76317B8A181F}">
      <dgm:prSet/>
      <dgm:spPr/>
      <dgm:t>
        <a:bodyPr/>
        <a:lstStyle/>
        <a:p>
          <a:endParaRPr lang="en-US"/>
        </a:p>
      </dgm:t>
    </dgm:pt>
    <dgm:pt modelId="{FE88E74D-7B96-4084-82B3-DD17937B3EFA}" type="sibTrans" cxnId="{498BFAC7-5365-425E-AC1A-76317B8A181F}">
      <dgm:prSet/>
      <dgm:spPr/>
      <dgm:t>
        <a:bodyPr/>
        <a:lstStyle/>
        <a:p>
          <a:endParaRPr lang="en-US"/>
        </a:p>
      </dgm:t>
    </dgm:pt>
    <dgm:pt modelId="{C67777E7-8552-4C12-A31D-FA981A36D9DD}">
      <dgm:prSet phldrT="[Text]"/>
      <dgm:spPr/>
      <dgm:t>
        <a:bodyPr/>
        <a:lstStyle/>
        <a:p>
          <a:r>
            <a:rPr lang="en-US" b="1" dirty="0">
              <a:solidFill>
                <a:schemeClr val="tx1"/>
              </a:solidFill>
            </a:rPr>
            <a:t>Porter’s 5 forces</a:t>
          </a:r>
        </a:p>
      </dgm:t>
    </dgm:pt>
    <dgm:pt modelId="{2802132A-79E4-45BD-9262-7842C3ED1F09}" type="parTrans" cxnId="{741A4AC8-B2D1-4FBC-B659-AAA553ACA63A}">
      <dgm:prSet/>
      <dgm:spPr/>
      <dgm:t>
        <a:bodyPr/>
        <a:lstStyle/>
        <a:p>
          <a:endParaRPr lang="en-US"/>
        </a:p>
      </dgm:t>
    </dgm:pt>
    <dgm:pt modelId="{105ACC8F-6ACE-42BF-8A1C-EC3AAE1924C7}" type="sibTrans" cxnId="{741A4AC8-B2D1-4FBC-B659-AAA553ACA63A}">
      <dgm:prSet/>
      <dgm:spPr/>
      <dgm:t>
        <a:bodyPr/>
        <a:lstStyle/>
        <a:p>
          <a:endParaRPr lang="en-US"/>
        </a:p>
      </dgm:t>
    </dgm:pt>
    <dgm:pt modelId="{7E0ED880-575A-44CF-9FFA-647DC598A86E}" type="pres">
      <dgm:prSet presAssocID="{928B3CE6-8F7C-4075-9DD7-90CAB8929437}" presName="Name0" presStyleCnt="0">
        <dgm:presLayoutVars>
          <dgm:dir/>
          <dgm:resizeHandles val="exact"/>
        </dgm:presLayoutVars>
      </dgm:prSet>
      <dgm:spPr/>
    </dgm:pt>
    <dgm:pt modelId="{F882050A-E1C0-4E07-A3AD-4AC23040F831}" type="pres">
      <dgm:prSet presAssocID="{928B3CE6-8F7C-4075-9DD7-90CAB8929437}" presName="vNodes" presStyleCnt="0"/>
      <dgm:spPr/>
    </dgm:pt>
    <dgm:pt modelId="{0AAE85A5-86D0-457D-A5D3-B76CF7F42F78}" type="pres">
      <dgm:prSet presAssocID="{E6310428-8D45-40D4-ABFF-F4B8DAE94D72}" presName="node" presStyleLbl="node1" presStyleIdx="0" presStyleCnt="3">
        <dgm:presLayoutVars>
          <dgm:bulletEnabled val="1"/>
        </dgm:presLayoutVars>
      </dgm:prSet>
      <dgm:spPr/>
    </dgm:pt>
    <dgm:pt modelId="{FC27B082-C159-4447-B801-287A6D61DCD9}" type="pres">
      <dgm:prSet presAssocID="{900F67DB-32B8-4776-97AE-409A4116D1C0}" presName="spacerT" presStyleCnt="0"/>
      <dgm:spPr/>
    </dgm:pt>
    <dgm:pt modelId="{9B79D99D-8373-477E-9439-D0988DEEE0B0}" type="pres">
      <dgm:prSet presAssocID="{900F67DB-32B8-4776-97AE-409A4116D1C0}" presName="sibTrans" presStyleLbl="sibTrans2D1" presStyleIdx="0" presStyleCnt="2"/>
      <dgm:spPr/>
    </dgm:pt>
    <dgm:pt modelId="{0E12B29E-02DA-490A-A92A-B348E5ED3D92}" type="pres">
      <dgm:prSet presAssocID="{900F67DB-32B8-4776-97AE-409A4116D1C0}" presName="spacerB" presStyleCnt="0"/>
      <dgm:spPr/>
    </dgm:pt>
    <dgm:pt modelId="{D47BB7C5-4C67-4F75-99FB-AAF640FC129D}" type="pres">
      <dgm:prSet presAssocID="{278889A5-15B4-4A46-B94B-6A5BE389A9F2}" presName="node" presStyleLbl="node1" presStyleIdx="1" presStyleCnt="3">
        <dgm:presLayoutVars>
          <dgm:bulletEnabled val="1"/>
        </dgm:presLayoutVars>
      </dgm:prSet>
      <dgm:spPr/>
    </dgm:pt>
    <dgm:pt modelId="{F73E7E5C-E237-48D3-8FE9-5E50A2E43BC5}" type="pres">
      <dgm:prSet presAssocID="{928B3CE6-8F7C-4075-9DD7-90CAB8929437}" presName="sibTransLast" presStyleLbl="sibTrans2D1" presStyleIdx="1" presStyleCnt="2"/>
      <dgm:spPr/>
    </dgm:pt>
    <dgm:pt modelId="{150859E2-6AF1-44A0-8B0D-6AA211B36D0F}" type="pres">
      <dgm:prSet presAssocID="{928B3CE6-8F7C-4075-9DD7-90CAB8929437}" presName="connectorText" presStyleLbl="sibTrans2D1" presStyleIdx="1" presStyleCnt="2"/>
      <dgm:spPr/>
    </dgm:pt>
    <dgm:pt modelId="{49903099-8C99-4B4B-A1E5-13C84CC365D8}" type="pres">
      <dgm:prSet presAssocID="{928B3CE6-8F7C-4075-9DD7-90CAB8929437}" presName="lastNode" presStyleLbl="node1" presStyleIdx="2" presStyleCnt="3">
        <dgm:presLayoutVars>
          <dgm:bulletEnabled val="1"/>
        </dgm:presLayoutVars>
      </dgm:prSet>
      <dgm:spPr/>
    </dgm:pt>
  </dgm:ptLst>
  <dgm:cxnLst>
    <dgm:cxn modelId="{B61B2E03-FE13-4F0E-934F-625050631C6E}" type="presOf" srcId="{928B3CE6-8F7C-4075-9DD7-90CAB8929437}" destId="{7E0ED880-575A-44CF-9FFA-647DC598A86E}" srcOrd="0" destOrd="0" presId="urn:microsoft.com/office/officeart/2005/8/layout/equation2"/>
    <dgm:cxn modelId="{05B96831-0847-4249-BF80-A335E1E1DCEF}" type="presOf" srcId="{278889A5-15B4-4A46-B94B-6A5BE389A9F2}" destId="{D47BB7C5-4C67-4F75-99FB-AAF640FC129D}" srcOrd="0" destOrd="0" presId="urn:microsoft.com/office/officeart/2005/8/layout/equation2"/>
    <dgm:cxn modelId="{0786A15D-C91F-4295-B192-A13B53B28503}" type="presOf" srcId="{900F67DB-32B8-4776-97AE-409A4116D1C0}" destId="{9B79D99D-8373-477E-9439-D0988DEEE0B0}" srcOrd="0" destOrd="0" presId="urn:microsoft.com/office/officeart/2005/8/layout/equation2"/>
    <dgm:cxn modelId="{CAC82A43-4D59-40A8-AB50-6FAECF00518A}" type="presOf" srcId="{FE88E74D-7B96-4084-82B3-DD17937B3EFA}" destId="{F73E7E5C-E237-48D3-8FE9-5E50A2E43BC5}" srcOrd="0" destOrd="0" presId="urn:microsoft.com/office/officeart/2005/8/layout/equation2"/>
    <dgm:cxn modelId="{676C0A86-177F-4DE9-9112-0C9C36949B65}" type="presOf" srcId="{FE88E74D-7B96-4084-82B3-DD17937B3EFA}" destId="{150859E2-6AF1-44A0-8B0D-6AA211B36D0F}" srcOrd="1" destOrd="0" presId="urn:microsoft.com/office/officeart/2005/8/layout/equation2"/>
    <dgm:cxn modelId="{37F923B0-8A12-47B4-81E0-080BDBDFD73E}" srcId="{928B3CE6-8F7C-4075-9DD7-90CAB8929437}" destId="{E6310428-8D45-40D4-ABFF-F4B8DAE94D72}" srcOrd="0" destOrd="0" parTransId="{C561EFFD-20C2-4DE4-8584-03F1F0F72419}" sibTransId="{900F67DB-32B8-4776-97AE-409A4116D1C0}"/>
    <dgm:cxn modelId="{3689B3BC-DDC7-4E4D-A9D1-3F0AFA2FA415}" type="presOf" srcId="{C67777E7-8552-4C12-A31D-FA981A36D9DD}" destId="{49903099-8C99-4B4B-A1E5-13C84CC365D8}" srcOrd="0" destOrd="0" presId="urn:microsoft.com/office/officeart/2005/8/layout/equation2"/>
    <dgm:cxn modelId="{498BFAC7-5365-425E-AC1A-76317B8A181F}" srcId="{928B3CE6-8F7C-4075-9DD7-90CAB8929437}" destId="{278889A5-15B4-4A46-B94B-6A5BE389A9F2}" srcOrd="1" destOrd="0" parTransId="{47427019-5CC9-4CB5-9FEC-9D70E4F91B4A}" sibTransId="{FE88E74D-7B96-4084-82B3-DD17937B3EFA}"/>
    <dgm:cxn modelId="{741A4AC8-B2D1-4FBC-B659-AAA553ACA63A}" srcId="{928B3CE6-8F7C-4075-9DD7-90CAB8929437}" destId="{C67777E7-8552-4C12-A31D-FA981A36D9DD}" srcOrd="2" destOrd="0" parTransId="{2802132A-79E4-45BD-9262-7842C3ED1F09}" sibTransId="{105ACC8F-6ACE-42BF-8A1C-EC3AAE1924C7}"/>
    <dgm:cxn modelId="{1980CEF9-8EAB-4C6D-8FF6-82AC1D15F716}" type="presOf" srcId="{E6310428-8D45-40D4-ABFF-F4B8DAE94D72}" destId="{0AAE85A5-86D0-457D-A5D3-B76CF7F42F78}" srcOrd="0" destOrd="0" presId="urn:microsoft.com/office/officeart/2005/8/layout/equation2"/>
    <dgm:cxn modelId="{E4E4806B-0636-4CDB-AE5A-D8EB131C612E}" type="presParOf" srcId="{7E0ED880-575A-44CF-9FFA-647DC598A86E}" destId="{F882050A-E1C0-4E07-A3AD-4AC23040F831}" srcOrd="0" destOrd="0" presId="urn:microsoft.com/office/officeart/2005/8/layout/equation2"/>
    <dgm:cxn modelId="{CD873198-0EF1-4B63-91AD-123D33D0867F}" type="presParOf" srcId="{F882050A-E1C0-4E07-A3AD-4AC23040F831}" destId="{0AAE85A5-86D0-457D-A5D3-B76CF7F42F78}" srcOrd="0" destOrd="0" presId="urn:microsoft.com/office/officeart/2005/8/layout/equation2"/>
    <dgm:cxn modelId="{9A56B22E-FA7F-49DB-AEC1-5B72187C7598}" type="presParOf" srcId="{F882050A-E1C0-4E07-A3AD-4AC23040F831}" destId="{FC27B082-C159-4447-B801-287A6D61DCD9}" srcOrd="1" destOrd="0" presId="urn:microsoft.com/office/officeart/2005/8/layout/equation2"/>
    <dgm:cxn modelId="{47FCA7EA-750F-4FC1-B3FB-D7A52ED3347D}" type="presParOf" srcId="{F882050A-E1C0-4E07-A3AD-4AC23040F831}" destId="{9B79D99D-8373-477E-9439-D0988DEEE0B0}" srcOrd="2" destOrd="0" presId="urn:microsoft.com/office/officeart/2005/8/layout/equation2"/>
    <dgm:cxn modelId="{928FF95C-B4E7-4C56-B1AF-FA7176E2F052}" type="presParOf" srcId="{F882050A-E1C0-4E07-A3AD-4AC23040F831}" destId="{0E12B29E-02DA-490A-A92A-B348E5ED3D92}" srcOrd="3" destOrd="0" presId="urn:microsoft.com/office/officeart/2005/8/layout/equation2"/>
    <dgm:cxn modelId="{36D14C5F-4D55-4BE9-BE7B-E4E8BD6CB3A9}" type="presParOf" srcId="{F882050A-E1C0-4E07-A3AD-4AC23040F831}" destId="{D47BB7C5-4C67-4F75-99FB-AAF640FC129D}" srcOrd="4" destOrd="0" presId="urn:microsoft.com/office/officeart/2005/8/layout/equation2"/>
    <dgm:cxn modelId="{084B2FAF-6F85-49B9-9EE2-9E5F0F4E6395}" type="presParOf" srcId="{7E0ED880-575A-44CF-9FFA-647DC598A86E}" destId="{F73E7E5C-E237-48D3-8FE9-5E50A2E43BC5}" srcOrd="1" destOrd="0" presId="urn:microsoft.com/office/officeart/2005/8/layout/equation2"/>
    <dgm:cxn modelId="{90453400-9139-4F64-8414-45EE571967A1}" type="presParOf" srcId="{F73E7E5C-E237-48D3-8FE9-5E50A2E43BC5}" destId="{150859E2-6AF1-44A0-8B0D-6AA211B36D0F}" srcOrd="0" destOrd="0" presId="urn:microsoft.com/office/officeart/2005/8/layout/equation2"/>
    <dgm:cxn modelId="{ACCFC5B2-7B54-4895-9C64-F6079E12F391}" type="presParOf" srcId="{7E0ED880-575A-44CF-9FFA-647DC598A86E}" destId="{49903099-8C99-4B4B-A1E5-13C84CC365D8}" srcOrd="2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700306A-8307-44C0-B026-19DB7F3F2173}" type="doc">
      <dgm:prSet loTypeId="urn:microsoft.com/office/officeart/2005/8/layout/equation1" loCatId="process" qsTypeId="urn:microsoft.com/office/officeart/2005/8/quickstyle/simple1" qsCatId="simple" csTypeId="urn:microsoft.com/office/officeart/2005/8/colors/colorful4" csCatId="colorful" phldr="1"/>
      <dgm:spPr/>
    </dgm:pt>
    <dgm:pt modelId="{CC61D76D-9681-4369-A19D-A335FE60A356}">
      <dgm:prSet phldrT="[Text]" custT="1"/>
      <dgm:spPr/>
      <dgm:t>
        <a:bodyPr/>
        <a:lstStyle/>
        <a:p>
          <a:r>
            <a:rPr lang="en-US" sz="1400" b="1" dirty="0">
              <a:solidFill>
                <a:schemeClr val="tx1"/>
              </a:solidFill>
            </a:rPr>
            <a:t>SWOT </a:t>
          </a:r>
        </a:p>
      </dgm:t>
    </dgm:pt>
    <dgm:pt modelId="{22A6CD0D-76BC-4ADE-B6C7-D95EE3A65275}" type="parTrans" cxnId="{4E9F6048-8947-4915-B3D8-CE4E608C68C3}">
      <dgm:prSet/>
      <dgm:spPr/>
      <dgm:t>
        <a:bodyPr/>
        <a:lstStyle/>
        <a:p>
          <a:endParaRPr lang="en-US"/>
        </a:p>
      </dgm:t>
    </dgm:pt>
    <dgm:pt modelId="{4317410F-B916-4B51-83BA-C079BA37D9FD}" type="sibTrans" cxnId="{4E9F6048-8947-4915-B3D8-CE4E608C68C3}">
      <dgm:prSet/>
      <dgm:spPr/>
      <dgm:t>
        <a:bodyPr/>
        <a:lstStyle/>
        <a:p>
          <a:endParaRPr lang="en-US"/>
        </a:p>
      </dgm:t>
    </dgm:pt>
    <dgm:pt modelId="{B383EF6D-312A-4851-9EB1-2CC80702AD2A}">
      <dgm:prSet phldrT="[Text]"/>
      <dgm:spPr/>
      <dgm:t>
        <a:bodyPr/>
        <a:lstStyle/>
        <a:p>
          <a:r>
            <a:rPr lang="en-US" b="1" dirty="0">
              <a:solidFill>
                <a:schemeClr val="tx1"/>
              </a:solidFill>
            </a:rPr>
            <a:t>Environmental Analysis</a:t>
          </a:r>
        </a:p>
      </dgm:t>
    </dgm:pt>
    <dgm:pt modelId="{EFB89BAB-AE40-4133-9ADC-2BFEE4585115}" type="parTrans" cxnId="{9274C5EE-7783-4731-82B0-083E2CC3328D}">
      <dgm:prSet/>
      <dgm:spPr/>
      <dgm:t>
        <a:bodyPr/>
        <a:lstStyle/>
        <a:p>
          <a:endParaRPr lang="en-US"/>
        </a:p>
      </dgm:t>
    </dgm:pt>
    <dgm:pt modelId="{7B4CF9F0-C63C-47A2-B596-457631942B52}" type="sibTrans" cxnId="{9274C5EE-7783-4731-82B0-083E2CC3328D}">
      <dgm:prSet/>
      <dgm:spPr/>
      <dgm:t>
        <a:bodyPr/>
        <a:lstStyle/>
        <a:p>
          <a:endParaRPr lang="en-US"/>
        </a:p>
      </dgm:t>
    </dgm:pt>
    <dgm:pt modelId="{FB9B066A-D153-47D6-B609-12857B9B4F0C}" type="pres">
      <dgm:prSet presAssocID="{0700306A-8307-44C0-B026-19DB7F3F2173}" presName="linearFlow" presStyleCnt="0">
        <dgm:presLayoutVars>
          <dgm:dir/>
          <dgm:resizeHandles val="exact"/>
        </dgm:presLayoutVars>
      </dgm:prSet>
      <dgm:spPr/>
    </dgm:pt>
    <dgm:pt modelId="{D2A43A14-53CB-47FF-9264-594FA67511F4}" type="pres">
      <dgm:prSet presAssocID="{CC61D76D-9681-4369-A19D-A335FE60A356}" presName="node" presStyleLbl="node1" presStyleIdx="0" presStyleCnt="2">
        <dgm:presLayoutVars>
          <dgm:bulletEnabled val="1"/>
        </dgm:presLayoutVars>
      </dgm:prSet>
      <dgm:spPr/>
    </dgm:pt>
    <dgm:pt modelId="{8100FAA7-DA10-4A5A-8595-B02DBB38D7AF}" type="pres">
      <dgm:prSet presAssocID="{4317410F-B916-4B51-83BA-C079BA37D9FD}" presName="spacerL" presStyleCnt="0"/>
      <dgm:spPr/>
    </dgm:pt>
    <dgm:pt modelId="{4D5C5AF5-66B6-4CE7-BA6C-77FDF1CA9916}" type="pres">
      <dgm:prSet presAssocID="{4317410F-B916-4B51-83BA-C079BA37D9FD}" presName="sibTrans" presStyleLbl="sibTrans2D1" presStyleIdx="0" presStyleCnt="1"/>
      <dgm:spPr/>
    </dgm:pt>
    <dgm:pt modelId="{D21675F9-E5A3-485B-AB42-DE2D929821FA}" type="pres">
      <dgm:prSet presAssocID="{4317410F-B916-4B51-83BA-C079BA37D9FD}" presName="spacerR" presStyleCnt="0"/>
      <dgm:spPr/>
    </dgm:pt>
    <dgm:pt modelId="{535F2614-BBBF-4E53-8852-ADE99B24C8D6}" type="pres">
      <dgm:prSet presAssocID="{B383EF6D-312A-4851-9EB1-2CC80702AD2A}" presName="node" presStyleLbl="node1" presStyleIdx="1" presStyleCnt="2">
        <dgm:presLayoutVars>
          <dgm:bulletEnabled val="1"/>
        </dgm:presLayoutVars>
      </dgm:prSet>
      <dgm:spPr/>
    </dgm:pt>
  </dgm:ptLst>
  <dgm:cxnLst>
    <dgm:cxn modelId="{D0EAF008-70B5-4DAE-9286-8BC0298B3A4E}" type="presOf" srcId="{CC61D76D-9681-4369-A19D-A335FE60A356}" destId="{D2A43A14-53CB-47FF-9264-594FA67511F4}" srcOrd="0" destOrd="0" presId="urn:microsoft.com/office/officeart/2005/8/layout/equation1"/>
    <dgm:cxn modelId="{4E9F6048-8947-4915-B3D8-CE4E608C68C3}" srcId="{0700306A-8307-44C0-B026-19DB7F3F2173}" destId="{CC61D76D-9681-4369-A19D-A335FE60A356}" srcOrd="0" destOrd="0" parTransId="{22A6CD0D-76BC-4ADE-B6C7-D95EE3A65275}" sibTransId="{4317410F-B916-4B51-83BA-C079BA37D9FD}"/>
    <dgm:cxn modelId="{4BFBC8B0-2890-4A0B-B43E-841AF3BFF38E}" type="presOf" srcId="{4317410F-B916-4B51-83BA-C079BA37D9FD}" destId="{4D5C5AF5-66B6-4CE7-BA6C-77FDF1CA9916}" srcOrd="0" destOrd="0" presId="urn:microsoft.com/office/officeart/2005/8/layout/equation1"/>
    <dgm:cxn modelId="{9274C5EE-7783-4731-82B0-083E2CC3328D}" srcId="{0700306A-8307-44C0-B026-19DB7F3F2173}" destId="{B383EF6D-312A-4851-9EB1-2CC80702AD2A}" srcOrd="1" destOrd="0" parTransId="{EFB89BAB-AE40-4133-9ADC-2BFEE4585115}" sibTransId="{7B4CF9F0-C63C-47A2-B596-457631942B52}"/>
    <dgm:cxn modelId="{9DEEF3F0-0EDC-49F7-9E49-C86EB3ADE0B6}" type="presOf" srcId="{0700306A-8307-44C0-B026-19DB7F3F2173}" destId="{FB9B066A-D153-47D6-B609-12857B9B4F0C}" srcOrd="0" destOrd="0" presId="urn:microsoft.com/office/officeart/2005/8/layout/equation1"/>
    <dgm:cxn modelId="{9EE5BDF4-2D87-4385-8CCC-5B247D9C8131}" type="presOf" srcId="{B383EF6D-312A-4851-9EB1-2CC80702AD2A}" destId="{535F2614-BBBF-4E53-8852-ADE99B24C8D6}" srcOrd="0" destOrd="0" presId="urn:microsoft.com/office/officeart/2005/8/layout/equation1"/>
    <dgm:cxn modelId="{6FFAF9F9-70CE-42C3-807E-5D8A1E006612}" type="presParOf" srcId="{FB9B066A-D153-47D6-B609-12857B9B4F0C}" destId="{D2A43A14-53CB-47FF-9264-594FA67511F4}" srcOrd="0" destOrd="0" presId="urn:microsoft.com/office/officeart/2005/8/layout/equation1"/>
    <dgm:cxn modelId="{79CF8BA8-46F6-489B-8618-193AEE95172A}" type="presParOf" srcId="{FB9B066A-D153-47D6-B609-12857B9B4F0C}" destId="{8100FAA7-DA10-4A5A-8595-B02DBB38D7AF}" srcOrd="1" destOrd="0" presId="urn:microsoft.com/office/officeart/2005/8/layout/equation1"/>
    <dgm:cxn modelId="{4791C141-EA53-4AAA-BD85-2B2E5D00A56D}" type="presParOf" srcId="{FB9B066A-D153-47D6-B609-12857B9B4F0C}" destId="{4D5C5AF5-66B6-4CE7-BA6C-77FDF1CA9916}" srcOrd="2" destOrd="0" presId="urn:microsoft.com/office/officeart/2005/8/layout/equation1"/>
    <dgm:cxn modelId="{AFE38A2F-9DED-4438-B856-B41920CB5CB2}" type="presParOf" srcId="{FB9B066A-D153-47D6-B609-12857B9B4F0C}" destId="{D21675F9-E5A3-485B-AB42-DE2D929821FA}" srcOrd="3" destOrd="0" presId="urn:microsoft.com/office/officeart/2005/8/layout/equation1"/>
    <dgm:cxn modelId="{BACD2DFB-F778-41FF-8D63-9874E0560ECD}" type="presParOf" srcId="{FB9B066A-D153-47D6-B609-12857B9B4F0C}" destId="{535F2614-BBBF-4E53-8852-ADE99B24C8D6}" srcOrd="4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AE85A5-86D0-457D-A5D3-B76CF7F42F78}">
      <dsp:nvSpPr>
        <dsp:cNvPr id="0" name=""/>
        <dsp:cNvSpPr/>
      </dsp:nvSpPr>
      <dsp:spPr>
        <a:xfrm>
          <a:off x="3094" y="525869"/>
          <a:ext cx="1098403" cy="1098403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>
              <a:solidFill>
                <a:schemeClr val="tx1"/>
              </a:solidFill>
            </a:rPr>
            <a:t>Internal Environment</a:t>
          </a:r>
        </a:p>
      </dsp:txBody>
      <dsp:txXfrm>
        <a:off x="163951" y="686726"/>
        <a:ext cx="776689" cy="776689"/>
      </dsp:txXfrm>
    </dsp:sp>
    <dsp:sp modelId="{9B79D99D-8373-477E-9439-D0988DEEE0B0}">
      <dsp:nvSpPr>
        <dsp:cNvPr id="0" name=""/>
        <dsp:cNvSpPr/>
      </dsp:nvSpPr>
      <dsp:spPr>
        <a:xfrm>
          <a:off x="233758" y="1713463"/>
          <a:ext cx="637073" cy="637073"/>
        </a:xfrm>
        <a:prstGeom prst="mathPlus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318202" y="1957080"/>
        <a:ext cx="468185" cy="149839"/>
      </dsp:txXfrm>
    </dsp:sp>
    <dsp:sp modelId="{D47BB7C5-4C67-4F75-99FB-AAF640FC129D}">
      <dsp:nvSpPr>
        <dsp:cNvPr id="0" name=""/>
        <dsp:cNvSpPr/>
      </dsp:nvSpPr>
      <dsp:spPr>
        <a:xfrm>
          <a:off x="3094" y="2439727"/>
          <a:ext cx="1098403" cy="1098403"/>
        </a:xfrm>
        <a:prstGeom prst="ellipse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>
              <a:solidFill>
                <a:schemeClr val="tx1"/>
              </a:solidFill>
            </a:rPr>
            <a:t>External Environment</a:t>
          </a:r>
        </a:p>
      </dsp:txBody>
      <dsp:txXfrm>
        <a:off x="163951" y="2600584"/>
        <a:ext cx="776689" cy="776689"/>
      </dsp:txXfrm>
    </dsp:sp>
    <dsp:sp modelId="{F73E7E5C-E237-48D3-8FE9-5E50A2E43BC5}">
      <dsp:nvSpPr>
        <dsp:cNvPr id="0" name=""/>
        <dsp:cNvSpPr/>
      </dsp:nvSpPr>
      <dsp:spPr>
        <a:xfrm>
          <a:off x="1266257" y="1827696"/>
          <a:ext cx="349292" cy="40860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1266257" y="1909417"/>
        <a:ext cx="244504" cy="245164"/>
      </dsp:txXfrm>
    </dsp:sp>
    <dsp:sp modelId="{49903099-8C99-4B4B-A1E5-13C84CC365D8}">
      <dsp:nvSpPr>
        <dsp:cNvPr id="0" name=""/>
        <dsp:cNvSpPr/>
      </dsp:nvSpPr>
      <dsp:spPr>
        <a:xfrm>
          <a:off x="1760539" y="933596"/>
          <a:ext cx="2196806" cy="2196806"/>
        </a:xfrm>
        <a:prstGeom prst="ellipse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b="1" kern="1200" dirty="0">
              <a:solidFill>
                <a:schemeClr val="tx1"/>
              </a:solidFill>
            </a:rPr>
            <a:t>Porter’s 5 forces</a:t>
          </a:r>
        </a:p>
      </dsp:txBody>
      <dsp:txXfrm>
        <a:off x="2082254" y="1255311"/>
        <a:ext cx="1553376" cy="155337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2A43A14-53CB-47FF-9264-594FA67511F4}">
      <dsp:nvSpPr>
        <dsp:cNvPr id="0" name=""/>
        <dsp:cNvSpPr/>
      </dsp:nvSpPr>
      <dsp:spPr>
        <a:xfrm>
          <a:off x="2555" y="1425568"/>
          <a:ext cx="1757374" cy="1757374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>
              <a:solidFill>
                <a:schemeClr val="tx1"/>
              </a:solidFill>
            </a:rPr>
            <a:t>SWOT </a:t>
          </a:r>
        </a:p>
      </dsp:txBody>
      <dsp:txXfrm>
        <a:off x="259916" y="1682929"/>
        <a:ext cx="1242652" cy="1242652"/>
      </dsp:txXfrm>
    </dsp:sp>
    <dsp:sp modelId="{4D5C5AF5-66B6-4CE7-BA6C-77FDF1CA9916}">
      <dsp:nvSpPr>
        <dsp:cNvPr id="0" name=""/>
        <dsp:cNvSpPr/>
      </dsp:nvSpPr>
      <dsp:spPr>
        <a:xfrm>
          <a:off x="1902629" y="1794617"/>
          <a:ext cx="1019277" cy="1019277"/>
        </a:xfrm>
        <a:prstGeom prst="mathEqual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/>
        </a:p>
      </dsp:txBody>
      <dsp:txXfrm>
        <a:off x="2037734" y="2004588"/>
        <a:ext cx="749067" cy="599335"/>
      </dsp:txXfrm>
    </dsp:sp>
    <dsp:sp modelId="{535F2614-BBBF-4E53-8852-ADE99B24C8D6}">
      <dsp:nvSpPr>
        <dsp:cNvPr id="0" name=""/>
        <dsp:cNvSpPr/>
      </dsp:nvSpPr>
      <dsp:spPr>
        <a:xfrm>
          <a:off x="3064605" y="1425568"/>
          <a:ext cx="1757374" cy="1757374"/>
        </a:xfrm>
        <a:prstGeom prst="ellipse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kern="1200" dirty="0">
              <a:solidFill>
                <a:schemeClr val="tx1"/>
              </a:solidFill>
            </a:rPr>
            <a:t>Environmental Analysis</a:t>
          </a:r>
        </a:p>
      </dsp:txBody>
      <dsp:txXfrm>
        <a:off x="3321966" y="1682929"/>
        <a:ext cx="1242652" cy="124265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04/06/2021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C52AA0-F73F-F045-97A6-855AB18EE645}" type="datetimeFigureOut">
              <a:rPr lang="en-US" smtClean="0"/>
              <a:t>6/4/2021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36E1E2-17D2-5E4C-B96D-EEDAC0EF77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02480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Set class rules based on the ‘classroom</a:t>
            </a:r>
            <a:r>
              <a:rPr lang="en-GB" baseline="0" dirty="0"/>
              <a:t> code of conduct’ available in </a:t>
            </a:r>
            <a:r>
              <a:rPr lang="en-GB" baseline="0"/>
              <a:t>each classroom.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36E1E2-17D2-5E4C-B96D-EEDAC0EF77D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64215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04/06/2021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04/06/2021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04/06/2021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04/06/2021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04/06/2021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04/06/2021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04/06/2021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04/06/2021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04/06/2021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04/06/2021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04/06/2021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5556" y="1268760"/>
            <a:ext cx="7992888" cy="4752528"/>
          </a:xfrm>
        </p:spPr>
        <p:txBody>
          <a:bodyPr>
            <a:normAutofit fontScale="90000"/>
          </a:bodyPr>
          <a:lstStyle/>
          <a:p>
            <a:r>
              <a:rPr lang="en-GB" altLang="en-US" sz="2400" dirty="0"/>
              <a:t>BA in Leadership and Management Skills for the Workplace</a:t>
            </a:r>
            <a:br>
              <a:rPr lang="en-GB" altLang="en-US" sz="2400" dirty="0"/>
            </a:br>
            <a:r>
              <a:rPr lang="en-GB" altLang="en-US" sz="3100" b="1" dirty="0" err="1">
                <a:solidFill>
                  <a:schemeClr val="accent2">
                    <a:lumMod val="20000"/>
                    <a:lumOff val="80000"/>
                  </a:schemeClr>
                </a:solidFill>
              </a:rPr>
              <a:t>Workplace</a:t>
            </a:r>
            <a:r>
              <a:rPr lang="en-GB" altLang="en-US" dirty="0"/>
              <a:t> </a:t>
            </a:r>
            <a:r>
              <a:rPr lang="en-GB" sz="31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culture and its impact on organisational efficiency</a:t>
            </a:r>
            <a:br>
              <a:rPr lang="en-GB" sz="40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r>
              <a:rPr lang="en-GB" sz="31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(BMSW 5105)</a:t>
            </a:r>
            <a:br>
              <a:rPr lang="en-GB" sz="32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r>
              <a:rPr lang="en-GB" sz="60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Induction to the Module </a:t>
            </a:r>
            <a:br>
              <a:rPr lang="en-GB" sz="60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r>
              <a:rPr lang="en-GB" sz="60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&amp; </a:t>
            </a:r>
            <a:br>
              <a:rPr lang="en-GB" sz="60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r>
              <a:rPr lang="en-GB" sz="60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What is an organisation? Part - I</a:t>
            </a:r>
            <a:endParaRPr lang="en-GB" altLang="en-US" sz="3600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895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C0228ED1-D6E1-4732-B000-4F89824775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cap="all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Rockwell Condensed" panose="02060603050405020104"/>
              </a:rPr>
              <a:t>In this session…..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E94382-DACE-4E00-9EDA-0779A57F51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Get to know each other</a:t>
            </a:r>
          </a:p>
          <a:p>
            <a:r>
              <a:rPr lang="en-US" dirty="0"/>
              <a:t>Set class rules</a:t>
            </a:r>
          </a:p>
          <a:p>
            <a:r>
              <a:rPr lang="en-US" dirty="0"/>
              <a:t>Discuss student queries</a:t>
            </a:r>
          </a:p>
          <a:p>
            <a:r>
              <a:rPr lang="en-US" dirty="0"/>
              <a:t>Overview the module</a:t>
            </a:r>
          </a:p>
          <a:p>
            <a:r>
              <a:rPr lang="en-US" dirty="0"/>
              <a:t>Define organisations</a:t>
            </a:r>
          </a:p>
          <a:p>
            <a:r>
              <a:rPr lang="en-US" dirty="0"/>
              <a:t>Explore the organizational environment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3045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cap="all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Rockwell Condensed" panose="02060603050405020104"/>
              </a:rPr>
              <a:t>Getting to know each other…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5736" y="2412083"/>
            <a:ext cx="4286250" cy="3105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720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cap="all" dirty="0">
                <a:blipFill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Rockwell Condensed" panose="02060603050405020104"/>
              </a:rPr>
              <a:t>Classroom conduct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13523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 cap="all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Rockwell Condensed" panose="02060603050405020104"/>
              </a:rPr>
              <a:t>Student Queries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Grades and results</a:t>
            </a:r>
          </a:p>
          <a:p>
            <a:r>
              <a:rPr lang="en-GB" dirty="0"/>
              <a:t>Accessing Module material</a:t>
            </a:r>
          </a:p>
          <a:p>
            <a:r>
              <a:rPr lang="en-GB" dirty="0"/>
              <a:t>Attendance and punctuality</a:t>
            </a:r>
          </a:p>
          <a:p>
            <a:r>
              <a:rPr lang="en-GB" dirty="0"/>
              <a:t>Class representatives</a:t>
            </a:r>
          </a:p>
          <a:p>
            <a:r>
              <a:rPr lang="en-GB" dirty="0"/>
              <a:t>Services available for students</a:t>
            </a:r>
          </a:p>
        </p:txBody>
      </p:sp>
    </p:spTree>
    <p:extLst>
      <p:ext uri="{BB962C8B-B14F-4D97-AF65-F5344CB8AC3E}">
        <p14:creationId xmlns:p14="http://schemas.microsoft.com/office/powerpoint/2010/main" val="3992081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5488" cy="573325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4FAA660-862B-4B99-A8FE-06377F94D1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91880" y="274638"/>
            <a:ext cx="5194920" cy="1143000"/>
          </a:xfrm>
        </p:spPr>
        <p:txBody>
          <a:bodyPr>
            <a:normAutofit/>
          </a:bodyPr>
          <a:lstStyle/>
          <a:p>
            <a:r>
              <a:rPr lang="en-GB" sz="5400" cap="all" dirty="0">
                <a:blipFill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Rockwell Condensed" panose="02060603050405020104"/>
              </a:rPr>
              <a:t>Module overview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D99C50-F222-4041-9CDA-7D06D0C8C8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99592" y="1600201"/>
            <a:ext cx="7787208" cy="391703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Title -</a:t>
            </a:r>
            <a:r>
              <a:rPr lang="en-GB" dirty="0"/>
              <a:t> 		Workplace Culture and its 				impact on Organisational 				Efficiency</a:t>
            </a:r>
          </a:p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Module – </a:t>
            </a:r>
            <a:r>
              <a:rPr lang="en-GB" dirty="0"/>
              <a:t>		BMSW 5105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Code</a:t>
            </a:r>
          </a:p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Credits - </a:t>
            </a:r>
            <a:r>
              <a:rPr lang="en-GB" dirty="0"/>
              <a:t>		20 (Level 5)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193551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52B06-1698-472D-AFF5-028CF115E9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cap="all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Rockwell Condensed" panose="02060603050405020104"/>
              </a:rPr>
              <a:t>Aims and Learning Outcomes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6E1D30-00E1-4516-A13E-6BA10AC38D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sz="3300" dirty="0"/>
              <a:t>Aims - </a:t>
            </a:r>
          </a:p>
          <a:p>
            <a:pPr marL="857250" lvl="1" indent="-457200"/>
            <a:r>
              <a:rPr lang="en-GB" sz="2600" dirty="0"/>
              <a:t>To develop an understanding of workplace culture and context in order to improve one’s ability to function within the organisational norms.</a:t>
            </a:r>
          </a:p>
          <a:p>
            <a:pPr marL="0" indent="0">
              <a:buNone/>
            </a:pPr>
            <a:r>
              <a:rPr lang="en-GB" sz="3700" dirty="0"/>
              <a:t>Learning Outcomes –</a:t>
            </a:r>
          </a:p>
          <a:p>
            <a:pPr marL="857250" lvl="2" indent="-457200">
              <a:buFontTx/>
              <a:buChar char="−"/>
            </a:pPr>
            <a:r>
              <a:rPr lang="en-GB" sz="2600" dirty="0"/>
              <a:t>critically assess the culture and context of an organisation;</a:t>
            </a:r>
          </a:p>
          <a:p>
            <a:pPr marL="857250" lvl="2" indent="-457200">
              <a:buFontTx/>
              <a:buChar char="−"/>
            </a:pPr>
            <a:r>
              <a:rPr lang="en-GB" sz="2600" dirty="0"/>
              <a:t>evaluate an organisation within its broader environment using appropriate environmental and organisational analysis techniques;</a:t>
            </a:r>
          </a:p>
          <a:p>
            <a:pPr marL="857250" lvl="2" indent="-457200">
              <a:buFontTx/>
              <a:buChar char="−"/>
            </a:pPr>
            <a:r>
              <a:rPr lang="en-GB" sz="2600" dirty="0"/>
              <a:t>critically appraise the cultural and ethical behaviour present in one or more organisations.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937760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BF9892-D485-4F22-92A3-4740D461EF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cap="all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Rockwell Condensed" panose="02060603050405020104"/>
              </a:rPr>
              <a:t>Scheme of Work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7D9E86BF-A898-420D-B828-756163D9884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50674253"/>
              </p:ext>
            </p:extLst>
          </p:nvPr>
        </p:nvGraphicFramePr>
        <p:xfrm>
          <a:off x="0" y="1222688"/>
          <a:ext cx="9180512" cy="5635311"/>
        </p:xfrm>
        <a:graphic>
          <a:graphicData uri="http://schemas.openxmlformats.org/drawingml/2006/table">
            <a:tbl>
              <a:tblPr>
                <a:tableStyleId>{8FD4443E-F989-4FC4-A0C8-D5A2AF1F390B}</a:tableStyleId>
              </a:tblPr>
              <a:tblGrid>
                <a:gridCol w="1192366">
                  <a:extLst>
                    <a:ext uri="{9D8B030D-6E8A-4147-A177-3AD203B41FA5}">
                      <a16:colId xmlns:a16="http://schemas.microsoft.com/office/drawing/2014/main" val="3544495237"/>
                    </a:ext>
                  </a:extLst>
                </a:gridCol>
                <a:gridCol w="7988146">
                  <a:extLst>
                    <a:ext uri="{9D8B030D-6E8A-4147-A177-3AD203B41FA5}">
                      <a16:colId xmlns:a16="http://schemas.microsoft.com/office/drawing/2014/main" val="2878179804"/>
                    </a:ext>
                  </a:extLst>
                </a:gridCol>
              </a:tblGrid>
              <a:tr h="559683"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n-GB" sz="2000" u="none" strike="noStrike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Week 1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n-GB" sz="2000" u="none" strike="noStrike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organisation and its environment – part I</a:t>
                      </a: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373576074"/>
                  </a:ext>
                </a:extLst>
              </a:tr>
              <a:tr h="559683"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n-GB" sz="2000" u="none" strike="noStrike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Week 2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n-GB" sz="2000" u="none" strike="noStrike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organisation and its environment – part II</a:t>
                      </a: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4137254022"/>
                  </a:ext>
                </a:extLst>
              </a:tr>
              <a:tr h="598164"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n-GB" sz="2000" u="none" strike="noStrike" kern="120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Week 3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n-GB" sz="2000" u="none" strike="noStrike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Organisational structures</a:t>
                      </a: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514962232"/>
                  </a:ext>
                </a:extLst>
              </a:tr>
              <a:tr h="559683"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n-GB" sz="2000" u="none" strike="noStrike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Week 4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n-GB" sz="2000" u="none" strike="noStrike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Organisational culture</a:t>
                      </a: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924812055"/>
                  </a:ext>
                </a:extLst>
              </a:tr>
              <a:tr h="559683"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n-GB" sz="2000" u="none" strike="noStrike" kern="120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Week 5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n-GB" sz="2000" u="none" strike="noStrike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Creating a sustainable culture in an organisation</a:t>
                      </a: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147233914"/>
                  </a:ext>
                </a:extLst>
              </a:tr>
              <a:tr h="559683"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n-GB" sz="2000" u="none" strike="noStrike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Week 6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n-GB" sz="2000" u="none" strike="noStrike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Determinants of a successful culture</a:t>
                      </a: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562060932"/>
                  </a:ext>
                </a:extLst>
              </a:tr>
              <a:tr h="559683"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n-GB" sz="2000" u="none" strike="noStrike" kern="120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Week 7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n-GB" sz="2000" u="none" strike="noStrike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Barriers to effective functioning of an organisation</a:t>
                      </a: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112634125"/>
                  </a:ext>
                </a:extLst>
              </a:tr>
              <a:tr h="559683"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n-GB" sz="2000" u="none" strike="noStrike" kern="120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Week 8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n-GB" sz="2000" u="none" strike="noStrike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Global implications on an organisations culture</a:t>
                      </a: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2736213006"/>
                  </a:ext>
                </a:extLst>
              </a:tr>
              <a:tr h="559683"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n-GB" sz="2000" u="none" strike="noStrike" kern="120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Week 9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n-GB" sz="1800" u="none" strike="noStrike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Global implications on an organisations culture (Continued)</a:t>
                      </a: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2163212150"/>
                  </a:ext>
                </a:extLst>
              </a:tr>
              <a:tr h="559683"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n-GB" sz="2000" u="none" strike="noStrike" kern="120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Week 10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n-GB" sz="2000" u="none" strike="noStrike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Workshop/Revision</a:t>
                      </a: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2419381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01423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B893D7-CD26-453A-85F1-E6E1353157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cap="all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Rockwell Condensed" panose="02060603050405020104"/>
              </a:rPr>
              <a:t>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454380-37D2-4BE1-81AC-82D1B2BB96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l" latinLnBrk="1">
              <a:buNone/>
            </a:pPr>
            <a:endParaRPr lang="en-GB" sz="1600" b="1" i="0" dirty="0">
              <a:solidFill>
                <a:srgbClr val="333333"/>
              </a:solidFill>
              <a:effectLst/>
              <a:latin typeface="Source Sans Pro" panose="020B0503030403020204" pitchFamily="34" charset="0"/>
            </a:endParaRPr>
          </a:p>
          <a:p>
            <a:pPr latinLnBrk="1"/>
            <a:r>
              <a:rPr lang="en-GB" sz="1600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 Mullins, Laurie J. (2019), </a:t>
            </a:r>
            <a:r>
              <a:rPr lang="en-GB" sz="1600" b="1" i="1" dirty="0">
                <a:solidFill>
                  <a:srgbClr val="333333"/>
                </a:solidFill>
                <a:effectLst/>
                <a:latin typeface="inherit"/>
              </a:rPr>
              <a:t>Organisational behaviour in the workplace [electronic resource]</a:t>
            </a:r>
            <a:r>
              <a:rPr lang="en-GB" sz="1600" b="1" i="0" dirty="0">
                <a:solidFill>
                  <a:srgbClr val="333333"/>
                </a:solidFill>
                <a:effectLst/>
                <a:latin typeface="inherit"/>
              </a:rPr>
              <a:t>, </a:t>
            </a:r>
          </a:p>
          <a:p>
            <a:pPr marL="0" indent="0" latinLnBrk="1">
              <a:buNone/>
            </a:pPr>
            <a:r>
              <a:rPr lang="en-GB" sz="1600" b="1" i="0" dirty="0">
                <a:solidFill>
                  <a:srgbClr val="333333"/>
                </a:solidFill>
                <a:effectLst/>
                <a:latin typeface="inherit"/>
              </a:rPr>
              <a:t>12</a:t>
            </a:r>
            <a:r>
              <a:rPr lang="en-GB" sz="1600" b="1" i="0" baseline="30000" dirty="0">
                <a:solidFill>
                  <a:srgbClr val="333333"/>
                </a:solidFill>
                <a:effectLst/>
                <a:latin typeface="inherit"/>
              </a:rPr>
              <a:t>th</a:t>
            </a:r>
            <a:r>
              <a:rPr lang="en-GB" sz="1600" b="1" i="0" dirty="0">
                <a:solidFill>
                  <a:srgbClr val="333333"/>
                </a:solidFill>
                <a:effectLst/>
                <a:latin typeface="inherit"/>
              </a:rPr>
              <a:t> ed. Pearson (Harlow)</a:t>
            </a:r>
          </a:p>
          <a:p>
            <a:pPr algn="l" latinLnBrk="1"/>
            <a:endParaRPr lang="en-GB" sz="1600" b="0" i="0" dirty="0">
              <a:solidFill>
                <a:srgbClr val="333333"/>
              </a:solidFill>
              <a:effectLst/>
              <a:latin typeface="Source Sans Pro" panose="020B0503030403020204" pitchFamily="34" charset="0"/>
            </a:endParaRPr>
          </a:p>
          <a:p>
            <a:pPr latinLnBrk="1"/>
            <a:r>
              <a:rPr lang="en-GB" sz="1600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Kassem, </a:t>
            </a:r>
            <a:r>
              <a:rPr lang="en-GB" sz="1600" b="0" i="0" dirty="0" err="1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Rassel</a:t>
            </a:r>
            <a:r>
              <a:rPr lang="en-GB" sz="1600" dirty="0">
                <a:solidFill>
                  <a:srgbClr val="333333"/>
                </a:solidFill>
                <a:latin typeface="Source Sans Pro" panose="020B0503030403020204" pitchFamily="34" charset="0"/>
              </a:rPr>
              <a:t> (2019), </a:t>
            </a:r>
            <a:r>
              <a:rPr lang="en-GB" sz="1600" b="1" i="1" dirty="0">
                <a:solidFill>
                  <a:srgbClr val="333333"/>
                </a:solidFill>
                <a:effectLst/>
                <a:latin typeface="inherit"/>
              </a:rPr>
              <a:t>Organizational culture and achieving business excellence : emerging </a:t>
            </a:r>
          </a:p>
          <a:p>
            <a:pPr marL="0" indent="0" latinLnBrk="1">
              <a:buNone/>
            </a:pPr>
            <a:r>
              <a:rPr lang="en-GB" sz="1600" b="1" i="1" dirty="0">
                <a:solidFill>
                  <a:srgbClr val="333333"/>
                </a:solidFill>
                <a:effectLst/>
                <a:latin typeface="inherit"/>
              </a:rPr>
              <a:t>research and opportunities, </a:t>
            </a:r>
            <a:r>
              <a:rPr lang="en-GB" sz="1600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 IGI Globe, Hershey, PA :</a:t>
            </a:r>
          </a:p>
          <a:p>
            <a:pPr marL="0" indent="0" latinLnBrk="1">
              <a:buNone/>
            </a:pPr>
            <a:endParaRPr lang="en-GB" sz="1600" b="1" i="1" dirty="0">
              <a:solidFill>
                <a:srgbClr val="333333"/>
              </a:solidFill>
              <a:effectLst/>
              <a:latin typeface="inherit"/>
            </a:endParaRPr>
          </a:p>
          <a:p>
            <a:pPr algn="l" latinLnBrk="1"/>
            <a:endParaRPr lang="en-GB" sz="1600" b="0" i="0" dirty="0">
              <a:solidFill>
                <a:srgbClr val="333333"/>
              </a:solidFill>
              <a:effectLst/>
              <a:latin typeface="Source Sans Pro" panose="020B0503030403020204" pitchFamily="34" charset="0"/>
            </a:endParaRPr>
          </a:p>
          <a:p>
            <a:pPr marL="0" indent="0" algn="l" latinLnBrk="1">
              <a:buNone/>
            </a:pPr>
            <a:r>
              <a:rPr lang="en-GB" sz="1600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8954083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cap="all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Rockwell Condensed" panose="02060603050405020104"/>
              </a:rPr>
              <a:t>Assessments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u="sng" dirty="0"/>
              <a:t>Academic Report with Reflection</a:t>
            </a:r>
          </a:p>
          <a:p>
            <a:pPr marL="0" indent="0">
              <a:buNone/>
            </a:pPr>
            <a:r>
              <a:rPr lang="en-GB" u="sng" dirty="0"/>
              <a:t>Task 1 (Report)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(4000 </a:t>
            </a:r>
            <a:r>
              <a:rPr lang="en-GB" u="sng" dirty="0"/>
              <a:t>+</a:t>
            </a:r>
            <a:r>
              <a:rPr lang="en-GB" dirty="0"/>
              <a:t> 10% words)	– 	</a:t>
            </a:r>
            <a:r>
              <a:rPr lang="en-GB" b="1" dirty="0">
                <a:solidFill>
                  <a:srgbClr val="FF0000"/>
                </a:solidFill>
              </a:rPr>
              <a:t>TBC</a:t>
            </a:r>
          </a:p>
          <a:p>
            <a:pPr marL="0" indent="0">
              <a:buNone/>
            </a:pPr>
            <a:r>
              <a:rPr lang="en-GB" u="sng" dirty="0"/>
              <a:t>Task 2 (</a:t>
            </a:r>
            <a:r>
              <a:rPr lang="en-GB" sz="2400" u="sng" dirty="0"/>
              <a:t>Reflection on Individual Practical Performance</a:t>
            </a:r>
            <a:r>
              <a:rPr lang="en-GB" u="sng" dirty="0"/>
              <a:t>)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(500 words </a:t>
            </a:r>
            <a:r>
              <a:rPr lang="en-GB" u="sng" dirty="0"/>
              <a:t>+</a:t>
            </a:r>
            <a:r>
              <a:rPr lang="en-GB" dirty="0"/>
              <a:t> 10% words)	– 	</a:t>
            </a:r>
            <a:r>
              <a:rPr lang="en-GB" b="1" dirty="0">
                <a:solidFill>
                  <a:srgbClr val="FF0000"/>
                </a:solidFill>
              </a:rPr>
              <a:t>TBC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77642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what is an organisa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" y="0"/>
            <a:ext cx="9143999" cy="5733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" y="1988840"/>
            <a:ext cx="9143999" cy="2304256"/>
          </a:xfrm>
          <a:solidFill>
            <a:srgbClr val="000000">
              <a:alpha val="45882"/>
            </a:srgbClr>
          </a:solidFill>
          <a:effectLst>
            <a:softEdge rad="12700"/>
          </a:effectLst>
        </p:spPr>
        <p:txBody>
          <a:bodyPr>
            <a:noAutofit/>
          </a:bodyPr>
          <a:lstStyle/>
          <a:p>
            <a:r>
              <a:rPr lang="en-GB" sz="6600" b="1" dirty="0">
                <a:solidFill>
                  <a:schemeClr val="bg1"/>
                </a:solidFill>
              </a:rPr>
              <a:t>What is an organisation?</a:t>
            </a:r>
          </a:p>
        </p:txBody>
      </p:sp>
    </p:spTree>
    <p:extLst>
      <p:ext uri="{BB962C8B-B14F-4D97-AF65-F5344CB8AC3E}">
        <p14:creationId xmlns:p14="http://schemas.microsoft.com/office/powerpoint/2010/main" val="28407786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cap="all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Rockwell Condensed" panose="02060603050405020104"/>
              </a:rPr>
              <a:t>What is an organisation?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3754760" cy="3917032"/>
          </a:xfrm>
        </p:spPr>
        <p:txBody>
          <a:bodyPr>
            <a:normAutofit lnSpcReduction="10000"/>
          </a:bodyPr>
          <a:lstStyle/>
          <a:p>
            <a:r>
              <a:rPr lang="en-GB" dirty="0"/>
              <a:t>An </a:t>
            </a:r>
            <a:r>
              <a:rPr lang="en-GB" b="1" dirty="0"/>
              <a:t>organisation </a:t>
            </a:r>
            <a:r>
              <a:rPr lang="en-GB" dirty="0"/>
              <a:t>is an arrangement of people, pursuing common goals, achieving results and standards of performance.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6016" y="1417638"/>
            <a:ext cx="4003076" cy="4027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8593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cap="all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Rockwell Condensed" panose="02060603050405020104"/>
              </a:rPr>
              <a:t>Types of organisations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68760"/>
            <a:ext cx="9144000" cy="4464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898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cap="all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Rockwell Condensed" panose="02060603050405020104"/>
              </a:rPr>
              <a:t>Business organisations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sz="3600" dirty="0"/>
              <a:t>Complete the worksheet 1.1 with your lecturer</a:t>
            </a:r>
          </a:p>
        </p:txBody>
      </p:sp>
    </p:spTree>
    <p:extLst>
      <p:ext uri="{BB962C8B-B14F-4D97-AF65-F5344CB8AC3E}">
        <p14:creationId xmlns:p14="http://schemas.microsoft.com/office/powerpoint/2010/main" val="12088011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cap="all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Rockwell Condensed" panose="02060603050405020104"/>
              </a:rPr>
              <a:t>Organisational environment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 </a:t>
            </a:r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/>
              <a:t>What is Business Environment?</a:t>
            </a:r>
          </a:p>
        </p:txBody>
      </p:sp>
    </p:spTree>
    <p:extLst>
      <p:ext uri="{BB962C8B-B14F-4D97-AF65-F5344CB8AC3E}">
        <p14:creationId xmlns:p14="http://schemas.microsoft.com/office/powerpoint/2010/main" val="8482649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cap="all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Rockwell Condensed" panose="02060603050405020104"/>
              </a:rPr>
              <a:t>Organisational environment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274320" lvl="0" indent="-274320" algn="just">
              <a:buClr>
                <a:srgbClr val="D16349"/>
              </a:buClr>
              <a:buSzPct val="85000"/>
              <a:buFont typeface="Wingdings 2"/>
              <a:buChar char=""/>
            </a:pPr>
            <a:r>
              <a:rPr lang="en-GB" sz="2800" dirty="0">
                <a:solidFill>
                  <a:prstClr val="black"/>
                </a:solidFill>
                <a:latin typeface="Georgia"/>
              </a:rPr>
              <a:t>A business does not operate in a vacuum. </a:t>
            </a:r>
          </a:p>
          <a:p>
            <a:pPr marL="274320" lvl="0" indent="-274320" algn="just">
              <a:buClr>
                <a:srgbClr val="D16349"/>
              </a:buClr>
              <a:buSzPct val="85000"/>
              <a:buFont typeface="Wingdings 2"/>
              <a:buChar char=""/>
            </a:pPr>
            <a:r>
              <a:rPr lang="en-GB" sz="2800" dirty="0">
                <a:solidFill>
                  <a:prstClr val="black"/>
                </a:solidFill>
                <a:latin typeface="Georgia"/>
              </a:rPr>
              <a:t>It has to act and react to what happens outside the factory and office walls (</a:t>
            </a:r>
            <a:r>
              <a:rPr lang="en-GB" sz="2800" b="1" dirty="0">
                <a:solidFill>
                  <a:prstClr val="black"/>
                </a:solidFill>
                <a:latin typeface="Georgia"/>
              </a:rPr>
              <a:t>external factors or influences)</a:t>
            </a:r>
            <a:r>
              <a:rPr lang="en-GB" sz="2800" dirty="0">
                <a:solidFill>
                  <a:prstClr val="black"/>
                </a:solidFill>
                <a:latin typeface="Georgia"/>
              </a:rPr>
              <a:t>. </a:t>
            </a:r>
          </a:p>
          <a:p>
            <a:pPr marL="274320" lvl="0" indent="-274320" algn="just">
              <a:buClr>
                <a:srgbClr val="D16349"/>
              </a:buClr>
              <a:buSzPct val="85000"/>
              <a:buFont typeface="Wingdings 2"/>
              <a:buChar char=""/>
            </a:pPr>
            <a:r>
              <a:rPr lang="en-GB" sz="2800" dirty="0">
                <a:solidFill>
                  <a:prstClr val="black"/>
                </a:solidFill>
                <a:latin typeface="Georgia"/>
              </a:rPr>
              <a:t>These will affect the main internal functions of the business and possibly the objectives of the business and its strategies</a:t>
            </a:r>
          </a:p>
          <a:p>
            <a:pPr marL="274320" lvl="0" indent="-274320" algn="just">
              <a:buClr>
                <a:srgbClr val="D16349"/>
              </a:buClr>
              <a:buSzPct val="85000"/>
              <a:buFont typeface="Wingdings 2"/>
              <a:buChar char=""/>
            </a:pPr>
            <a:r>
              <a:rPr lang="en-GB" sz="2800" dirty="0">
                <a:solidFill>
                  <a:srgbClr val="0070C0"/>
                </a:solidFill>
                <a:latin typeface="Georgia"/>
              </a:rPr>
              <a:t>Anything that can impact on the activities of  a Business </a:t>
            </a:r>
            <a:r>
              <a:rPr lang="en-GB" sz="2800" dirty="0">
                <a:solidFill>
                  <a:prstClr val="black"/>
                </a:solidFill>
                <a:latin typeface="Georgia"/>
              </a:rPr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73804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23012A-119C-4911-9199-3307EFF5EC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25760"/>
            <a:ext cx="8229600" cy="922348"/>
          </a:xfrm>
        </p:spPr>
        <p:txBody>
          <a:bodyPr>
            <a:noAutofit/>
          </a:bodyPr>
          <a:lstStyle/>
          <a:p>
            <a:r>
              <a:rPr lang="en-GB" sz="3200" dirty="0"/>
              <a:t>LAYERS OF BUSINESS ENVIRONMENT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1FD61C3-053C-49F0-A395-C676F2DCA1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624" y="1158434"/>
            <a:ext cx="6429523" cy="4541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9169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4800" cap="all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Rockwell Condensed" panose="02060603050405020104"/>
              </a:rPr>
              <a:t>The elements of the Environment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3688" y="1124410"/>
            <a:ext cx="6107288" cy="5733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465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cap="all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Rockwell Condensed" panose="02060603050405020104"/>
              </a:rPr>
              <a:t>Analysing the environment</a:t>
            </a: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361206238"/>
              </p:ext>
            </p:extLst>
          </p:nvPr>
        </p:nvGraphicFramePr>
        <p:xfrm>
          <a:off x="179512" y="1399668"/>
          <a:ext cx="396044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271822859"/>
              </p:ext>
            </p:extLst>
          </p:nvPr>
        </p:nvGraphicFramePr>
        <p:xfrm>
          <a:off x="4296568" y="1124744"/>
          <a:ext cx="4824536" cy="4608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1964958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Graphic spid="5" grpId="0">
        <p:bldAsOne/>
      </p:bldGraphic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435F2C13-A5F7-4442-BBEB-1827F6EF5C63}"/>
              </a:ext>
            </a:extLst>
          </p:cNvPr>
          <p:cNvSpPr txBox="1"/>
          <p:nvPr/>
        </p:nvSpPr>
        <p:spPr>
          <a:xfrm>
            <a:off x="341784" y="620688"/>
            <a:ext cx="846043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3600" b="1" i="0" u="none" strike="noStrike" baseline="0" dirty="0">
                <a:solidFill>
                  <a:srgbClr val="000080"/>
                </a:solidFill>
                <a:latin typeface="HelveticaNeue-BoldCond"/>
              </a:rPr>
              <a:t>The PESTEL framework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D6DBD40-B986-4E0B-9380-CAB2625E6D8A}"/>
              </a:ext>
            </a:extLst>
          </p:cNvPr>
          <p:cNvSpPr txBox="1"/>
          <p:nvPr/>
        </p:nvSpPr>
        <p:spPr>
          <a:xfrm>
            <a:off x="341784" y="2276872"/>
            <a:ext cx="8118648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000" b="1" i="0" u="none" strike="noStrike" baseline="0" dirty="0">
                <a:solidFill>
                  <a:srgbClr val="000000"/>
                </a:solidFill>
                <a:latin typeface="LinoLetter-Roman"/>
              </a:rPr>
              <a:t>POLITICS</a:t>
            </a:r>
            <a:r>
              <a:rPr lang="en-US" sz="2000" dirty="0">
                <a:solidFill>
                  <a:srgbClr val="000000"/>
                </a:solidFill>
                <a:latin typeface="LinoLetter-Roman"/>
              </a:rPr>
              <a:t> </a:t>
            </a:r>
            <a:r>
              <a:rPr lang="en-US" sz="2000" b="0" i="0" u="none" strike="noStrike" baseline="0" dirty="0">
                <a:solidFill>
                  <a:srgbClr val="000000"/>
                </a:solidFill>
                <a:latin typeface="LinoLetter-Roman"/>
              </a:rPr>
              <a:t>highlights the role of governments;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000" b="1" i="0" u="none" strike="noStrike" baseline="0" dirty="0">
                <a:solidFill>
                  <a:srgbClr val="000000"/>
                </a:solidFill>
                <a:latin typeface="LinoLetter-Roman"/>
              </a:rPr>
              <a:t>ECONOMICS</a:t>
            </a:r>
            <a:r>
              <a:rPr lang="en-US" sz="2000" b="0" i="0" u="none" strike="noStrike" baseline="0" dirty="0">
                <a:solidFill>
                  <a:srgbClr val="000000"/>
                </a:solidFill>
                <a:latin typeface="LinoLetter-Roman"/>
              </a:rPr>
              <a:t> refers to macro-economic factors such as exchange rates, business cycles and differential economic growth rates around the world;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000" b="1" i="0" u="none" strike="noStrike" baseline="0" dirty="0">
                <a:solidFill>
                  <a:srgbClr val="000000"/>
                </a:solidFill>
                <a:latin typeface="LinoLetter-Roman"/>
              </a:rPr>
              <a:t>SOCIAL</a:t>
            </a:r>
            <a:r>
              <a:rPr lang="en-US" sz="2000" b="0" i="0" u="none" strike="noStrike" baseline="0" dirty="0">
                <a:solidFill>
                  <a:srgbClr val="000000"/>
                </a:solidFill>
                <a:latin typeface="LinoLetter-Roman"/>
              </a:rPr>
              <a:t> influences include changing cultures and demographics, for example ageing populations in many Western societies;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000" b="1" i="0" u="none" strike="noStrike" baseline="0" dirty="0">
                <a:solidFill>
                  <a:srgbClr val="000000"/>
                </a:solidFill>
                <a:latin typeface="LinoLetter-Roman"/>
              </a:rPr>
              <a:t>TECHNOLOGICAL</a:t>
            </a:r>
            <a:r>
              <a:rPr lang="en-US" sz="2000" dirty="0">
                <a:solidFill>
                  <a:srgbClr val="000000"/>
                </a:solidFill>
                <a:latin typeface="LinoLetter-Roman"/>
              </a:rPr>
              <a:t> </a:t>
            </a:r>
            <a:r>
              <a:rPr lang="en-US" sz="2000" b="0" i="0" u="none" strike="noStrike" baseline="0" dirty="0">
                <a:solidFill>
                  <a:srgbClr val="000000"/>
                </a:solidFill>
                <a:latin typeface="LinoLetter-Roman"/>
              </a:rPr>
              <a:t>influences refer to innovations such as the Internet, nanotechnology or the rise of new composite materials; </a:t>
            </a:r>
            <a:endParaRPr lang="en-US" sz="2000" dirty="0">
              <a:solidFill>
                <a:srgbClr val="000000"/>
              </a:solidFill>
              <a:latin typeface="LinoLetter-Roman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000" b="1" i="0" u="none" strike="noStrike" baseline="0" dirty="0">
                <a:solidFill>
                  <a:srgbClr val="000000"/>
                </a:solidFill>
                <a:latin typeface="LinoLetter-Roman"/>
              </a:rPr>
              <a:t>ENVIRONMENTAL and Legal</a:t>
            </a:r>
            <a:r>
              <a:rPr lang="en-US" sz="2000" b="1" i="0" u="none" strike="noStrike" dirty="0">
                <a:solidFill>
                  <a:srgbClr val="000000"/>
                </a:solidFill>
                <a:latin typeface="LinoLetter-Roman"/>
              </a:rPr>
              <a:t> </a:t>
            </a:r>
            <a:r>
              <a:rPr lang="en-US" sz="2000" b="0" i="0" u="none" strike="noStrike" baseline="0" dirty="0">
                <a:solidFill>
                  <a:srgbClr val="000000"/>
                </a:solidFill>
                <a:latin typeface="LinoLetter-Roman"/>
              </a:rPr>
              <a:t>stands specifically for ‘green’ issues, such as pollution and waste; and Legal embraces legislative constraints or changes, such as health and safety legislation or restrictions on company </a:t>
            </a:r>
            <a:r>
              <a:rPr lang="en-GB" sz="2000" b="0" i="0" u="none" strike="noStrike" baseline="0" dirty="0">
                <a:solidFill>
                  <a:srgbClr val="000000"/>
                </a:solidFill>
                <a:latin typeface="LinoLetter-Roman"/>
              </a:rPr>
              <a:t>mergers and acquisitions.</a:t>
            </a:r>
            <a:endParaRPr lang="en-GB" sz="20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452DBA5-F41E-4D2A-8BBB-7E460A4358FE}"/>
              </a:ext>
            </a:extLst>
          </p:cNvPr>
          <p:cNvSpPr txBox="1"/>
          <p:nvPr/>
        </p:nvSpPr>
        <p:spPr>
          <a:xfrm>
            <a:off x="539552" y="1267019"/>
            <a:ext cx="7920880" cy="92333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en-US" sz="1800" b="1" i="0" u="none" strike="noStrike" baseline="0" dirty="0">
                <a:solidFill>
                  <a:srgbClr val="000000"/>
                </a:solidFill>
                <a:latin typeface="LinoLetter-Roman"/>
              </a:rPr>
              <a:t>The framework provides a comprehensive list of influences on the possible success or failure of strategies. PESTEL stands for Political, Economic, Social, Technological, Environmental and Legal.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922944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786EA2-33FA-4759-8937-1600DAE0C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Autofit/>
          </a:bodyPr>
          <a:lstStyle/>
          <a:p>
            <a:r>
              <a:rPr lang="en-GB" sz="2800" b="1" dirty="0"/>
              <a:t>PESTEL ANALYSIS FOR THE AIRLINE INDUSTRY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C31F440-37F0-4E80-B307-5F4F79823C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0780"/>
            <a:ext cx="9144000" cy="4838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744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69D550-4811-4C67-A4EF-636FBD772F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en-GB" b="1" dirty="0"/>
              <a:t>Activity – Individual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21F6E9-73A4-4004-820A-FA3D464C57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3292" y="1938536"/>
            <a:ext cx="8435280" cy="2980927"/>
          </a:xfrm>
          <a:solidFill>
            <a:schemeClr val="tx2">
              <a:lumMod val="50000"/>
            </a:schemeClr>
          </a:solidFill>
        </p:spPr>
        <p:txBody>
          <a:bodyPr>
            <a:normAutofit/>
          </a:bodyPr>
          <a:lstStyle/>
          <a:p>
            <a:pPr marL="457200" indent="-457200" algn="just">
              <a:buFont typeface="+mj-lt"/>
              <a:buAutoNum type="arabicPeriod"/>
            </a:pPr>
            <a:r>
              <a:rPr lang="en-US" sz="2400" b="0" i="0" u="none" strike="noStrike" baseline="0" dirty="0">
                <a:solidFill>
                  <a:schemeClr val="bg1"/>
                </a:solidFill>
                <a:latin typeface="HelveticaNeue-Roman"/>
              </a:rPr>
              <a:t>What additional environmental influences would you add to this initial list for the airline industry?</a:t>
            </a:r>
          </a:p>
          <a:p>
            <a:pPr marL="457200" indent="-457200" algn="just">
              <a:buFont typeface="+mj-lt"/>
              <a:buAutoNum type="arabicPeriod"/>
            </a:pPr>
            <a:endParaRPr lang="en-US" sz="2400" dirty="0">
              <a:solidFill>
                <a:schemeClr val="bg1"/>
              </a:solidFill>
              <a:latin typeface="HelveticaNeue-Roman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n-US" sz="2400" b="0" i="0" u="none" strike="noStrike" baseline="0" dirty="0">
                <a:solidFill>
                  <a:schemeClr val="bg1"/>
                </a:solidFill>
                <a:latin typeface="HelveticaNeue-Roman"/>
              </a:rPr>
              <a:t>From your more comprehensive list, which of these influences would you highlight as likely to be the ‘key drivers for change’ for airlines in the coming five years?</a:t>
            </a:r>
            <a:endParaRPr lang="en-GB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649238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cap="all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Rockwell Condensed" panose="02060603050405020104"/>
              </a:rPr>
              <a:t>Group Activity - PESTEL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Conduct a PESTEL analysis for the UK real estate company using the information available in the report on Moodle and conducting further research if needed.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Complete worksheet 1.2 and present your findings to the class.</a:t>
            </a:r>
          </a:p>
        </p:txBody>
      </p:sp>
    </p:spTree>
    <p:extLst>
      <p:ext uri="{BB962C8B-B14F-4D97-AF65-F5344CB8AC3E}">
        <p14:creationId xmlns:p14="http://schemas.microsoft.com/office/powerpoint/2010/main" val="228979587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F814B7-F6C6-4252-976F-D8EBC8EF2D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cap="all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Rockwell Condensed" panose="02060603050405020104"/>
              </a:rPr>
              <a:t>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025432-1175-4309-B3A0-1AF07FEF42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1"/>
            <a:ext cx="5338936" cy="37730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Can you explain;</a:t>
            </a:r>
          </a:p>
          <a:p>
            <a:r>
              <a:rPr lang="en-GB" dirty="0"/>
              <a:t>What is an organisation?</a:t>
            </a:r>
          </a:p>
          <a:p>
            <a:r>
              <a:rPr lang="en-GB" dirty="0"/>
              <a:t>What are the types of organisations?</a:t>
            </a:r>
          </a:p>
          <a:p>
            <a:r>
              <a:rPr lang="en-GB" dirty="0"/>
              <a:t>The Elements of the business environment?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C2FF307-FE3D-4D9A-A069-E9E8EBD14A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2240" y="716832"/>
            <a:ext cx="2178242" cy="1584176"/>
          </a:xfrm>
          <a:prstGeom prst="rect">
            <a:avLst/>
          </a:prstGeom>
        </p:spPr>
      </p:pic>
      <p:pic>
        <p:nvPicPr>
          <p:cNvPr id="6" name="Picture 1">
            <a:extLst>
              <a:ext uri="{FF2B5EF4-FFF2-40B4-BE49-F238E27FC236}">
                <a16:creationId xmlns:a16="http://schemas.microsoft.com/office/drawing/2014/main" id="{CF580A14-36BE-9447-B651-360E69D1A98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96136" y="3212976"/>
            <a:ext cx="3223438" cy="2350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25273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27984" y="238336"/>
            <a:ext cx="4608512" cy="5256584"/>
          </a:xfrm>
        </p:spPr>
        <p:txBody>
          <a:bodyPr>
            <a:noAutofit/>
          </a:bodyPr>
          <a:lstStyle/>
          <a:p>
            <a:r>
              <a:rPr lang="en-GB" sz="24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1. Select a company that you have worked for or know very well, or UWTSD</a:t>
            </a:r>
            <a:br>
              <a:rPr lang="en-GB" sz="24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br>
              <a:rPr lang="en-GB" sz="24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4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2. Discuss the characteristics of the business</a:t>
            </a:r>
            <a:br>
              <a:rPr lang="en-GB" sz="24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br>
              <a:rPr lang="en-GB" sz="24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4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3. Conduct a PESTEL analysis of the macro environment of the selected company. </a:t>
            </a:r>
            <a:br>
              <a:rPr lang="en-GB" sz="24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br>
              <a:rPr lang="en-GB" sz="24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en-GB" sz="2400" b="1" i="1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St. Barnabas' CE (VA) Primary School - Homewor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427984" cy="5733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9014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cap="all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Rockwell Condensed" panose="02060603050405020104"/>
              </a:rPr>
              <a:t>Next session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556792"/>
            <a:ext cx="3826768" cy="39170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dirty="0"/>
              <a:t>The organisation and its environment – Part II</a:t>
            </a:r>
            <a:endParaRPr lang="en-GB" sz="4800" b="1" dirty="0">
              <a:solidFill>
                <a:srgbClr val="00B050"/>
              </a:solidFill>
            </a:endParaRPr>
          </a:p>
        </p:txBody>
      </p:sp>
      <p:pic>
        <p:nvPicPr>
          <p:cNvPr id="4" name="Picture 2" descr="Image result for business clip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6280" y="1106457"/>
            <a:ext cx="5137720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1630780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765FB2FDA7984FA87112E26C884F14" ma:contentTypeVersion="2" ma:contentTypeDescription="Create a new document." ma:contentTypeScope="" ma:versionID="a99b5ab61f45874ac4021837dd475404">
  <xsd:schema xmlns:xsd="http://www.w3.org/2001/XMLSchema" xmlns:xs="http://www.w3.org/2001/XMLSchema" xmlns:p="http://schemas.microsoft.com/office/2006/metadata/properties" xmlns:ns2="303dbf9b-b85b-46a0-94f1-894078c07ecd" targetNamespace="http://schemas.microsoft.com/office/2006/metadata/properties" ma:root="true" ma:fieldsID="c4d360f611fb76bcade101f689d84229" ns2:_=""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303dbf9b-b85b-46a0-94f1-894078c07ecd">
      <UserInfo>
        <DisplayName>Alison Harding</DisplayName>
        <AccountId>352</AccountId>
        <AccountType/>
      </UserInfo>
      <UserInfo>
        <DisplayName>Rachel Bendall</DisplayName>
        <AccountId>2520</AccountId>
        <AccountType/>
      </UserInfo>
      <UserInfo>
        <DisplayName>Ruth Groff</DisplayName>
        <AccountId>2266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F5B0EF21-CA5D-4A60-A3B8-014B6353052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5FC5585-51CA-4C4C-9028-AEC8FAD67B8B}">
  <ds:schemaRefs>
    <ds:schemaRef ds:uri="http://schemas.microsoft.com/office/2006/metadata/properties"/>
    <ds:schemaRef ds:uri="303dbf9b-b85b-46a0-94f1-894078c07ecd"/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44316</TotalTime>
  <Words>838</Words>
  <Application>Microsoft Office PowerPoint</Application>
  <PresentationFormat>On-screen Show (4:3)</PresentationFormat>
  <Paragraphs>119</Paragraphs>
  <Slides>26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8" baseType="lpstr">
      <vt:lpstr>Arial</vt:lpstr>
      <vt:lpstr>Calibri</vt:lpstr>
      <vt:lpstr>Georgia</vt:lpstr>
      <vt:lpstr>HelveticaNeue-BoldCond</vt:lpstr>
      <vt:lpstr>HelveticaNeue-Roman</vt:lpstr>
      <vt:lpstr>inherit</vt:lpstr>
      <vt:lpstr>LinoLetter-Roman</vt:lpstr>
      <vt:lpstr>Myriad Pro</vt:lpstr>
      <vt:lpstr>Rockwell Condensed</vt:lpstr>
      <vt:lpstr>Source Sans Pro</vt:lpstr>
      <vt:lpstr>Wingdings 2</vt:lpstr>
      <vt:lpstr>20140311PresentationUWTSDTemplate</vt:lpstr>
      <vt:lpstr>BA in Leadership and Management Skills for the Workplace Workplace culture and its impact on organisational efficiency (BMSW 5105) Induction to the Module  &amp;  What is an organisation? Part - I</vt:lpstr>
      <vt:lpstr>In this session…..</vt:lpstr>
      <vt:lpstr>Getting to know each other…</vt:lpstr>
      <vt:lpstr>Classroom conduct</vt:lpstr>
      <vt:lpstr>Student Queries</vt:lpstr>
      <vt:lpstr>Module overview</vt:lpstr>
      <vt:lpstr>Aims and Learning Outcomes</vt:lpstr>
      <vt:lpstr>Scheme of Work</vt:lpstr>
      <vt:lpstr>Reading</vt:lpstr>
      <vt:lpstr>Assessments</vt:lpstr>
      <vt:lpstr>What is an organisation?</vt:lpstr>
      <vt:lpstr>What is an organisation?</vt:lpstr>
      <vt:lpstr>Types of organisations</vt:lpstr>
      <vt:lpstr>Business organisations</vt:lpstr>
      <vt:lpstr>Organisational environment</vt:lpstr>
      <vt:lpstr>Organisational environment</vt:lpstr>
      <vt:lpstr>LAYERS OF BUSINESS ENVIRONMENT</vt:lpstr>
      <vt:lpstr>The elements of the Environment</vt:lpstr>
      <vt:lpstr>Analysing the environment</vt:lpstr>
      <vt:lpstr>PowerPoint Presentation</vt:lpstr>
      <vt:lpstr>PESTEL ANALYSIS FOR THE AIRLINE INDUSTRY</vt:lpstr>
      <vt:lpstr>Activity – Individual</vt:lpstr>
      <vt:lpstr>Group Activity - PESTEL</vt:lpstr>
      <vt:lpstr>Summary</vt:lpstr>
      <vt:lpstr>1. Select a company that you have worked for or know very well, or UWTSD  2. Discuss the characteristics of the business  3. Conduct a PESTEL analysis of the macro environment of the selected company.   </vt:lpstr>
      <vt:lpstr>Next session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MD Kalam</dc:creator>
  <cp:lastModifiedBy>Md Kalam</cp:lastModifiedBy>
  <cp:revision>159</cp:revision>
  <dcterms:created xsi:type="dcterms:W3CDTF">2015-04-14T15:21:28Z</dcterms:created>
  <dcterms:modified xsi:type="dcterms:W3CDTF">2021-06-07T09:32:19Z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0x010100E9765FB2FDA7984FA87112E26C884F14</vt:lpwstr>
  </property>
</Properties>
</file>