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2"/>
  </p:notesMasterIdLst>
  <p:sldIdLst>
    <p:sldId id="256" r:id="rId5"/>
    <p:sldId id="257" r:id="rId6"/>
    <p:sldId id="258" r:id="rId7"/>
    <p:sldId id="260" r:id="rId8"/>
    <p:sldId id="259" r:id="rId9"/>
    <p:sldId id="261"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7DC993-5706-4E2A-BFB9-2696E9317ACF}" type="datetimeFigureOut">
              <a:rPr lang="en-GB" smtClean="0"/>
              <a:t>07/06/2026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841A66-570C-45F6-A1C5-855C54EDE345}" type="slidenum">
              <a:rPr lang="en-GB" smtClean="0"/>
              <a:t>‹#›</a:t>
            </a:fld>
            <a:endParaRPr lang="en-GB"/>
          </a:p>
        </p:txBody>
      </p:sp>
    </p:spTree>
    <p:extLst>
      <p:ext uri="{BB962C8B-B14F-4D97-AF65-F5344CB8AC3E}">
        <p14:creationId xmlns:p14="http://schemas.microsoft.com/office/powerpoint/2010/main" val="20868623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841A66-570C-45F6-A1C5-855C54EDE345}" type="slidenum">
              <a:rPr lang="en-GB" smtClean="0"/>
              <a:t>2</a:t>
            </a:fld>
            <a:endParaRPr lang="en-GB"/>
          </a:p>
        </p:txBody>
      </p:sp>
    </p:spTree>
    <p:extLst>
      <p:ext uri="{BB962C8B-B14F-4D97-AF65-F5344CB8AC3E}">
        <p14:creationId xmlns:p14="http://schemas.microsoft.com/office/powerpoint/2010/main" val="34989018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80079-ADA1-CA4E-31E8-A6E328B97FD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9DD8E17-0E43-A39C-38BA-71C8555AF6A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9EDCF71-F234-340D-FA48-389F5F4F3FE3}"/>
              </a:ext>
            </a:extLst>
          </p:cNvPr>
          <p:cNvSpPr>
            <a:spLocks noGrp="1"/>
          </p:cNvSpPr>
          <p:nvPr>
            <p:ph type="dt" sz="half" idx="10"/>
          </p:nvPr>
        </p:nvSpPr>
        <p:spPr/>
        <p:txBody>
          <a:bodyPr/>
          <a:lstStyle/>
          <a:p>
            <a:fld id="{7A928A06-BF6A-4282-BD77-561DAFE4D46B}" type="datetimeFigureOut">
              <a:rPr lang="en-GB" smtClean="0"/>
              <a:t>07/06/2026</a:t>
            </a:fld>
            <a:endParaRPr lang="en-GB"/>
          </a:p>
        </p:txBody>
      </p:sp>
      <p:sp>
        <p:nvSpPr>
          <p:cNvPr id="5" name="Footer Placeholder 4">
            <a:extLst>
              <a:ext uri="{FF2B5EF4-FFF2-40B4-BE49-F238E27FC236}">
                <a16:creationId xmlns:a16="http://schemas.microsoft.com/office/drawing/2014/main" id="{76967DE3-B5E2-4CD9-2038-7A04BD48CF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499A46-C4D3-16DC-61ED-4592CEF3E7F2}"/>
              </a:ext>
            </a:extLst>
          </p:cNvPr>
          <p:cNvSpPr>
            <a:spLocks noGrp="1"/>
          </p:cNvSpPr>
          <p:nvPr>
            <p:ph type="sldNum" sz="quarter" idx="12"/>
          </p:nvPr>
        </p:nvSpPr>
        <p:spPr/>
        <p:txBody>
          <a:bodyPr/>
          <a:lstStyle/>
          <a:p>
            <a:fld id="{5FBDF366-26F0-4B61-A0BE-9B163C5FDF17}" type="slidenum">
              <a:rPr lang="en-GB" smtClean="0"/>
              <a:t>‹#›</a:t>
            </a:fld>
            <a:endParaRPr lang="en-GB"/>
          </a:p>
        </p:txBody>
      </p:sp>
    </p:spTree>
    <p:extLst>
      <p:ext uri="{BB962C8B-B14F-4D97-AF65-F5344CB8AC3E}">
        <p14:creationId xmlns:p14="http://schemas.microsoft.com/office/powerpoint/2010/main" val="4494118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41DE3-C43F-762D-596F-54769EAEBE3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1DF6168-B3FA-B7D0-BF69-B9532121129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879CAD4-A7AA-F123-EC66-40730EF5BF5F}"/>
              </a:ext>
            </a:extLst>
          </p:cNvPr>
          <p:cNvSpPr>
            <a:spLocks noGrp="1"/>
          </p:cNvSpPr>
          <p:nvPr>
            <p:ph type="dt" sz="half" idx="10"/>
          </p:nvPr>
        </p:nvSpPr>
        <p:spPr/>
        <p:txBody>
          <a:bodyPr/>
          <a:lstStyle/>
          <a:p>
            <a:fld id="{7A928A06-BF6A-4282-BD77-561DAFE4D46B}" type="datetimeFigureOut">
              <a:rPr lang="en-GB" smtClean="0"/>
              <a:t>07/06/2026</a:t>
            </a:fld>
            <a:endParaRPr lang="en-GB"/>
          </a:p>
        </p:txBody>
      </p:sp>
      <p:sp>
        <p:nvSpPr>
          <p:cNvPr id="5" name="Footer Placeholder 4">
            <a:extLst>
              <a:ext uri="{FF2B5EF4-FFF2-40B4-BE49-F238E27FC236}">
                <a16:creationId xmlns:a16="http://schemas.microsoft.com/office/drawing/2014/main" id="{9C90B325-4B19-3F48-AE97-7646A83BD9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74AAB3-A325-4623-10BA-A8FE3F363632}"/>
              </a:ext>
            </a:extLst>
          </p:cNvPr>
          <p:cNvSpPr>
            <a:spLocks noGrp="1"/>
          </p:cNvSpPr>
          <p:nvPr>
            <p:ph type="sldNum" sz="quarter" idx="12"/>
          </p:nvPr>
        </p:nvSpPr>
        <p:spPr/>
        <p:txBody>
          <a:bodyPr/>
          <a:lstStyle/>
          <a:p>
            <a:fld id="{5FBDF366-26F0-4B61-A0BE-9B163C5FDF17}" type="slidenum">
              <a:rPr lang="en-GB" smtClean="0"/>
              <a:t>‹#›</a:t>
            </a:fld>
            <a:endParaRPr lang="en-GB"/>
          </a:p>
        </p:txBody>
      </p:sp>
    </p:spTree>
    <p:extLst>
      <p:ext uri="{BB962C8B-B14F-4D97-AF65-F5344CB8AC3E}">
        <p14:creationId xmlns:p14="http://schemas.microsoft.com/office/powerpoint/2010/main" val="24965643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18BAF-F758-214F-6531-27A6356013A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6006749-73A6-C4AB-4087-DDDC9A4EEBD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09333BE-06A6-5DCD-39DC-0F6A1AB57547}"/>
              </a:ext>
            </a:extLst>
          </p:cNvPr>
          <p:cNvSpPr>
            <a:spLocks noGrp="1"/>
          </p:cNvSpPr>
          <p:nvPr>
            <p:ph type="dt" sz="half" idx="10"/>
          </p:nvPr>
        </p:nvSpPr>
        <p:spPr/>
        <p:txBody>
          <a:bodyPr/>
          <a:lstStyle/>
          <a:p>
            <a:fld id="{7A928A06-BF6A-4282-BD77-561DAFE4D46B}" type="datetimeFigureOut">
              <a:rPr lang="en-GB" smtClean="0"/>
              <a:t>07/06/2026</a:t>
            </a:fld>
            <a:endParaRPr lang="en-GB"/>
          </a:p>
        </p:txBody>
      </p:sp>
      <p:sp>
        <p:nvSpPr>
          <p:cNvPr id="5" name="Footer Placeholder 4">
            <a:extLst>
              <a:ext uri="{FF2B5EF4-FFF2-40B4-BE49-F238E27FC236}">
                <a16:creationId xmlns:a16="http://schemas.microsoft.com/office/drawing/2014/main" id="{E5EB7F83-3061-447D-9BD8-704A2CDF56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44A66E-E7B0-9620-9269-A528DE7BF5FB}"/>
              </a:ext>
            </a:extLst>
          </p:cNvPr>
          <p:cNvSpPr>
            <a:spLocks noGrp="1"/>
          </p:cNvSpPr>
          <p:nvPr>
            <p:ph type="sldNum" sz="quarter" idx="12"/>
          </p:nvPr>
        </p:nvSpPr>
        <p:spPr/>
        <p:txBody>
          <a:bodyPr/>
          <a:lstStyle/>
          <a:p>
            <a:fld id="{5FBDF366-26F0-4B61-A0BE-9B163C5FDF17}" type="slidenum">
              <a:rPr lang="en-GB" smtClean="0"/>
              <a:t>‹#›</a:t>
            </a:fld>
            <a:endParaRPr lang="en-GB"/>
          </a:p>
        </p:txBody>
      </p:sp>
    </p:spTree>
    <p:extLst>
      <p:ext uri="{BB962C8B-B14F-4D97-AF65-F5344CB8AC3E}">
        <p14:creationId xmlns:p14="http://schemas.microsoft.com/office/powerpoint/2010/main" val="39111034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40464-C32C-73B5-CD47-F6F8B055D68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0C3AFB9-D4B7-E20C-7175-01A20508289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A8FF944-6AD5-0A17-DCE9-08E7E87195D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2747051-D39F-1810-9D47-7002433E411C}"/>
              </a:ext>
            </a:extLst>
          </p:cNvPr>
          <p:cNvSpPr>
            <a:spLocks noGrp="1"/>
          </p:cNvSpPr>
          <p:nvPr>
            <p:ph type="dt" sz="half" idx="10"/>
          </p:nvPr>
        </p:nvSpPr>
        <p:spPr/>
        <p:txBody>
          <a:bodyPr/>
          <a:lstStyle/>
          <a:p>
            <a:fld id="{7A928A06-BF6A-4282-BD77-561DAFE4D46B}" type="datetimeFigureOut">
              <a:rPr lang="en-GB" smtClean="0"/>
              <a:t>07/06/2026</a:t>
            </a:fld>
            <a:endParaRPr lang="en-GB"/>
          </a:p>
        </p:txBody>
      </p:sp>
      <p:sp>
        <p:nvSpPr>
          <p:cNvPr id="6" name="Footer Placeholder 5">
            <a:extLst>
              <a:ext uri="{FF2B5EF4-FFF2-40B4-BE49-F238E27FC236}">
                <a16:creationId xmlns:a16="http://schemas.microsoft.com/office/drawing/2014/main" id="{20D36336-16F3-BB6D-64FD-C02780BB9F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D432D0-A8C0-EE98-1063-C706CF2FECD1}"/>
              </a:ext>
            </a:extLst>
          </p:cNvPr>
          <p:cNvSpPr>
            <a:spLocks noGrp="1"/>
          </p:cNvSpPr>
          <p:nvPr>
            <p:ph type="sldNum" sz="quarter" idx="12"/>
          </p:nvPr>
        </p:nvSpPr>
        <p:spPr/>
        <p:txBody>
          <a:bodyPr/>
          <a:lstStyle/>
          <a:p>
            <a:fld id="{5FBDF366-26F0-4B61-A0BE-9B163C5FDF17}" type="slidenum">
              <a:rPr lang="en-GB" smtClean="0"/>
              <a:t>‹#›</a:t>
            </a:fld>
            <a:endParaRPr lang="en-GB"/>
          </a:p>
        </p:txBody>
      </p:sp>
    </p:spTree>
    <p:extLst>
      <p:ext uri="{BB962C8B-B14F-4D97-AF65-F5344CB8AC3E}">
        <p14:creationId xmlns:p14="http://schemas.microsoft.com/office/powerpoint/2010/main" val="21194750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CC8EA-7F6D-04FD-90EB-4DF926730C3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87D9639-2870-C252-B9A4-D29EAF507B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D80F816-0D83-FCDC-2161-3157B526DDD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546067F6-4510-34F9-6B9D-8994A6B1697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227BDA9-665D-21CD-1E70-CB0274226C2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736D2A5-3913-8D41-8142-E4F39A5E31F4}"/>
              </a:ext>
            </a:extLst>
          </p:cNvPr>
          <p:cNvSpPr>
            <a:spLocks noGrp="1"/>
          </p:cNvSpPr>
          <p:nvPr>
            <p:ph type="dt" sz="half" idx="10"/>
          </p:nvPr>
        </p:nvSpPr>
        <p:spPr/>
        <p:txBody>
          <a:bodyPr/>
          <a:lstStyle/>
          <a:p>
            <a:fld id="{7A928A06-BF6A-4282-BD77-561DAFE4D46B}" type="datetimeFigureOut">
              <a:rPr lang="en-GB" smtClean="0"/>
              <a:t>07/06/2026</a:t>
            </a:fld>
            <a:endParaRPr lang="en-GB"/>
          </a:p>
        </p:txBody>
      </p:sp>
      <p:sp>
        <p:nvSpPr>
          <p:cNvPr id="8" name="Footer Placeholder 7">
            <a:extLst>
              <a:ext uri="{FF2B5EF4-FFF2-40B4-BE49-F238E27FC236}">
                <a16:creationId xmlns:a16="http://schemas.microsoft.com/office/drawing/2014/main" id="{D924C051-20BE-807D-59BE-3E357F8C5B9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14EDAF1-A6E4-B7D7-ED73-FD575B04E812}"/>
              </a:ext>
            </a:extLst>
          </p:cNvPr>
          <p:cNvSpPr>
            <a:spLocks noGrp="1"/>
          </p:cNvSpPr>
          <p:nvPr>
            <p:ph type="sldNum" sz="quarter" idx="12"/>
          </p:nvPr>
        </p:nvSpPr>
        <p:spPr/>
        <p:txBody>
          <a:bodyPr/>
          <a:lstStyle/>
          <a:p>
            <a:fld id="{5FBDF366-26F0-4B61-A0BE-9B163C5FDF17}" type="slidenum">
              <a:rPr lang="en-GB" smtClean="0"/>
              <a:t>‹#›</a:t>
            </a:fld>
            <a:endParaRPr lang="en-GB"/>
          </a:p>
        </p:txBody>
      </p:sp>
    </p:spTree>
    <p:extLst>
      <p:ext uri="{BB962C8B-B14F-4D97-AF65-F5344CB8AC3E}">
        <p14:creationId xmlns:p14="http://schemas.microsoft.com/office/powerpoint/2010/main" val="15138315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B980-06D5-74D9-5F31-D0D084C8900D}"/>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ECF2D2A-BDE4-18F2-C334-2C0DF397A610}"/>
              </a:ext>
            </a:extLst>
          </p:cNvPr>
          <p:cNvSpPr>
            <a:spLocks noGrp="1"/>
          </p:cNvSpPr>
          <p:nvPr>
            <p:ph type="dt" sz="half" idx="10"/>
          </p:nvPr>
        </p:nvSpPr>
        <p:spPr/>
        <p:txBody>
          <a:bodyPr/>
          <a:lstStyle/>
          <a:p>
            <a:fld id="{7A928A06-BF6A-4282-BD77-561DAFE4D46B}" type="datetimeFigureOut">
              <a:rPr lang="en-GB" smtClean="0"/>
              <a:t>07/06/2026</a:t>
            </a:fld>
            <a:endParaRPr lang="en-GB"/>
          </a:p>
        </p:txBody>
      </p:sp>
      <p:sp>
        <p:nvSpPr>
          <p:cNvPr id="4" name="Footer Placeholder 3">
            <a:extLst>
              <a:ext uri="{FF2B5EF4-FFF2-40B4-BE49-F238E27FC236}">
                <a16:creationId xmlns:a16="http://schemas.microsoft.com/office/drawing/2014/main" id="{F1893366-293C-A452-2A57-24EE17982B8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C5AC42F-8D17-7F41-FEF7-48E97A9E6F44}"/>
              </a:ext>
            </a:extLst>
          </p:cNvPr>
          <p:cNvSpPr>
            <a:spLocks noGrp="1"/>
          </p:cNvSpPr>
          <p:nvPr>
            <p:ph type="sldNum" sz="quarter" idx="12"/>
          </p:nvPr>
        </p:nvSpPr>
        <p:spPr/>
        <p:txBody>
          <a:bodyPr/>
          <a:lstStyle/>
          <a:p>
            <a:fld id="{5FBDF366-26F0-4B61-A0BE-9B163C5FDF17}" type="slidenum">
              <a:rPr lang="en-GB" smtClean="0"/>
              <a:t>‹#›</a:t>
            </a:fld>
            <a:endParaRPr lang="en-GB"/>
          </a:p>
        </p:txBody>
      </p:sp>
    </p:spTree>
    <p:extLst>
      <p:ext uri="{BB962C8B-B14F-4D97-AF65-F5344CB8AC3E}">
        <p14:creationId xmlns:p14="http://schemas.microsoft.com/office/powerpoint/2010/main" val="38375256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1D05AF1-484F-2566-4AF1-E62D359AD889}"/>
              </a:ext>
            </a:extLst>
          </p:cNvPr>
          <p:cNvSpPr>
            <a:spLocks noGrp="1"/>
          </p:cNvSpPr>
          <p:nvPr>
            <p:ph type="dt" sz="half" idx="10"/>
          </p:nvPr>
        </p:nvSpPr>
        <p:spPr/>
        <p:txBody>
          <a:bodyPr/>
          <a:lstStyle/>
          <a:p>
            <a:fld id="{7A928A06-BF6A-4282-BD77-561DAFE4D46B}" type="datetimeFigureOut">
              <a:rPr lang="en-GB" smtClean="0"/>
              <a:t>07/06/2026</a:t>
            </a:fld>
            <a:endParaRPr lang="en-GB"/>
          </a:p>
        </p:txBody>
      </p:sp>
      <p:sp>
        <p:nvSpPr>
          <p:cNvPr id="3" name="Footer Placeholder 2">
            <a:extLst>
              <a:ext uri="{FF2B5EF4-FFF2-40B4-BE49-F238E27FC236}">
                <a16:creationId xmlns:a16="http://schemas.microsoft.com/office/drawing/2014/main" id="{40C14AF0-510F-243A-97D2-01F36AD830A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806DE10-F85B-2DAA-2575-F5F1744F3874}"/>
              </a:ext>
            </a:extLst>
          </p:cNvPr>
          <p:cNvSpPr>
            <a:spLocks noGrp="1"/>
          </p:cNvSpPr>
          <p:nvPr>
            <p:ph type="sldNum" sz="quarter" idx="12"/>
          </p:nvPr>
        </p:nvSpPr>
        <p:spPr/>
        <p:txBody>
          <a:bodyPr/>
          <a:lstStyle/>
          <a:p>
            <a:fld id="{5FBDF366-26F0-4B61-A0BE-9B163C5FDF17}" type="slidenum">
              <a:rPr lang="en-GB" smtClean="0"/>
              <a:t>‹#›</a:t>
            </a:fld>
            <a:endParaRPr lang="en-GB"/>
          </a:p>
        </p:txBody>
      </p:sp>
    </p:spTree>
    <p:extLst>
      <p:ext uri="{BB962C8B-B14F-4D97-AF65-F5344CB8AC3E}">
        <p14:creationId xmlns:p14="http://schemas.microsoft.com/office/powerpoint/2010/main" val="11323131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83B61-76B4-5F85-75AC-15740AC1CCD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B04E23B-4451-F932-A4CF-EB775F02A2E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22D2AE3-D840-CE50-AD93-DDD90B05C0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AD35063-ADE9-492A-A3CF-B2F13FF7A337}"/>
              </a:ext>
            </a:extLst>
          </p:cNvPr>
          <p:cNvSpPr>
            <a:spLocks noGrp="1"/>
          </p:cNvSpPr>
          <p:nvPr>
            <p:ph type="dt" sz="half" idx="10"/>
          </p:nvPr>
        </p:nvSpPr>
        <p:spPr/>
        <p:txBody>
          <a:bodyPr/>
          <a:lstStyle/>
          <a:p>
            <a:fld id="{7A928A06-BF6A-4282-BD77-561DAFE4D46B}" type="datetimeFigureOut">
              <a:rPr lang="en-GB" smtClean="0"/>
              <a:t>07/06/2026</a:t>
            </a:fld>
            <a:endParaRPr lang="en-GB"/>
          </a:p>
        </p:txBody>
      </p:sp>
      <p:sp>
        <p:nvSpPr>
          <p:cNvPr id="6" name="Footer Placeholder 5">
            <a:extLst>
              <a:ext uri="{FF2B5EF4-FFF2-40B4-BE49-F238E27FC236}">
                <a16:creationId xmlns:a16="http://schemas.microsoft.com/office/drawing/2014/main" id="{9BD2C145-A511-638F-04E7-BC614D50A8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9CA763-6AC2-EAA2-82A5-CE1C8E444B54}"/>
              </a:ext>
            </a:extLst>
          </p:cNvPr>
          <p:cNvSpPr>
            <a:spLocks noGrp="1"/>
          </p:cNvSpPr>
          <p:nvPr>
            <p:ph type="sldNum" sz="quarter" idx="12"/>
          </p:nvPr>
        </p:nvSpPr>
        <p:spPr/>
        <p:txBody>
          <a:bodyPr/>
          <a:lstStyle/>
          <a:p>
            <a:fld id="{5FBDF366-26F0-4B61-A0BE-9B163C5FDF17}" type="slidenum">
              <a:rPr lang="en-GB" smtClean="0"/>
              <a:t>‹#›</a:t>
            </a:fld>
            <a:endParaRPr lang="en-GB"/>
          </a:p>
        </p:txBody>
      </p:sp>
    </p:spTree>
    <p:extLst>
      <p:ext uri="{BB962C8B-B14F-4D97-AF65-F5344CB8AC3E}">
        <p14:creationId xmlns:p14="http://schemas.microsoft.com/office/powerpoint/2010/main" val="2408942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91682-F2CA-A6BA-9F20-028791E86E8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753AA0A-6560-15CB-6973-108F63339E9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21D77DE-D54B-B584-2424-7712D4A972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0D5935A-4F80-A614-6222-7EC18F3B9D5F}"/>
              </a:ext>
            </a:extLst>
          </p:cNvPr>
          <p:cNvSpPr>
            <a:spLocks noGrp="1"/>
          </p:cNvSpPr>
          <p:nvPr>
            <p:ph type="dt" sz="half" idx="10"/>
          </p:nvPr>
        </p:nvSpPr>
        <p:spPr/>
        <p:txBody>
          <a:bodyPr/>
          <a:lstStyle/>
          <a:p>
            <a:fld id="{7A928A06-BF6A-4282-BD77-561DAFE4D46B}" type="datetimeFigureOut">
              <a:rPr lang="en-GB" smtClean="0"/>
              <a:t>07/06/2026</a:t>
            </a:fld>
            <a:endParaRPr lang="en-GB"/>
          </a:p>
        </p:txBody>
      </p:sp>
      <p:sp>
        <p:nvSpPr>
          <p:cNvPr id="6" name="Footer Placeholder 5">
            <a:extLst>
              <a:ext uri="{FF2B5EF4-FFF2-40B4-BE49-F238E27FC236}">
                <a16:creationId xmlns:a16="http://schemas.microsoft.com/office/drawing/2014/main" id="{7A7B0992-882F-110B-1D03-17853E89F7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F55C7E-52CE-6AFB-F86A-84E0FE984B56}"/>
              </a:ext>
            </a:extLst>
          </p:cNvPr>
          <p:cNvSpPr>
            <a:spLocks noGrp="1"/>
          </p:cNvSpPr>
          <p:nvPr>
            <p:ph type="sldNum" sz="quarter" idx="12"/>
          </p:nvPr>
        </p:nvSpPr>
        <p:spPr/>
        <p:txBody>
          <a:bodyPr/>
          <a:lstStyle/>
          <a:p>
            <a:fld id="{5FBDF366-26F0-4B61-A0BE-9B163C5FDF17}" type="slidenum">
              <a:rPr lang="en-GB" smtClean="0"/>
              <a:t>‹#›</a:t>
            </a:fld>
            <a:endParaRPr lang="en-GB"/>
          </a:p>
        </p:txBody>
      </p:sp>
    </p:spTree>
    <p:extLst>
      <p:ext uri="{BB962C8B-B14F-4D97-AF65-F5344CB8AC3E}">
        <p14:creationId xmlns:p14="http://schemas.microsoft.com/office/powerpoint/2010/main" val="23247583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5A59B-A7EA-D9E1-0EC7-DCC59F92CBB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4A8C473-BC5C-DC6F-E2E7-F956DED79D8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71AA517-F95C-4580-65C3-44AC8A6ECD43}"/>
              </a:ext>
            </a:extLst>
          </p:cNvPr>
          <p:cNvSpPr>
            <a:spLocks noGrp="1"/>
          </p:cNvSpPr>
          <p:nvPr>
            <p:ph type="dt" sz="half" idx="10"/>
          </p:nvPr>
        </p:nvSpPr>
        <p:spPr/>
        <p:txBody>
          <a:bodyPr/>
          <a:lstStyle/>
          <a:p>
            <a:fld id="{7A928A06-BF6A-4282-BD77-561DAFE4D46B}" type="datetimeFigureOut">
              <a:rPr lang="en-GB" smtClean="0"/>
              <a:t>07/06/2026</a:t>
            </a:fld>
            <a:endParaRPr lang="en-GB"/>
          </a:p>
        </p:txBody>
      </p:sp>
      <p:sp>
        <p:nvSpPr>
          <p:cNvPr id="5" name="Footer Placeholder 4">
            <a:extLst>
              <a:ext uri="{FF2B5EF4-FFF2-40B4-BE49-F238E27FC236}">
                <a16:creationId xmlns:a16="http://schemas.microsoft.com/office/drawing/2014/main" id="{46BCB4ED-1E7B-B2CF-A829-A858531CCC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7BF4E4-B813-623B-D994-187752A3CE84}"/>
              </a:ext>
            </a:extLst>
          </p:cNvPr>
          <p:cNvSpPr>
            <a:spLocks noGrp="1"/>
          </p:cNvSpPr>
          <p:nvPr>
            <p:ph type="sldNum" sz="quarter" idx="12"/>
          </p:nvPr>
        </p:nvSpPr>
        <p:spPr/>
        <p:txBody>
          <a:bodyPr/>
          <a:lstStyle/>
          <a:p>
            <a:fld id="{5FBDF366-26F0-4B61-A0BE-9B163C5FDF17}" type="slidenum">
              <a:rPr lang="en-GB" smtClean="0"/>
              <a:t>‹#›</a:t>
            </a:fld>
            <a:endParaRPr lang="en-GB"/>
          </a:p>
        </p:txBody>
      </p:sp>
    </p:spTree>
    <p:extLst>
      <p:ext uri="{BB962C8B-B14F-4D97-AF65-F5344CB8AC3E}">
        <p14:creationId xmlns:p14="http://schemas.microsoft.com/office/powerpoint/2010/main" val="31039134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F119046-2278-86E7-55B3-6BBF4325528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AE7A640-8B60-0D77-CDED-82CBAA247AD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9535727-6983-6006-4C9B-3ED481D8D8BE}"/>
              </a:ext>
            </a:extLst>
          </p:cNvPr>
          <p:cNvSpPr>
            <a:spLocks noGrp="1"/>
          </p:cNvSpPr>
          <p:nvPr>
            <p:ph type="dt" sz="half" idx="10"/>
          </p:nvPr>
        </p:nvSpPr>
        <p:spPr/>
        <p:txBody>
          <a:bodyPr/>
          <a:lstStyle/>
          <a:p>
            <a:fld id="{7A928A06-BF6A-4282-BD77-561DAFE4D46B}" type="datetimeFigureOut">
              <a:rPr lang="en-GB" smtClean="0"/>
              <a:t>07/06/2026</a:t>
            </a:fld>
            <a:endParaRPr lang="en-GB"/>
          </a:p>
        </p:txBody>
      </p:sp>
      <p:sp>
        <p:nvSpPr>
          <p:cNvPr id="5" name="Footer Placeholder 4">
            <a:extLst>
              <a:ext uri="{FF2B5EF4-FFF2-40B4-BE49-F238E27FC236}">
                <a16:creationId xmlns:a16="http://schemas.microsoft.com/office/drawing/2014/main" id="{47BE0291-C25B-35C7-F250-77CB087F84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B32402-BE74-F7D5-9221-13EA8CCEB7A0}"/>
              </a:ext>
            </a:extLst>
          </p:cNvPr>
          <p:cNvSpPr>
            <a:spLocks noGrp="1"/>
          </p:cNvSpPr>
          <p:nvPr>
            <p:ph type="sldNum" sz="quarter" idx="12"/>
          </p:nvPr>
        </p:nvSpPr>
        <p:spPr/>
        <p:txBody>
          <a:bodyPr/>
          <a:lstStyle/>
          <a:p>
            <a:fld id="{5FBDF366-26F0-4B61-A0BE-9B163C5FDF17}" type="slidenum">
              <a:rPr lang="en-GB" smtClean="0"/>
              <a:t>‹#›</a:t>
            </a:fld>
            <a:endParaRPr lang="en-GB"/>
          </a:p>
        </p:txBody>
      </p:sp>
    </p:spTree>
    <p:extLst>
      <p:ext uri="{BB962C8B-B14F-4D97-AF65-F5344CB8AC3E}">
        <p14:creationId xmlns:p14="http://schemas.microsoft.com/office/powerpoint/2010/main" val="11172471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DF1C097-FEE0-1443-EDF8-701C296B3E6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8BE2B62-2820-C6D3-A009-C005A2420F8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2DB0CD0-F9EC-4B56-C000-BA1210E5AA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A928A06-BF6A-4282-BD77-561DAFE4D46B}" type="datetimeFigureOut">
              <a:rPr lang="en-GB" smtClean="0"/>
              <a:t>07/06/2026</a:t>
            </a:fld>
            <a:endParaRPr lang="en-GB"/>
          </a:p>
        </p:txBody>
      </p:sp>
      <p:sp>
        <p:nvSpPr>
          <p:cNvPr id="5" name="Footer Placeholder 4">
            <a:extLst>
              <a:ext uri="{FF2B5EF4-FFF2-40B4-BE49-F238E27FC236}">
                <a16:creationId xmlns:a16="http://schemas.microsoft.com/office/drawing/2014/main" id="{A40D92F5-2FE5-9FA9-0D24-3C5C1EED3B1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315017E-B5C2-B9B8-E9A8-7477D9E0F16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FBDF366-26F0-4B61-A0BE-9B163C5FDF17}" type="slidenum">
              <a:rPr lang="en-GB" smtClean="0"/>
              <a:t>‹#›</a:t>
            </a:fld>
            <a:endParaRPr lang="en-GB"/>
          </a:p>
        </p:txBody>
      </p:sp>
    </p:spTree>
    <p:extLst>
      <p:ext uri="{BB962C8B-B14F-4D97-AF65-F5344CB8AC3E}">
        <p14:creationId xmlns:p14="http://schemas.microsoft.com/office/powerpoint/2010/main" val="31981374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hyperlink" Target="https://www.microsoft.com/en-gb/microsoft-teams/screen-sharing" TargetMode="External"/><Relationship Id="rId2" Type="http://schemas.openxmlformats.org/officeDocument/2006/relationships/hyperlink" Target="https://support.microsoft.com/en-gb/office/introducing-microsoft-teams-59b4cf2f-84ef-4a41-860a-37d3b9af09d3" TargetMode="External"/><Relationship Id="rId1" Type="http://schemas.openxmlformats.org/officeDocument/2006/relationships/slideLayout" Target="../slideLayouts/slideLayout2.xml"/><Relationship Id="rId4" Type="http://schemas.openxmlformats.org/officeDocument/2006/relationships/hyperlink" Target="https://support.microsoft.com/en-us/office/show-your-screen-during-a-meeting-90c84e5a-b6fe-4ed4-9687-5923d230d3a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E3B30-ECBA-8C0F-7FFA-0DB025F3EF27}"/>
              </a:ext>
            </a:extLst>
          </p:cNvPr>
          <p:cNvSpPr>
            <a:spLocks noGrp="1"/>
          </p:cNvSpPr>
          <p:nvPr>
            <p:ph type="ctrTitle"/>
          </p:nvPr>
        </p:nvSpPr>
        <p:spPr>
          <a:solidFill>
            <a:srgbClr val="00FFFF"/>
          </a:solidFill>
        </p:spPr>
        <p:txBody>
          <a:bodyPr>
            <a:normAutofit fontScale="90000"/>
          </a:bodyPr>
          <a:lstStyle/>
          <a:p>
            <a:r>
              <a:rPr lang="en-GB" dirty="0"/>
              <a:t>Health care and social care </a:t>
            </a:r>
            <a:r>
              <a:rPr lang="en-GB"/>
              <a:t>digital </a:t>
            </a:r>
            <a:r>
              <a:rPr lang="en-GB" dirty="0"/>
              <a:t>skills and </a:t>
            </a:r>
            <a:r>
              <a:rPr lang="en-GB"/>
              <a:t>research methods</a:t>
            </a:r>
            <a:endParaRPr lang="en-GB" dirty="0"/>
          </a:p>
        </p:txBody>
      </p:sp>
      <p:sp>
        <p:nvSpPr>
          <p:cNvPr id="3" name="Subtitle 2">
            <a:extLst>
              <a:ext uri="{FF2B5EF4-FFF2-40B4-BE49-F238E27FC236}">
                <a16:creationId xmlns:a16="http://schemas.microsoft.com/office/drawing/2014/main" id="{A50120AB-60A2-B709-7AD4-556B573E13CA}"/>
              </a:ext>
            </a:extLst>
          </p:cNvPr>
          <p:cNvSpPr>
            <a:spLocks noGrp="1"/>
          </p:cNvSpPr>
          <p:nvPr>
            <p:ph type="subTitle" idx="1"/>
          </p:nvPr>
        </p:nvSpPr>
        <p:spPr/>
        <p:txBody>
          <a:bodyPr vert="horz" lIns="91440" tIns="45720" rIns="91440" bIns="45720" rtlCol="0" anchor="t">
            <a:normAutofit/>
          </a:bodyPr>
          <a:lstStyle/>
          <a:p>
            <a:r>
              <a:rPr lang="en-GB" b="1"/>
              <a:t>Group member</a:t>
            </a:r>
            <a:r>
              <a:rPr lang="en-GB"/>
              <a:t>: Juliet Harrison</a:t>
            </a:r>
            <a:endParaRPr lang="en-US" err="1"/>
          </a:p>
          <a:p>
            <a:r>
              <a:rPr lang="en-GB" b="1"/>
              <a:t>Index: 2541296</a:t>
            </a:r>
            <a:endParaRPr lang="en-GB" b="1" dirty="0"/>
          </a:p>
        </p:txBody>
      </p:sp>
    </p:spTree>
    <p:extLst>
      <p:ext uri="{BB962C8B-B14F-4D97-AF65-F5344CB8AC3E}">
        <p14:creationId xmlns:p14="http://schemas.microsoft.com/office/powerpoint/2010/main" val="2347418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544AD-A717-405A-407C-B0035293E28E}"/>
              </a:ext>
            </a:extLst>
          </p:cNvPr>
          <p:cNvSpPr>
            <a:spLocks noGrp="1"/>
          </p:cNvSpPr>
          <p:nvPr>
            <p:ph type="ctrTitle"/>
          </p:nvPr>
        </p:nvSpPr>
        <p:spPr/>
        <p:txBody>
          <a:bodyPr/>
          <a:lstStyle/>
          <a:p>
            <a:br>
              <a:rPr lang="en-GB" dirty="0"/>
            </a:br>
            <a:endParaRPr lang="en-GB" dirty="0"/>
          </a:p>
        </p:txBody>
      </p:sp>
      <p:sp>
        <p:nvSpPr>
          <p:cNvPr id="3" name="Subtitle 2">
            <a:extLst>
              <a:ext uri="{FF2B5EF4-FFF2-40B4-BE49-F238E27FC236}">
                <a16:creationId xmlns:a16="http://schemas.microsoft.com/office/drawing/2014/main" id="{1E60270D-0E8E-4712-4E13-39498F2EF28C}"/>
              </a:ext>
            </a:extLst>
          </p:cNvPr>
          <p:cNvSpPr>
            <a:spLocks noGrp="1"/>
          </p:cNvSpPr>
          <p:nvPr>
            <p:ph type="subTitle" idx="1"/>
          </p:nvPr>
        </p:nvSpPr>
        <p:spPr>
          <a:xfrm>
            <a:off x="685800" y="1455054"/>
            <a:ext cx="9144000" cy="4749803"/>
          </a:xfrm>
          <a:solidFill>
            <a:schemeClr val="bg1"/>
          </a:solidFill>
        </p:spPr>
        <p:txBody>
          <a:bodyPr vert="horz" lIns="91440" tIns="45720" rIns="91440" bIns="45720" rtlCol="0" anchor="t">
            <a:normAutofit/>
          </a:bodyPr>
          <a:lstStyle/>
          <a:p>
            <a:pPr algn="l"/>
            <a:r>
              <a:rPr lang="en-GB" sz="3200" dirty="0"/>
              <a:t>Staff training in a nursing home is when  the carers, nurses and administrative personnel are being trained with the information and abilities required  to deliver safe and efficient care. Training could consist of ;</a:t>
            </a:r>
            <a:endParaRPr lang="en-GB" dirty="0"/>
          </a:p>
          <a:p>
            <a:pPr marL="457200" indent="-457200" algn="l">
              <a:buChar char="•"/>
            </a:pPr>
            <a:r>
              <a:rPr lang="en-GB" sz="3200" dirty="0"/>
              <a:t>Procedures for administering medications</a:t>
            </a:r>
            <a:endParaRPr lang="en-GB" dirty="0"/>
          </a:p>
          <a:p>
            <a:pPr marL="457200" indent="-457200" algn="l">
              <a:buChar char="•"/>
            </a:pPr>
            <a:r>
              <a:rPr lang="en-GB" sz="3200" dirty="0"/>
              <a:t>Training on health and safety prevention </a:t>
            </a:r>
            <a:endParaRPr lang="en-GB" dirty="0"/>
          </a:p>
          <a:p>
            <a:pPr marL="457200" indent="-457200" algn="l">
              <a:buChar char="•"/>
            </a:pPr>
            <a:r>
              <a:rPr lang="en-GB" sz="3200" dirty="0"/>
              <a:t>Management of infection.</a:t>
            </a:r>
            <a:endParaRPr lang="en-GB" dirty="0"/>
          </a:p>
        </p:txBody>
      </p:sp>
      <p:sp>
        <p:nvSpPr>
          <p:cNvPr id="5" name="TextBox 4">
            <a:extLst>
              <a:ext uri="{FF2B5EF4-FFF2-40B4-BE49-F238E27FC236}">
                <a16:creationId xmlns:a16="http://schemas.microsoft.com/office/drawing/2014/main" id="{6BA31BDB-B0C0-E1F7-7F22-1005E1EC26D7}"/>
              </a:ext>
            </a:extLst>
          </p:cNvPr>
          <p:cNvSpPr txBox="1"/>
          <p:nvPr/>
        </p:nvSpPr>
        <p:spPr>
          <a:xfrm>
            <a:off x="805288" y="477207"/>
            <a:ext cx="3694534" cy="707886"/>
          </a:xfrm>
          <a:prstGeom prst="rect">
            <a:avLst/>
          </a:prstGeom>
          <a:solidFill>
            <a:srgbClr val="00FFFF"/>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a:t>Staff Training :</a:t>
            </a:r>
            <a:endParaRPr lang="en-GB" sz="4000" dirty="0"/>
          </a:p>
        </p:txBody>
      </p:sp>
    </p:spTree>
    <p:extLst>
      <p:ext uri="{BB962C8B-B14F-4D97-AF65-F5344CB8AC3E}">
        <p14:creationId xmlns:p14="http://schemas.microsoft.com/office/powerpoint/2010/main" val="20848861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7F5A2-06E2-1772-EE27-B58CD14FF193}"/>
              </a:ext>
            </a:extLst>
          </p:cNvPr>
          <p:cNvSpPr>
            <a:spLocks noGrp="1"/>
          </p:cNvSpPr>
          <p:nvPr>
            <p:ph type="ctrTitle"/>
          </p:nvPr>
        </p:nvSpPr>
        <p:spPr>
          <a:xfrm>
            <a:off x="568657" y="530960"/>
            <a:ext cx="10690745" cy="1932675"/>
          </a:xfrm>
          <a:solidFill>
            <a:srgbClr val="00FFFF"/>
          </a:solidFill>
        </p:spPr>
        <p:txBody>
          <a:bodyPr>
            <a:normAutofit/>
          </a:bodyPr>
          <a:lstStyle/>
          <a:p>
            <a:r>
              <a:rPr lang="en-GB"/>
              <a:t>Microsoft Teams </a:t>
            </a:r>
            <a:endParaRPr lang="en-GB" dirty="0"/>
          </a:p>
        </p:txBody>
      </p:sp>
      <p:sp>
        <p:nvSpPr>
          <p:cNvPr id="3" name="Subtitle 2">
            <a:extLst>
              <a:ext uri="{FF2B5EF4-FFF2-40B4-BE49-F238E27FC236}">
                <a16:creationId xmlns:a16="http://schemas.microsoft.com/office/drawing/2014/main" id="{3282F671-1559-4056-60F7-F6049E979FD2}"/>
              </a:ext>
            </a:extLst>
          </p:cNvPr>
          <p:cNvSpPr>
            <a:spLocks noGrp="1"/>
          </p:cNvSpPr>
          <p:nvPr>
            <p:ph type="subTitle" idx="1"/>
          </p:nvPr>
        </p:nvSpPr>
        <p:spPr>
          <a:xfrm>
            <a:off x="566057" y="2475009"/>
            <a:ext cx="10689771" cy="3642761"/>
          </a:xfrm>
        </p:spPr>
        <p:txBody>
          <a:bodyPr vert="horz" lIns="91440" tIns="45720" rIns="91440" bIns="45720" rtlCol="0" anchor="t">
            <a:normAutofit/>
          </a:bodyPr>
          <a:lstStyle/>
          <a:p>
            <a:r>
              <a:rPr lang="en-GB" sz="3200" dirty="0"/>
              <a:t>Microsoft teams is a digital app made by Microsoft to promote communication and teamwork. It supports online meeting and schedules, and sharing of files.</a:t>
            </a:r>
            <a:endParaRPr lang="en-GB" dirty="0"/>
          </a:p>
        </p:txBody>
      </p:sp>
    </p:spTree>
    <p:extLst>
      <p:ext uri="{BB962C8B-B14F-4D97-AF65-F5344CB8AC3E}">
        <p14:creationId xmlns:p14="http://schemas.microsoft.com/office/powerpoint/2010/main" val="26093440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275F6-CFB9-0DB6-A2AE-205CBDD48056}"/>
              </a:ext>
            </a:extLst>
          </p:cNvPr>
          <p:cNvSpPr>
            <a:spLocks noGrp="1"/>
          </p:cNvSpPr>
          <p:nvPr>
            <p:ph type="ctrTitle"/>
          </p:nvPr>
        </p:nvSpPr>
        <p:spPr>
          <a:xfrm>
            <a:off x="841612" y="1122363"/>
            <a:ext cx="10497402" cy="1534617"/>
          </a:xfrm>
          <a:solidFill>
            <a:srgbClr val="00FFFF"/>
          </a:solidFill>
        </p:spPr>
        <p:txBody>
          <a:bodyPr>
            <a:normAutofit fontScale="90000"/>
          </a:bodyPr>
          <a:lstStyle/>
          <a:p>
            <a:r>
              <a:rPr lang="en-GB"/>
              <a:t>Why Microsoft</a:t>
            </a:r>
            <a:r>
              <a:rPr lang="en-GB" dirty="0"/>
              <a:t> teams is suitable for staff training</a:t>
            </a:r>
          </a:p>
        </p:txBody>
      </p:sp>
      <p:sp>
        <p:nvSpPr>
          <p:cNvPr id="3" name="Subtitle 2">
            <a:extLst>
              <a:ext uri="{FF2B5EF4-FFF2-40B4-BE49-F238E27FC236}">
                <a16:creationId xmlns:a16="http://schemas.microsoft.com/office/drawing/2014/main" id="{DA46AB4A-80BF-DB6B-312B-9F9F2DE528BA}"/>
              </a:ext>
            </a:extLst>
          </p:cNvPr>
          <p:cNvSpPr>
            <a:spLocks noGrp="1"/>
          </p:cNvSpPr>
          <p:nvPr>
            <p:ph type="subTitle" idx="1"/>
          </p:nvPr>
        </p:nvSpPr>
        <p:spPr>
          <a:xfrm>
            <a:off x="834887" y="2658068"/>
            <a:ext cx="10495722" cy="3931574"/>
          </a:xfrm>
        </p:spPr>
        <p:txBody>
          <a:bodyPr vert="horz" lIns="91440" tIns="45720" rIns="91440" bIns="45720" rtlCol="0" anchor="t">
            <a:normAutofit lnSpcReduction="10000"/>
          </a:bodyPr>
          <a:lstStyle/>
          <a:p>
            <a:pPr algn="l"/>
            <a:r>
              <a:rPr lang="en-GB" sz="3200" dirty="0"/>
              <a:t>Microsoft teams is the best for staff training because it supports video and audio calls and with this Riverdale can easily train staff using live meetings and because it can be recorded  staff that are not able to join the meeting can later go and rewatch the recorded meeting.</a:t>
            </a:r>
          </a:p>
          <a:p>
            <a:pPr algn="l"/>
            <a:endParaRPr lang="en-GB" sz="3200" dirty="0"/>
          </a:p>
          <a:p>
            <a:pPr algn="l"/>
            <a:r>
              <a:rPr lang="en-GB" sz="3200" dirty="0"/>
              <a:t>Staff can easily get access to policies  and messages because teams can store these policies and can be viewed when ever.</a:t>
            </a:r>
          </a:p>
        </p:txBody>
      </p:sp>
    </p:spTree>
    <p:extLst>
      <p:ext uri="{BB962C8B-B14F-4D97-AF65-F5344CB8AC3E}">
        <p14:creationId xmlns:p14="http://schemas.microsoft.com/office/powerpoint/2010/main" val="2518710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E529C-EE44-AF8B-56B5-6C8D0B021337}"/>
              </a:ext>
            </a:extLst>
          </p:cNvPr>
          <p:cNvSpPr>
            <a:spLocks noGrp="1"/>
          </p:cNvSpPr>
          <p:nvPr>
            <p:ph type="ctrTitle"/>
          </p:nvPr>
        </p:nvSpPr>
        <p:spPr>
          <a:xfrm>
            <a:off x="1239672" y="1122363"/>
            <a:ext cx="10315432" cy="1739333"/>
          </a:xfrm>
          <a:solidFill>
            <a:srgbClr val="00FFFF"/>
          </a:solidFill>
        </p:spPr>
        <p:txBody>
          <a:bodyPr>
            <a:normAutofit/>
          </a:bodyPr>
          <a:lstStyle/>
          <a:p>
            <a:r>
              <a:rPr lang="en-GB" dirty="0"/>
              <a:t>Efficiency and communi</a:t>
            </a:r>
            <a:r>
              <a:rPr lang="en-GB"/>
              <a:t>cation</a:t>
            </a:r>
            <a:endParaRPr lang="en-GB" dirty="0"/>
          </a:p>
        </p:txBody>
      </p:sp>
      <p:sp>
        <p:nvSpPr>
          <p:cNvPr id="3" name="Subtitle 2">
            <a:extLst>
              <a:ext uri="{FF2B5EF4-FFF2-40B4-BE49-F238E27FC236}">
                <a16:creationId xmlns:a16="http://schemas.microsoft.com/office/drawing/2014/main" id="{1A760996-8669-52E4-81BD-ADAB95A181FE}"/>
              </a:ext>
            </a:extLst>
          </p:cNvPr>
          <p:cNvSpPr>
            <a:spLocks noGrp="1"/>
          </p:cNvSpPr>
          <p:nvPr>
            <p:ph type="subTitle" idx="1"/>
          </p:nvPr>
        </p:nvSpPr>
        <p:spPr>
          <a:xfrm>
            <a:off x="1232452" y="2862785"/>
            <a:ext cx="10306878" cy="3587711"/>
          </a:xfrm>
        </p:spPr>
        <p:txBody>
          <a:bodyPr vert="horz" lIns="91440" tIns="45720" rIns="91440" bIns="45720" rtlCol="0" anchor="t">
            <a:normAutofit lnSpcReduction="10000"/>
          </a:bodyPr>
          <a:lstStyle/>
          <a:p>
            <a:r>
              <a:rPr lang="en-GB" sz="3200" dirty="0"/>
              <a:t>Teams improves efficiency by making communication faster and more organised. </a:t>
            </a:r>
            <a:endParaRPr lang="en-US"/>
          </a:p>
          <a:p>
            <a:pPr marL="342900" indent="-342900">
              <a:buFont typeface="Arial" panose="020B0604020202020204" pitchFamily="34" charset="0"/>
              <a:buChar char="•"/>
            </a:pPr>
            <a:r>
              <a:rPr lang="en-GB" sz="3200"/>
              <a:t>During a staff training at </a:t>
            </a:r>
            <a:r>
              <a:rPr lang="en-GB" sz="3200" dirty="0"/>
              <a:t>Riverdale nursing staff can ask questions duri</a:t>
            </a:r>
            <a:r>
              <a:rPr lang="en-GB" sz="3200"/>
              <a:t>ng the session.</a:t>
            </a:r>
            <a:endParaRPr lang="en-GB"/>
          </a:p>
          <a:p>
            <a:pPr marL="457200" indent="-457200">
              <a:buFont typeface="Arial" panose="020B0604020202020204" pitchFamily="34" charset="0"/>
              <a:buChar char="•"/>
            </a:pPr>
            <a:r>
              <a:rPr lang="en-GB" sz="3200" dirty="0"/>
              <a:t>Staff can message the trainer afterwards and </a:t>
            </a:r>
            <a:r>
              <a:rPr lang="en-GB" sz="3200"/>
              <a:t>receive files</a:t>
            </a:r>
            <a:r>
              <a:rPr lang="en-GB" sz="3200" dirty="0"/>
              <a:t> without looking through mails. It reduces the need for repeated face to face meeting since meetings can be recorded and shared.</a:t>
            </a:r>
          </a:p>
          <a:p>
            <a:pPr marL="342900" indent="-342900">
              <a:buFont typeface="Arial" panose="020B0604020202020204" pitchFamily="34" charset="0"/>
              <a:buChar char="•"/>
            </a:pPr>
            <a:endParaRPr lang="en-GB" sz="3200" dirty="0"/>
          </a:p>
          <a:p>
            <a:pPr marL="342900" indent="-342900">
              <a:buFont typeface="Arial" panose="020B0604020202020204" pitchFamily="34" charset="0"/>
              <a:buChar char="•"/>
            </a:pPr>
            <a:endParaRPr lang="en-GB" sz="3200" dirty="0"/>
          </a:p>
        </p:txBody>
      </p:sp>
    </p:spTree>
    <p:extLst>
      <p:ext uri="{BB962C8B-B14F-4D97-AF65-F5344CB8AC3E}">
        <p14:creationId xmlns:p14="http://schemas.microsoft.com/office/powerpoint/2010/main" val="29119385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7E674-F211-E94E-666A-74784D313A0D}"/>
              </a:ext>
            </a:extLst>
          </p:cNvPr>
          <p:cNvSpPr>
            <a:spLocks noGrp="1"/>
          </p:cNvSpPr>
          <p:nvPr>
            <p:ph type="ctrTitle"/>
          </p:nvPr>
        </p:nvSpPr>
        <p:spPr>
          <a:xfrm>
            <a:off x="716508" y="314870"/>
            <a:ext cx="10713491" cy="1671093"/>
          </a:xfrm>
          <a:solidFill>
            <a:srgbClr val="00FFFF"/>
          </a:solidFill>
        </p:spPr>
        <p:txBody>
          <a:bodyPr>
            <a:normAutofit/>
          </a:bodyPr>
          <a:lstStyle/>
          <a:p>
            <a:r>
              <a:rPr lang="en-GB" dirty="0"/>
              <a:t>Advantages and </a:t>
            </a:r>
            <a:r>
              <a:rPr lang="en-GB"/>
              <a:t>limitations</a:t>
            </a:r>
            <a:endParaRPr lang="en-GB" dirty="0"/>
          </a:p>
        </p:txBody>
      </p:sp>
      <p:sp>
        <p:nvSpPr>
          <p:cNvPr id="3" name="Subtitle 2">
            <a:extLst>
              <a:ext uri="{FF2B5EF4-FFF2-40B4-BE49-F238E27FC236}">
                <a16:creationId xmlns:a16="http://schemas.microsoft.com/office/drawing/2014/main" id="{88E872ED-5A89-B312-C11F-1533B8F1B979}"/>
              </a:ext>
            </a:extLst>
          </p:cNvPr>
          <p:cNvSpPr>
            <a:spLocks noGrp="1"/>
          </p:cNvSpPr>
          <p:nvPr>
            <p:ph type="subTitle" idx="1"/>
          </p:nvPr>
        </p:nvSpPr>
        <p:spPr>
          <a:xfrm>
            <a:off x="466300" y="2169025"/>
            <a:ext cx="5629701" cy="4663756"/>
          </a:xfrm>
        </p:spPr>
        <p:txBody>
          <a:bodyPr vert="horz" lIns="91440" tIns="45720" rIns="91440" bIns="45720" rtlCol="0" anchor="t">
            <a:noAutofit/>
          </a:bodyPr>
          <a:lstStyle/>
          <a:p>
            <a:pPr algn="l"/>
            <a:r>
              <a:rPr lang="en-GB" sz="2800"/>
              <a:t>Advantages : </a:t>
            </a:r>
            <a:endParaRPr lang="en-GB" sz="2800" dirty="0"/>
          </a:p>
          <a:p>
            <a:pPr algn="l"/>
            <a:r>
              <a:rPr lang="en-GB" sz="2800" dirty="0"/>
              <a:t>"I chose staff training as my workplace task and Microsoft Teams as the best tool because it will allow </a:t>
            </a:r>
            <a:r>
              <a:rPr lang="en-GB" sz="2800" dirty="0" err="1"/>
              <a:t>riverdale</a:t>
            </a:r>
            <a:r>
              <a:rPr lang="en-GB" sz="2800" dirty="0"/>
              <a:t> staff to; </a:t>
            </a:r>
          </a:p>
          <a:p>
            <a:pPr marL="342900" indent="-342900" algn="l">
              <a:buChar char="•"/>
            </a:pPr>
            <a:r>
              <a:rPr lang="en-GB" sz="2800"/>
              <a:t>Join live training and meetings </a:t>
            </a:r>
            <a:endParaRPr lang="en-GB" sz="2800" dirty="0"/>
          </a:p>
          <a:p>
            <a:pPr marL="342900" indent="-342900" algn="l">
              <a:buChar char="•"/>
            </a:pPr>
            <a:r>
              <a:rPr lang="en-GB" sz="2800"/>
              <a:t>Share documents </a:t>
            </a:r>
            <a:endParaRPr lang="en-GB" sz="2800" dirty="0"/>
          </a:p>
          <a:p>
            <a:pPr marL="342900" indent="-342900" algn="l">
              <a:buChar char="•"/>
            </a:pPr>
            <a:r>
              <a:rPr lang="en-GB" sz="2800" dirty="0"/>
              <a:t>Questions can be asked during staff training to reduce </a:t>
            </a:r>
            <a:r>
              <a:rPr lang="en-GB" sz="2800"/>
              <a:t>misinformation.</a:t>
            </a:r>
            <a:endParaRPr lang="en-GB" sz="2800" dirty="0"/>
          </a:p>
        </p:txBody>
      </p:sp>
      <p:sp>
        <p:nvSpPr>
          <p:cNvPr id="6" name="TextBox 5">
            <a:extLst>
              <a:ext uri="{FF2B5EF4-FFF2-40B4-BE49-F238E27FC236}">
                <a16:creationId xmlns:a16="http://schemas.microsoft.com/office/drawing/2014/main" id="{F33EF84F-E79B-D080-A330-661466310A67}"/>
              </a:ext>
            </a:extLst>
          </p:cNvPr>
          <p:cNvSpPr txBox="1"/>
          <p:nvPr/>
        </p:nvSpPr>
        <p:spPr>
          <a:xfrm>
            <a:off x="6091478" y="2173779"/>
            <a:ext cx="5472976"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t>Limitations:</a:t>
            </a:r>
          </a:p>
          <a:p>
            <a:pPr marL="457200" indent="-457200">
              <a:buFont typeface="Arial"/>
              <a:buChar char="•"/>
            </a:pPr>
            <a:r>
              <a:rPr lang="en-GB" sz="2800" dirty="0"/>
              <a:t>Requires a stable internet conne</a:t>
            </a:r>
            <a:r>
              <a:rPr lang="en-GB" sz="2800"/>
              <a:t>ction</a:t>
            </a:r>
            <a:endParaRPr lang="en-GB" sz="2800" dirty="0"/>
          </a:p>
          <a:p>
            <a:pPr marL="457200" indent="-457200">
              <a:buFont typeface="Arial"/>
              <a:buChar char="•"/>
            </a:pPr>
            <a:r>
              <a:rPr lang="en-GB" sz="2800" dirty="0"/>
              <a:t>Some employees might not feel comfortable using digital </a:t>
            </a:r>
            <a:r>
              <a:rPr lang="en-GB" sz="2800"/>
              <a:t>technology</a:t>
            </a:r>
          </a:p>
          <a:p>
            <a:pPr marL="457200" indent="-457200">
              <a:buFont typeface="Arial"/>
              <a:buChar char="•"/>
            </a:pPr>
            <a:r>
              <a:rPr lang="en-GB" sz="2800" dirty="0"/>
              <a:t>Notifications alerts during sessions can be </a:t>
            </a:r>
            <a:r>
              <a:rPr lang="en-GB" sz="2800"/>
              <a:t>distracting</a:t>
            </a:r>
            <a:r>
              <a:rPr lang="en-GB" sz="2800" dirty="0"/>
              <a:t> </a:t>
            </a:r>
          </a:p>
        </p:txBody>
      </p:sp>
    </p:spTree>
    <p:extLst>
      <p:ext uri="{BB962C8B-B14F-4D97-AF65-F5344CB8AC3E}">
        <p14:creationId xmlns:p14="http://schemas.microsoft.com/office/powerpoint/2010/main" val="36962357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7F3A2-35DB-30BA-8BCB-4579C79F84D5}"/>
              </a:ext>
            </a:extLst>
          </p:cNvPr>
          <p:cNvSpPr>
            <a:spLocks noGrp="1"/>
          </p:cNvSpPr>
          <p:nvPr>
            <p:ph type="title"/>
          </p:nvPr>
        </p:nvSpPr>
        <p:spPr>
          <a:solidFill>
            <a:srgbClr val="00FFFF"/>
          </a:solidFill>
        </p:spPr>
        <p:txBody>
          <a:bodyPr/>
          <a:lstStyle/>
          <a:p>
            <a:r>
              <a:rPr lang="en-GB"/>
              <a:t>referencing</a:t>
            </a:r>
            <a:endParaRPr lang="en-GB" dirty="0"/>
          </a:p>
        </p:txBody>
      </p:sp>
      <p:sp>
        <p:nvSpPr>
          <p:cNvPr id="3" name="Content Placeholder 2">
            <a:extLst>
              <a:ext uri="{FF2B5EF4-FFF2-40B4-BE49-F238E27FC236}">
                <a16:creationId xmlns:a16="http://schemas.microsoft.com/office/drawing/2014/main" id="{EF199E7A-A492-22DA-B6BC-2CA5A0DE9751}"/>
              </a:ext>
            </a:extLst>
          </p:cNvPr>
          <p:cNvSpPr>
            <a:spLocks noGrp="1"/>
          </p:cNvSpPr>
          <p:nvPr>
            <p:ph idx="1"/>
          </p:nvPr>
        </p:nvSpPr>
        <p:spPr/>
        <p:txBody>
          <a:bodyPr vert="horz" lIns="91440" tIns="45720" rIns="91440" bIns="45720" rtlCol="0" anchor="t">
            <a:noAutofit/>
          </a:bodyPr>
          <a:lstStyle/>
          <a:p>
            <a:r>
              <a:rPr lang="en-GB" sz="2000">
                <a:ea typeface="+mn-lt"/>
                <a:cs typeface="+mn-lt"/>
              </a:rPr>
              <a:t>Microsoft Teams Official Website</a:t>
            </a:r>
            <a:endParaRPr lang="en-GB" sz="2000" dirty="0"/>
          </a:p>
          <a:p>
            <a:r>
              <a:rPr lang="en-GB" sz="2000">
                <a:ea typeface="+mn-lt"/>
                <a:cs typeface="+mn-lt"/>
              </a:rPr>
              <a:t>Microsoft Teams – Introducing Teams</a:t>
            </a:r>
            <a:endParaRPr lang="en-GB" sz="2000" dirty="0"/>
          </a:p>
          <a:p>
            <a:r>
              <a:rPr lang="en-GB" sz="2000">
                <a:ea typeface="+mn-lt"/>
                <a:cs typeface="+mn-lt"/>
              </a:rPr>
              <a:t>Microsoft Support (n.d.) Introducing Microsoft Teams. Available at: </a:t>
            </a:r>
            <a:r>
              <a:rPr lang="en-GB" sz="2000" dirty="0">
                <a:ea typeface="+mn-lt"/>
                <a:cs typeface="+mn-lt"/>
                <a:hlinkClick r:id="rId2"/>
              </a:rPr>
              <a:t>https://support.microsoft.com/en-gb/office/introducing-microsoft-teams-59b4cf2f-84ef-4a41-860a-37d3b9af09d3</a:t>
            </a:r>
            <a:r>
              <a:rPr lang="en-GB" sz="2000" dirty="0">
                <a:ea typeface="+mn-lt"/>
                <a:cs typeface="+mn-lt"/>
              </a:rPr>
              <a:t> </a:t>
            </a:r>
            <a:endParaRPr lang="en-GB" sz="2000" dirty="0"/>
          </a:p>
          <a:p>
            <a:r>
              <a:rPr lang="en-GB" sz="2000">
                <a:ea typeface="+mn-lt"/>
                <a:cs typeface="+mn-lt"/>
              </a:rPr>
              <a:t>Microsoft Teams Screen Sharing</a:t>
            </a:r>
            <a:endParaRPr lang="en-GB" sz="2000" dirty="0"/>
          </a:p>
          <a:p>
            <a:r>
              <a:rPr lang="en-GB" sz="2000">
                <a:ea typeface="+mn-lt"/>
                <a:cs typeface="+mn-lt"/>
              </a:rPr>
              <a:t>Microsoft (n.d.) Screen Sharing in Microsoft Teams. Available at: </a:t>
            </a:r>
            <a:r>
              <a:rPr lang="en-GB" sz="2000" dirty="0">
                <a:ea typeface="+mn-lt"/>
                <a:cs typeface="+mn-lt"/>
                <a:hlinkClick r:id="rId3"/>
              </a:rPr>
              <a:t>https://www.microsoft.com/en-gb/microsoft-teams/screen-sharing</a:t>
            </a:r>
            <a:r>
              <a:rPr lang="en-GB" sz="2000" dirty="0">
                <a:ea typeface="+mn-lt"/>
                <a:cs typeface="+mn-lt"/>
              </a:rPr>
              <a:t> </a:t>
            </a:r>
            <a:r>
              <a:rPr lang="en-GB" sz="2000">
                <a:ea typeface="+mn-lt"/>
                <a:cs typeface="+mn-lt"/>
              </a:rPr>
              <a:t>(Accessed: 6 June 2026).</a:t>
            </a:r>
            <a:endParaRPr lang="en-GB" sz="2000" dirty="0"/>
          </a:p>
          <a:p>
            <a:r>
              <a:rPr lang="en-GB" sz="2000">
                <a:ea typeface="+mn-lt"/>
                <a:cs typeface="+mn-lt"/>
              </a:rPr>
              <a:t>Microsoft Support – Show Your Screen During a Meeting</a:t>
            </a:r>
            <a:endParaRPr lang="en-GB" sz="2000" dirty="0"/>
          </a:p>
          <a:p>
            <a:r>
              <a:rPr lang="en-GB" sz="2000">
                <a:ea typeface="+mn-lt"/>
                <a:cs typeface="+mn-lt"/>
              </a:rPr>
              <a:t>Microsoft Support (n.d.) Show your screen during a meeting. Available at: </a:t>
            </a:r>
            <a:r>
              <a:rPr lang="en-GB" sz="2000" dirty="0">
                <a:ea typeface="+mn-lt"/>
                <a:cs typeface="+mn-lt"/>
                <a:hlinkClick r:id="rId4"/>
              </a:rPr>
              <a:t>https://support.microsoft.com/en-us/office/show-your-screen-during-a-meeting-90c84e5a-b6fe-4ed4-9687-5923d230d3a7</a:t>
            </a:r>
            <a:r>
              <a:rPr lang="en-GB" sz="2000" dirty="0">
                <a:ea typeface="+mn-lt"/>
                <a:cs typeface="+mn-lt"/>
              </a:rPr>
              <a:t> </a:t>
            </a:r>
            <a:endParaRPr lang="en-GB" sz="2000" dirty="0"/>
          </a:p>
          <a:p>
            <a:endParaRPr lang="en-GB" sz="2000" dirty="0"/>
          </a:p>
        </p:txBody>
      </p:sp>
    </p:spTree>
    <p:extLst>
      <p:ext uri="{BB962C8B-B14F-4D97-AF65-F5344CB8AC3E}">
        <p14:creationId xmlns:p14="http://schemas.microsoft.com/office/powerpoint/2010/main" val="12638555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930350eb-f8df-4f84-845c-a06ee073f72d"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2198A68983C46459DA12D7920F9F8FF" ma:contentTypeVersion="5" ma:contentTypeDescription="Create a new document." ma:contentTypeScope="" ma:versionID="16991246f90c0da03a86566d006983a6">
  <xsd:schema xmlns:xsd="http://www.w3.org/2001/XMLSchema" xmlns:xs="http://www.w3.org/2001/XMLSchema" xmlns:p="http://schemas.microsoft.com/office/2006/metadata/properties" xmlns:ns3="930350eb-f8df-4f84-845c-a06ee073f72d" targetNamespace="http://schemas.microsoft.com/office/2006/metadata/properties" ma:root="true" ma:fieldsID="ec38fda1961f417818b9481b77f0d40e" ns3:_="">
    <xsd:import namespace="930350eb-f8df-4f84-845c-a06ee073f7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0350eb-f8df-4f84-845c-a06ee073f7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104B87A-4D32-4062-868A-6141A1931B90}">
  <ds:schemaRefs>
    <ds:schemaRef ds:uri="http://purl.org/dc/terms/"/>
    <ds:schemaRef ds:uri="930350eb-f8df-4f84-845c-a06ee073f72d"/>
    <ds:schemaRef ds:uri="http://purl.org/dc/elements/1.1/"/>
    <ds:schemaRef ds:uri="http://schemas.openxmlformats.org/package/2006/metadata/core-properties"/>
    <ds:schemaRef ds:uri="http://purl.org/dc/dcmitype/"/>
    <ds:schemaRef ds:uri="http://schemas.microsoft.com/office/2006/documentManagement/types"/>
    <ds:schemaRef ds:uri="http://schemas.microsoft.com/office/2006/metadata/properties"/>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2D108AEC-6649-4F52-B54C-B2B4E2862EC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30350eb-f8df-4f84-845c-a06ee073f72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BB2C7C7-F415-450C-9FF6-A1127E0C622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20</TotalTime>
  <Words>428</Words>
  <Application>Microsoft Office PowerPoint</Application>
  <PresentationFormat>Widescreen</PresentationFormat>
  <Paragraphs>38</Paragraphs>
  <Slides>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Aptos</vt:lpstr>
      <vt:lpstr>Aptos Display</vt:lpstr>
      <vt:lpstr>Arial</vt:lpstr>
      <vt:lpstr>Office Theme</vt:lpstr>
      <vt:lpstr>Health care and social care digital skills and research methods</vt:lpstr>
      <vt:lpstr> </vt:lpstr>
      <vt:lpstr>Microsoft Teams </vt:lpstr>
      <vt:lpstr>Why Microsoft teams is suitable for staff training</vt:lpstr>
      <vt:lpstr>Efficiency and communication</vt:lpstr>
      <vt:lpstr>Advantages and limitations</vt:lpstr>
      <vt:lpstr>referencing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Juliet Harrison (2541296)</dc:creator>
  <cp:lastModifiedBy>Juliet Harrison (2541296)</cp:lastModifiedBy>
  <cp:revision>3</cp:revision>
  <dcterms:created xsi:type="dcterms:W3CDTF">2026-05-26T16:13:20Z</dcterms:created>
  <dcterms:modified xsi:type="dcterms:W3CDTF">2026-06-07T21:29:54Z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0x01010072198A68983C46459DA12D7920F9F8FF</vt:lpwstr>
  </property>
</Properties>
</file>