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  <p:sldId id="273" r:id="rId10"/>
    <p:sldId id="257" r:id="rId11"/>
    <p:sldId id="258" r:id="rId12"/>
    <p:sldId id="259" r:id="rId13"/>
    <p:sldId id="264" r:id="rId14"/>
    <p:sldId id="260" r:id="rId15"/>
    <p:sldId id="261" r:id="rId16"/>
    <p:sldId id="262" r:id="rId17"/>
    <p:sldId id="265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9" autoAdjust="0"/>
    <p:restoredTop sz="94660"/>
  </p:normalViewPr>
  <p:slideViewPr>
    <p:cSldViewPr snapToGrid="0">
      <p:cViewPr varScale="1">
        <p:scale>
          <a:sx n="37" d="100"/>
          <a:sy n="37" d="100"/>
        </p:scale>
        <p:origin x="24" y="11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FD75-C0A5-4AEA-9350-619A9C6795B6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82EC7-7A40-4887-9BBF-6DF53A975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5382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FD75-C0A5-4AEA-9350-619A9C6795B6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82EC7-7A40-4887-9BBF-6DF53A975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0267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FD75-C0A5-4AEA-9350-619A9C6795B6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82EC7-7A40-4887-9BBF-6DF53A975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389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FD75-C0A5-4AEA-9350-619A9C6795B6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82EC7-7A40-4887-9BBF-6DF53A975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254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FD75-C0A5-4AEA-9350-619A9C6795B6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82EC7-7A40-4887-9BBF-6DF53A975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2975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FD75-C0A5-4AEA-9350-619A9C6795B6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82EC7-7A40-4887-9BBF-6DF53A975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367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FD75-C0A5-4AEA-9350-619A9C6795B6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82EC7-7A40-4887-9BBF-6DF53A975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0228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FD75-C0A5-4AEA-9350-619A9C6795B6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82EC7-7A40-4887-9BBF-6DF53A975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934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FD75-C0A5-4AEA-9350-619A9C6795B6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82EC7-7A40-4887-9BBF-6DF53A975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418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FD75-C0A5-4AEA-9350-619A9C6795B6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82EC7-7A40-4887-9BBF-6DF53A975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5086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FD75-C0A5-4AEA-9350-619A9C6795B6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82EC7-7A40-4887-9BBF-6DF53A975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784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7BFD75-C0A5-4AEA-9350-619A9C6795B6}" type="datetimeFigureOut">
              <a:rPr lang="en-GB" smtClean="0"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782EC7-7A40-4887-9BBF-6DF53A975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175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FF00"/>
                </a:solidFill>
              </a:rPr>
              <a:t>ECAD 5008</a:t>
            </a:r>
            <a:br>
              <a:rPr lang="en-GB" dirty="0" smtClean="0">
                <a:solidFill>
                  <a:srgbClr val="FFFF00"/>
                </a:solidFill>
              </a:rPr>
            </a:br>
            <a:r>
              <a:rPr lang="en-GB" dirty="0" err="1" smtClean="0">
                <a:solidFill>
                  <a:srgbClr val="FFFF00"/>
                </a:solidFill>
              </a:rPr>
              <a:t>Gwyddoniaeth</a:t>
            </a:r>
            <a:r>
              <a:rPr lang="en-GB" dirty="0" smtClean="0">
                <a:solidFill>
                  <a:srgbClr val="FFFF00"/>
                </a:solidFill>
              </a:rPr>
              <a:t> a </a:t>
            </a:r>
            <a:r>
              <a:rPr lang="en-GB" dirty="0" err="1" smtClean="0">
                <a:solidFill>
                  <a:srgbClr val="FFFF00"/>
                </a:solidFill>
              </a:rPr>
              <a:t>Thecholeg</a:t>
            </a:r>
            <a:r>
              <a:rPr lang="en-GB" dirty="0">
                <a:solidFill>
                  <a:srgbClr val="FFFF00"/>
                </a:solidFill>
              </a:rPr>
              <a:t/>
            </a:r>
            <a:br>
              <a:rPr lang="en-GB" dirty="0">
                <a:solidFill>
                  <a:srgbClr val="FFFF00"/>
                </a:solidFill>
              </a:rPr>
            </a:br>
            <a:r>
              <a:rPr lang="en-GB" dirty="0" smtClean="0">
                <a:solidFill>
                  <a:srgbClr val="FFFF00"/>
                </a:solidFill>
              </a:rPr>
              <a:t>Science and Technology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2880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29912" y="837127"/>
            <a:ext cx="9387268" cy="5280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7698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0614" y="656822"/>
            <a:ext cx="9616225" cy="5409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641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05896" y="792605"/>
            <a:ext cx="9626687" cy="5415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785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7279" y="537692"/>
            <a:ext cx="10263029" cy="5772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0591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2885" y="618185"/>
            <a:ext cx="10165721" cy="5718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0560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672" y="482957"/>
            <a:ext cx="10612192" cy="5969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1607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670" y="318752"/>
            <a:ext cx="10927006" cy="6146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3713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882" y="246308"/>
            <a:ext cx="11284754" cy="6347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5575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FF00"/>
                </a:solidFill>
              </a:rPr>
              <a:t>ECAD 5008</a:t>
            </a:r>
            <a:br>
              <a:rPr lang="en-GB" dirty="0" smtClean="0">
                <a:solidFill>
                  <a:srgbClr val="FFFF00"/>
                </a:solidFill>
              </a:rPr>
            </a:br>
            <a:r>
              <a:rPr lang="en-GB" dirty="0" err="1" smtClean="0">
                <a:solidFill>
                  <a:srgbClr val="FFFF00"/>
                </a:solidFill>
              </a:rPr>
              <a:t>Asesu</a:t>
            </a:r>
            <a:r>
              <a:rPr lang="en-GB" dirty="0" smtClean="0">
                <a:solidFill>
                  <a:srgbClr val="FFFF00"/>
                </a:solidFill>
              </a:rPr>
              <a:t> </a:t>
            </a:r>
            <a:r>
              <a:rPr lang="en-GB" dirty="0" err="1" smtClean="0">
                <a:solidFill>
                  <a:srgbClr val="FFFF00"/>
                </a:solidFill>
              </a:rPr>
              <a:t>ar</a:t>
            </a:r>
            <a:r>
              <a:rPr lang="en-GB" dirty="0" smtClean="0">
                <a:solidFill>
                  <a:srgbClr val="FFFF00"/>
                </a:solidFill>
              </a:rPr>
              <a:t> </a:t>
            </a:r>
            <a:r>
              <a:rPr lang="en-GB" dirty="0" err="1" smtClean="0">
                <a:solidFill>
                  <a:srgbClr val="FFFF00"/>
                </a:solidFill>
              </a:rPr>
              <a:t>gyfer</a:t>
            </a:r>
            <a:r>
              <a:rPr lang="en-GB" dirty="0" smtClean="0">
                <a:solidFill>
                  <a:srgbClr val="FFFF00"/>
                </a:solidFill>
              </a:rPr>
              <a:t> </a:t>
            </a:r>
            <a:r>
              <a:rPr lang="en-GB" dirty="0" err="1" smtClean="0">
                <a:solidFill>
                  <a:srgbClr val="FFFF00"/>
                </a:solidFill>
              </a:rPr>
              <a:t>dysgu</a:t>
            </a:r>
            <a:r>
              <a:rPr lang="en-GB" dirty="0">
                <a:solidFill>
                  <a:srgbClr val="FFFF00"/>
                </a:solidFill>
              </a:rPr>
              <a:t/>
            </a:r>
            <a:br>
              <a:rPr lang="en-GB" dirty="0">
                <a:solidFill>
                  <a:srgbClr val="FFFF00"/>
                </a:solidFill>
              </a:rPr>
            </a:br>
            <a:r>
              <a:rPr lang="en-GB" dirty="0" smtClean="0">
                <a:solidFill>
                  <a:srgbClr val="FFFF00"/>
                </a:solidFill>
              </a:rPr>
              <a:t>Assessment for learning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6000" dirty="0" smtClean="0">
                <a:solidFill>
                  <a:srgbClr val="FFFF00"/>
                </a:solidFill>
              </a:rPr>
              <a:t>IMPACT CYMRU / WALES</a:t>
            </a:r>
          </a:p>
          <a:p>
            <a:r>
              <a:rPr lang="en-GB" sz="6000" dirty="0" err="1" smtClean="0">
                <a:solidFill>
                  <a:srgbClr val="FFFF00"/>
                </a:solidFill>
              </a:rPr>
              <a:t>Ymuno</a:t>
            </a:r>
            <a:r>
              <a:rPr lang="en-GB" sz="6000" dirty="0" smtClean="0">
                <a:solidFill>
                  <a:srgbClr val="FFFF00"/>
                </a:solidFill>
              </a:rPr>
              <a:t> a </a:t>
            </a:r>
            <a:r>
              <a:rPr lang="en-GB" sz="6000" dirty="0" err="1" smtClean="0">
                <a:solidFill>
                  <a:srgbClr val="FFFF00"/>
                </a:solidFill>
              </a:rPr>
              <a:t>mewngofnodi</a:t>
            </a:r>
            <a:endParaRPr lang="en-GB" sz="6000" dirty="0" smtClean="0">
              <a:solidFill>
                <a:srgbClr val="FFFF00"/>
              </a:solidFill>
            </a:endParaRPr>
          </a:p>
          <a:p>
            <a:r>
              <a:rPr lang="en-GB" sz="6000" dirty="0" smtClean="0">
                <a:solidFill>
                  <a:srgbClr val="FFFF00"/>
                </a:solidFill>
              </a:rPr>
              <a:t>Join and login</a:t>
            </a:r>
            <a:endParaRPr lang="en-GB" sz="6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1051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FF00"/>
                </a:solidFill>
              </a:rPr>
              <a:t>ECAD 5008</a:t>
            </a:r>
            <a:br>
              <a:rPr lang="en-GB" dirty="0" smtClean="0">
                <a:solidFill>
                  <a:srgbClr val="FFFF00"/>
                </a:solidFill>
              </a:rPr>
            </a:br>
            <a:r>
              <a:rPr lang="en-GB" dirty="0" err="1" smtClean="0">
                <a:solidFill>
                  <a:srgbClr val="FFFF00"/>
                </a:solidFill>
              </a:rPr>
              <a:t>Gwyddoniaeth</a:t>
            </a:r>
            <a:r>
              <a:rPr lang="en-GB" dirty="0" smtClean="0">
                <a:solidFill>
                  <a:srgbClr val="FFFF00"/>
                </a:solidFill>
              </a:rPr>
              <a:t> a </a:t>
            </a:r>
            <a:r>
              <a:rPr lang="en-GB" dirty="0" err="1" smtClean="0">
                <a:solidFill>
                  <a:srgbClr val="FFFF00"/>
                </a:solidFill>
              </a:rPr>
              <a:t>Thecholeg</a:t>
            </a:r>
            <a:r>
              <a:rPr lang="en-GB" dirty="0">
                <a:solidFill>
                  <a:srgbClr val="FFFF00"/>
                </a:solidFill>
              </a:rPr>
              <a:t/>
            </a:r>
            <a:br>
              <a:rPr lang="en-GB" dirty="0">
                <a:solidFill>
                  <a:srgbClr val="FFFF00"/>
                </a:solidFill>
              </a:rPr>
            </a:br>
            <a:r>
              <a:rPr lang="en-GB" dirty="0" smtClean="0">
                <a:solidFill>
                  <a:srgbClr val="FFFF00"/>
                </a:solidFill>
              </a:rPr>
              <a:t>Science and Technology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800" dirty="0" smtClean="0">
                <a:solidFill>
                  <a:srgbClr val="FFFF00"/>
                </a:solidFill>
              </a:rPr>
              <a:t>GWEFAN STEM</a:t>
            </a:r>
          </a:p>
          <a:p>
            <a:r>
              <a:rPr lang="en-GB" sz="4800" dirty="0" smtClean="0">
                <a:solidFill>
                  <a:srgbClr val="FFFF00"/>
                </a:solidFill>
              </a:rPr>
              <a:t>STEM WEBSITE</a:t>
            </a:r>
            <a:endParaRPr lang="en-GB" sz="4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1148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FF00"/>
                </a:solidFill>
              </a:rPr>
              <a:t>ECAD 5008</a:t>
            </a:r>
            <a:br>
              <a:rPr lang="en-GB" dirty="0" smtClean="0">
                <a:solidFill>
                  <a:srgbClr val="FFFF00"/>
                </a:solidFill>
              </a:rPr>
            </a:br>
            <a:r>
              <a:rPr lang="en-GB" dirty="0" err="1" smtClean="0">
                <a:solidFill>
                  <a:srgbClr val="FFFF00"/>
                </a:solidFill>
              </a:rPr>
              <a:t>Gwyddoniaeth</a:t>
            </a:r>
            <a:r>
              <a:rPr lang="en-GB" dirty="0" smtClean="0">
                <a:solidFill>
                  <a:srgbClr val="FFFF00"/>
                </a:solidFill>
              </a:rPr>
              <a:t> a </a:t>
            </a:r>
            <a:r>
              <a:rPr lang="en-GB" dirty="0" err="1" smtClean="0">
                <a:solidFill>
                  <a:srgbClr val="FFFF00"/>
                </a:solidFill>
              </a:rPr>
              <a:t>Thecholeg</a:t>
            </a:r>
            <a:r>
              <a:rPr lang="en-GB" dirty="0">
                <a:solidFill>
                  <a:srgbClr val="FFFF00"/>
                </a:solidFill>
              </a:rPr>
              <a:t/>
            </a:r>
            <a:br>
              <a:rPr lang="en-GB" dirty="0">
                <a:solidFill>
                  <a:srgbClr val="FFFF00"/>
                </a:solidFill>
              </a:rPr>
            </a:br>
            <a:r>
              <a:rPr lang="en-GB" dirty="0" smtClean="0">
                <a:solidFill>
                  <a:srgbClr val="FFFF00"/>
                </a:solidFill>
              </a:rPr>
              <a:t>Science and Technology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FF00"/>
                </a:solidFill>
              </a:rPr>
              <a:t>Pa </a:t>
            </a:r>
            <a:r>
              <a:rPr lang="en-GB" dirty="0" err="1" smtClean="0">
                <a:solidFill>
                  <a:srgbClr val="FFFF00"/>
                </a:solidFill>
              </a:rPr>
              <a:t>fath</a:t>
            </a:r>
            <a:r>
              <a:rPr lang="en-GB" dirty="0" smtClean="0">
                <a:solidFill>
                  <a:srgbClr val="FFFF00"/>
                </a:solidFill>
              </a:rPr>
              <a:t> o </a:t>
            </a:r>
            <a:r>
              <a:rPr lang="en-GB" dirty="0" err="1" smtClean="0">
                <a:solidFill>
                  <a:srgbClr val="FFFF00"/>
                </a:solidFill>
              </a:rPr>
              <a:t>ymchwiliadau</a:t>
            </a:r>
            <a:r>
              <a:rPr lang="en-GB" dirty="0" smtClean="0">
                <a:solidFill>
                  <a:srgbClr val="FFFF00"/>
                </a:solidFill>
              </a:rPr>
              <a:t> </a:t>
            </a:r>
            <a:r>
              <a:rPr lang="en-GB" dirty="0" err="1" smtClean="0">
                <a:solidFill>
                  <a:srgbClr val="FFFF00"/>
                </a:solidFill>
              </a:rPr>
              <a:t>ydyn</a:t>
            </a:r>
            <a:r>
              <a:rPr lang="en-GB" dirty="0" smtClean="0">
                <a:solidFill>
                  <a:srgbClr val="FFFF00"/>
                </a:solidFill>
              </a:rPr>
              <a:t> </a:t>
            </a:r>
            <a:r>
              <a:rPr lang="en-GB" dirty="0" err="1" smtClean="0">
                <a:solidFill>
                  <a:srgbClr val="FFFF00"/>
                </a:solidFill>
              </a:rPr>
              <a:t>ni’n</a:t>
            </a:r>
            <a:r>
              <a:rPr lang="en-GB" dirty="0" smtClean="0">
                <a:solidFill>
                  <a:srgbClr val="FFFF00"/>
                </a:solidFill>
              </a:rPr>
              <a:t> </a:t>
            </a:r>
            <a:r>
              <a:rPr lang="en-GB" dirty="0" err="1" smtClean="0">
                <a:solidFill>
                  <a:srgbClr val="FFFF00"/>
                </a:solidFill>
              </a:rPr>
              <a:t>gallu</a:t>
            </a:r>
            <a:r>
              <a:rPr lang="en-GB" dirty="0" smtClean="0">
                <a:solidFill>
                  <a:srgbClr val="FFFF00"/>
                </a:solidFill>
              </a:rPr>
              <a:t> </a:t>
            </a:r>
            <a:r>
              <a:rPr lang="en-GB" dirty="0" err="1" smtClean="0">
                <a:solidFill>
                  <a:srgbClr val="FFFF00"/>
                </a:solidFill>
              </a:rPr>
              <a:t>gwneud</a:t>
            </a:r>
            <a:r>
              <a:rPr lang="en-GB" dirty="0">
                <a:solidFill>
                  <a:srgbClr val="FFFF00"/>
                </a:solidFill>
              </a:rPr>
              <a:t>?</a:t>
            </a:r>
            <a:r>
              <a:rPr lang="en-GB" dirty="0" smtClean="0">
                <a:solidFill>
                  <a:srgbClr val="FFFF00"/>
                </a:solidFill>
              </a:rPr>
              <a:t> </a:t>
            </a:r>
            <a:r>
              <a:rPr lang="en-GB" dirty="0" err="1" smtClean="0">
                <a:solidFill>
                  <a:srgbClr val="FFFF00"/>
                </a:solidFill>
              </a:rPr>
              <a:t>Trafodwch</a:t>
            </a:r>
            <a:r>
              <a:rPr lang="en-GB" dirty="0" smtClean="0">
                <a:solidFill>
                  <a:srgbClr val="FFFF00"/>
                </a:solidFill>
              </a:rPr>
              <a:t>.</a:t>
            </a:r>
          </a:p>
          <a:p>
            <a:endParaRPr lang="en-GB" dirty="0">
              <a:solidFill>
                <a:srgbClr val="FFFF00"/>
              </a:solidFill>
            </a:endParaRPr>
          </a:p>
          <a:p>
            <a:r>
              <a:rPr lang="en-GB" dirty="0" smtClean="0">
                <a:solidFill>
                  <a:srgbClr val="FFFF00"/>
                </a:solidFill>
              </a:rPr>
              <a:t>What sort of investigations can we do? Discuss.</a:t>
            </a:r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5607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FF00"/>
                </a:solidFill>
              </a:rPr>
              <a:t>ECAD 5008</a:t>
            </a:r>
            <a:br>
              <a:rPr lang="en-GB" dirty="0" smtClean="0">
                <a:solidFill>
                  <a:srgbClr val="FFFF00"/>
                </a:solidFill>
              </a:rPr>
            </a:br>
            <a:r>
              <a:rPr lang="en-GB" dirty="0" err="1" smtClean="0">
                <a:solidFill>
                  <a:srgbClr val="FFFF00"/>
                </a:solidFill>
              </a:rPr>
              <a:t>Gwyddoniaeth</a:t>
            </a:r>
            <a:r>
              <a:rPr lang="en-GB" dirty="0" smtClean="0">
                <a:solidFill>
                  <a:srgbClr val="FFFF00"/>
                </a:solidFill>
              </a:rPr>
              <a:t> a </a:t>
            </a:r>
            <a:r>
              <a:rPr lang="en-GB" dirty="0" err="1" smtClean="0">
                <a:solidFill>
                  <a:srgbClr val="FFFF00"/>
                </a:solidFill>
              </a:rPr>
              <a:t>Thecholeg</a:t>
            </a:r>
            <a:r>
              <a:rPr lang="en-GB" dirty="0">
                <a:solidFill>
                  <a:srgbClr val="FFFF00"/>
                </a:solidFill>
              </a:rPr>
              <a:t/>
            </a:r>
            <a:br>
              <a:rPr lang="en-GB" dirty="0">
                <a:solidFill>
                  <a:srgbClr val="FFFF00"/>
                </a:solidFill>
              </a:rPr>
            </a:br>
            <a:r>
              <a:rPr lang="en-GB" dirty="0" smtClean="0">
                <a:solidFill>
                  <a:srgbClr val="FFFF00"/>
                </a:solidFill>
              </a:rPr>
              <a:t>Science and Technology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>
                <a:solidFill>
                  <a:srgbClr val="FFFF00"/>
                </a:solidFill>
              </a:rPr>
              <a:t>Rhagfynegi</a:t>
            </a:r>
            <a:r>
              <a:rPr lang="en-GB" dirty="0" smtClean="0">
                <a:solidFill>
                  <a:srgbClr val="FFFF00"/>
                </a:solidFill>
              </a:rPr>
              <a:t>.</a:t>
            </a:r>
          </a:p>
          <a:p>
            <a:r>
              <a:rPr lang="en-GB" dirty="0" smtClean="0">
                <a:solidFill>
                  <a:srgbClr val="FFFF00"/>
                </a:solidFill>
              </a:rPr>
              <a:t>Hypothesise.</a:t>
            </a:r>
          </a:p>
        </p:txBody>
      </p:sp>
    </p:spTree>
    <p:extLst>
      <p:ext uri="{BB962C8B-B14F-4D97-AF65-F5344CB8AC3E}">
        <p14:creationId xmlns:p14="http://schemas.microsoft.com/office/powerpoint/2010/main" val="2652710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FF00"/>
                </a:solidFill>
              </a:rPr>
              <a:t>ECAD 5008</a:t>
            </a:r>
            <a:br>
              <a:rPr lang="en-GB" dirty="0" smtClean="0">
                <a:solidFill>
                  <a:srgbClr val="FFFF00"/>
                </a:solidFill>
              </a:rPr>
            </a:br>
            <a:r>
              <a:rPr lang="en-GB" dirty="0" err="1" smtClean="0">
                <a:solidFill>
                  <a:srgbClr val="FFFF00"/>
                </a:solidFill>
              </a:rPr>
              <a:t>Gwyddoniaeth</a:t>
            </a:r>
            <a:r>
              <a:rPr lang="en-GB" dirty="0" smtClean="0">
                <a:solidFill>
                  <a:srgbClr val="FFFF00"/>
                </a:solidFill>
              </a:rPr>
              <a:t> a </a:t>
            </a:r>
            <a:r>
              <a:rPr lang="en-GB" dirty="0" err="1" smtClean="0">
                <a:solidFill>
                  <a:srgbClr val="FFFF00"/>
                </a:solidFill>
              </a:rPr>
              <a:t>Thecholeg</a:t>
            </a:r>
            <a:r>
              <a:rPr lang="en-GB" dirty="0">
                <a:solidFill>
                  <a:srgbClr val="FFFF00"/>
                </a:solidFill>
              </a:rPr>
              <a:t/>
            </a:r>
            <a:br>
              <a:rPr lang="en-GB" dirty="0">
                <a:solidFill>
                  <a:srgbClr val="FFFF00"/>
                </a:solidFill>
              </a:rPr>
            </a:br>
            <a:r>
              <a:rPr lang="en-GB" dirty="0" smtClean="0">
                <a:solidFill>
                  <a:srgbClr val="FFFF00"/>
                </a:solidFill>
              </a:rPr>
              <a:t>Science and Technology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>
                <a:solidFill>
                  <a:srgbClr val="FFFF00"/>
                </a:solidFill>
              </a:rPr>
              <a:t>Sut</a:t>
            </a:r>
            <a:r>
              <a:rPr lang="en-GB" dirty="0" smtClean="0">
                <a:solidFill>
                  <a:srgbClr val="FFFF00"/>
                </a:solidFill>
              </a:rPr>
              <a:t> </a:t>
            </a:r>
            <a:r>
              <a:rPr lang="en-GB" dirty="0" err="1" smtClean="0">
                <a:solidFill>
                  <a:srgbClr val="FFFF00"/>
                </a:solidFill>
              </a:rPr>
              <a:t>mae</a:t>
            </a:r>
            <a:r>
              <a:rPr lang="en-GB" dirty="0" smtClean="0">
                <a:solidFill>
                  <a:srgbClr val="FFFF00"/>
                </a:solidFill>
              </a:rPr>
              <a:t> </a:t>
            </a:r>
            <a:r>
              <a:rPr lang="en-GB" dirty="0" err="1" smtClean="0">
                <a:solidFill>
                  <a:srgbClr val="FFFF00"/>
                </a:solidFill>
              </a:rPr>
              <a:t>Aagd</a:t>
            </a:r>
            <a:r>
              <a:rPr lang="en-GB" dirty="0" smtClean="0">
                <a:solidFill>
                  <a:srgbClr val="FFFF00"/>
                </a:solidFill>
              </a:rPr>
              <a:t> </a:t>
            </a:r>
            <a:r>
              <a:rPr lang="en-GB" dirty="0" err="1" smtClean="0">
                <a:solidFill>
                  <a:srgbClr val="FFFF00"/>
                </a:solidFill>
              </a:rPr>
              <a:t>yn</a:t>
            </a:r>
            <a:r>
              <a:rPr lang="en-GB" dirty="0" smtClean="0">
                <a:solidFill>
                  <a:srgbClr val="FFFF00"/>
                </a:solidFill>
              </a:rPr>
              <a:t> </a:t>
            </a:r>
            <a:r>
              <a:rPr lang="en-GB" dirty="0" err="1" smtClean="0">
                <a:solidFill>
                  <a:srgbClr val="FFFF00"/>
                </a:solidFill>
              </a:rPr>
              <a:t>plethu</a:t>
            </a:r>
            <a:r>
              <a:rPr lang="en-GB" dirty="0" smtClean="0">
                <a:solidFill>
                  <a:srgbClr val="FFFF00"/>
                </a:solidFill>
              </a:rPr>
              <a:t> </a:t>
            </a:r>
            <a:r>
              <a:rPr lang="en-GB" dirty="0" err="1" smtClean="0">
                <a:solidFill>
                  <a:srgbClr val="FFFF00"/>
                </a:solidFill>
              </a:rPr>
              <a:t>mewn</a:t>
            </a:r>
            <a:r>
              <a:rPr lang="en-GB" dirty="0" smtClean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i</a:t>
            </a:r>
            <a:r>
              <a:rPr lang="en-GB" dirty="0" err="1" smtClean="0">
                <a:solidFill>
                  <a:srgbClr val="FFFF00"/>
                </a:solidFill>
              </a:rPr>
              <a:t>’r</a:t>
            </a:r>
            <a:r>
              <a:rPr lang="en-GB" dirty="0" smtClean="0">
                <a:solidFill>
                  <a:srgbClr val="FFFF00"/>
                </a:solidFill>
              </a:rPr>
              <a:t> </a:t>
            </a:r>
            <a:r>
              <a:rPr lang="en-GB" dirty="0" err="1" smtClean="0">
                <a:solidFill>
                  <a:srgbClr val="FFFF00"/>
                </a:solidFill>
              </a:rPr>
              <a:t>ymchwiliadau</a:t>
            </a:r>
            <a:r>
              <a:rPr lang="en-GB" dirty="0" smtClean="0">
                <a:solidFill>
                  <a:srgbClr val="FFFF00"/>
                </a:solidFill>
              </a:rPr>
              <a:t>.</a:t>
            </a:r>
          </a:p>
          <a:p>
            <a:endParaRPr lang="en-GB" dirty="0">
              <a:solidFill>
                <a:srgbClr val="FFFF00"/>
              </a:solidFill>
            </a:endParaRPr>
          </a:p>
          <a:p>
            <a:r>
              <a:rPr lang="en-GB" dirty="0" smtClean="0">
                <a:solidFill>
                  <a:srgbClr val="FFFF00"/>
                </a:solidFill>
              </a:rPr>
              <a:t>How can you use </a:t>
            </a:r>
            <a:r>
              <a:rPr lang="en-GB" dirty="0" err="1" smtClean="0">
                <a:solidFill>
                  <a:srgbClr val="FFFF00"/>
                </a:solidFill>
              </a:rPr>
              <a:t>Afl</a:t>
            </a:r>
            <a:r>
              <a:rPr lang="en-GB" dirty="0" smtClean="0">
                <a:solidFill>
                  <a:srgbClr val="FFFF00"/>
                </a:solidFill>
              </a:rPr>
              <a:t> in the investigations.</a:t>
            </a:r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5668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FF00"/>
                </a:solidFill>
              </a:rPr>
              <a:t>ECAD 5008</a:t>
            </a:r>
            <a:br>
              <a:rPr lang="en-GB" dirty="0" smtClean="0">
                <a:solidFill>
                  <a:srgbClr val="FFFF00"/>
                </a:solidFill>
              </a:rPr>
            </a:br>
            <a:r>
              <a:rPr lang="en-GB" dirty="0" err="1" smtClean="0">
                <a:solidFill>
                  <a:srgbClr val="FFFF00"/>
                </a:solidFill>
              </a:rPr>
              <a:t>Gwyddoniaeth</a:t>
            </a:r>
            <a:r>
              <a:rPr lang="en-GB" dirty="0" smtClean="0">
                <a:solidFill>
                  <a:srgbClr val="FFFF00"/>
                </a:solidFill>
              </a:rPr>
              <a:t> a </a:t>
            </a:r>
            <a:r>
              <a:rPr lang="en-GB" dirty="0" err="1" smtClean="0">
                <a:solidFill>
                  <a:srgbClr val="FFFF00"/>
                </a:solidFill>
              </a:rPr>
              <a:t>Thecholeg</a:t>
            </a:r>
            <a:r>
              <a:rPr lang="en-GB" dirty="0">
                <a:solidFill>
                  <a:srgbClr val="FFFF00"/>
                </a:solidFill>
              </a:rPr>
              <a:t/>
            </a:r>
            <a:br>
              <a:rPr lang="en-GB" dirty="0">
                <a:solidFill>
                  <a:srgbClr val="FFFF00"/>
                </a:solidFill>
              </a:rPr>
            </a:br>
            <a:r>
              <a:rPr lang="en-GB" dirty="0" smtClean="0">
                <a:solidFill>
                  <a:srgbClr val="FFFF00"/>
                </a:solidFill>
              </a:rPr>
              <a:t>Science and Technology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FF00"/>
                </a:solidFill>
              </a:rPr>
              <a:t>Pa </a:t>
            </a:r>
            <a:r>
              <a:rPr lang="en-GB" dirty="0" err="1" smtClean="0">
                <a:solidFill>
                  <a:srgbClr val="FFFF00"/>
                </a:solidFill>
              </a:rPr>
              <a:t>wybodaeth</a:t>
            </a:r>
            <a:r>
              <a:rPr lang="en-GB" dirty="0" smtClean="0">
                <a:solidFill>
                  <a:srgbClr val="FFFF00"/>
                </a:solidFill>
              </a:rPr>
              <a:t> </a:t>
            </a:r>
            <a:r>
              <a:rPr lang="en-GB" dirty="0" err="1" smtClean="0">
                <a:solidFill>
                  <a:srgbClr val="FFFF00"/>
                </a:solidFill>
              </a:rPr>
              <a:t>ydyn</a:t>
            </a:r>
            <a:r>
              <a:rPr lang="en-GB" dirty="0" smtClean="0">
                <a:solidFill>
                  <a:srgbClr val="FFFF00"/>
                </a:solidFill>
              </a:rPr>
              <a:t> </a:t>
            </a:r>
            <a:r>
              <a:rPr lang="en-GB" dirty="0" err="1" smtClean="0">
                <a:solidFill>
                  <a:srgbClr val="FFFF00"/>
                </a:solidFill>
              </a:rPr>
              <a:t>ni’n</a:t>
            </a:r>
            <a:r>
              <a:rPr lang="en-GB" dirty="0" smtClean="0">
                <a:solidFill>
                  <a:srgbClr val="FFFF00"/>
                </a:solidFill>
              </a:rPr>
              <a:t> </a:t>
            </a:r>
            <a:r>
              <a:rPr lang="en-GB" dirty="0" err="1" smtClean="0">
                <a:solidFill>
                  <a:srgbClr val="FFFF00"/>
                </a:solidFill>
              </a:rPr>
              <a:t>casglu</a:t>
            </a:r>
            <a:r>
              <a:rPr lang="en-GB" dirty="0" smtClean="0">
                <a:solidFill>
                  <a:srgbClr val="FFFF00"/>
                </a:solidFill>
              </a:rPr>
              <a:t>?</a:t>
            </a:r>
          </a:p>
          <a:p>
            <a:r>
              <a:rPr lang="en-GB" dirty="0" smtClean="0">
                <a:solidFill>
                  <a:srgbClr val="FFFF00"/>
                </a:solidFill>
              </a:rPr>
              <a:t>What information are we collecting?</a:t>
            </a:r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0296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FF00"/>
                </a:solidFill>
              </a:rPr>
              <a:t>ECAD 5008</a:t>
            </a:r>
            <a:br>
              <a:rPr lang="en-GB" dirty="0" smtClean="0">
                <a:solidFill>
                  <a:srgbClr val="FFFF00"/>
                </a:solidFill>
              </a:rPr>
            </a:br>
            <a:r>
              <a:rPr lang="en-GB" dirty="0" err="1" smtClean="0">
                <a:solidFill>
                  <a:srgbClr val="FFFF00"/>
                </a:solidFill>
              </a:rPr>
              <a:t>Gwyddoniaeth</a:t>
            </a:r>
            <a:r>
              <a:rPr lang="en-GB" dirty="0" smtClean="0">
                <a:solidFill>
                  <a:srgbClr val="FFFF00"/>
                </a:solidFill>
              </a:rPr>
              <a:t> a </a:t>
            </a:r>
            <a:r>
              <a:rPr lang="en-GB" dirty="0" err="1" smtClean="0">
                <a:solidFill>
                  <a:srgbClr val="FFFF00"/>
                </a:solidFill>
              </a:rPr>
              <a:t>Thecholeg</a:t>
            </a:r>
            <a:r>
              <a:rPr lang="en-GB" dirty="0">
                <a:solidFill>
                  <a:srgbClr val="FFFF00"/>
                </a:solidFill>
              </a:rPr>
              <a:t/>
            </a:r>
            <a:br>
              <a:rPr lang="en-GB" dirty="0">
                <a:solidFill>
                  <a:srgbClr val="FFFF00"/>
                </a:solidFill>
              </a:rPr>
            </a:br>
            <a:r>
              <a:rPr lang="en-GB" dirty="0" smtClean="0">
                <a:solidFill>
                  <a:srgbClr val="FFFF00"/>
                </a:solidFill>
              </a:rPr>
              <a:t>Science and Technology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>
                <a:solidFill>
                  <a:srgbClr val="FFFF00"/>
                </a:solidFill>
              </a:rPr>
              <a:t>Sut</a:t>
            </a:r>
            <a:r>
              <a:rPr lang="en-GB" dirty="0" smtClean="0">
                <a:solidFill>
                  <a:srgbClr val="FFFF00"/>
                </a:solidFill>
              </a:rPr>
              <a:t> </a:t>
            </a:r>
            <a:r>
              <a:rPr lang="en-GB" dirty="0" err="1" smtClean="0">
                <a:solidFill>
                  <a:srgbClr val="FFFF00"/>
                </a:solidFill>
              </a:rPr>
              <a:t>ydyn</a:t>
            </a:r>
            <a:r>
              <a:rPr lang="en-GB" dirty="0" smtClean="0">
                <a:solidFill>
                  <a:srgbClr val="FFFF00"/>
                </a:solidFill>
              </a:rPr>
              <a:t> </a:t>
            </a:r>
            <a:r>
              <a:rPr lang="en-GB" dirty="0" err="1" smtClean="0">
                <a:solidFill>
                  <a:srgbClr val="FFFF00"/>
                </a:solidFill>
              </a:rPr>
              <a:t>ni’n</a:t>
            </a:r>
            <a:r>
              <a:rPr lang="en-GB" dirty="0" smtClean="0">
                <a:solidFill>
                  <a:srgbClr val="FFFF00"/>
                </a:solidFill>
              </a:rPr>
              <a:t> </a:t>
            </a:r>
            <a:r>
              <a:rPr lang="en-GB" dirty="0" err="1" smtClean="0">
                <a:solidFill>
                  <a:srgbClr val="FFFF00"/>
                </a:solidFill>
              </a:rPr>
              <a:t>arddangos</a:t>
            </a:r>
            <a:r>
              <a:rPr lang="en-GB" dirty="0" smtClean="0">
                <a:solidFill>
                  <a:srgbClr val="FFFF00"/>
                </a:solidFill>
              </a:rPr>
              <a:t> data / </a:t>
            </a:r>
            <a:r>
              <a:rPr lang="en-GB" dirty="0" err="1" smtClean="0">
                <a:solidFill>
                  <a:srgbClr val="FFFF00"/>
                </a:solidFill>
              </a:rPr>
              <a:t>canlyniadau</a:t>
            </a:r>
            <a:r>
              <a:rPr lang="en-GB" dirty="0" smtClean="0">
                <a:solidFill>
                  <a:srgbClr val="FFFF00"/>
                </a:solidFill>
              </a:rPr>
              <a:t> / </a:t>
            </a:r>
            <a:r>
              <a:rPr lang="en-GB" dirty="0" err="1" smtClean="0">
                <a:solidFill>
                  <a:srgbClr val="FFFF00"/>
                </a:solidFill>
              </a:rPr>
              <a:t>casgliadau</a:t>
            </a:r>
            <a:r>
              <a:rPr lang="en-GB" dirty="0" smtClean="0">
                <a:solidFill>
                  <a:srgbClr val="FFFF00"/>
                </a:solidFill>
              </a:rPr>
              <a:t>?</a:t>
            </a:r>
          </a:p>
          <a:p>
            <a:r>
              <a:rPr lang="en-GB" dirty="0" smtClean="0">
                <a:solidFill>
                  <a:srgbClr val="FFFF00"/>
                </a:solidFill>
              </a:rPr>
              <a:t>How are we displaying data / results / conclusions?</a:t>
            </a:r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7139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FF00"/>
                </a:solidFill>
              </a:rPr>
              <a:t>ECAD 5008</a:t>
            </a:r>
            <a:br>
              <a:rPr lang="en-GB" dirty="0" smtClean="0">
                <a:solidFill>
                  <a:srgbClr val="FFFF00"/>
                </a:solidFill>
              </a:rPr>
            </a:br>
            <a:r>
              <a:rPr lang="en-GB" dirty="0" err="1" smtClean="0">
                <a:solidFill>
                  <a:srgbClr val="FFFF00"/>
                </a:solidFill>
              </a:rPr>
              <a:t>Gwyddoniaeth</a:t>
            </a:r>
            <a:r>
              <a:rPr lang="en-GB" dirty="0" smtClean="0">
                <a:solidFill>
                  <a:srgbClr val="FFFF00"/>
                </a:solidFill>
              </a:rPr>
              <a:t> a </a:t>
            </a:r>
            <a:r>
              <a:rPr lang="en-GB" dirty="0" err="1" smtClean="0">
                <a:solidFill>
                  <a:srgbClr val="FFFF00"/>
                </a:solidFill>
              </a:rPr>
              <a:t>Thecholeg</a:t>
            </a:r>
            <a:r>
              <a:rPr lang="en-GB" dirty="0">
                <a:solidFill>
                  <a:srgbClr val="FFFF00"/>
                </a:solidFill>
              </a:rPr>
              <a:t/>
            </a:r>
            <a:br>
              <a:rPr lang="en-GB" dirty="0">
                <a:solidFill>
                  <a:srgbClr val="FFFF00"/>
                </a:solidFill>
              </a:rPr>
            </a:br>
            <a:r>
              <a:rPr lang="en-GB" dirty="0" smtClean="0">
                <a:solidFill>
                  <a:srgbClr val="FFFF00"/>
                </a:solidFill>
              </a:rPr>
              <a:t>Science and Technology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>
                <a:solidFill>
                  <a:srgbClr val="FFFF00"/>
                </a:solidFill>
              </a:rPr>
              <a:t>Sut</a:t>
            </a:r>
            <a:r>
              <a:rPr lang="en-GB" dirty="0" smtClean="0">
                <a:solidFill>
                  <a:srgbClr val="FFFF00"/>
                </a:solidFill>
              </a:rPr>
              <a:t> </a:t>
            </a:r>
            <a:r>
              <a:rPr lang="en-GB" dirty="0" err="1" smtClean="0">
                <a:solidFill>
                  <a:srgbClr val="FFFF00"/>
                </a:solidFill>
              </a:rPr>
              <a:t>ydyn</a:t>
            </a:r>
            <a:r>
              <a:rPr lang="en-GB" dirty="0" smtClean="0">
                <a:solidFill>
                  <a:srgbClr val="FFFF00"/>
                </a:solidFill>
              </a:rPr>
              <a:t> </a:t>
            </a:r>
            <a:r>
              <a:rPr lang="en-GB" dirty="0" err="1" smtClean="0">
                <a:solidFill>
                  <a:srgbClr val="FFFF00"/>
                </a:solidFill>
              </a:rPr>
              <a:t>ni’n</a:t>
            </a:r>
            <a:r>
              <a:rPr lang="en-GB" dirty="0" smtClean="0">
                <a:solidFill>
                  <a:srgbClr val="FFFF00"/>
                </a:solidFill>
              </a:rPr>
              <a:t> </a:t>
            </a:r>
            <a:r>
              <a:rPr lang="en-GB" dirty="0" err="1" smtClean="0">
                <a:solidFill>
                  <a:srgbClr val="FFFF00"/>
                </a:solidFill>
              </a:rPr>
              <a:t>fesur</a:t>
            </a:r>
            <a:r>
              <a:rPr lang="en-GB" dirty="0" smtClean="0">
                <a:solidFill>
                  <a:srgbClr val="FFFF00"/>
                </a:solidFill>
              </a:rPr>
              <a:t> </a:t>
            </a:r>
            <a:r>
              <a:rPr lang="en-GB" dirty="0" err="1" smtClean="0">
                <a:solidFill>
                  <a:srgbClr val="FFFF00"/>
                </a:solidFill>
              </a:rPr>
              <a:t>cynydd</a:t>
            </a:r>
            <a:r>
              <a:rPr lang="en-GB" dirty="0" smtClean="0">
                <a:solidFill>
                  <a:srgbClr val="FFFF00"/>
                </a:solidFill>
              </a:rPr>
              <a:t>?</a:t>
            </a:r>
          </a:p>
          <a:p>
            <a:r>
              <a:rPr lang="en-GB" dirty="0" smtClean="0">
                <a:solidFill>
                  <a:srgbClr val="FFFF00"/>
                </a:solidFill>
              </a:rPr>
              <a:t>How do we measure progression?</a:t>
            </a:r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5741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119</Words>
  <Application>Microsoft Office PowerPoint</Application>
  <PresentationFormat>Widescreen</PresentationFormat>
  <Paragraphs>28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Office Theme</vt:lpstr>
      <vt:lpstr>ECAD 5008 Gwyddoniaeth a Thecholeg Science and Technology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ECAD 5008 Asesu ar gyfer dysgu Assessment for learning</vt:lpstr>
      <vt:lpstr>ECAD 5008 Gwyddoniaeth a Thecholeg Science and Technology</vt:lpstr>
      <vt:lpstr>ECAD 5008 Gwyddoniaeth a Thecholeg Science and Technology</vt:lpstr>
      <vt:lpstr>ECAD 5008 Gwyddoniaeth a Thecholeg Science and Technology</vt:lpstr>
      <vt:lpstr>ECAD 5008 Gwyddoniaeth a Thecholeg Science and Technology</vt:lpstr>
      <vt:lpstr>ECAD 5008 Gwyddoniaeth a Thecholeg Science and Technology</vt:lpstr>
      <vt:lpstr>ECAD 5008 Gwyddoniaeth a Thecholeg Science and Technology</vt:lpstr>
      <vt:lpstr>ECAD 5008 Gwyddoniaeth a Thecholeg Science and Technology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ECAD 5008 Gwyddoniaeth a Thecholeg Science and Technology</dc:title>
  <dc:creator>Peter Lloyd</dc:creator>
  <cp:lastModifiedBy>Peter Lloyd</cp:lastModifiedBy>
  <cp:revision>5</cp:revision>
  <dcterms:created xsi:type="dcterms:W3CDTF">2019-10-08T15:57:24Z</dcterms:created>
  <dcterms:modified xsi:type="dcterms:W3CDTF">2019-10-08T16:46:46Z</dcterms:modified>
</cp:coreProperties>
</file>