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7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F01C9-67A5-46D7-A794-DA77141FF30C}" v="155" dt="2025-12-09T14:13:50.444"/>
    <p1510:client id="{8A39CA85-8C31-4AAA-AC1B-224F387C3E8C}" v="51" dt="2025-12-09T12:30:10.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74" d="100"/>
          <a:sy n="74" d="100"/>
        </p:scale>
        <p:origin x="106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65B32-0444-1EAA-494D-197AB84F328C}"/>
              </a:ext>
            </a:extLst>
          </p:cNvPr>
          <p:cNvSpPr>
            <a:spLocks noGrp="1"/>
          </p:cNvSpPr>
          <p:nvPr>
            <p:ph type="title"/>
          </p:nvPr>
        </p:nvSpPr>
        <p:spPr>
          <a:xfrm>
            <a:off x="628650" y="365125"/>
            <a:ext cx="2919581" cy="2340642"/>
          </a:xfrm>
        </p:spPr>
        <p:txBody>
          <a:bodyPr>
            <a:normAutofit/>
          </a:bodyPr>
          <a:lstStyle/>
          <a:p>
            <a:pPr>
              <a:lnSpc>
                <a:spcPct val="90000"/>
              </a:lnSpc>
              <a:spcBef>
                <a:spcPct val="20000"/>
              </a:spcBef>
            </a:pPr>
            <a:r>
              <a:rPr lang="en-US" sz="2800" b="1" dirty="0">
                <a:ea typeface="Calibri"/>
                <a:cs typeface="Calibri"/>
              </a:rPr>
              <a:t>The Role of Green Data in Environmental Protection and AI</a:t>
            </a:r>
            <a:endParaRPr lang="en-US" sz="2800" dirty="0">
              <a:ea typeface="Calibri"/>
              <a:cs typeface="Calibri"/>
            </a:endParaRPr>
          </a:p>
          <a:p>
            <a:pPr>
              <a:lnSpc>
                <a:spcPct val="90000"/>
              </a:lnSpc>
            </a:pPr>
            <a:endParaRPr lang="en-US" sz="2800">
              <a:ea typeface="Calibri"/>
              <a:cs typeface="Calibri"/>
            </a:endParaRPr>
          </a:p>
        </p:txBody>
      </p:sp>
      <p:sp>
        <p:nvSpPr>
          <p:cNvPr id="3" name="Content Placeholder 2">
            <a:extLst>
              <a:ext uri="{FF2B5EF4-FFF2-40B4-BE49-F238E27FC236}">
                <a16:creationId xmlns:a16="http://schemas.microsoft.com/office/drawing/2014/main" id="{74B1161B-69F2-C128-DAC2-F537F0824F5F}"/>
              </a:ext>
            </a:extLst>
          </p:cNvPr>
          <p:cNvSpPr>
            <a:spLocks noGrp="1"/>
          </p:cNvSpPr>
          <p:nvPr>
            <p:ph idx="1"/>
          </p:nvPr>
        </p:nvSpPr>
        <p:spPr>
          <a:xfrm>
            <a:off x="628650" y="3057683"/>
            <a:ext cx="2919581" cy="3119279"/>
          </a:xfrm>
        </p:spPr>
        <p:txBody>
          <a:bodyPr vert="horz" lIns="91440" tIns="45720" rIns="91440" bIns="45720" rtlCol="0">
            <a:normAutofit/>
          </a:bodyPr>
          <a:lstStyle/>
          <a:p>
            <a:r>
              <a:rPr lang="en-US" sz="1700" b="1" dirty="0">
                <a:ea typeface="+mn-lt"/>
                <a:cs typeface="+mn-lt"/>
              </a:rPr>
              <a:t>Prepared by: </a:t>
            </a:r>
            <a:r>
              <a:rPr lang="en-US" sz="1700" b="1" i="1" dirty="0">
                <a:ea typeface="+mn-lt"/>
                <a:cs typeface="+mn-lt"/>
              </a:rPr>
              <a:t>Yasrif Mridul</a:t>
            </a:r>
            <a:endParaRPr lang="en-US" sz="1700" b="1" dirty="0">
              <a:ea typeface="Calibri"/>
              <a:cs typeface="Calibri"/>
            </a:endParaRPr>
          </a:p>
          <a:p>
            <a:r>
              <a:rPr lang="en-US" sz="1700" b="1" dirty="0">
                <a:ea typeface="+mn-lt"/>
                <a:cs typeface="+mn-lt"/>
              </a:rPr>
              <a:t>Student ID: </a:t>
            </a:r>
            <a:r>
              <a:rPr lang="en-US" sz="1700" b="1" i="1" dirty="0">
                <a:ea typeface="+mn-lt"/>
                <a:cs typeface="+mn-lt"/>
              </a:rPr>
              <a:t>2421741</a:t>
            </a:r>
            <a:endParaRPr lang="en-US" sz="1700" b="1" dirty="0">
              <a:ea typeface="Calibri"/>
              <a:cs typeface="Calibri"/>
            </a:endParaRPr>
          </a:p>
          <a:p>
            <a:r>
              <a:rPr lang="en-US" sz="1700" b="1" dirty="0">
                <a:ea typeface="+mn-lt"/>
                <a:cs typeface="+mn-lt"/>
              </a:rPr>
              <a:t>Department: </a:t>
            </a:r>
            <a:r>
              <a:rPr lang="en-US" sz="1700" b="1" i="1" dirty="0">
                <a:ea typeface="+mn-lt"/>
                <a:cs typeface="+mn-lt"/>
              </a:rPr>
              <a:t>MSC IN DATA AND ARTIFICIAL INTELLIGENCE</a:t>
            </a:r>
            <a:endParaRPr lang="en-US" sz="1700" b="1" dirty="0">
              <a:ea typeface="Calibri"/>
              <a:cs typeface="Calibri"/>
            </a:endParaRPr>
          </a:p>
          <a:p>
            <a:r>
              <a:rPr lang="en-US" sz="1700" b="1" dirty="0">
                <a:ea typeface="+mn-lt"/>
                <a:cs typeface="+mn-lt"/>
              </a:rPr>
              <a:t>University: </a:t>
            </a:r>
            <a:r>
              <a:rPr lang="en-US" sz="1700" b="1" i="1" dirty="0">
                <a:ea typeface="+mn-lt"/>
                <a:cs typeface="+mn-lt"/>
              </a:rPr>
              <a:t>UWTSD</a:t>
            </a:r>
            <a:endParaRPr lang="en-US" sz="1700" b="1" dirty="0">
              <a:ea typeface="Calibri"/>
              <a:cs typeface="Calibri"/>
            </a:endParaRPr>
          </a:p>
          <a:p>
            <a:r>
              <a:rPr lang="en-US" sz="1700" b="1" dirty="0">
                <a:ea typeface="+mn-lt"/>
                <a:cs typeface="+mn-lt"/>
              </a:rPr>
              <a:t>Academic Year: </a:t>
            </a:r>
            <a:r>
              <a:rPr lang="en-US" sz="1700" b="1" i="1" dirty="0">
                <a:ea typeface="+mn-lt"/>
                <a:cs typeface="+mn-lt"/>
              </a:rPr>
              <a:t>2025</a:t>
            </a:r>
            <a:endParaRPr lang="en-US" sz="1700" b="1" dirty="0">
              <a:ea typeface="Calibri"/>
              <a:cs typeface="Calibri"/>
            </a:endParaRPr>
          </a:p>
          <a:p>
            <a:endParaRPr lang="en-US" sz="1700" dirty="0">
              <a:ea typeface="Calibri"/>
              <a:cs typeface="Calibri"/>
            </a:endParaRPr>
          </a:p>
        </p:txBody>
      </p:sp>
      <p:pic>
        <p:nvPicPr>
          <p:cNvPr id="4" name="Picture 3" descr="Harnessing Artificial Intelligence for Environmental Sustainability: A  Pathway to a Greener Future | by Baran Azizoglu | Medium">
            <a:extLst>
              <a:ext uri="{FF2B5EF4-FFF2-40B4-BE49-F238E27FC236}">
                <a16:creationId xmlns:a16="http://schemas.microsoft.com/office/drawing/2014/main" id="{4610737D-4631-5017-F54B-8668E3A8F880}"/>
              </a:ext>
            </a:extLst>
          </p:cNvPr>
          <p:cNvPicPr>
            <a:picLocks noChangeAspect="1"/>
          </p:cNvPicPr>
          <p:nvPr/>
        </p:nvPicPr>
        <p:blipFill>
          <a:blip r:embed="rId2"/>
          <a:srcRect l="8390" r="8387" b="-3"/>
          <a:stretch>
            <a:fillRect/>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The Role of Green Technology and AI-Driven Innovations in Sustainability  and Environmental Conservation">
            <a:extLst>
              <a:ext uri="{FF2B5EF4-FFF2-40B4-BE49-F238E27FC236}">
                <a16:creationId xmlns:a16="http://schemas.microsoft.com/office/drawing/2014/main" id="{8971BF90-19EA-A653-E33B-B9DDE0FC02BB}"/>
              </a:ext>
            </a:extLst>
          </p:cNvPr>
          <p:cNvPicPr>
            <a:picLocks noChangeAspect="1"/>
          </p:cNvPicPr>
          <p:nvPr/>
        </p:nvPicPr>
        <p:blipFill>
          <a:blip r:embed="rId3"/>
          <a:srcRect b="2656"/>
          <a:stretch>
            <a:fillRect/>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32497334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US" sz="3100" b="1" dirty="0"/>
              <a:t>Introduction </a:t>
            </a:r>
            <a:endParaRPr lang="en-US" sz="3100" b="1" dirty="0">
              <a:ea typeface="Calibri"/>
              <a:cs typeface="Calibri"/>
            </a:endParaRPr>
          </a:p>
        </p:txBody>
      </p:sp>
      <p:pic>
        <p:nvPicPr>
          <p:cNvPr id="4" name="Picture 3" descr="What is the Story With Climate Change? - American Chemical Society">
            <a:extLst>
              <a:ext uri="{FF2B5EF4-FFF2-40B4-BE49-F238E27FC236}">
                <a16:creationId xmlns:a16="http://schemas.microsoft.com/office/drawing/2014/main" id="{288B3153-EEFE-862E-3A46-2F51357114ED}"/>
              </a:ext>
            </a:extLst>
          </p:cNvPr>
          <p:cNvPicPr>
            <a:picLocks noChangeAspect="1"/>
          </p:cNvPicPr>
          <p:nvPr/>
        </p:nvPicPr>
        <p:blipFill>
          <a:blip r:embed="rId2"/>
          <a:srcRect t="8725" b="10116"/>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fontScale="47500" lnSpcReduction="20000"/>
          </a:bodyPr>
          <a:lstStyle/>
          <a:p>
            <a:r>
              <a:rPr lang="en-US" dirty="0"/>
              <a:t>In this slide, I explain why climate change is considered one of the biggest challenges today. CO₂ is the main greenhouse gas that stays in the atmosphere for a very long time, and its levels keep rising every year. The world’s population is also increasing, which means more energy use, more industries, and more emissions. Now we have green data sources that make climate information open and easy to use. AI tools allow us to study these trends clearly and predict what might happen in the future. This study uses population and CO₂ data to explore these patterns.</a:t>
            </a:r>
          </a:p>
          <a:p>
            <a:endParaRPr lang="en-US" sz="1600" dirty="0"/>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0 signs we got closer to climate disaster in 2022 | Live Science">
            <a:extLst>
              <a:ext uri="{FF2B5EF4-FFF2-40B4-BE49-F238E27FC236}">
                <a16:creationId xmlns:a16="http://schemas.microsoft.com/office/drawing/2014/main" id="{35D59481-4800-A8B6-34EA-C1395452BDA5}"/>
              </a:ext>
            </a:extLst>
          </p:cNvPr>
          <p:cNvPicPr>
            <a:picLocks noChangeAspect="1"/>
          </p:cNvPicPr>
          <p:nvPr/>
        </p:nvPicPr>
        <p:blipFill>
          <a:blip r:embed="rId2"/>
          <a:srcRect l="6557" r="14132"/>
          <a:stretch>
            <a:fillRect/>
          </a:stretch>
        </p:blipFill>
        <p:spPr>
          <a:xfrm>
            <a:off x="20" y="1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48707" y="365125"/>
            <a:ext cx="2866642" cy="1899912"/>
          </a:xfrm>
        </p:spPr>
        <p:txBody>
          <a:bodyPr>
            <a:normAutofit/>
          </a:bodyPr>
          <a:lstStyle/>
          <a:p>
            <a:r>
              <a:rPr lang="en-US" sz="3500" b="1" dirty="0"/>
              <a:t>Background &amp; Context </a:t>
            </a:r>
            <a:endParaRPr lang="en-US" sz="3500" b="1" dirty="0">
              <a:ea typeface="Calibri"/>
              <a:cs typeface="Calibri"/>
            </a:endParaRPr>
          </a:p>
        </p:txBody>
      </p:sp>
      <p:sp>
        <p:nvSpPr>
          <p:cNvPr id="5" name="Rectangle 1">
            <a:extLst>
              <a:ext uri="{FF2B5EF4-FFF2-40B4-BE49-F238E27FC236}">
                <a16:creationId xmlns:a16="http://schemas.microsoft.com/office/drawing/2014/main" id="{68E226FA-0BA1-58FB-5173-1B4BB62544B3}"/>
              </a:ext>
            </a:extLst>
          </p:cNvPr>
          <p:cNvSpPr>
            <a:spLocks noGrp="1" noChangeArrowheads="1"/>
          </p:cNvSpPr>
          <p:nvPr>
            <p:ph idx="1"/>
          </p:nvPr>
        </p:nvSpPr>
        <p:spPr bwMode="auto">
          <a:xfrm>
            <a:off x="4813300" y="2214166"/>
            <a:ext cx="433070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CO₂ emissions mainly come from burning fossil fuels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Transportation is a major source of global emissions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Industrial activities contribute significantly to CO₂ output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Land-use changes, such as deforestation, increase emissions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world population has surpassed 8 billion people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Population growth increases demand for energy, food, housing, and transportation</a:t>
            </a: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MIS - Air pollution and industrial emissions">
            <a:extLst>
              <a:ext uri="{FF2B5EF4-FFF2-40B4-BE49-F238E27FC236}">
                <a16:creationId xmlns:a16="http://schemas.microsoft.com/office/drawing/2014/main" id="{99508131-E187-BB0E-8A23-866A481135E3}"/>
              </a:ext>
            </a:extLst>
          </p:cNvPr>
          <p:cNvPicPr>
            <a:picLocks noChangeAspect="1"/>
          </p:cNvPicPr>
          <p:nvPr/>
        </p:nvPicPr>
        <p:blipFill>
          <a:blip r:embed="rId2"/>
          <a:srcRect l="26684" r="2728" b="-1"/>
          <a:stretch>
            <a:fillRect/>
          </a:stretch>
        </p:blipFill>
        <p:spPr>
          <a:xfrm>
            <a:off x="20" y="10"/>
            <a:ext cx="725221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48707" y="365125"/>
            <a:ext cx="2866642" cy="1899912"/>
          </a:xfrm>
        </p:spPr>
        <p:txBody>
          <a:bodyPr>
            <a:normAutofit/>
          </a:bodyPr>
          <a:lstStyle/>
          <a:p>
            <a:r>
              <a:rPr lang="en-US" sz="3500" b="1" dirty="0"/>
              <a:t>Problem Statement </a:t>
            </a:r>
            <a:endParaRPr lang="en-US" sz="3500" b="1" dirty="0">
              <a:ea typeface="Calibri"/>
              <a:cs typeface="Calibri"/>
            </a:endParaRPr>
          </a:p>
        </p:txBody>
      </p:sp>
      <p:sp>
        <p:nvSpPr>
          <p:cNvPr id="3" name="Content Placeholder 2"/>
          <p:cNvSpPr>
            <a:spLocks noGrp="1"/>
          </p:cNvSpPr>
          <p:nvPr>
            <p:ph idx="1"/>
          </p:nvPr>
        </p:nvSpPr>
        <p:spPr>
          <a:xfrm>
            <a:off x="4800599" y="2276050"/>
            <a:ext cx="4343401" cy="4581949"/>
          </a:xfrm>
        </p:spPr>
        <p:txBody>
          <a:bodyPr vert="horz" lIns="91440" tIns="45720" rIns="91440" bIns="45720" rtlCol="0" anchor="t">
            <a:noAutofit/>
          </a:bodyPr>
          <a:lstStyle/>
          <a:p>
            <a:pPr>
              <a:lnSpc>
                <a:spcPct val="90000"/>
              </a:lnSpc>
            </a:pPr>
            <a:r>
              <a:rPr lang="en-GB" sz="1600" dirty="0"/>
              <a:t>Even though the world has signed agreements like the Paris Agreement, CO₂ emissions are still</a:t>
            </a:r>
          </a:p>
          <a:p>
            <a:pPr>
              <a:lnSpc>
                <a:spcPct val="90000"/>
              </a:lnSpc>
            </a:pPr>
            <a:r>
              <a:rPr lang="en-GB" sz="1600" dirty="0"/>
              <a:t>rising. The remaining carbon budget for limiting warming to 1.5°C is getting very small. This</a:t>
            </a:r>
          </a:p>
          <a:p>
            <a:pPr>
              <a:lnSpc>
                <a:spcPct val="90000"/>
              </a:lnSpc>
            </a:pPr>
            <a:r>
              <a:rPr lang="en-GB" sz="1600" dirty="0"/>
              <a:t>means countries are not reducing emissions fast enough. Population growth adds more pressure</a:t>
            </a:r>
          </a:p>
          <a:p>
            <a:pPr>
              <a:lnSpc>
                <a:spcPct val="90000"/>
              </a:lnSpc>
            </a:pPr>
            <a:r>
              <a:rPr lang="en-GB" sz="1600" dirty="0"/>
              <a:t>because more people require more energy. Another problem is that many climate models are not.</a:t>
            </a:r>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3053546" cy="1899912"/>
          </a:xfrm>
        </p:spPr>
        <p:txBody>
          <a:bodyPr>
            <a:normAutofit/>
          </a:bodyPr>
          <a:lstStyle/>
          <a:p>
            <a:r>
              <a:rPr lang="en-US" b="1" dirty="0"/>
              <a:t>Aim of the Study</a:t>
            </a:r>
            <a:endParaRPr lang="en-US" b="1" dirty="0">
              <a:ea typeface="Calibri"/>
              <a:cs typeface="Calibri"/>
            </a:endParaRPr>
          </a:p>
        </p:txBody>
      </p:sp>
      <p:sp>
        <p:nvSpPr>
          <p:cNvPr id="3" name="Content Placeholder 2"/>
          <p:cNvSpPr>
            <a:spLocks noGrp="1"/>
          </p:cNvSpPr>
          <p:nvPr>
            <p:ph idx="1"/>
          </p:nvPr>
        </p:nvSpPr>
        <p:spPr>
          <a:xfrm>
            <a:off x="1" y="2065646"/>
            <a:ext cx="3490722" cy="4792354"/>
          </a:xfrm>
        </p:spPr>
        <p:txBody>
          <a:bodyPr vert="horz" lIns="91440" tIns="45720" rIns="91440" bIns="45720" rtlCol="0" anchor="t">
            <a:noAutofit/>
          </a:bodyPr>
          <a:lstStyle/>
          <a:p>
            <a:pPr>
              <a:lnSpc>
                <a:spcPct val="90000"/>
              </a:lnSpc>
            </a:pPr>
            <a:endParaRPr lang="en-US" sz="1600" dirty="0"/>
          </a:p>
          <a:p>
            <a:pPr>
              <a:lnSpc>
                <a:spcPct val="90000"/>
              </a:lnSpc>
            </a:pPr>
            <a:r>
              <a:rPr lang="en-US" altLang="en-US" sz="1600" dirty="0">
                <a:latin typeface="Arial" panose="020B0604020202020204" pitchFamily="34" charset="0"/>
              </a:rPr>
              <a:t>The study uses artificial intelligence to predict CO₂ emissions</a:t>
            </a:r>
          </a:p>
          <a:p>
            <a:pPr>
              <a:lnSpc>
                <a:spcPct val="90000"/>
              </a:lnSpc>
            </a:pPr>
            <a:r>
              <a:rPr lang="en-US" altLang="en-US" sz="1600" dirty="0">
                <a:latin typeface="Arial" panose="020B0604020202020204" pitchFamily="34" charset="0"/>
              </a:rPr>
              <a:t>Population and year are the only input variables</a:t>
            </a:r>
          </a:p>
          <a:p>
            <a:pPr>
              <a:lnSpc>
                <a:spcPct val="90000"/>
              </a:lnSpc>
            </a:pPr>
            <a:r>
              <a:rPr lang="en-US" altLang="en-US" sz="1600" dirty="0">
                <a:latin typeface="Arial" panose="020B0604020202020204" pitchFamily="34" charset="0"/>
              </a:rPr>
              <a:t>The approach is applicable to all countries using open-access data</a:t>
            </a:r>
          </a:p>
          <a:p>
            <a:pPr>
              <a:lnSpc>
                <a:spcPct val="90000"/>
              </a:lnSpc>
            </a:pPr>
            <a:r>
              <a:rPr lang="en-US" altLang="en-US" sz="1600" dirty="0">
                <a:latin typeface="Arial" panose="020B0604020202020204" pitchFamily="34" charset="0"/>
              </a:rPr>
              <a:t>Linear Regression and Random Forest models are compared</a:t>
            </a:r>
          </a:p>
          <a:p>
            <a:pPr>
              <a:lnSpc>
                <a:spcPct val="90000"/>
              </a:lnSpc>
            </a:pPr>
            <a:r>
              <a:rPr lang="en-US" altLang="en-US" sz="1600" dirty="0">
                <a:latin typeface="Arial" panose="020B0604020202020204" pitchFamily="34" charset="0"/>
              </a:rPr>
              <a:t>The goal is to support accurate and reproducible climate planning</a:t>
            </a:r>
          </a:p>
          <a:p>
            <a:pPr>
              <a:lnSpc>
                <a:spcPct val="90000"/>
              </a:lnSpc>
            </a:pPr>
            <a:endParaRPr lang="en-US" sz="1700" dirty="0"/>
          </a:p>
        </p:txBody>
      </p:sp>
      <p:pic>
        <p:nvPicPr>
          <p:cNvPr id="4" name="Picture 3" descr="CO2 emissions are set to exceed 1.5 degrees of global warming | Science News">
            <a:extLst>
              <a:ext uri="{FF2B5EF4-FFF2-40B4-BE49-F238E27FC236}">
                <a16:creationId xmlns:a16="http://schemas.microsoft.com/office/drawing/2014/main" id="{64F7BC18-0554-7DAD-9812-FD6EEBE34E7D}"/>
              </a:ext>
            </a:extLst>
          </p:cNvPr>
          <p:cNvPicPr>
            <a:picLocks noChangeAspect="1"/>
          </p:cNvPicPr>
          <p:nvPr/>
        </p:nvPicPr>
        <p:blipFill>
          <a:blip r:embed="rId2"/>
          <a:srcRect l="1858" r="18987" b="-2"/>
          <a:stretch>
            <a:fillRect/>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descr="10 Causes of Deforestation: The Roots of Forest Degradation - Climate  Transform">
            <a:extLst>
              <a:ext uri="{FF2B5EF4-FFF2-40B4-BE49-F238E27FC236}">
                <a16:creationId xmlns:a16="http://schemas.microsoft.com/office/drawing/2014/main" id="{D29CB478-36B6-92DB-2B28-4BA39CB55F43}"/>
              </a:ext>
            </a:extLst>
          </p:cNvPr>
          <p:cNvPicPr>
            <a:picLocks noChangeAspect="1"/>
          </p:cNvPicPr>
          <p:nvPr/>
        </p:nvPicPr>
        <p:blipFill>
          <a:blip r:embed="rId3"/>
          <a:srcRect t="11670" r="-1" b="6412"/>
          <a:stretch>
            <a:fillRect/>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bon dioxide emissions reached a record high in 2022">
            <a:extLst>
              <a:ext uri="{FF2B5EF4-FFF2-40B4-BE49-F238E27FC236}">
                <a16:creationId xmlns:a16="http://schemas.microsoft.com/office/drawing/2014/main" id="{27286ADC-BACA-D7FD-0B01-8C878B3CE876}"/>
              </a:ext>
            </a:extLst>
          </p:cNvPr>
          <p:cNvPicPr>
            <a:picLocks noChangeAspect="1"/>
          </p:cNvPicPr>
          <p:nvPr/>
        </p:nvPicPr>
        <p:blipFill>
          <a:blip r:embed="rId2">
            <a:alphaModFix amt="40000"/>
          </a:blip>
          <a:srcRect l="16376" r="21938" b="-1"/>
          <a:stretch>
            <a:fillRect/>
          </a:stretch>
        </p:blipFill>
        <p:spPr>
          <a:xfrm>
            <a:off x="25995" y="10"/>
            <a:ext cx="6337717" cy="6857990"/>
          </a:xfrm>
          <a:prstGeom prst="rect">
            <a:avLst/>
          </a:prstGeom>
        </p:spPr>
      </p:pic>
      <p:sp>
        <p:nvSpPr>
          <p:cNvPr id="2" name="Title 1"/>
          <p:cNvSpPr>
            <a:spLocks noGrp="1"/>
          </p:cNvSpPr>
          <p:nvPr>
            <p:ph type="title"/>
          </p:nvPr>
        </p:nvSpPr>
        <p:spPr>
          <a:xfrm>
            <a:off x="628650" y="365125"/>
            <a:ext cx="3938487" cy="1627636"/>
          </a:xfrm>
        </p:spPr>
        <p:txBody>
          <a:bodyPr>
            <a:normAutofit/>
          </a:bodyPr>
          <a:lstStyle/>
          <a:p>
            <a:r>
              <a:rPr lang="en-US" b="1" dirty="0">
                <a:solidFill>
                  <a:srgbClr val="FFFFFF"/>
                </a:solidFill>
              </a:rPr>
              <a:t>Research Objectives</a:t>
            </a:r>
            <a:endParaRPr lang="en-US" b="1" dirty="0">
              <a:solidFill>
                <a:srgbClr val="FFFFFF"/>
              </a:solidFill>
              <a:ea typeface="Calibri"/>
              <a:cs typeface="Calibri"/>
            </a:endParaRPr>
          </a:p>
        </p:txBody>
      </p:sp>
      <p:pic>
        <p:nvPicPr>
          <p:cNvPr id="4" name="Picture 3" descr="Global Warming: Natural gas drives record CO2 emissions in 2019,  ETEnergyworld">
            <a:extLst>
              <a:ext uri="{FF2B5EF4-FFF2-40B4-BE49-F238E27FC236}">
                <a16:creationId xmlns:a16="http://schemas.microsoft.com/office/drawing/2014/main" id="{0E919547-5768-4D6B-2FAA-8A64FC952F1F}"/>
              </a:ext>
            </a:extLst>
          </p:cNvPr>
          <p:cNvPicPr>
            <a:picLocks noChangeAspect="1"/>
          </p:cNvPicPr>
          <p:nvPr/>
        </p:nvPicPr>
        <p:blipFill>
          <a:blip r:embed="rId3"/>
          <a:srcRect l="36439" r="20032" b="-1"/>
          <a:stretch>
            <a:fillRect/>
          </a:stretch>
        </p:blipFill>
        <p:spPr>
          <a:xfrm>
            <a:off x="4730322"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Rectangle 1">
            <a:extLst>
              <a:ext uri="{FF2B5EF4-FFF2-40B4-BE49-F238E27FC236}">
                <a16:creationId xmlns:a16="http://schemas.microsoft.com/office/drawing/2014/main" id="{182E460B-30F4-25B2-7B02-5041AA1B9880}"/>
              </a:ext>
            </a:extLst>
          </p:cNvPr>
          <p:cNvSpPr>
            <a:spLocks noGrp="1" noChangeArrowheads="1"/>
          </p:cNvSpPr>
          <p:nvPr>
            <p:ph idx="1"/>
          </p:nvPr>
        </p:nvSpPr>
        <p:spPr bwMode="auto">
          <a:xfrm>
            <a:off x="25996" y="3907552"/>
            <a:ext cx="683200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rPr>
              <a:t>Analyze historical CO₂ emissions and population trends across all countries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rPr>
              <a:t>Examine the relationship between population growth and CO₂ emissions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rPr>
              <a:t>Compare two machine learning models to evaluate performance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rPr>
              <a:t>Use the best-performing model to predict emissions for five major countries (2025–2030)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rPr>
              <a:t>Interpret results to provide insights that can support </a:t>
            </a:r>
            <a:r>
              <a:rPr kumimoji="0" lang="en-US" altLang="en-US" sz="1800" b="0" i="0" u="none" strike="noStrike" cap="none" normalizeH="0" baseline="0" dirty="0">
                <a:ln>
                  <a:noFill/>
                </a:ln>
                <a:solidFill>
                  <a:schemeClr val="tx1"/>
                </a:solidFill>
                <a:effectLst/>
                <a:latin typeface="Arial" panose="020B0604020202020204" pitchFamily="34" charset="0"/>
              </a:rPr>
              <a:t>policymakers</a:t>
            </a: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0541" y="181576"/>
            <a:ext cx="886772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obal warming is accelerating beyond control as CO2 levels rise - Earth.com">
            <a:extLst>
              <a:ext uri="{FF2B5EF4-FFF2-40B4-BE49-F238E27FC236}">
                <a16:creationId xmlns:a16="http://schemas.microsoft.com/office/drawing/2014/main" id="{B3FEFBC1-67F9-99F2-3A49-C754FF2022E5}"/>
              </a:ext>
            </a:extLst>
          </p:cNvPr>
          <p:cNvPicPr>
            <a:picLocks noChangeAspect="1"/>
          </p:cNvPicPr>
          <p:nvPr/>
        </p:nvPicPr>
        <p:blipFill>
          <a:blip r:embed="rId2">
            <a:alphaModFix amt="60000"/>
          </a:blip>
          <a:srcRect l="13911" r="3207"/>
          <a:stretch>
            <a:fillRect/>
          </a:stretch>
        </p:blipFill>
        <p:spPr>
          <a:xfrm>
            <a:off x="141078" y="319176"/>
            <a:ext cx="8867191" cy="6397991"/>
          </a:xfrm>
          <a:prstGeom prst="rect">
            <a:avLst/>
          </a:prstGeom>
        </p:spPr>
      </p:pic>
      <p:sp>
        <p:nvSpPr>
          <p:cNvPr id="2" name="Title 1"/>
          <p:cNvSpPr>
            <a:spLocks noGrp="1"/>
          </p:cNvSpPr>
          <p:nvPr>
            <p:ph type="title"/>
          </p:nvPr>
        </p:nvSpPr>
        <p:spPr>
          <a:xfrm>
            <a:off x="628650" y="525195"/>
            <a:ext cx="7623913" cy="2806506"/>
          </a:xfrm>
        </p:spPr>
        <p:txBody>
          <a:bodyPr anchor="b">
            <a:normAutofit/>
          </a:bodyPr>
          <a:lstStyle/>
          <a:p>
            <a:r>
              <a:rPr lang="en-US" sz="3500" b="1" dirty="0">
                <a:solidFill>
                  <a:srgbClr val="FFFFFF"/>
                </a:solidFill>
              </a:rPr>
              <a:t>Literature Review – Climate Change </a:t>
            </a:r>
            <a:endParaRPr lang="en-US" sz="3500" b="1" dirty="0">
              <a:solidFill>
                <a:srgbClr val="FFFFFF"/>
              </a:solidFill>
              <a:ea typeface="Calibri"/>
              <a:cs typeface="Calibri"/>
            </a:endParaRPr>
          </a:p>
        </p:txBody>
      </p:sp>
      <p:sp>
        <p:nvSpPr>
          <p:cNvPr id="6" name="Rectangle 2">
            <a:extLst>
              <a:ext uri="{FF2B5EF4-FFF2-40B4-BE49-F238E27FC236}">
                <a16:creationId xmlns:a16="http://schemas.microsoft.com/office/drawing/2014/main" id="{527423E1-8BB1-C844-DAC6-E4A45E6BE426}"/>
              </a:ext>
            </a:extLst>
          </p:cNvPr>
          <p:cNvSpPr>
            <a:spLocks noGrp="1" noChangeArrowheads="1"/>
          </p:cNvSpPr>
          <p:nvPr>
            <p:ph idx="1"/>
          </p:nvPr>
        </p:nvSpPr>
        <p:spPr bwMode="auto">
          <a:xfrm>
            <a:off x="628650" y="3987345"/>
            <a:ext cx="8379619"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CO₂ is the most important human-made greenhouse gas driving climate change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Atmospheric CO₂ levels are the highest in millions of years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Burning coal, oil, and gas is the main cause of rising emissions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Emissions are increasing rapidly in developing countries due to growing energy demand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Despite the Paris Agreement and SDG-13, many countries are not meeting their climate targets</a:t>
            </a: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2170" y="856180"/>
            <a:ext cx="3959556" cy="1128068"/>
          </a:xfrm>
        </p:spPr>
        <p:txBody>
          <a:bodyPr anchor="ctr">
            <a:normAutofit/>
          </a:bodyPr>
          <a:lstStyle/>
          <a:p>
            <a:pPr>
              <a:lnSpc>
                <a:spcPct val="90000"/>
              </a:lnSpc>
            </a:pPr>
            <a:r>
              <a:rPr lang="en-US" sz="2700" b="1" dirty="0"/>
              <a:t>Population–Environment Links [32–41]</a:t>
            </a:r>
            <a:endParaRPr lang="en-US" sz="2700" b="1" dirty="0">
              <a:ea typeface="Calibri"/>
              <a:cs typeface="Calibri"/>
            </a:endParaRP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123821"/>
            <a:ext cx="373130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43039" y="2330505"/>
            <a:ext cx="3958549" cy="3979585"/>
          </a:xfrm>
        </p:spPr>
        <p:txBody>
          <a:bodyPr anchor="ctr">
            <a:normAutofit/>
          </a:bodyPr>
          <a:lstStyle/>
          <a:p>
            <a:endParaRPr lang="en-US" sz="1700"/>
          </a:p>
          <a:p>
            <a:r>
              <a:rPr lang="en-US" sz="1800" b="1" dirty="0"/>
              <a:t>Population growth increases energy demand [33,36]</a:t>
            </a:r>
            <a:endParaRPr lang="en-US" sz="1800" b="1">
              <a:ea typeface="Calibri"/>
              <a:cs typeface="Calibri"/>
            </a:endParaRPr>
          </a:p>
          <a:p>
            <a:r>
              <a:rPr lang="en-US" sz="1800" b="1" dirty="0"/>
              <a:t>Kaya &amp; IPAT identities used widely [33–36]</a:t>
            </a:r>
            <a:endParaRPr lang="en-US" sz="1800" b="1">
              <a:ea typeface="Calibri"/>
              <a:cs typeface="Calibri"/>
            </a:endParaRPr>
          </a:p>
          <a:p>
            <a:r>
              <a:rPr lang="en-US" sz="1800" b="1" dirty="0"/>
              <a:t>Urbanization increases CO₂ [38]</a:t>
            </a:r>
            <a:endParaRPr lang="en-US" sz="1800" b="1">
              <a:ea typeface="Calibri"/>
              <a:cs typeface="Calibri"/>
            </a:endParaRPr>
          </a:p>
          <a:p>
            <a:r>
              <a:rPr lang="en-US" sz="1800" b="1" dirty="0"/>
              <a:t>Population density &amp; fossil-fuel use raise emissions [39]</a:t>
            </a:r>
            <a:endParaRPr lang="en-US" sz="1800" b="1">
              <a:ea typeface="Calibri"/>
              <a:cs typeface="Calibri"/>
            </a:endParaRPr>
          </a:p>
          <a:p>
            <a:r>
              <a:rPr lang="en-US" sz="1800" b="1" dirty="0"/>
              <a:t>Age structure affects emissions [8]</a:t>
            </a:r>
            <a:endParaRPr lang="en-US" sz="1800" b="1">
              <a:ea typeface="Calibri"/>
              <a:cs typeface="Calibri"/>
            </a:endParaRPr>
          </a:p>
          <a:p>
            <a:r>
              <a:rPr lang="en-US" sz="1800" b="1" dirty="0"/>
              <a:t>Population key driver across countries [40]</a:t>
            </a:r>
            <a:endParaRPr lang="en-US" sz="1800" b="1">
              <a:ea typeface="Calibri"/>
              <a:cs typeface="Calibri"/>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7447"/>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kistan: Housing Crises and Population Growth - Advisory Center for  Affordable Settlements &amp; Housing">
            <a:extLst>
              <a:ext uri="{FF2B5EF4-FFF2-40B4-BE49-F238E27FC236}">
                <a16:creationId xmlns:a16="http://schemas.microsoft.com/office/drawing/2014/main" id="{6131D39B-184D-D29C-4F37-E414A5A51790}"/>
              </a:ext>
            </a:extLst>
          </p:cNvPr>
          <p:cNvPicPr>
            <a:picLocks noChangeAspect="1"/>
          </p:cNvPicPr>
          <p:nvPr/>
        </p:nvPicPr>
        <p:blipFill>
          <a:blip r:embed="rId2"/>
          <a:stretch>
            <a:fillRect/>
          </a:stretch>
        </p:blipFill>
        <p:spPr>
          <a:xfrm>
            <a:off x="5312567" y="1066222"/>
            <a:ext cx="3298075" cy="1550095"/>
          </a:xfrm>
          <a:prstGeom prst="rect">
            <a:avLst/>
          </a:prstGeom>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05479"/>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pulation Decline Will Change the World for the Better | Scientific  American">
            <a:extLst>
              <a:ext uri="{FF2B5EF4-FFF2-40B4-BE49-F238E27FC236}">
                <a16:creationId xmlns:a16="http://schemas.microsoft.com/office/drawing/2014/main" id="{94850517-6D58-43C0-0304-A02F9320136B}"/>
              </a:ext>
            </a:extLst>
          </p:cNvPr>
          <p:cNvPicPr>
            <a:picLocks noChangeAspect="1"/>
          </p:cNvPicPr>
          <p:nvPr/>
        </p:nvPicPr>
        <p:blipFill>
          <a:blip r:embed="rId3"/>
          <a:stretch>
            <a:fillRect/>
          </a:stretch>
        </p:blipFill>
        <p:spPr>
          <a:xfrm>
            <a:off x="5312567" y="3870378"/>
            <a:ext cx="3296677" cy="2193788"/>
          </a:xfrm>
          <a:prstGeom prst="rect">
            <a:avLst/>
          </a:prstGeom>
        </p:spPr>
      </p:pic>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80" y="1138265"/>
            <a:ext cx="3488403" cy="1401183"/>
          </a:xfrm>
        </p:spPr>
        <p:txBody>
          <a:bodyPr anchor="t">
            <a:normAutofit/>
          </a:bodyPr>
          <a:lstStyle/>
          <a:p>
            <a:r>
              <a:rPr lang="en-US" sz="2800" b="1" dirty="0"/>
              <a:t>Green Data &amp; Open Sources [42–47]</a:t>
            </a:r>
            <a:endParaRPr lang="en-US" sz="2800" b="1" dirty="0">
              <a:ea typeface="Calibri"/>
              <a:cs typeface="Calibri"/>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7643" y="2234875"/>
            <a:ext cx="3402140" cy="3919236"/>
          </a:xfrm>
        </p:spPr>
        <p:txBody>
          <a:bodyPr vert="horz" lIns="91440" tIns="45720" rIns="91440" bIns="45720" rtlCol="0" anchor="t">
            <a:noAutofit/>
          </a:bodyPr>
          <a:lstStyle/>
          <a:p>
            <a:pPr>
              <a:lnSpc>
                <a:spcPct val="90000"/>
              </a:lnSpc>
            </a:pPr>
            <a:endParaRPr lang="en-US" sz="1700"/>
          </a:p>
          <a:p>
            <a:pPr>
              <a:lnSpc>
                <a:spcPct val="90000"/>
              </a:lnSpc>
            </a:pPr>
            <a:r>
              <a:rPr lang="en-US" sz="2000" b="1" dirty="0"/>
              <a:t>Green data supports reproducibility [42,43]</a:t>
            </a:r>
            <a:endParaRPr lang="en-US" sz="2000" b="1">
              <a:ea typeface="Calibri"/>
              <a:cs typeface="Calibri"/>
            </a:endParaRPr>
          </a:p>
          <a:p>
            <a:pPr>
              <a:lnSpc>
                <a:spcPct val="90000"/>
              </a:lnSpc>
            </a:pPr>
            <a:r>
              <a:rPr lang="en-US" sz="2000" b="1" dirty="0"/>
              <a:t>Open data standards improving [43]</a:t>
            </a:r>
            <a:endParaRPr lang="en-US" sz="2000" b="1">
              <a:ea typeface="Calibri"/>
              <a:cs typeface="Calibri"/>
            </a:endParaRPr>
          </a:p>
          <a:p>
            <a:pPr>
              <a:lnSpc>
                <a:spcPct val="90000"/>
              </a:lnSpc>
            </a:pPr>
            <a:r>
              <a:rPr lang="en-US" sz="2000" b="1" dirty="0"/>
              <a:t>FAIR data essential for climate modelling [44,45]</a:t>
            </a:r>
            <a:endParaRPr lang="en-US" sz="2000" b="1">
              <a:ea typeface="Calibri"/>
              <a:cs typeface="Calibri"/>
            </a:endParaRPr>
          </a:p>
          <a:p>
            <a:pPr>
              <a:lnSpc>
                <a:spcPct val="90000"/>
              </a:lnSpc>
            </a:pPr>
            <a:r>
              <a:rPr lang="en-US" sz="2000" b="1" dirty="0"/>
              <a:t>Open access boosts transparency [46]</a:t>
            </a:r>
            <a:endParaRPr lang="en-US" sz="2000" b="1">
              <a:ea typeface="Calibri"/>
              <a:cs typeface="Calibri"/>
            </a:endParaRPr>
          </a:p>
          <a:p>
            <a:pPr>
              <a:lnSpc>
                <a:spcPct val="90000"/>
              </a:lnSpc>
            </a:pPr>
            <a:r>
              <a:rPr lang="en-US" sz="2000" b="1" dirty="0"/>
              <a:t>Countries rely on open CO₂ data [47]</a:t>
            </a:r>
            <a:endParaRPr lang="en-US" sz="2000" b="1">
              <a:ea typeface="Calibri"/>
              <a:cs typeface="Calibri"/>
            </a:endParaRPr>
          </a:p>
          <a:p>
            <a:pPr>
              <a:lnSpc>
                <a:spcPct val="90000"/>
              </a:lnSpc>
            </a:pPr>
            <a:r>
              <a:rPr lang="en-US" sz="2000" b="1" dirty="0"/>
              <a:t>Green data enables scalable research [42–47]</a:t>
            </a:r>
            <a:endParaRPr lang="en-US" sz="2000" b="1">
              <a:ea typeface="Calibri"/>
              <a:cs typeface="Calibri"/>
            </a:endParaRPr>
          </a:p>
        </p:txBody>
      </p:sp>
      <p:pic>
        <p:nvPicPr>
          <p:cNvPr id="4" name="Picture 3" descr="Big Data and Green Data: the digital foundations for Sustainability -  Pragma Etimos">
            <a:extLst>
              <a:ext uri="{FF2B5EF4-FFF2-40B4-BE49-F238E27FC236}">
                <a16:creationId xmlns:a16="http://schemas.microsoft.com/office/drawing/2014/main" id="{6EB11D86-6F8B-EFEB-2601-E8DE3DD0FA36}"/>
              </a:ext>
            </a:extLst>
          </p:cNvPr>
          <p:cNvPicPr>
            <a:picLocks noChangeAspect="1"/>
          </p:cNvPicPr>
          <p:nvPr/>
        </p:nvPicPr>
        <p:blipFill>
          <a:blip r:embed="rId2"/>
          <a:srcRect l="32759" r="24851" b="1"/>
          <a:stretch>
            <a:fillRect/>
          </a:stretch>
        </p:blipFill>
        <p:spPr>
          <a:xfrm>
            <a:off x="4572000" y="838013"/>
            <a:ext cx="3925903" cy="5186267"/>
          </a:xfrm>
          <a:prstGeom prst="rect">
            <a:avLst/>
          </a:prstGeom>
        </p:spPr>
      </p:pic>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80" y="385011"/>
            <a:ext cx="3488403" cy="986589"/>
          </a:xfrm>
        </p:spPr>
        <p:txBody>
          <a:bodyPr anchor="t">
            <a:normAutofit/>
          </a:bodyPr>
          <a:lstStyle/>
          <a:p>
            <a:r>
              <a:rPr lang="en-US" sz="2800" b="1" dirty="0"/>
              <a:t>AI &amp; Machine Learning </a:t>
            </a:r>
            <a:endParaRPr lang="en-US" sz="2800" b="1" dirty="0">
              <a:ea typeface="Calibri"/>
              <a:cs typeface="Calibri"/>
            </a:endParaRP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Big Data Artificial Intelligence Concept Machine Stock Vector (Royalty  Free) 1086908588 | Shutterstock">
            <a:extLst>
              <a:ext uri="{FF2B5EF4-FFF2-40B4-BE49-F238E27FC236}">
                <a16:creationId xmlns:a16="http://schemas.microsoft.com/office/drawing/2014/main" id="{9B313045-5FCB-4808-26C8-25387F0D5BC8}"/>
              </a:ext>
            </a:extLst>
          </p:cNvPr>
          <p:cNvPicPr>
            <a:picLocks noChangeAspect="1"/>
          </p:cNvPicPr>
          <p:nvPr/>
        </p:nvPicPr>
        <p:blipFill>
          <a:blip r:embed="rId2"/>
          <a:srcRect l="19798" r="25573" b="-2"/>
          <a:stretch>
            <a:fillRect/>
          </a:stretch>
        </p:blipFill>
        <p:spPr>
          <a:xfrm>
            <a:off x="5596621" y="1017917"/>
            <a:ext cx="3547378" cy="5006363"/>
          </a:xfrm>
          <a:prstGeom prst="rect">
            <a:avLst/>
          </a:prstGeom>
        </p:spPr>
      </p:pic>
      <p:sp>
        <p:nvSpPr>
          <p:cNvPr id="5" name="Rectangle 1">
            <a:extLst>
              <a:ext uri="{FF2B5EF4-FFF2-40B4-BE49-F238E27FC236}">
                <a16:creationId xmlns:a16="http://schemas.microsoft.com/office/drawing/2014/main" id="{52F68D53-672E-3879-D635-31C318854263}"/>
              </a:ext>
            </a:extLst>
          </p:cNvPr>
          <p:cNvSpPr>
            <a:spLocks noGrp="1" noChangeArrowheads="1"/>
          </p:cNvSpPr>
          <p:nvPr>
            <p:ph idx="1"/>
          </p:nvPr>
        </p:nvSpPr>
        <p:spPr bwMode="auto">
          <a:xfrm>
            <a:off x="1" y="3189625"/>
            <a:ext cx="6771736"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Two machine learning models are used to predict CO</a:t>
            </a: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₂ </a:t>
            </a:r>
            <a:r>
              <a:rPr kumimoji="0" lang="en-US" altLang="en-US" sz="1800" b="0" i="0" u="none" strike="noStrike" cap="none" normalizeH="0" baseline="0" dirty="0">
                <a:ln>
                  <a:noFill/>
                </a:ln>
                <a:solidFill>
                  <a:schemeClr val="tx1"/>
                </a:solidFill>
                <a:effectLst/>
                <a:latin typeface="Arial" panose="020B0604020202020204" pitchFamily="34" charset="0"/>
              </a:rPr>
              <a:t>emissions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Population and year are the input variables for both m</a:t>
            </a: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odels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Linear Regression is used as a simple baseline model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Random Forest captures more complex, non-linear </a:t>
            </a:r>
            <a:r>
              <a:rPr kumimoji="0" lang="en-US" altLang="en-US" sz="1800" b="0" i="0" u="none" strike="noStrike" cap="none" normalizeH="0" baseline="0" dirty="0">
                <a:ln>
                  <a:noFill/>
                </a:ln>
                <a:solidFill>
                  <a:schemeClr val="tx1"/>
                </a:solidFill>
                <a:effectLst/>
                <a:highlight>
                  <a:srgbClr val="C0C0C0"/>
                </a:highlight>
                <a:latin typeface="Arial" panose="020B0604020202020204" pitchFamily="34" charset="0"/>
              </a:rPr>
              <a:t>patterns in </a:t>
            </a:r>
            <a:r>
              <a:rPr kumimoji="0" lang="en-US" altLang="en-US" sz="1800" b="0" i="0" u="none" strike="noStrike" cap="none" normalizeH="0" baseline="0" dirty="0">
                <a:ln>
                  <a:noFill/>
                </a:ln>
                <a:solidFill>
                  <a:schemeClr val="tx1"/>
                </a:solidFill>
                <a:effectLst/>
                <a:latin typeface="Arial" panose="020B0604020202020204" pitchFamily="34" charset="0"/>
              </a:rPr>
              <a:t>the data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dataset is split into 80% training and 20% testing.</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84682" y="371598"/>
            <a:ext cx="7372350" cy="759370"/>
          </a:xfrm>
        </p:spPr>
        <p:txBody>
          <a:bodyPr anchor="b">
            <a:normAutofit/>
          </a:bodyPr>
          <a:lstStyle/>
          <a:p>
            <a:r>
              <a:rPr lang="en-US" sz="3100" b="1" dirty="0">
                <a:solidFill>
                  <a:schemeClr val="tx2"/>
                </a:solidFill>
              </a:rPr>
              <a:t>Methodology Overview</a:t>
            </a:r>
            <a:endParaRPr lang="en-US" sz="3100" b="1" dirty="0">
              <a:solidFill>
                <a:schemeClr val="tx2"/>
              </a:solidFill>
              <a:ea typeface="Calibri"/>
              <a:cs typeface="Calibri"/>
            </a:endParaRPr>
          </a:p>
        </p:txBody>
      </p:sp>
      <p:grpSp>
        <p:nvGrpSpPr>
          <p:cNvPr id="13" name="Group 12">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14" name="Freeform: Shape 13">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diagram of data preparation&#10;&#10;AI-generated content may be incorrect.">
            <a:extLst>
              <a:ext uri="{FF2B5EF4-FFF2-40B4-BE49-F238E27FC236}">
                <a16:creationId xmlns:a16="http://schemas.microsoft.com/office/drawing/2014/main" id="{A001B40D-C93F-16D2-10D4-ED6509D5A95E}"/>
              </a:ext>
            </a:extLst>
          </p:cNvPr>
          <p:cNvPicPr>
            <a:picLocks noChangeAspect="1"/>
          </p:cNvPicPr>
          <p:nvPr/>
        </p:nvPicPr>
        <p:blipFill>
          <a:blip r:embed="rId2"/>
          <a:stretch>
            <a:fillRect/>
          </a:stretch>
        </p:blipFill>
        <p:spPr>
          <a:xfrm>
            <a:off x="603503" y="3387313"/>
            <a:ext cx="3716020" cy="2118130"/>
          </a:xfrm>
          <a:prstGeom prst="rect">
            <a:avLst/>
          </a:prstGeom>
        </p:spPr>
      </p:pic>
      <p:grpSp>
        <p:nvGrpSpPr>
          <p:cNvPr id="19" name="Group 18">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0" name="Freeform: Shape 19">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1">
            <a:extLst>
              <a:ext uri="{FF2B5EF4-FFF2-40B4-BE49-F238E27FC236}">
                <a16:creationId xmlns:a16="http://schemas.microsoft.com/office/drawing/2014/main" id="{35E99428-F3C7-7C91-B880-0217D00534C7}"/>
              </a:ext>
            </a:extLst>
          </p:cNvPr>
          <p:cNvSpPr>
            <a:spLocks noGrp="1" noChangeArrowheads="1"/>
          </p:cNvSpPr>
          <p:nvPr>
            <p:ph idx="1"/>
          </p:nvPr>
        </p:nvSpPr>
        <p:spPr bwMode="auto">
          <a:xfrm>
            <a:off x="4446236" y="2581245"/>
            <a:ext cx="4695097"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Data from multiple countries and years are combined into one dataset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Data cleaning and preprocessing are performed to remove errors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Exploratory Data Analysis (EDA) is used to identify patterns and trends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Linear Regression and Random Forest models are built in Python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The dataset is split into training and testing sets</a:t>
            </a:r>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0" y="1143486"/>
            <a:ext cx="3200400" cy="1437406"/>
          </a:xfrm>
        </p:spPr>
        <p:txBody>
          <a:bodyPr anchor="t">
            <a:normAutofit/>
          </a:bodyPr>
          <a:lstStyle/>
          <a:p>
            <a:r>
              <a:rPr lang="en-US" sz="2800" b="1" dirty="0"/>
              <a:t>Key Results </a:t>
            </a:r>
            <a:endParaRPr lang="en-US" sz="2800" b="1" dirty="0">
              <a:ea typeface="Calibri"/>
              <a:cs typeface="Calibri"/>
            </a:endParaRPr>
          </a:p>
        </p:txBody>
      </p:sp>
      <p:cxnSp>
        <p:nvCxnSpPr>
          <p:cNvPr id="9" name="Straight Connector 8">
            <a:extLst>
              <a:ext uri="{FF2B5EF4-FFF2-40B4-BE49-F238E27FC236}">
                <a16:creationId xmlns:a16="http://schemas.microsoft.com/office/drawing/2014/main" id="{37C77032-C865-6057-7D7A-E2743CFA20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096040" y="205597"/>
            <a:ext cx="4701029" cy="2498961"/>
          </a:xfrm>
        </p:spPr>
        <p:txBody>
          <a:bodyPr vert="horz" lIns="91440" tIns="45720" rIns="91440" bIns="45720" rtlCol="0" anchor="t">
            <a:noAutofit/>
          </a:bodyPr>
          <a:lstStyle/>
          <a:p>
            <a:pPr>
              <a:lnSpc>
                <a:spcPct val="90000"/>
              </a:lnSpc>
            </a:pPr>
            <a:endParaRPr lang="en-US" sz="1400" dirty="0"/>
          </a:p>
          <a:p>
            <a:pPr>
              <a:lnSpc>
                <a:spcPct val="90000"/>
              </a:lnSpc>
            </a:pPr>
            <a:r>
              <a:rPr lang="en-US" sz="1600" dirty="0"/>
              <a:t>This slide presents the main results. The study found a strong positive correlation of about 0.86 between population and CO₂ emissions, meaning that as population increases, emissions also rise</a:t>
            </a:r>
            <a:r>
              <a:rPr lang="en-US" dirty="0"/>
              <a:t>. </a:t>
            </a:r>
            <a:endParaRPr lang="en-US" sz="1800" b="1" dirty="0"/>
          </a:p>
          <a:p>
            <a:pPr>
              <a:lnSpc>
                <a:spcPct val="90000"/>
              </a:lnSpc>
            </a:pPr>
            <a:r>
              <a:rPr lang="en-US" sz="1800" b="1" dirty="0"/>
              <a:t>Top emitters: China, USA, India, Russia, Japan</a:t>
            </a:r>
            <a:endParaRPr lang="en-US" sz="1800" b="1" dirty="0">
              <a:ea typeface="Calibri"/>
              <a:cs typeface="Calibri"/>
            </a:endParaRPr>
          </a:p>
          <a:p>
            <a:pPr>
              <a:lnSpc>
                <a:spcPct val="90000"/>
              </a:lnSpc>
            </a:pPr>
            <a:r>
              <a:rPr lang="en-US" sz="1800" b="1" dirty="0"/>
              <a:t>Population &amp; emissions rose 1960–2019</a:t>
            </a:r>
            <a:endParaRPr lang="en-US" sz="1800" b="1" dirty="0">
              <a:ea typeface="Calibri"/>
              <a:cs typeface="Calibri"/>
            </a:endParaRPr>
          </a:p>
        </p:txBody>
      </p:sp>
      <p:pic>
        <p:nvPicPr>
          <p:cNvPr id="4" name="Picture 3">
            <a:extLst>
              <a:ext uri="{FF2B5EF4-FFF2-40B4-BE49-F238E27FC236}">
                <a16:creationId xmlns:a16="http://schemas.microsoft.com/office/drawing/2014/main" id="{EB591D90-F97D-465C-11EF-8995534B0226}"/>
              </a:ext>
            </a:extLst>
          </p:cNvPr>
          <p:cNvPicPr>
            <a:picLocks noChangeAspect="1"/>
          </p:cNvPicPr>
          <p:nvPr/>
        </p:nvPicPr>
        <p:blipFill>
          <a:blip r:embed="rId2"/>
          <a:srcRect r="760" b="1"/>
          <a:stretch>
            <a:fillRect/>
          </a:stretch>
        </p:blipFill>
        <p:spPr>
          <a:xfrm>
            <a:off x="20" y="3195484"/>
            <a:ext cx="9143980" cy="3662515"/>
          </a:xfrm>
          <a:prstGeom prst="rect">
            <a:avLst/>
          </a:prstGeom>
        </p:spPr>
      </p:pic>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ree golden rules for forecasting">
            <a:extLst>
              <a:ext uri="{FF2B5EF4-FFF2-40B4-BE49-F238E27FC236}">
                <a16:creationId xmlns:a16="http://schemas.microsoft.com/office/drawing/2014/main" id="{8958A5F4-08BB-446C-FE61-87342852EDFA}"/>
              </a:ext>
            </a:extLst>
          </p:cNvPr>
          <p:cNvPicPr>
            <a:picLocks noChangeAspect="1"/>
          </p:cNvPicPr>
          <p:nvPr/>
        </p:nvPicPr>
        <p:blipFill>
          <a:blip r:embed="rId2"/>
          <a:srcRect t="9533" r="1" b="1"/>
          <a:stretch>
            <a:fillRect/>
          </a:stretch>
        </p:blipFill>
        <p:spPr>
          <a:xfrm>
            <a:off x="20" y="10"/>
            <a:ext cx="9171076" cy="4666928"/>
          </a:xfrm>
          <a:prstGeom prst="rect">
            <a:avLst/>
          </a:prstGeom>
        </p:spPr>
      </p:pic>
      <p:grpSp>
        <p:nvGrpSpPr>
          <p:cNvPr id="11" name="Group 1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987478"/>
            <a:ext cx="9171095" cy="1828800"/>
            <a:chOff x="-305" y="2987478"/>
            <a:chExt cx="12188952" cy="1828800"/>
          </a:xfrm>
        </p:grpSpPr>
        <p:sp>
          <p:nvSpPr>
            <p:cNvPr id="12"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5"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p:cNvSpPr>
            <a:spLocks noGrp="1"/>
          </p:cNvSpPr>
          <p:nvPr>
            <p:ph type="title"/>
          </p:nvPr>
        </p:nvSpPr>
        <p:spPr>
          <a:xfrm>
            <a:off x="603504" y="4551037"/>
            <a:ext cx="2688035" cy="1509931"/>
          </a:xfrm>
        </p:spPr>
        <p:txBody>
          <a:bodyPr>
            <a:normAutofit/>
          </a:bodyPr>
          <a:lstStyle/>
          <a:p>
            <a:r>
              <a:rPr lang="en-US" sz="3100" b="1" dirty="0">
                <a:solidFill>
                  <a:schemeClr val="tx2"/>
                </a:solidFill>
              </a:rPr>
              <a:t>Forecasting Results 2025–2030</a:t>
            </a:r>
            <a:endParaRPr lang="en-US" sz="3100" b="1" dirty="0">
              <a:solidFill>
                <a:schemeClr val="tx2"/>
              </a:solidFill>
              <a:ea typeface="Calibri"/>
              <a:cs typeface="Calibri"/>
            </a:endParaRPr>
          </a:p>
        </p:txBody>
      </p:sp>
      <p:sp>
        <p:nvSpPr>
          <p:cNvPr id="3" name="Content Placeholder 2"/>
          <p:cNvSpPr>
            <a:spLocks noGrp="1"/>
          </p:cNvSpPr>
          <p:nvPr>
            <p:ph idx="1"/>
          </p:nvPr>
        </p:nvSpPr>
        <p:spPr>
          <a:xfrm>
            <a:off x="3429327" y="4090962"/>
            <a:ext cx="5477599" cy="2185670"/>
          </a:xfrm>
        </p:spPr>
        <p:txBody>
          <a:bodyPr vert="horz" lIns="91440" tIns="45720" rIns="91440" bIns="45720" rtlCol="0" anchor="ctr">
            <a:noAutofit/>
          </a:bodyPr>
          <a:lstStyle/>
          <a:p>
            <a:pPr>
              <a:lnSpc>
                <a:spcPct val="90000"/>
              </a:lnSpc>
            </a:pPr>
            <a:endParaRPr lang="en-US" sz="1200">
              <a:solidFill>
                <a:schemeClr val="tx2"/>
              </a:solidFill>
            </a:endParaRPr>
          </a:p>
          <a:p>
            <a:pPr>
              <a:lnSpc>
                <a:spcPct val="90000"/>
              </a:lnSpc>
            </a:pPr>
            <a:r>
              <a:rPr lang="en-US" sz="2000" b="1" dirty="0"/>
              <a:t>Population growth projected for 5 countries</a:t>
            </a:r>
            <a:endParaRPr lang="en-US" sz="2000" b="1">
              <a:ea typeface="Calibri"/>
              <a:cs typeface="Calibri"/>
            </a:endParaRPr>
          </a:p>
          <a:p>
            <a:pPr>
              <a:lnSpc>
                <a:spcPct val="90000"/>
              </a:lnSpc>
            </a:pPr>
            <a:r>
              <a:rPr lang="en-US" sz="2000" b="1" dirty="0"/>
              <a:t>Random Forest used for emission predictions</a:t>
            </a:r>
            <a:endParaRPr lang="en-US" sz="2000" b="1">
              <a:ea typeface="Calibri"/>
              <a:cs typeface="Calibri"/>
            </a:endParaRPr>
          </a:p>
          <a:p>
            <a:pPr>
              <a:lnSpc>
                <a:spcPct val="90000"/>
              </a:lnSpc>
            </a:pPr>
            <a:r>
              <a:rPr lang="en-US" sz="2000" b="1" dirty="0"/>
              <a:t>USA &amp; India remain high-emitters</a:t>
            </a:r>
            <a:endParaRPr lang="en-US" sz="2000" b="1">
              <a:ea typeface="Calibri"/>
              <a:cs typeface="Calibri"/>
            </a:endParaRPr>
          </a:p>
          <a:p>
            <a:pPr>
              <a:lnSpc>
                <a:spcPct val="90000"/>
              </a:lnSpc>
            </a:pPr>
            <a:r>
              <a:rPr lang="en-US" sz="2000" b="1" dirty="0"/>
              <a:t>China shows slight decline under trends</a:t>
            </a:r>
            <a:endParaRPr lang="en-US" sz="2000" b="1">
              <a:ea typeface="Calibri"/>
              <a:cs typeface="Calibri"/>
            </a:endParaRPr>
          </a:p>
          <a:p>
            <a:pPr>
              <a:lnSpc>
                <a:spcPct val="90000"/>
              </a:lnSpc>
            </a:pPr>
            <a:r>
              <a:rPr lang="en-US" sz="2000" b="1" dirty="0"/>
              <a:t>Germany stable / slightly decreasing</a:t>
            </a:r>
            <a:endParaRPr lang="en-US" sz="2000" b="1">
              <a:ea typeface="Calibri"/>
              <a:cs typeface="Calibri"/>
            </a:endParaRPr>
          </a:p>
          <a:p>
            <a:pPr>
              <a:lnSpc>
                <a:spcPct val="90000"/>
              </a:lnSpc>
            </a:pPr>
            <a:r>
              <a:rPr lang="en-US" sz="2000" b="1" dirty="0"/>
              <a:t>Combined emissions remain globally high</a:t>
            </a:r>
            <a:endParaRPr lang="en-US" sz="2000" b="1">
              <a:ea typeface="Calibri"/>
              <a:cs typeface="Calibri"/>
            </a:endParaRPr>
          </a:p>
        </p:txBody>
      </p:sp>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0" y="313052"/>
            <a:ext cx="3064248" cy="1022454"/>
          </a:xfrm>
        </p:spPr>
        <p:txBody>
          <a:bodyPr anchor="t">
            <a:normAutofit/>
          </a:bodyPr>
          <a:lstStyle/>
          <a:p>
            <a:r>
              <a:rPr lang="en-US" sz="2800" b="1" dirty="0"/>
              <a:t>Conclusion &amp; Recommendations</a:t>
            </a:r>
            <a:endParaRPr lang="en-US" sz="2800" b="1" dirty="0">
              <a:ea typeface="Calibri"/>
              <a:cs typeface="Calibri"/>
            </a:endParaRP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conclusions - Buscar con Google">
            <a:extLst>
              <a:ext uri="{FF2B5EF4-FFF2-40B4-BE49-F238E27FC236}">
                <a16:creationId xmlns:a16="http://schemas.microsoft.com/office/drawing/2014/main" id="{EABCBEC0-3F5B-AC07-E6EB-DDEAE9CB68FF}"/>
              </a:ext>
            </a:extLst>
          </p:cNvPr>
          <p:cNvPicPr>
            <a:picLocks noChangeAspect="1"/>
          </p:cNvPicPr>
          <p:nvPr/>
        </p:nvPicPr>
        <p:blipFill>
          <a:blip r:embed="rId2"/>
          <a:srcRect l="24811" r="21539"/>
          <a:stretch>
            <a:fillRect/>
          </a:stretch>
        </p:blipFill>
        <p:spPr>
          <a:xfrm>
            <a:off x="4238244" y="10"/>
            <a:ext cx="4905756" cy="6857990"/>
          </a:xfrm>
          <a:prstGeom prst="rect">
            <a:avLst/>
          </a:prstGeom>
        </p:spPr>
      </p:pic>
      <p:sp>
        <p:nvSpPr>
          <p:cNvPr id="5" name="Rectangle 1">
            <a:extLst>
              <a:ext uri="{FF2B5EF4-FFF2-40B4-BE49-F238E27FC236}">
                <a16:creationId xmlns:a16="http://schemas.microsoft.com/office/drawing/2014/main" id="{01416D20-05C9-BF7B-4661-63BFB6A857FB}"/>
              </a:ext>
            </a:extLst>
          </p:cNvPr>
          <p:cNvSpPr>
            <a:spLocks noGrp="1" noChangeArrowheads="1"/>
          </p:cNvSpPr>
          <p:nvPr>
            <p:ph idx="1"/>
          </p:nvPr>
        </p:nvSpPr>
        <p:spPr bwMode="auto">
          <a:xfrm>
            <a:off x="1" y="2511415"/>
            <a:ext cx="450298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Population growth is a major driver of rising CO₂ emissions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Machine learning models can effectively forecast emissions using simple inputs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Random Forest outperforms Linear Regression in prediction accuracy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Open and green data improve transparency and accessibility in climate research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Policymakers should account for population growth and energy demand in climate strategies</a:t>
            </a:r>
          </a:p>
        </p:txBody>
      </p:sp>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E1484-70C4-FF07-2FC7-99696C08EA9F}"/>
              </a:ext>
            </a:extLst>
          </p:cNvPr>
          <p:cNvSpPr>
            <a:spLocks noGrp="1"/>
          </p:cNvSpPr>
          <p:nvPr>
            <p:ph type="title"/>
          </p:nvPr>
        </p:nvSpPr>
        <p:spPr>
          <a:xfrm>
            <a:off x="429369" y="238539"/>
            <a:ext cx="8263890" cy="1434415"/>
          </a:xfrm>
        </p:spPr>
        <p:txBody>
          <a:bodyPr anchor="b">
            <a:normAutofit/>
          </a:bodyPr>
          <a:lstStyle/>
          <a:p>
            <a:r>
              <a:rPr lang="en-US" sz="4700" b="1">
                <a:ea typeface="Calibri"/>
                <a:cs typeface="Calibri"/>
              </a:rPr>
              <a:t>References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69BB2E-0CEE-0B48-BA68-BDA2BB1E36DC}"/>
              </a:ext>
            </a:extLst>
          </p:cNvPr>
          <p:cNvSpPr>
            <a:spLocks noGrp="1"/>
          </p:cNvSpPr>
          <p:nvPr>
            <p:ph idx="1"/>
          </p:nvPr>
        </p:nvSpPr>
        <p:spPr>
          <a:xfrm>
            <a:off x="0" y="2908137"/>
            <a:ext cx="5756743" cy="2956791"/>
          </a:xfrm>
        </p:spPr>
        <p:txBody>
          <a:bodyPr vert="horz" lIns="91440" tIns="45720" rIns="91440" bIns="45720" rtlCol="0" anchor="t">
            <a:normAutofit fontScale="55000" lnSpcReduction="20000"/>
          </a:bodyPr>
          <a:lstStyle/>
          <a:p>
            <a:pPr>
              <a:lnSpc>
                <a:spcPct val="90000"/>
              </a:lnSpc>
            </a:pPr>
            <a:r>
              <a:rPr lang="en-US" sz="1800" dirty="0">
                <a:ea typeface="+mn-lt"/>
                <a:cs typeface="+mn-lt"/>
              </a:rPr>
              <a:t>[1]        A. KEATEN and S. BORENSTEIN. "UN agency says CO2 levels hit record high last year, causing more extreme weather." (accessed 2025).</a:t>
            </a:r>
            <a:endParaRPr lang="en-US" sz="1800" dirty="0">
              <a:ea typeface="Calibri"/>
              <a:cs typeface="Calibri"/>
            </a:endParaRPr>
          </a:p>
          <a:p>
            <a:pPr>
              <a:lnSpc>
                <a:spcPct val="90000"/>
              </a:lnSpc>
            </a:pPr>
            <a:r>
              <a:rPr lang="en-US" sz="1800" dirty="0">
                <a:ea typeface="+mn-lt"/>
                <a:cs typeface="+mn-lt"/>
              </a:rPr>
              <a:t>[2]        S. Dhakal</a:t>
            </a:r>
            <a:r>
              <a:rPr lang="en-US" sz="1800" i="1" dirty="0">
                <a:ea typeface="+mn-lt"/>
                <a:cs typeface="+mn-lt"/>
              </a:rPr>
              <a:t> et al.</a:t>
            </a:r>
            <a:r>
              <a:rPr lang="en-US" sz="1800" dirty="0">
                <a:ea typeface="+mn-lt"/>
                <a:cs typeface="+mn-lt"/>
              </a:rPr>
              <a:t>, "Emissions trends and drivers (chapter 2)," 2022.</a:t>
            </a:r>
            <a:endParaRPr lang="en-US" sz="1800" dirty="0"/>
          </a:p>
          <a:p>
            <a:pPr>
              <a:lnSpc>
                <a:spcPct val="90000"/>
              </a:lnSpc>
            </a:pPr>
            <a:r>
              <a:rPr lang="en-US" sz="1800" dirty="0">
                <a:ea typeface="+mn-lt"/>
                <a:cs typeface="+mn-lt"/>
              </a:rPr>
              <a:t>[3]        D. Birol. "Growth in global energy demand surged in 2024 to almost twice its recent average." accessed 1 Dec 2025, 2025).</a:t>
            </a:r>
            <a:endParaRPr lang="en-US" sz="1800" dirty="0"/>
          </a:p>
          <a:p>
            <a:pPr>
              <a:lnSpc>
                <a:spcPct val="90000"/>
              </a:lnSpc>
            </a:pPr>
            <a:r>
              <a:rPr lang="en-US" sz="1800" dirty="0">
                <a:ea typeface="+mn-lt"/>
                <a:cs typeface="+mn-lt"/>
              </a:rPr>
              <a:t>[4]        P. </a:t>
            </a:r>
            <a:r>
              <a:rPr lang="en-US" sz="1800" dirty="0" err="1">
                <a:ea typeface="+mn-lt"/>
                <a:cs typeface="+mn-lt"/>
              </a:rPr>
              <a:t>Mouterde</a:t>
            </a:r>
            <a:r>
              <a:rPr lang="en-US" sz="1800" dirty="0">
                <a:ea typeface="+mn-lt"/>
                <a:cs typeface="+mn-lt"/>
              </a:rPr>
              <a:t>, "Global CO</a:t>
            </a:r>
            <a:r>
              <a:rPr lang="en-US" sz="1800" dirty="0">
                <a:latin typeface="Cambria Math"/>
                <a:ea typeface="Cambria Math"/>
              </a:rPr>
              <a:t>₂</a:t>
            </a:r>
            <a:r>
              <a:rPr lang="en-US" sz="1800" dirty="0">
                <a:ea typeface="+mn-lt"/>
                <a:cs typeface="+mn-lt"/>
              </a:rPr>
              <a:t> emissions from the energy sector continued to increase in 2024, largely due to the use of air conditioning." [Online]. Available: </a:t>
            </a:r>
          </a:p>
          <a:p>
            <a:pPr>
              <a:lnSpc>
                <a:spcPct val="90000"/>
              </a:lnSpc>
            </a:pPr>
            <a:r>
              <a:rPr lang="en-US" sz="1800" dirty="0">
                <a:ea typeface="+mn-lt"/>
                <a:cs typeface="+mn-lt"/>
              </a:rPr>
              <a:t>[5]        M. Kaali, I. EL </a:t>
            </a:r>
            <a:r>
              <a:rPr lang="en-US" sz="1800" dirty="0" err="1">
                <a:ea typeface="+mn-lt"/>
                <a:cs typeface="+mn-lt"/>
              </a:rPr>
              <a:t>Balghity</a:t>
            </a:r>
            <a:r>
              <a:rPr lang="en-US" sz="1800" dirty="0">
                <a:ea typeface="+mn-lt"/>
                <a:cs typeface="+mn-lt"/>
              </a:rPr>
              <a:t>, M.-A. </a:t>
            </a:r>
            <a:r>
              <a:rPr lang="en-US" sz="1800" dirty="0" err="1">
                <a:ea typeface="+mn-lt"/>
                <a:cs typeface="+mn-lt"/>
              </a:rPr>
              <a:t>Rbaibi</a:t>
            </a:r>
            <a:r>
              <a:rPr lang="en-US" sz="1800" dirty="0">
                <a:ea typeface="+mn-lt"/>
                <a:cs typeface="+mn-lt"/>
              </a:rPr>
              <a:t>, A. </a:t>
            </a:r>
            <a:r>
              <a:rPr lang="en-US" sz="1800" dirty="0" err="1">
                <a:ea typeface="+mn-lt"/>
                <a:cs typeface="+mn-lt"/>
              </a:rPr>
              <a:t>Lakhouil</a:t>
            </a:r>
            <a:r>
              <a:rPr lang="en-US" sz="1800" dirty="0">
                <a:ea typeface="+mn-lt"/>
                <a:cs typeface="+mn-lt"/>
              </a:rPr>
              <a:t>, and M. Es-</a:t>
            </a:r>
            <a:r>
              <a:rPr lang="en-US" sz="1800" dirty="0" err="1">
                <a:ea typeface="+mn-lt"/>
                <a:cs typeface="+mn-lt"/>
              </a:rPr>
              <a:t>Seqally</a:t>
            </a:r>
            <a:r>
              <a:rPr lang="en-US" sz="1800" dirty="0">
                <a:ea typeface="+mn-lt"/>
                <a:cs typeface="+mn-lt"/>
              </a:rPr>
              <a:t>, "Relationship between Demography, Economic Growth and CO2 Emissions: An Econometric Study from 1990 To 2020," </a:t>
            </a:r>
            <a:r>
              <a:rPr lang="en-US" sz="1800" i="1" dirty="0">
                <a:ea typeface="+mn-lt"/>
                <a:cs typeface="+mn-lt"/>
              </a:rPr>
              <a:t>Pakistan Journal of Life &amp; Social Sciences, </a:t>
            </a:r>
            <a:r>
              <a:rPr lang="en-US" sz="1800" dirty="0">
                <a:ea typeface="+mn-lt"/>
                <a:cs typeface="+mn-lt"/>
              </a:rPr>
              <a:t>vol. 23, no. 1, 2025.</a:t>
            </a:r>
            <a:endParaRPr lang="en-US" sz="1800" dirty="0"/>
          </a:p>
          <a:p>
            <a:pPr>
              <a:lnSpc>
                <a:spcPct val="90000"/>
              </a:lnSpc>
            </a:pPr>
            <a:r>
              <a:rPr lang="en-US" sz="1800" dirty="0">
                <a:ea typeface="+mn-lt"/>
                <a:cs typeface="+mn-lt"/>
              </a:rPr>
              <a:t>[6]        M. Ahmed</a:t>
            </a:r>
            <a:r>
              <a:rPr lang="en-US" sz="1800" i="1" dirty="0">
                <a:ea typeface="+mn-lt"/>
                <a:cs typeface="+mn-lt"/>
              </a:rPr>
              <a:t> et al.</a:t>
            </a:r>
            <a:r>
              <a:rPr lang="en-US" sz="1800" dirty="0">
                <a:ea typeface="+mn-lt"/>
                <a:cs typeface="+mn-lt"/>
              </a:rPr>
              <a:t>, "The effect of energy consumption, income, and population growth on CO2 emissions: evidence from NARDL and machine learning models," </a:t>
            </a:r>
            <a:r>
              <a:rPr lang="en-US" sz="1800" i="1" dirty="0">
                <a:ea typeface="+mn-lt"/>
                <a:cs typeface="+mn-lt"/>
              </a:rPr>
              <a:t>Sustainability, </a:t>
            </a:r>
            <a:r>
              <a:rPr lang="en-US" sz="1800" dirty="0">
                <a:ea typeface="+mn-lt"/>
                <a:cs typeface="+mn-lt"/>
              </a:rPr>
              <a:t>vol. 15, no. 15, p. 11956, 2023.</a:t>
            </a:r>
            <a:endParaRPr lang="en-US" sz="1800" dirty="0"/>
          </a:p>
          <a:p>
            <a:pPr>
              <a:lnSpc>
                <a:spcPct val="90000"/>
              </a:lnSpc>
            </a:pPr>
            <a:r>
              <a:rPr lang="en-US" sz="1800" dirty="0">
                <a:ea typeface="+mn-lt"/>
                <a:cs typeface="+mn-lt"/>
              </a:rPr>
              <a:t>[7]        A. N. </a:t>
            </a:r>
            <a:r>
              <a:rPr lang="en-US" sz="1800" dirty="0" err="1">
                <a:ea typeface="+mn-lt"/>
                <a:cs typeface="+mn-lt"/>
              </a:rPr>
              <a:t>Thi</a:t>
            </a:r>
            <a:r>
              <a:rPr lang="en-US" sz="1800" dirty="0">
                <a:ea typeface="+mn-lt"/>
                <a:cs typeface="+mn-lt"/>
              </a:rPr>
              <a:t> Mai, V. N. Xuan, H. L. Mai, H. P. Xuan, and T. N. </a:t>
            </a:r>
            <a:r>
              <a:rPr lang="en-US" sz="1800" dirty="0" err="1">
                <a:ea typeface="+mn-lt"/>
                <a:cs typeface="+mn-lt"/>
              </a:rPr>
              <a:t>Thi</a:t>
            </a:r>
            <a:r>
              <a:rPr lang="en-US" sz="1800" dirty="0">
                <a:ea typeface="+mn-lt"/>
                <a:cs typeface="+mn-lt"/>
              </a:rPr>
              <a:t> Phuong, "Population, carbon dioxide emissions and renewable energy consumption nexus: New insights from Vietnam," </a:t>
            </a:r>
            <a:r>
              <a:rPr lang="en-US" sz="1800" i="1" dirty="0">
                <a:ea typeface="+mn-lt"/>
                <a:cs typeface="+mn-lt"/>
              </a:rPr>
              <a:t>Energy Exploration &amp; Exploitation, </a:t>
            </a:r>
            <a:r>
              <a:rPr lang="en-US" sz="1800" dirty="0">
                <a:ea typeface="+mn-lt"/>
                <a:cs typeface="+mn-lt"/>
              </a:rPr>
              <a:t>vol. 42, no. 5, pp. 1763-1798, 2024.</a:t>
            </a:r>
            <a:endParaRPr lang="en-US" sz="1800" dirty="0"/>
          </a:p>
          <a:p>
            <a:pPr>
              <a:lnSpc>
                <a:spcPct val="90000"/>
              </a:lnSpc>
            </a:pPr>
            <a:r>
              <a:rPr lang="en-US" sz="1800" dirty="0">
                <a:ea typeface="+mn-lt"/>
                <a:cs typeface="+mn-lt"/>
              </a:rPr>
              <a:t>[8]        C. D. Sabău-Popa, D. C. </a:t>
            </a:r>
            <a:r>
              <a:rPr lang="en-US" sz="1800" dirty="0" err="1">
                <a:ea typeface="+mn-lt"/>
                <a:cs typeface="+mn-lt"/>
              </a:rPr>
              <a:t>Perțicaș</a:t>
            </a:r>
            <a:r>
              <a:rPr lang="en-US" sz="1800" dirty="0">
                <a:ea typeface="+mn-lt"/>
                <a:cs typeface="+mn-lt"/>
              </a:rPr>
              <a:t>, A. Florea, L. Rus, and H. W. Juma, "Is younger population generating higher CO2 emissions? A dynamic panel analysis on European countries," </a:t>
            </a:r>
            <a:r>
              <a:rPr lang="en-US" sz="1800" i="1" dirty="0">
                <a:ea typeface="+mn-lt"/>
                <a:cs typeface="+mn-lt"/>
              </a:rPr>
              <a:t>Sustainability, </a:t>
            </a:r>
            <a:r>
              <a:rPr lang="en-US" sz="1800" dirty="0">
                <a:ea typeface="+mn-lt"/>
                <a:cs typeface="+mn-lt"/>
              </a:rPr>
              <a:t>vol. 16, no. 17, p. 7791, 2024.</a:t>
            </a:r>
            <a:endParaRPr lang="en-US" sz="1800" dirty="0"/>
          </a:p>
          <a:p>
            <a:pPr>
              <a:lnSpc>
                <a:spcPct val="90000"/>
              </a:lnSpc>
            </a:pPr>
            <a:r>
              <a:rPr lang="en-US" sz="1800" dirty="0">
                <a:ea typeface="+mn-lt"/>
                <a:cs typeface="+mn-lt"/>
              </a:rPr>
              <a:t>[9]        H. Guo, "Impact of population mobility on regional carbon emissions: empirical evidence from Australia," </a:t>
            </a:r>
            <a:r>
              <a:rPr lang="en-US" sz="1800" i="1" dirty="0">
                <a:ea typeface="+mn-lt"/>
                <a:cs typeface="+mn-lt"/>
              </a:rPr>
              <a:t>Frontiers in Environmental Science, </a:t>
            </a:r>
          </a:p>
          <a:p>
            <a:pPr>
              <a:lnSpc>
                <a:spcPct val="90000"/>
              </a:lnSpc>
            </a:pPr>
            <a:r>
              <a:rPr lang="en-US" sz="1800" dirty="0">
                <a:ea typeface="Calibri"/>
                <a:cs typeface="Calibri"/>
              </a:rPr>
              <a:t>[10]      H. Ritchie, P. Rosado, and M. Roser, "CO</a:t>
            </a:r>
            <a:r>
              <a:rPr lang="en-US" sz="1800" dirty="0">
                <a:latin typeface="Cambria Math"/>
                <a:ea typeface="Cambria Math"/>
              </a:rPr>
              <a:t>₂</a:t>
            </a:r>
            <a:r>
              <a:rPr lang="en-US" sz="1800" dirty="0">
                <a:ea typeface="Calibri"/>
                <a:cs typeface="Calibri"/>
              </a:rPr>
              <a:t> and greenhouse gas emissions," </a:t>
            </a:r>
            <a:r>
              <a:rPr lang="en-US" sz="1800" i="1" dirty="0">
                <a:ea typeface="Calibri"/>
                <a:cs typeface="Calibri"/>
              </a:rPr>
              <a:t>Our world in data, </a:t>
            </a:r>
            <a:r>
              <a:rPr lang="en-US" sz="1800" dirty="0">
                <a:ea typeface="Calibri"/>
                <a:cs typeface="Calibri"/>
              </a:rPr>
              <a:t>2023.</a:t>
            </a:r>
          </a:p>
          <a:p>
            <a:pPr>
              <a:lnSpc>
                <a:spcPct val="90000"/>
              </a:lnSpc>
            </a:pPr>
            <a:r>
              <a:rPr lang="en-US" sz="1800" dirty="0">
                <a:ea typeface="Calibri"/>
                <a:cs typeface="Calibri"/>
              </a:rPr>
              <a:t>[11]      H. Ritchie and M. Roser, "CO</a:t>
            </a:r>
            <a:r>
              <a:rPr lang="en-US" sz="1800" dirty="0">
                <a:latin typeface="Cambria Math"/>
                <a:ea typeface="Cambria Math"/>
              </a:rPr>
              <a:t>₂</a:t>
            </a:r>
            <a:r>
              <a:rPr lang="en-US" sz="1800" dirty="0">
                <a:ea typeface="Calibri"/>
                <a:cs typeface="Calibri"/>
              </a:rPr>
              <a:t> and other greenhouse gas emissions," </a:t>
            </a:r>
            <a:r>
              <a:rPr lang="en-US" sz="1800" i="1" dirty="0">
                <a:ea typeface="Calibri"/>
                <a:cs typeface="Calibri"/>
              </a:rPr>
              <a:t>Our world in data, </a:t>
            </a:r>
            <a:r>
              <a:rPr lang="en-US" sz="1800" dirty="0">
                <a:ea typeface="Calibri"/>
                <a:cs typeface="Calibri"/>
              </a:rPr>
              <a:t>2017.</a:t>
            </a:r>
          </a:p>
          <a:p>
            <a:pPr>
              <a:lnSpc>
                <a:spcPct val="90000"/>
              </a:lnSpc>
            </a:pPr>
            <a:endParaRPr lang="en-US" sz="900" dirty="0">
              <a:ea typeface="Calibri"/>
              <a:cs typeface="Calibri"/>
            </a:endParaRPr>
          </a:p>
        </p:txBody>
      </p:sp>
      <p:pic>
        <p:nvPicPr>
          <p:cNvPr id="4" name="Picture 3" descr="What Is a Professional Reference? Definition, Types &amp; Best Practices |  Pipedrive">
            <a:extLst>
              <a:ext uri="{FF2B5EF4-FFF2-40B4-BE49-F238E27FC236}">
                <a16:creationId xmlns:a16="http://schemas.microsoft.com/office/drawing/2014/main" id="{108A79F9-BA90-7A00-B3FB-6B3CA6A0DBB4}"/>
              </a:ext>
            </a:extLst>
          </p:cNvPr>
          <p:cNvPicPr>
            <a:picLocks noChangeAspect="1"/>
          </p:cNvPicPr>
          <p:nvPr/>
        </p:nvPicPr>
        <p:blipFill>
          <a:blip r:embed="rId2"/>
          <a:srcRect l="30922" r="28537"/>
          <a:stretch>
            <a:fillRect/>
          </a:stretch>
        </p:blipFill>
        <p:spPr>
          <a:xfrm>
            <a:off x="5756743" y="2093976"/>
            <a:ext cx="2955798" cy="4096512"/>
          </a:xfrm>
          <a:prstGeom prst="rect">
            <a:avLst/>
          </a:prstGeom>
        </p:spPr>
      </p:pic>
    </p:spTree>
    <p:extLst>
      <p:ext uri="{BB962C8B-B14F-4D97-AF65-F5344CB8AC3E}">
        <p14:creationId xmlns:p14="http://schemas.microsoft.com/office/powerpoint/2010/main" val="2035149389"/>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47</TotalTime>
  <Words>1266</Words>
  <Application>Microsoft Office PowerPoint</Application>
  <PresentationFormat>On-screen Show (4:3)</PresentationFormat>
  <Paragraphs>98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 Math</vt:lpstr>
      <vt:lpstr>Office Theme</vt:lpstr>
      <vt:lpstr>The Role of Green Data in Environmental Protection and AI </vt:lpstr>
      <vt:lpstr>Introduction </vt:lpstr>
      <vt:lpstr>Background &amp; Context </vt:lpstr>
      <vt:lpstr>Problem Statement </vt:lpstr>
      <vt:lpstr>Aim of the Study</vt:lpstr>
      <vt:lpstr>Research Objectives</vt:lpstr>
      <vt:lpstr>Literature Review – Climate Change </vt:lpstr>
      <vt:lpstr>Population–Environment Links [32–41]</vt:lpstr>
      <vt:lpstr>Green Data &amp; Open Sources [42–47]</vt:lpstr>
      <vt:lpstr>AI &amp; Machine Learning </vt:lpstr>
      <vt:lpstr>Methodology Overview</vt:lpstr>
      <vt:lpstr>Key Results </vt:lpstr>
      <vt:lpstr>Forecasting Results 2025–2030</vt:lpstr>
      <vt:lpstr>Conclusion &amp; Recommendations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mridul yasrif</cp:lastModifiedBy>
  <cp:revision>122</cp:revision>
  <dcterms:created xsi:type="dcterms:W3CDTF">2013-01-27T09:14:16Z</dcterms:created>
  <dcterms:modified xsi:type="dcterms:W3CDTF">2025-12-24T20:53:48Z</dcterms:modified>
  <cp:category/>
</cp:coreProperties>
</file>