
<file path=[Content_Types].xml><?xml version="1.0" encoding="utf-8"?>
<Types xmlns="http://schemas.openxmlformats.org/package/2006/content-types">
  <Default Extension="fntdata" ContentType="application/x-fontdata"/>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56" r:id="rId2"/>
    <p:sldId id="264" r:id="rId3"/>
    <p:sldId id="257" r:id="rId4"/>
    <p:sldId id="258" r:id="rId5"/>
    <p:sldId id="259" r:id="rId6"/>
    <p:sldId id="260" r:id="rId7"/>
    <p:sldId id="261" r:id="rId8"/>
    <p:sldId id="265" r:id="rId9"/>
    <p:sldId id="268" r:id="rId10"/>
    <p:sldId id="267" r:id="rId11"/>
    <p:sldId id="269" r:id="rId12"/>
    <p:sldId id="263" r:id="rId13"/>
  </p:sldIdLst>
  <p:sldSz cx="12192000" cy="6858000"/>
  <p:notesSz cx="6858000" cy="9144000"/>
  <p:embeddedFontLst>
    <p:embeddedFont>
      <p:font typeface="Roboto" panose="02000000000000000000" pitchFamily="2" charset="0"/>
      <p:regular r:id="rId15"/>
      <p:bold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BC710B-0577-4B3A-86FC-275699A97623}" v="1" dt="2021-01-07T10:38:53.2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5" d="100"/>
          <a:sy n="75" d="100"/>
        </p:scale>
        <p:origin x="58" y="216"/>
      </p:cViewPr>
      <p:guideLst/>
    </p:cSldViewPr>
  </p:slideViewPr>
  <p:notesTextViewPr>
    <p:cViewPr>
      <p:scale>
        <a:sx n="3" d="2"/>
        <a:sy n="3" d="2"/>
      </p:scale>
      <p:origin x="0" y="0"/>
    </p:cViewPr>
  </p:notesTextViewPr>
  <p:notesViewPr>
    <p:cSldViewPr snapToGrid="0">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5A64BF-12AD-414B-B54D-EC524CE198CC}" type="datetimeFigureOut">
              <a:rPr lang="en-GB" smtClean="0"/>
              <a:t>22/01/2026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D63641-EA8B-439B-947C-808DCE491BC0}" type="slidenum">
              <a:rPr lang="en-GB" smtClean="0"/>
              <a:t>‹#›</a:t>
            </a:fld>
            <a:endParaRPr lang="en-GB"/>
          </a:p>
        </p:txBody>
      </p:sp>
    </p:spTree>
    <p:extLst>
      <p:ext uri="{BB962C8B-B14F-4D97-AF65-F5344CB8AC3E}">
        <p14:creationId xmlns:p14="http://schemas.microsoft.com/office/powerpoint/2010/main" val="36686313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Vasoconstriction is the narrowing of the blood vessels resulting from contraction of the muscular wall of the vessels, in particular the large arteries and small arterioles. The process is the opposite of vasodilation, the widening of blood vessels. The process is particularly important in controlling hemorrhage and reducing acute blood loss. When blood vessels constrict, the flow of blood is restricted or decreased, thus retaining body heat or increasing vascular resistance. This makes the skin turn paler because less blood reaches the surface, reducing the radiation of heat. On a larger level, vasoconstriction is one mechanism by which the body regulates and maintains mean arterial pressure</a:t>
            </a:r>
            <a:endParaRPr lang="en-GB" dirty="0"/>
          </a:p>
        </p:txBody>
      </p:sp>
      <p:sp>
        <p:nvSpPr>
          <p:cNvPr id="4" name="Slide Number Placeholder 3"/>
          <p:cNvSpPr>
            <a:spLocks noGrp="1"/>
          </p:cNvSpPr>
          <p:nvPr>
            <p:ph type="sldNum" sz="quarter" idx="5"/>
          </p:nvPr>
        </p:nvSpPr>
        <p:spPr/>
        <p:txBody>
          <a:bodyPr/>
          <a:lstStyle/>
          <a:p>
            <a:fld id="{39D63641-EA8B-439B-947C-808DCE491BC0}" type="slidenum">
              <a:rPr lang="en-GB" smtClean="0"/>
              <a:t>5</a:t>
            </a:fld>
            <a:endParaRPr lang="en-GB"/>
          </a:p>
        </p:txBody>
      </p:sp>
    </p:spTree>
    <p:extLst>
      <p:ext uri="{BB962C8B-B14F-4D97-AF65-F5344CB8AC3E}">
        <p14:creationId xmlns:p14="http://schemas.microsoft.com/office/powerpoint/2010/main" val="3195706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exchange of oxygen, nutrients, and waste between your blood and tissues also happens in your capillaries. This happens through two processes:</a:t>
            </a:r>
          </a:p>
          <a:p>
            <a:r>
              <a:rPr lang="en-US" b="1" dirty="0"/>
              <a:t>Passive diffusion. </a:t>
            </a:r>
            <a:r>
              <a:rPr lang="en-US" dirty="0"/>
              <a:t>This is the movement of a substance from an area of higher concentration to an area of lower concentration.</a:t>
            </a:r>
          </a:p>
          <a:p>
            <a:r>
              <a:rPr lang="en-US" b="1" dirty="0"/>
              <a:t>Pinocytosis. </a:t>
            </a:r>
            <a:r>
              <a:rPr lang="en-US" dirty="0"/>
              <a:t>This refers to the process through which your body’s cells actively take in small molecules, such as fats and proteins.</a:t>
            </a:r>
          </a:p>
          <a:p>
            <a:endParaRPr lang="en-GB" dirty="0"/>
          </a:p>
        </p:txBody>
      </p:sp>
      <p:sp>
        <p:nvSpPr>
          <p:cNvPr id="4" name="Slide Number Placeholder 3"/>
          <p:cNvSpPr>
            <a:spLocks noGrp="1"/>
          </p:cNvSpPr>
          <p:nvPr>
            <p:ph type="sldNum" sz="quarter" idx="5"/>
          </p:nvPr>
        </p:nvSpPr>
        <p:spPr/>
        <p:txBody>
          <a:bodyPr/>
          <a:lstStyle/>
          <a:p>
            <a:fld id="{39D63641-EA8B-439B-947C-808DCE491BC0}" type="slidenum">
              <a:rPr lang="en-GB" smtClean="0"/>
              <a:t>7</a:t>
            </a:fld>
            <a:endParaRPr lang="en-GB"/>
          </a:p>
        </p:txBody>
      </p:sp>
    </p:spTree>
    <p:extLst>
      <p:ext uri="{BB962C8B-B14F-4D97-AF65-F5344CB8AC3E}">
        <p14:creationId xmlns:p14="http://schemas.microsoft.com/office/powerpoint/2010/main" val="20486769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Roboto"/>
              </a:rPr>
              <a:t>Urea is the end product of a series of </a:t>
            </a:r>
            <a:r>
              <a:rPr lang="en-US" b="1" i="0" dirty="0">
                <a:solidFill>
                  <a:srgbClr val="111111"/>
                </a:solidFill>
                <a:effectLst/>
                <a:latin typeface="Roboto"/>
              </a:rPr>
              <a:t>biochemical reactions</a:t>
            </a:r>
            <a:r>
              <a:rPr lang="en-US" b="0" i="0" dirty="0">
                <a:solidFill>
                  <a:srgbClr val="111111"/>
                </a:solidFill>
                <a:effectLst/>
                <a:latin typeface="Roboto"/>
              </a:rPr>
              <a:t>, and the urea production occurs at liver, then is transported to kidney, at last, excreted as urine. The urea is produced from </a:t>
            </a:r>
            <a:r>
              <a:rPr lang="en-US" b="1" i="0" dirty="0">
                <a:solidFill>
                  <a:srgbClr val="111111"/>
                </a:solidFill>
                <a:effectLst/>
                <a:latin typeface="Roboto"/>
              </a:rPr>
              <a:t>ammonia and carbon dioxide</a:t>
            </a:r>
            <a:r>
              <a:rPr lang="en-US" b="0" i="0" dirty="0">
                <a:solidFill>
                  <a:srgbClr val="111111"/>
                </a:solidFill>
                <a:effectLst/>
                <a:latin typeface="Roboto"/>
              </a:rPr>
              <a:t>.</a:t>
            </a:r>
            <a:endParaRPr lang="en-GB" dirty="0"/>
          </a:p>
        </p:txBody>
      </p:sp>
      <p:sp>
        <p:nvSpPr>
          <p:cNvPr id="4" name="Slide Number Placeholder 3"/>
          <p:cNvSpPr>
            <a:spLocks noGrp="1"/>
          </p:cNvSpPr>
          <p:nvPr>
            <p:ph type="sldNum" sz="quarter" idx="5"/>
          </p:nvPr>
        </p:nvSpPr>
        <p:spPr/>
        <p:txBody>
          <a:bodyPr/>
          <a:lstStyle/>
          <a:p>
            <a:fld id="{39D63641-EA8B-439B-947C-808DCE491BC0}" type="slidenum">
              <a:rPr lang="en-GB" smtClean="0"/>
              <a:t>8</a:t>
            </a:fld>
            <a:endParaRPr lang="en-GB"/>
          </a:p>
        </p:txBody>
      </p:sp>
    </p:spTree>
    <p:extLst>
      <p:ext uri="{BB962C8B-B14F-4D97-AF65-F5344CB8AC3E}">
        <p14:creationId xmlns:p14="http://schemas.microsoft.com/office/powerpoint/2010/main" val="2775961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C9990-0C80-4578-8A15-F8D5EA03B3F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24A4DD5-4B74-42FD-998B-6B19198B458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67607EC-DB7E-492C-8792-88AADD239FB4}"/>
              </a:ext>
            </a:extLst>
          </p:cNvPr>
          <p:cNvSpPr>
            <a:spLocks noGrp="1"/>
          </p:cNvSpPr>
          <p:nvPr>
            <p:ph type="dt" sz="half" idx="10"/>
          </p:nvPr>
        </p:nvSpPr>
        <p:spPr/>
        <p:txBody>
          <a:bodyPr/>
          <a:lstStyle/>
          <a:p>
            <a:fld id="{01890C61-D4B7-4421-A4C9-D4F0B19606DC}" type="datetimeFigureOut">
              <a:rPr lang="en-GB" smtClean="0"/>
              <a:t>22/01/2026</a:t>
            </a:fld>
            <a:endParaRPr lang="en-GB"/>
          </a:p>
        </p:txBody>
      </p:sp>
      <p:sp>
        <p:nvSpPr>
          <p:cNvPr id="5" name="Footer Placeholder 4">
            <a:extLst>
              <a:ext uri="{FF2B5EF4-FFF2-40B4-BE49-F238E27FC236}">
                <a16:creationId xmlns:a16="http://schemas.microsoft.com/office/drawing/2014/main" id="{937EE940-9703-47FD-9BD9-E75C25F1C4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D64084-CF26-4C4B-8A68-99B17C290965}"/>
              </a:ext>
            </a:extLst>
          </p:cNvPr>
          <p:cNvSpPr>
            <a:spLocks noGrp="1"/>
          </p:cNvSpPr>
          <p:nvPr>
            <p:ph type="sldNum" sz="quarter" idx="12"/>
          </p:nvPr>
        </p:nvSpPr>
        <p:spPr/>
        <p:txBody>
          <a:bodyPr/>
          <a:lstStyle/>
          <a:p>
            <a:fld id="{B69796E2-FC13-4C84-850C-4D71CABCA742}" type="slidenum">
              <a:rPr lang="en-GB" smtClean="0"/>
              <a:t>‹#›</a:t>
            </a:fld>
            <a:endParaRPr lang="en-GB"/>
          </a:p>
        </p:txBody>
      </p:sp>
    </p:spTree>
    <p:extLst>
      <p:ext uri="{BB962C8B-B14F-4D97-AF65-F5344CB8AC3E}">
        <p14:creationId xmlns:p14="http://schemas.microsoft.com/office/powerpoint/2010/main" val="35961605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0B62C-AAB4-4696-B841-3AAC7D86E9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790AFF-9266-4933-86DC-D9E4988DDE4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91AEFA-46F3-4821-8A5A-E47177D7A828}"/>
              </a:ext>
            </a:extLst>
          </p:cNvPr>
          <p:cNvSpPr>
            <a:spLocks noGrp="1"/>
          </p:cNvSpPr>
          <p:nvPr>
            <p:ph type="dt" sz="half" idx="10"/>
          </p:nvPr>
        </p:nvSpPr>
        <p:spPr/>
        <p:txBody>
          <a:bodyPr/>
          <a:lstStyle/>
          <a:p>
            <a:fld id="{01890C61-D4B7-4421-A4C9-D4F0B19606DC}" type="datetimeFigureOut">
              <a:rPr lang="en-GB" smtClean="0"/>
              <a:t>22/01/2026</a:t>
            </a:fld>
            <a:endParaRPr lang="en-GB"/>
          </a:p>
        </p:txBody>
      </p:sp>
      <p:sp>
        <p:nvSpPr>
          <p:cNvPr id="5" name="Footer Placeholder 4">
            <a:extLst>
              <a:ext uri="{FF2B5EF4-FFF2-40B4-BE49-F238E27FC236}">
                <a16:creationId xmlns:a16="http://schemas.microsoft.com/office/drawing/2014/main" id="{B9EFDF78-82A0-409E-B5E6-44BC371B87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2BD3C4-B046-483D-B07E-2B718885EFB7}"/>
              </a:ext>
            </a:extLst>
          </p:cNvPr>
          <p:cNvSpPr>
            <a:spLocks noGrp="1"/>
          </p:cNvSpPr>
          <p:nvPr>
            <p:ph type="sldNum" sz="quarter" idx="12"/>
          </p:nvPr>
        </p:nvSpPr>
        <p:spPr/>
        <p:txBody>
          <a:bodyPr/>
          <a:lstStyle/>
          <a:p>
            <a:fld id="{B69796E2-FC13-4C84-850C-4D71CABCA742}" type="slidenum">
              <a:rPr lang="en-GB" smtClean="0"/>
              <a:t>‹#›</a:t>
            </a:fld>
            <a:endParaRPr lang="en-GB"/>
          </a:p>
        </p:txBody>
      </p:sp>
    </p:spTree>
    <p:extLst>
      <p:ext uri="{BB962C8B-B14F-4D97-AF65-F5344CB8AC3E}">
        <p14:creationId xmlns:p14="http://schemas.microsoft.com/office/powerpoint/2010/main" val="1200456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6C15A-17C7-40AE-A4EF-029B3687DD4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27C06B3-B8B9-4E96-85E6-B6C5A24FB06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A2359A-B183-4FB1-85BB-BF6EB9CB5519}"/>
              </a:ext>
            </a:extLst>
          </p:cNvPr>
          <p:cNvSpPr>
            <a:spLocks noGrp="1"/>
          </p:cNvSpPr>
          <p:nvPr>
            <p:ph type="dt" sz="half" idx="10"/>
          </p:nvPr>
        </p:nvSpPr>
        <p:spPr/>
        <p:txBody>
          <a:bodyPr/>
          <a:lstStyle/>
          <a:p>
            <a:fld id="{01890C61-D4B7-4421-A4C9-D4F0B19606DC}" type="datetimeFigureOut">
              <a:rPr lang="en-GB" smtClean="0"/>
              <a:t>22/01/2026</a:t>
            </a:fld>
            <a:endParaRPr lang="en-GB"/>
          </a:p>
        </p:txBody>
      </p:sp>
      <p:sp>
        <p:nvSpPr>
          <p:cNvPr id="5" name="Footer Placeholder 4">
            <a:extLst>
              <a:ext uri="{FF2B5EF4-FFF2-40B4-BE49-F238E27FC236}">
                <a16:creationId xmlns:a16="http://schemas.microsoft.com/office/drawing/2014/main" id="{5B3CD084-5494-4309-A3A2-AC5866B8A5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1A8932-1895-433C-891A-019775B71057}"/>
              </a:ext>
            </a:extLst>
          </p:cNvPr>
          <p:cNvSpPr>
            <a:spLocks noGrp="1"/>
          </p:cNvSpPr>
          <p:nvPr>
            <p:ph type="sldNum" sz="quarter" idx="12"/>
          </p:nvPr>
        </p:nvSpPr>
        <p:spPr/>
        <p:txBody>
          <a:bodyPr/>
          <a:lstStyle/>
          <a:p>
            <a:fld id="{B69796E2-FC13-4C84-850C-4D71CABCA742}" type="slidenum">
              <a:rPr lang="en-GB" smtClean="0"/>
              <a:t>‹#›</a:t>
            </a:fld>
            <a:endParaRPr lang="en-GB"/>
          </a:p>
        </p:txBody>
      </p:sp>
    </p:spTree>
    <p:extLst>
      <p:ext uri="{BB962C8B-B14F-4D97-AF65-F5344CB8AC3E}">
        <p14:creationId xmlns:p14="http://schemas.microsoft.com/office/powerpoint/2010/main" val="1270317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20E41-F51D-451E-9BD0-9000A123E8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A2790F-1B79-4DCD-B09B-767AB9D679C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113573E-C09E-4E07-9EEF-42EB7045A63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15D1F8C-8159-41E1-9B02-3C46FF2CFC2E}"/>
              </a:ext>
            </a:extLst>
          </p:cNvPr>
          <p:cNvSpPr>
            <a:spLocks noGrp="1"/>
          </p:cNvSpPr>
          <p:nvPr>
            <p:ph type="dt" sz="half" idx="10"/>
          </p:nvPr>
        </p:nvSpPr>
        <p:spPr/>
        <p:txBody>
          <a:bodyPr/>
          <a:lstStyle/>
          <a:p>
            <a:fld id="{01890C61-D4B7-4421-A4C9-D4F0B19606DC}" type="datetimeFigureOut">
              <a:rPr lang="en-GB" smtClean="0"/>
              <a:t>22/01/2026</a:t>
            </a:fld>
            <a:endParaRPr lang="en-GB"/>
          </a:p>
        </p:txBody>
      </p:sp>
      <p:sp>
        <p:nvSpPr>
          <p:cNvPr id="6" name="Footer Placeholder 5">
            <a:extLst>
              <a:ext uri="{FF2B5EF4-FFF2-40B4-BE49-F238E27FC236}">
                <a16:creationId xmlns:a16="http://schemas.microsoft.com/office/drawing/2014/main" id="{DEE2FF88-08BD-4E8F-A2D4-FEFD2EB440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62D7C2-9765-4DE9-B361-FEC044B3D25C}"/>
              </a:ext>
            </a:extLst>
          </p:cNvPr>
          <p:cNvSpPr>
            <a:spLocks noGrp="1"/>
          </p:cNvSpPr>
          <p:nvPr>
            <p:ph type="sldNum" sz="quarter" idx="12"/>
          </p:nvPr>
        </p:nvSpPr>
        <p:spPr/>
        <p:txBody>
          <a:bodyPr/>
          <a:lstStyle/>
          <a:p>
            <a:fld id="{B69796E2-FC13-4C84-850C-4D71CABCA742}" type="slidenum">
              <a:rPr lang="en-GB" smtClean="0"/>
              <a:t>‹#›</a:t>
            </a:fld>
            <a:endParaRPr lang="en-GB"/>
          </a:p>
        </p:txBody>
      </p:sp>
    </p:spTree>
    <p:extLst>
      <p:ext uri="{BB962C8B-B14F-4D97-AF65-F5344CB8AC3E}">
        <p14:creationId xmlns:p14="http://schemas.microsoft.com/office/powerpoint/2010/main" val="19296451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DCAAF-C43F-4462-9116-706A445359A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F733CF-62B1-4B1F-9ED5-2A804CD5A0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B06D75-45C8-4236-90DB-EFB4E85CDC4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5815427-06BA-41B0-8A70-2B85C320B6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E02AF5B-5289-4F0A-AC82-813F7B5A448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3F98C52-E183-45EB-A410-F9D15C332D34}"/>
              </a:ext>
            </a:extLst>
          </p:cNvPr>
          <p:cNvSpPr>
            <a:spLocks noGrp="1"/>
          </p:cNvSpPr>
          <p:nvPr>
            <p:ph type="dt" sz="half" idx="10"/>
          </p:nvPr>
        </p:nvSpPr>
        <p:spPr/>
        <p:txBody>
          <a:bodyPr/>
          <a:lstStyle/>
          <a:p>
            <a:fld id="{01890C61-D4B7-4421-A4C9-D4F0B19606DC}" type="datetimeFigureOut">
              <a:rPr lang="en-GB" smtClean="0"/>
              <a:t>22/01/2026</a:t>
            </a:fld>
            <a:endParaRPr lang="en-GB"/>
          </a:p>
        </p:txBody>
      </p:sp>
      <p:sp>
        <p:nvSpPr>
          <p:cNvPr id="8" name="Footer Placeholder 7">
            <a:extLst>
              <a:ext uri="{FF2B5EF4-FFF2-40B4-BE49-F238E27FC236}">
                <a16:creationId xmlns:a16="http://schemas.microsoft.com/office/drawing/2014/main" id="{293D3786-D9F0-4A25-941A-C597332E186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888B8E3-8786-40EC-BAE9-A12B8C930068}"/>
              </a:ext>
            </a:extLst>
          </p:cNvPr>
          <p:cNvSpPr>
            <a:spLocks noGrp="1"/>
          </p:cNvSpPr>
          <p:nvPr>
            <p:ph type="sldNum" sz="quarter" idx="12"/>
          </p:nvPr>
        </p:nvSpPr>
        <p:spPr/>
        <p:txBody>
          <a:bodyPr/>
          <a:lstStyle/>
          <a:p>
            <a:fld id="{B69796E2-FC13-4C84-850C-4D71CABCA742}" type="slidenum">
              <a:rPr lang="en-GB" smtClean="0"/>
              <a:t>‹#›</a:t>
            </a:fld>
            <a:endParaRPr lang="en-GB"/>
          </a:p>
        </p:txBody>
      </p:sp>
    </p:spTree>
    <p:extLst>
      <p:ext uri="{BB962C8B-B14F-4D97-AF65-F5344CB8AC3E}">
        <p14:creationId xmlns:p14="http://schemas.microsoft.com/office/powerpoint/2010/main" val="13945554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76635-3014-498A-A75D-4041F80BD29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43A3D27-0DEC-4067-A1CC-C1AB9482E9E4}"/>
              </a:ext>
            </a:extLst>
          </p:cNvPr>
          <p:cNvSpPr>
            <a:spLocks noGrp="1"/>
          </p:cNvSpPr>
          <p:nvPr>
            <p:ph type="dt" sz="half" idx="10"/>
          </p:nvPr>
        </p:nvSpPr>
        <p:spPr/>
        <p:txBody>
          <a:bodyPr/>
          <a:lstStyle/>
          <a:p>
            <a:fld id="{01890C61-D4B7-4421-A4C9-D4F0B19606DC}" type="datetimeFigureOut">
              <a:rPr lang="en-GB" smtClean="0"/>
              <a:t>22/01/2026</a:t>
            </a:fld>
            <a:endParaRPr lang="en-GB"/>
          </a:p>
        </p:txBody>
      </p:sp>
      <p:sp>
        <p:nvSpPr>
          <p:cNvPr id="4" name="Footer Placeholder 3">
            <a:extLst>
              <a:ext uri="{FF2B5EF4-FFF2-40B4-BE49-F238E27FC236}">
                <a16:creationId xmlns:a16="http://schemas.microsoft.com/office/drawing/2014/main" id="{4FEE1E5D-09BF-445D-839F-75ABAF311CC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CA3667F-E18E-4C5C-8FB6-A849D66DC927}"/>
              </a:ext>
            </a:extLst>
          </p:cNvPr>
          <p:cNvSpPr>
            <a:spLocks noGrp="1"/>
          </p:cNvSpPr>
          <p:nvPr>
            <p:ph type="sldNum" sz="quarter" idx="12"/>
          </p:nvPr>
        </p:nvSpPr>
        <p:spPr/>
        <p:txBody>
          <a:bodyPr/>
          <a:lstStyle/>
          <a:p>
            <a:fld id="{B69796E2-FC13-4C84-850C-4D71CABCA742}" type="slidenum">
              <a:rPr lang="en-GB" smtClean="0"/>
              <a:t>‹#›</a:t>
            </a:fld>
            <a:endParaRPr lang="en-GB"/>
          </a:p>
        </p:txBody>
      </p:sp>
    </p:spTree>
    <p:extLst>
      <p:ext uri="{BB962C8B-B14F-4D97-AF65-F5344CB8AC3E}">
        <p14:creationId xmlns:p14="http://schemas.microsoft.com/office/powerpoint/2010/main" val="19103730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7250C46-B51B-4F2F-B478-A67ADB53ACB9}"/>
              </a:ext>
            </a:extLst>
          </p:cNvPr>
          <p:cNvSpPr>
            <a:spLocks noGrp="1"/>
          </p:cNvSpPr>
          <p:nvPr>
            <p:ph type="dt" sz="half" idx="10"/>
          </p:nvPr>
        </p:nvSpPr>
        <p:spPr/>
        <p:txBody>
          <a:bodyPr/>
          <a:lstStyle/>
          <a:p>
            <a:fld id="{01890C61-D4B7-4421-A4C9-D4F0B19606DC}" type="datetimeFigureOut">
              <a:rPr lang="en-GB" smtClean="0"/>
              <a:t>22/01/2026</a:t>
            </a:fld>
            <a:endParaRPr lang="en-GB"/>
          </a:p>
        </p:txBody>
      </p:sp>
      <p:sp>
        <p:nvSpPr>
          <p:cNvPr id="3" name="Footer Placeholder 2">
            <a:extLst>
              <a:ext uri="{FF2B5EF4-FFF2-40B4-BE49-F238E27FC236}">
                <a16:creationId xmlns:a16="http://schemas.microsoft.com/office/drawing/2014/main" id="{7799B9A9-2F34-49C4-B7B7-D3B23C2A5F6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EBF71EE-8F96-45D7-9C3F-6FE101980D3E}"/>
              </a:ext>
            </a:extLst>
          </p:cNvPr>
          <p:cNvSpPr>
            <a:spLocks noGrp="1"/>
          </p:cNvSpPr>
          <p:nvPr>
            <p:ph type="sldNum" sz="quarter" idx="12"/>
          </p:nvPr>
        </p:nvSpPr>
        <p:spPr/>
        <p:txBody>
          <a:bodyPr/>
          <a:lstStyle/>
          <a:p>
            <a:fld id="{B69796E2-FC13-4C84-850C-4D71CABCA742}" type="slidenum">
              <a:rPr lang="en-GB" smtClean="0"/>
              <a:t>‹#›</a:t>
            </a:fld>
            <a:endParaRPr lang="en-GB"/>
          </a:p>
        </p:txBody>
      </p:sp>
    </p:spTree>
    <p:extLst>
      <p:ext uri="{BB962C8B-B14F-4D97-AF65-F5344CB8AC3E}">
        <p14:creationId xmlns:p14="http://schemas.microsoft.com/office/powerpoint/2010/main" val="976039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80DA4-2FAF-4BC1-AAF4-13B1033EB3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18B6587-D998-47BF-ACDF-6B0075FCB2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28C3EF-60C6-48AC-BF4C-BF01379A8C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387BE7-8633-448F-AC3D-8A01835F953F}"/>
              </a:ext>
            </a:extLst>
          </p:cNvPr>
          <p:cNvSpPr>
            <a:spLocks noGrp="1"/>
          </p:cNvSpPr>
          <p:nvPr>
            <p:ph type="dt" sz="half" idx="10"/>
          </p:nvPr>
        </p:nvSpPr>
        <p:spPr/>
        <p:txBody>
          <a:bodyPr/>
          <a:lstStyle/>
          <a:p>
            <a:fld id="{01890C61-D4B7-4421-A4C9-D4F0B19606DC}" type="datetimeFigureOut">
              <a:rPr lang="en-GB" smtClean="0"/>
              <a:t>22/01/2026</a:t>
            </a:fld>
            <a:endParaRPr lang="en-GB"/>
          </a:p>
        </p:txBody>
      </p:sp>
      <p:sp>
        <p:nvSpPr>
          <p:cNvPr id="6" name="Footer Placeholder 5">
            <a:extLst>
              <a:ext uri="{FF2B5EF4-FFF2-40B4-BE49-F238E27FC236}">
                <a16:creationId xmlns:a16="http://schemas.microsoft.com/office/drawing/2014/main" id="{7A200DC7-EF16-4E28-AAC2-41F521CFA1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61C5F0-442B-485A-9635-ABA3D15B5491}"/>
              </a:ext>
            </a:extLst>
          </p:cNvPr>
          <p:cNvSpPr>
            <a:spLocks noGrp="1"/>
          </p:cNvSpPr>
          <p:nvPr>
            <p:ph type="sldNum" sz="quarter" idx="12"/>
          </p:nvPr>
        </p:nvSpPr>
        <p:spPr/>
        <p:txBody>
          <a:bodyPr/>
          <a:lstStyle/>
          <a:p>
            <a:fld id="{B69796E2-FC13-4C84-850C-4D71CABCA742}" type="slidenum">
              <a:rPr lang="en-GB" smtClean="0"/>
              <a:t>‹#›</a:t>
            </a:fld>
            <a:endParaRPr lang="en-GB"/>
          </a:p>
        </p:txBody>
      </p:sp>
    </p:spTree>
    <p:extLst>
      <p:ext uri="{BB962C8B-B14F-4D97-AF65-F5344CB8AC3E}">
        <p14:creationId xmlns:p14="http://schemas.microsoft.com/office/powerpoint/2010/main" val="32196698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8CA80-EF9C-446F-99A0-CFF35D0C03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8154B55-05B0-4844-BD7B-5086EF8718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E2BC9AF-2744-4CCE-8C19-3E693C5738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1B034E-3D23-4310-9276-39A088D89353}"/>
              </a:ext>
            </a:extLst>
          </p:cNvPr>
          <p:cNvSpPr>
            <a:spLocks noGrp="1"/>
          </p:cNvSpPr>
          <p:nvPr>
            <p:ph type="dt" sz="half" idx="10"/>
          </p:nvPr>
        </p:nvSpPr>
        <p:spPr/>
        <p:txBody>
          <a:bodyPr/>
          <a:lstStyle/>
          <a:p>
            <a:fld id="{01890C61-D4B7-4421-A4C9-D4F0B19606DC}" type="datetimeFigureOut">
              <a:rPr lang="en-GB" smtClean="0"/>
              <a:t>22/01/2026</a:t>
            </a:fld>
            <a:endParaRPr lang="en-GB"/>
          </a:p>
        </p:txBody>
      </p:sp>
      <p:sp>
        <p:nvSpPr>
          <p:cNvPr id="6" name="Footer Placeholder 5">
            <a:extLst>
              <a:ext uri="{FF2B5EF4-FFF2-40B4-BE49-F238E27FC236}">
                <a16:creationId xmlns:a16="http://schemas.microsoft.com/office/drawing/2014/main" id="{D1A0ABFB-E9DF-4986-9094-AB8713414B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863C99-2860-448C-B263-823B826FBD12}"/>
              </a:ext>
            </a:extLst>
          </p:cNvPr>
          <p:cNvSpPr>
            <a:spLocks noGrp="1"/>
          </p:cNvSpPr>
          <p:nvPr>
            <p:ph type="sldNum" sz="quarter" idx="12"/>
          </p:nvPr>
        </p:nvSpPr>
        <p:spPr/>
        <p:txBody>
          <a:bodyPr/>
          <a:lstStyle/>
          <a:p>
            <a:fld id="{B69796E2-FC13-4C84-850C-4D71CABCA742}" type="slidenum">
              <a:rPr lang="en-GB" smtClean="0"/>
              <a:t>‹#›</a:t>
            </a:fld>
            <a:endParaRPr lang="en-GB"/>
          </a:p>
        </p:txBody>
      </p:sp>
    </p:spTree>
    <p:extLst>
      <p:ext uri="{BB962C8B-B14F-4D97-AF65-F5344CB8AC3E}">
        <p14:creationId xmlns:p14="http://schemas.microsoft.com/office/powerpoint/2010/main" val="257405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0943F-8715-43C6-980D-3DD51D61743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DDFB6A-6396-4A94-9CE4-60B20A34E3A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F3177C-13FC-44F4-8DE4-C97C7F5E398D}"/>
              </a:ext>
            </a:extLst>
          </p:cNvPr>
          <p:cNvSpPr>
            <a:spLocks noGrp="1"/>
          </p:cNvSpPr>
          <p:nvPr>
            <p:ph type="dt" sz="half" idx="10"/>
          </p:nvPr>
        </p:nvSpPr>
        <p:spPr/>
        <p:txBody>
          <a:bodyPr/>
          <a:lstStyle/>
          <a:p>
            <a:fld id="{01890C61-D4B7-4421-A4C9-D4F0B19606DC}" type="datetimeFigureOut">
              <a:rPr lang="en-GB" smtClean="0"/>
              <a:t>22/01/2026</a:t>
            </a:fld>
            <a:endParaRPr lang="en-GB"/>
          </a:p>
        </p:txBody>
      </p:sp>
      <p:sp>
        <p:nvSpPr>
          <p:cNvPr id="5" name="Footer Placeholder 4">
            <a:extLst>
              <a:ext uri="{FF2B5EF4-FFF2-40B4-BE49-F238E27FC236}">
                <a16:creationId xmlns:a16="http://schemas.microsoft.com/office/drawing/2014/main" id="{ECB1A04C-0E01-4B52-BAFD-18D67EA82B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2E5025-EEB2-4046-BE1E-C940744C175B}"/>
              </a:ext>
            </a:extLst>
          </p:cNvPr>
          <p:cNvSpPr>
            <a:spLocks noGrp="1"/>
          </p:cNvSpPr>
          <p:nvPr>
            <p:ph type="sldNum" sz="quarter" idx="12"/>
          </p:nvPr>
        </p:nvSpPr>
        <p:spPr/>
        <p:txBody>
          <a:bodyPr/>
          <a:lstStyle/>
          <a:p>
            <a:fld id="{B69796E2-FC13-4C84-850C-4D71CABCA742}" type="slidenum">
              <a:rPr lang="en-GB" smtClean="0"/>
              <a:t>‹#›</a:t>
            </a:fld>
            <a:endParaRPr lang="en-GB"/>
          </a:p>
        </p:txBody>
      </p:sp>
    </p:spTree>
    <p:extLst>
      <p:ext uri="{BB962C8B-B14F-4D97-AF65-F5344CB8AC3E}">
        <p14:creationId xmlns:p14="http://schemas.microsoft.com/office/powerpoint/2010/main" val="8081809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866BE8-81A4-4D47-8601-2571EB7E191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400CA3-18A1-4F0F-BD3C-5AE563D43F9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4B8CE4-784A-4A76-BFEB-87F7DC82386A}"/>
              </a:ext>
            </a:extLst>
          </p:cNvPr>
          <p:cNvSpPr>
            <a:spLocks noGrp="1"/>
          </p:cNvSpPr>
          <p:nvPr>
            <p:ph type="dt" sz="half" idx="10"/>
          </p:nvPr>
        </p:nvSpPr>
        <p:spPr/>
        <p:txBody>
          <a:bodyPr/>
          <a:lstStyle/>
          <a:p>
            <a:fld id="{01890C61-D4B7-4421-A4C9-D4F0B19606DC}" type="datetimeFigureOut">
              <a:rPr lang="en-GB" smtClean="0"/>
              <a:t>22/01/2026</a:t>
            </a:fld>
            <a:endParaRPr lang="en-GB"/>
          </a:p>
        </p:txBody>
      </p:sp>
      <p:sp>
        <p:nvSpPr>
          <p:cNvPr id="5" name="Footer Placeholder 4">
            <a:extLst>
              <a:ext uri="{FF2B5EF4-FFF2-40B4-BE49-F238E27FC236}">
                <a16:creationId xmlns:a16="http://schemas.microsoft.com/office/drawing/2014/main" id="{48F8A4C1-03C3-4DA3-B492-787D44741E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EBAC38-6816-430A-B8F1-EA30FE2C900D}"/>
              </a:ext>
            </a:extLst>
          </p:cNvPr>
          <p:cNvSpPr>
            <a:spLocks noGrp="1"/>
          </p:cNvSpPr>
          <p:nvPr>
            <p:ph type="sldNum" sz="quarter" idx="12"/>
          </p:nvPr>
        </p:nvSpPr>
        <p:spPr/>
        <p:txBody>
          <a:bodyPr/>
          <a:lstStyle/>
          <a:p>
            <a:fld id="{B69796E2-FC13-4C84-850C-4D71CABCA742}" type="slidenum">
              <a:rPr lang="en-GB" smtClean="0"/>
              <a:t>‹#›</a:t>
            </a:fld>
            <a:endParaRPr lang="en-GB"/>
          </a:p>
        </p:txBody>
      </p:sp>
    </p:spTree>
    <p:extLst>
      <p:ext uri="{BB962C8B-B14F-4D97-AF65-F5344CB8AC3E}">
        <p14:creationId xmlns:p14="http://schemas.microsoft.com/office/powerpoint/2010/main" val="10682516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F26309-43B7-4F99-9CE0-9BF24249AFC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4FAAAF-1DC4-423F-9453-1570BA38CBD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B61FB2-7608-4D2F-80FF-A96D1EE74C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890C61-D4B7-4421-A4C9-D4F0B19606DC}" type="datetimeFigureOut">
              <a:rPr lang="en-GB" smtClean="0"/>
              <a:t>22/01/2026</a:t>
            </a:fld>
            <a:endParaRPr lang="en-GB"/>
          </a:p>
        </p:txBody>
      </p:sp>
      <p:sp>
        <p:nvSpPr>
          <p:cNvPr id="5" name="Footer Placeholder 4">
            <a:extLst>
              <a:ext uri="{FF2B5EF4-FFF2-40B4-BE49-F238E27FC236}">
                <a16:creationId xmlns:a16="http://schemas.microsoft.com/office/drawing/2014/main" id="{E614E893-05CD-4563-BBE0-AA4D5B2C56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A29FD8C-40A7-46ED-880E-0692766707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9796E2-FC13-4C84-850C-4D71CABCA742}" type="slidenum">
              <a:rPr lang="en-GB" smtClean="0"/>
              <a:t>‹#›</a:t>
            </a:fld>
            <a:endParaRPr lang="en-GB"/>
          </a:p>
        </p:txBody>
      </p:sp>
    </p:spTree>
    <p:extLst>
      <p:ext uri="{BB962C8B-B14F-4D97-AF65-F5344CB8AC3E}">
        <p14:creationId xmlns:p14="http://schemas.microsoft.com/office/powerpoint/2010/main" val="30561166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hyperlink" Target="https://www.ivyroses.com/HumanBody/Blood/Blood_StructureandFunctions.php" TargetMode="External"/><Relationship Id="rId5" Type="http://schemas.openxmlformats.org/officeDocument/2006/relationships/hyperlink" Target="https://www.ivyroses.com/Biology/Transport/Transport-Systems.php" TargetMode="External"/><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3" Type="http://schemas.openxmlformats.org/officeDocument/2006/relationships/hyperlink" Target="https://www.ivyroses.com/HumanBody/Blood/Heart_Structure.php" TargetMode="External"/><Relationship Id="rId2" Type="http://schemas.openxmlformats.org/officeDocument/2006/relationships/hyperlink" Target="https://www.ivyroses.com/HumanBody/Blood/Blood_StructureandFunctions.php" TargetMode="External"/><Relationship Id="rId1" Type="http://schemas.openxmlformats.org/officeDocument/2006/relationships/slideLayout" Target="../slideLayouts/slideLayout4.xml"/><Relationship Id="rId4" Type="http://schemas.openxmlformats.org/officeDocument/2006/relationships/image" Target="../media/image8.jpg"/></Relationships>
</file>

<file path=ppt/slides/_rels/slide7.xml.rels><?xml version="1.0" encoding="UTF-8" standalone="yes"?>
<Relationships xmlns="http://schemas.openxmlformats.org/package/2006/relationships"><Relationship Id="rId3" Type="http://schemas.openxmlformats.org/officeDocument/2006/relationships/hyperlink" Target="https://www.healthline.com/human-body-maps/heart"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hyperlink" Target="https://www.healthline.com/health/venous-system"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Ab9OZsDECZw?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7FBFCF3-EDAC-42A9-8016-631B797136B5}"/>
              </a:ext>
            </a:extLst>
          </p:cNvPr>
          <p:cNvSpPr>
            <a:spLocks noGrp="1"/>
          </p:cNvSpPr>
          <p:nvPr>
            <p:ph type="ctrTitle"/>
          </p:nvPr>
        </p:nvSpPr>
        <p:spPr>
          <a:xfrm>
            <a:off x="3045368" y="2043663"/>
            <a:ext cx="6105194" cy="2031055"/>
          </a:xfrm>
        </p:spPr>
        <p:txBody>
          <a:bodyPr>
            <a:normAutofit/>
          </a:bodyPr>
          <a:lstStyle/>
          <a:p>
            <a:r>
              <a:rPr lang="en-US">
                <a:solidFill>
                  <a:srgbClr val="FFFFFF"/>
                </a:solidFill>
              </a:rPr>
              <a:t>Blood Vessels </a:t>
            </a:r>
            <a:endParaRPr lang="en-GB">
              <a:solidFill>
                <a:srgbClr val="FFFFFF"/>
              </a:solidFill>
            </a:endParaRPr>
          </a:p>
        </p:txBody>
      </p:sp>
      <p:sp>
        <p:nvSpPr>
          <p:cNvPr id="3" name="Subtitle 2">
            <a:extLst>
              <a:ext uri="{FF2B5EF4-FFF2-40B4-BE49-F238E27FC236}">
                <a16:creationId xmlns:a16="http://schemas.microsoft.com/office/drawing/2014/main" id="{AE2CBF77-00E6-4E8D-BCBD-E64522D7BB6F}"/>
              </a:ext>
            </a:extLst>
          </p:cNvPr>
          <p:cNvSpPr>
            <a:spLocks noGrp="1"/>
          </p:cNvSpPr>
          <p:nvPr>
            <p:ph type="subTitle" idx="1"/>
          </p:nvPr>
        </p:nvSpPr>
        <p:spPr>
          <a:xfrm>
            <a:off x="3045368" y="4074718"/>
            <a:ext cx="6105194" cy="682079"/>
          </a:xfrm>
        </p:spPr>
        <p:txBody>
          <a:bodyPr>
            <a:normAutofit/>
          </a:bodyPr>
          <a:lstStyle/>
          <a:p>
            <a:r>
              <a:rPr lang="en-US">
                <a:solidFill>
                  <a:srgbClr val="FFFFFF"/>
                </a:solidFill>
              </a:rPr>
              <a:t>Structure and function </a:t>
            </a:r>
            <a:endParaRPr lang="en-GB">
              <a:solidFill>
                <a:srgbClr val="FFFFFF"/>
              </a:solidFill>
            </a:endParaRPr>
          </a:p>
        </p:txBody>
      </p:sp>
    </p:spTree>
    <p:extLst>
      <p:ext uri="{BB962C8B-B14F-4D97-AF65-F5344CB8AC3E}">
        <p14:creationId xmlns:p14="http://schemas.microsoft.com/office/powerpoint/2010/main" val="29590684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0">
            <a:extLst>
              <a:ext uri="{FF2B5EF4-FFF2-40B4-BE49-F238E27FC236}">
                <a16:creationId xmlns:a16="http://schemas.microsoft.com/office/drawing/2014/main" id="{6EBF06A5-4173-45DE-87B1-0791E098A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6">
            <a:extLst>
              <a:ext uri="{FF2B5EF4-FFF2-40B4-BE49-F238E27FC236}">
                <a16:creationId xmlns:a16="http://schemas.microsoft.com/office/drawing/2014/main" id="{5FEA5F0D-AD26-4054-AC12-A4313F003656}"/>
              </a:ext>
            </a:extLst>
          </p:cNvPr>
          <p:cNvPicPr>
            <a:picLocks noChangeAspect="1"/>
          </p:cNvPicPr>
          <p:nvPr/>
        </p:nvPicPr>
        <p:blipFill rotWithShape="1">
          <a:blip r:embed="rId2"/>
          <a:srcRect l="3016" r="17687" b="-2"/>
          <a:stretch/>
        </p:blipFill>
        <p:spPr>
          <a:xfrm>
            <a:off x="6728728" y="1690688"/>
            <a:ext cx="5463273" cy="5167312"/>
          </a:xfrm>
          <a:custGeom>
            <a:avLst/>
            <a:gdLst/>
            <a:ahLst/>
            <a:cxnLst/>
            <a:rect l="l" t="t" r="r" b="b"/>
            <a:pathLst>
              <a:path w="5463273" h="5167312">
                <a:moveTo>
                  <a:pt x="2391664" y="0"/>
                </a:moveTo>
                <a:lnTo>
                  <a:pt x="2729598" y="0"/>
                </a:lnTo>
                <a:lnTo>
                  <a:pt x="3668014" y="0"/>
                </a:lnTo>
                <a:lnTo>
                  <a:pt x="5463273" y="0"/>
                </a:lnTo>
                <a:lnTo>
                  <a:pt x="5463273" y="5167310"/>
                </a:lnTo>
                <a:lnTo>
                  <a:pt x="3668014" y="5167310"/>
                </a:lnTo>
                <a:lnTo>
                  <a:pt x="3668014" y="5167312"/>
                </a:lnTo>
                <a:lnTo>
                  <a:pt x="0" y="5167312"/>
                </a:lnTo>
                <a:lnTo>
                  <a:pt x="2393879" y="952"/>
                </a:lnTo>
                <a:lnTo>
                  <a:pt x="2391664" y="952"/>
                </a:lnTo>
                <a:close/>
              </a:path>
            </a:pathLst>
          </a:custGeom>
        </p:spPr>
      </p:pic>
      <p:sp>
        <p:nvSpPr>
          <p:cNvPr id="13" name="Freeform: Shape 12">
            <a:extLst>
              <a:ext uri="{FF2B5EF4-FFF2-40B4-BE49-F238E27FC236}">
                <a16:creationId xmlns:a16="http://schemas.microsoft.com/office/drawing/2014/main" id="{581DAA37-DAFB-47C9-9EE7-11C030BEC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0688"/>
            <a:ext cx="8958061" cy="5167312"/>
          </a:xfrm>
          <a:custGeom>
            <a:avLst/>
            <a:gdLst>
              <a:gd name="connsiteX0" fmla="*/ 0 w 8958061"/>
              <a:gd name="connsiteY0" fmla="*/ 0 h 5167312"/>
              <a:gd name="connsiteX1" fmla="*/ 7885684 w 8958061"/>
              <a:gd name="connsiteY1" fmla="*/ 0 h 5167312"/>
              <a:gd name="connsiteX2" fmla="*/ 7884964 w 8958061"/>
              <a:gd name="connsiteY2" fmla="*/ 952 h 5167312"/>
              <a:gd name="connsiteX3" fmla="*/ 8958061 w 8958061"/>
              <a:gd name="connsiteY3" fmla="*/ 952 h 5167312"/>
              <a:gd name="connsiteX4" fmla="*/ 6564182 w 8958061"/>
              <a:gd name="connsiteY4" fmla="*/ 5167312 h 5167312"/>
              <a:gd name="connsiteX5" fmla="*/ 3026607 w 8958061"/>
              <a:gd name="connsiteY5" fmla="*/ 5167312 h 5167312"/>
              <a:gd name="connsiteX6" fmla="*/ 3026607 w 8958061"/>
              <a:gd name="connsiteY6" fmla="*/ 5166360 h 5167312"/>
              <a:gd name="connsiteX7" fmla="*/ 0 w 8958061"/>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958061" h="5167312">
                <a:moveTo>
                  <a:pt x="0" y="0"/>
                </a:moveTo>
                <a:lnTo>
                  <a:pt x="7885684" y="0"/>
                </a:lnTo>
                <a:lnTo>
                  <a:pt x="7884964" y="952"/>
                </a:lnTo>
                <a:lnTo>
                  <a:pt x="8958061" y="952"/>
                </a:lnTo>
                <a:lnTo>
                  <a:pt x="6564182" y="5167312"/>
                </a:lnTo>
                <a:lnTo>
                  <a:pt x="3026607" y="5167312"/>
                </a:lnTo>
                <a:lnTo>
                  <a:pt x="3026607"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E6985C7C-E98D-4AC5-9BEF-414C7171F3B3}"/>
              </a:ext>
            </a:extLst>
          </p:cNvPr>
          <p:cNvSpPr>
            <a:spLocks noGrp="1"/>
          </p:cNvSpPr>
          <p:nvPr>
            <p:ph type="title"/>
          </p:nvPr>
        </p:nvSpPr>
        <p:spPr>
          <a:xfrm>
            <a:off x="841248" y="365759"/>
            <a:ext cx="7769352" cy="1325880"/>
          </a:xfrm>
        </p:spPr>
        <p:txBody>
          <a:bodyPr anchor="ctr">
            <a:normAutofit/>
          </a:bodyPr>
          <a:lstStyle/>
          <a:p>
            <a:r>
              <a:rPr lang="en-GB">
                <a:solidFill>
                  <a:schemeClr val="bg1"/>
                </a:solidFill>
              </a:rPr>
              <a:t>Blood vessels </a:t>
            </a:r>
          </a:p>
        </p:txBody>
      </p:sp>
      <p:sp>
        <p:nvSpPr>
          <p:cNvPr id="15" name="Freeform: Shape 14">
            <a:extLst>
              <a:ext uri="{FF2B5EF4-FFF2-40B4-BE49-F238E27FC236}">
                <a16:creationId xmlns:a16="http://schemas.microsoft.com/office/drawing/2014/main" id="{F4CBD955-7E14-485C-919F-EC1D1B9BC2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5410" y="2"/>
            <a:ext cx="2986590" cy="1511301"/>
          </a:xfrm>
          <a:custGeom>
            <a:avLst/>
            <a:gdLst>
              <a:gd name="connsiteX0" fmla="*/ 697617 w 2986590"/>
              <a:gd name="connsiteY0" fmla="*/ 0 h 1511301"/>
              <a:gd name="connsiteX1" fmla="*/ 1096710 w 2986590"/>
              <a:gd name="connsiteY1" fmla="*/ 0 h 1511301"/>
              <a:gd name="connsiteX2" fmla="*/ 1191330 w 2986590"/>
              <a:gd name="connsiteY2" fmla="*/ 0 h 1511301"/>
              <a:gd name="connsiteX3" fmla="*/ 2986590 w 2986590"/>
              <a:gd name="connsiteY3" fmla="*/ 0 h 1511301"/>
              <a:gd name="connsiteX4" fmla="*/ 2986590 w 2986590"/>
              <a:gd name="connsiteY4" fmla="*/ 1511301 h 1511301"/>
              <a:gd name="connsiteX5" fmla="*/ 1191330 w 2986590"/>
              <a:gd name="connsiteY5" fmla="*/ 1511301 h 1511301"/>
              <a:gd name="connsiteX6" fmla="*/ 399093 w 2986590"/>
              <a:gd name="connsiteY6" fmla="*/ 1511301 h 1511301"/>
              <a:gd name="connsiteX7" fmla="*/ 0 w 2986590"/>
              <a:gd name="connsiteY7" fmla="*/ 1511301 h 1511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86590" h="1511301">
                <a:moveTo>
                  <a:pt x="697617" y="0"/>
                </a:moveTo>
                <a:lnTo>
                  <a:pt x="1096710" y="0"/>
                </a:lnTo>
                <a:lnTo>
                  <a:pt x="1191330" y="0"/>
                </a:lnTo>
                <a:lnTo>
                  <a:pt x="2986590" y="0"/>
                </a:lnTo>
                <a:lnTo>
                  <a:pt x="2986590" y="1511301"/>
                </a:lnTo>
                <a:lnTo>
                  <a:pt x="1191330" y="1511301"/>
                </a:lnTo>
                <a:lnTo>
                  <a:pt x="399093"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Content Placeholder 4">
            <a:extLst>
              <a:ext uri="{FF2B5EF4-FFF2-40B4-BE49-F238E27FC236}">
                <a16:creationId xmlns:a16="http://schemas.microsoft.com/office/drawing/2014/main" id="{45DE78AC-D092-4760-8B50-0DF6D6C26A2F}"/>
              </a:ext>
            </a:extLst>
          </p:cNvPr>
          <p:cNvSpPr>
            <a:spLocks noGrp="1"/>
          </p:cNvSpPr>
          <p:nvPr>
            <p:ph idx="1"/>
          </p:nvPr>
        </p:nvSpPr>
        <p:spPr>
          <a:xfrm>
            <a:off x="841248" y="2209800"/>
            <a:ext cx="5887479" cy="4010025"/>
          </a:xfrm>
        </p:spPr>
        <p:txBody>
          <a:bodyPr anchor="t">
            <a:normAutofit/>
          </a:bodyPr>
          <a:lstStyle/>
          <a:p>
            <a:r>
              <a:rPr lang="en-US" sz="2000" b="0" i="0" dirty="0">
                <a:solidFill>
                  <a:srgbClr val="FFFFFF"/>
                </a:solidFill>
                <a:effectLst/>
                <a:latin typeface="Roboto"/>
              </a:rPr>
              <a:t>The blood vessels are the components of the circulatory system that transport blood throughout the human body. These vessels transport blood cells, nutrients, and oxygen to the tissues of the body. They also take waste and carbon dioxide away from the tissues. Blood vessels are needed to sustain life, because all of the body's tissues rely on their functionality.</a:t>
            </a:r>
            <a:endParaRPr lang="en-GB" sz="2000" dirty="0">
              <a:solidFill>
                <a:srgbClr val="FFFFFF"/>
              </a:solidFill>
            </a:endParaRPr>
          </a:p>
        </p:txBody>
      </p:sp>
    </p:spTree>
    <p:extLst>
      <p:ext uri="{BB962C8B-B14F-4D97-AF65-F5344CB8AC3E}">
        <p14:creationId xmlns:p14="http://schemas.microsoft.com/office/powerpoint/2010/main" val="238758807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3EF92BF-0F81-4809-934F-656C098E971E}"/>
              </a:ext>
            </a:extLst>
          </p:cNvPr>
          <p:cNvSpPr>
            <a:spLocks noGrp="1"/>
          </p:cNvSpPr>
          <p:nvPr>
            <p:ph type="title"/>
          </p:nvPr>
        </p:nvSpPr>
        <p:spPr/>
        <p:txBody>
          <a:bodyPr/>
          <a:lstStyle/>
          <a:p>
            <a:r>
              <a:rPr lang="en-US" dirty="0"/>
              <a:t>Arteries </a:t>
            </a:r>
            <a:endParaRPr lang="en-GB" dirty="0"/>
          </a:p>
        </p:txBody>
      </p:sp>
      <p:sp>
        <p:nvSpPr>
          <p:cNvPr id="6" name="Content Placeholder 5">
            <a:extLst>
              <a:ext uri="{FF2B5EF4-FFF2-40B4-BE49-F238E27FC236}">
                <a16:creationId xmlns:a16="http://schemas.microsoft.com/office/drawing/2014/main" id="{F970C066-35FE-4051-882E-07636EB46C8E}"/>
              </a:ext>
            </a:extLst>
          </p:cNvPr>
          <p:cNvSpPr>
            <a:spLocks noGrp="1"/>
          </p:cNvSpPr>
          <p:nvPr>
            <p:ph sz="half" idx="1"/>
          </p:nvPr>
        </p:nvSpPr>
        <p:spPr/>
        <p:txBody>
          <a:bodyPr>
            <a:normAutofit/>
          </a:bodyPr>
          <a:lstStyle/>
          <a:p>
            <a:r>
              <a:rPr lang="en-US" dirty="0"/>
              <a:t>Carry blood away from the heart at high pressure.</a:t>
            </a:r>
          </a:p>
          <a:p>
            <a:r>
              <a:rPr lang="en-US" dirty="0"/>
              <a:t>Arteries require elastic walls to cope with the pressure caused when the ventricles contract and  muscle to provide a further contraction to help move the blood. The muscles also help dilate (open) the artery to increase blood flow. </a:t>
            </a:r>
            <a:endParaRPr lang="en-GB" dirty="0"/>
          </a:p>
        </p:txBody>
      </p:sp>
      <p:pic>
        <p:nvPicPr>
          <p:cNvPr id="10" name="Content Placeholder 9" descr="A picture containing device&#10;&#10;Description automatically generated">
            <a:extLst>
              <a:ext uri="{FF2B5EF4-FFF2-40B4-BE49-F238E27FC236}">
                <a16:creationId xmlns:a16="http://schemas.microsoft.com/office/drawing/2014/main" id="{72F2380C-2E4D-46EF-B30E-D703731C7D8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048500" y="2629694"/>
            <a:ext cx="3429000" cy="2743200"/>
          </a:xfrm>
        </p:spPr>
      </p:pic>
      <p:sp>
        <p:nvSpPr>
          <p:cNvPr id="5" name="Text Placeholder 4">
            <a:extLst>
              <a:ext uri="{FF2B5EF4-FFF2-40B4-BE49-F238E27FC236}">
                <a16:creationId xmlns:a16="http://schemas.microsoft.com/office/drawing/2014/main" id="{5DAA5F74-FB4D-4E96-A2F1-FB495EA325C2}"/>
              </a:ext>
            </a:extLst>
          </p:cNvPr>
          <p:cNvSpPr>
            <a:spLocks noGrp="1"/>
          </p:cNvSpPr>
          <p:nvPr>
            <p:ph type="body" idx="4294967295"/>
          </p:nvPr>
        </p:nvSpPr>
        <p:spPr>
          <a:xfrm>
            <a:off x="0" y="1681163"/>
            <a:ext cx="5157788" cy="823912"/>
          </a:xfrm>
        </p:spPr>
        <p:txBody>
          <a:bodyPr/>
          <a:lstStyle/>
          <a:p>
            <a:pPr marL="0" indent="0">
              <a:buNone/>
            </a:pPr>
            <a:r>
              <a:rPr lang="en-US" dirty="0"/>
              <a:t> </a:t>
            </a:r>
            <a:endParaRPr lang="en-GB" dirty="0"/>
          </a:p>
        </p:txBody>
      </p:sp>
    </p:spTree>
    <p:extLst>
      <p:ext uri="{BB962C8B-B14F-4D97-AF65-F5344CB8AC3E}">
        <p14:creationId xmlns:p14="http://schemas.microsoft.com/office/powerpoint/2010/main" val="23180865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AF5C66A-E8F2-4E13-98A3-FE96597C5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 name="Picture 13">
            <a:extLst>
              <a:ext uri="{FF2B5EF4-FFF2-40B4-BE49-F238E27FC236}">
                <a16:creationId xmlns:a16="http://schemas.microsoft.com/office/drawing/2014/main" id="{AC860275-E106-493A-8BF0-E0A91130EF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6E4DE54-60F4-45A9-8D65-9F2E1F056DAA}"/>
              </a:ext>
            </a:extLst>
          </p:cNvPr>
          <p:cNvSpPr>
            <a:spLocks noGrp="1"/>
          </p:cNvSpPr>
          <p:nvPr>
            <p:ph type="title"/>
          </p:nvPr>
        </p:nvSpPr>
        <p:spPr>
          <a:xfrm>
            <a:off x="1179576" y="822960"/>
            <a:ext cx="9829800" cy="1325880"/>
          </a:xfrm>
        </p:spPr>
        <p:txBody>
          <a:bodyPr vert="horz" lIns="91440" tIns="45720" rIns="91440" bIns="45720" rtlCol="0" anchor="ctr">
            <a:normAutofit/>
          </a:bodyPr>
          <a:lstStyle/>
          <a:p>
            <a:pPr algn="ctr"/>
            <a:r>
              <a:rPr lang="en-US" sz="4000" kern="1200">
                <a:solidFill>
                  <a:srgbClr val="FFFFFF"/>
                </a:solidFill>
                <a:latin typeface="+mj-lt"/>
                <a:ea typeface="+mj-ea"/>
                <a:cs typeface="+mj-cs"/>
              </a:rPr>
              <a:t>Veins</a:t>
            </a:r>
          </a:p>
        </p:txBody>
      </p:sp>
      <p:sp>
        <p:nvSpPr>
          <p:cNvPr id="4" name="Content Placeholder 3">
            <a:extLst>
              <a:ext uri="{FF2B5EF4-FFF2-40B4-BE49-F238E27FC236}">
                <a16:creationId xmlns:a16="http://schemas.microsoft.com/office/drawing/2014/main" id="{DF23B625-F310-4DAF-9AEB-11893BEBE06E}"/>
              </a:ext>
            </a:extLst>
          </p:cNvPr>
          <p:cNvSpPr>
            <a:spLocks noGrp="1"/>
          </p:cNvSpPr>
          <p:nvPr>
            <p:ph sz="half" idx="1"/>
          </p:nvPr>
        </p:nvSpPr>
        <p:spPr>
          <a:xfrm>
            <a:off x="804672" y="2827419"/>
            <a:ext cx="5126896" cy="3227626"/>
          </a:xfrm>
        </p:spPr>
        <p:txBody>
          <a:bodyPr vert="horz" lIns="91440" tIns="45720" rIns="91440" bIns="45720" rtlCol="0" anchor="ctr">
            <a:normAutofit/>
          </a:bodyPr>
          <a:lstStyle/>
          <a:p>
            <a:r>
              <a:rPr lang="en-US" sz="1900">
                <a:solidFill>
                  <a:srgbClr val="000000"/>
                </a:solidFill>
              </a:rPr>
              <a:t>Provide the tubing to take blood back to the heart. </a:t>
            </a:r>
          </a:p>
          <a:p>
            <a:r>
              <a:rPr lang="en-US" sz="1900">
                <a:solidFill>
                  <a:srgbClr val="000000"/>
                </a:solidFill>
              </a:rPr>
              <a:t>Veins have a thinner wall because they do not have to deal with constant changes in blood pressure with heart contractions, and the blood moves more slowly through them. </a:t>
            </a:r>
          </a:p>
          <a:p>
            <a:r>
              <a:rPr lang="en-US" sz="1900">
                <a:solidFill>
                  <a:srgbClr val="000000"/>
                </a:solidFill>
              </a:rPr>
              <a:t>They contain valves, which help to prevent blood flowing in the wrong direction. This is needed especially in veins that are bringing blood up-wards against gravity</a:t>
            </a:r>
          </a:p>
        </p:txBody>
      </p:sp>
      <p:pic>
        <p:nvPicPr>
          <p:cNvPr id="7" name="Content Placeholder 6" descr="A close up of a logo&#10;&#10;Description automatically generated">
            <a:extLst>
              <a:ext uri="{FF2B5EF4-FFF2-40B4-BE49-F238E27FC236}">
                <a16:creationId xmlns:a16="http://schemas.microsoft.com/office/drawing/2014/main" id="{CE8C209C-9A1F-4A9B-8C2C-48641FE4394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895891" y="2837712"/>
            <a:ext cx="4021666" cy="3217333"/>
          </a:xfrm>
          <a:prstGeom prst="rect">
            <a:avLst/>
          </a:prstGeom>
        </p:spPr>
      </p:pic>
    </p:spTree>
    <p:extLst>
      <p:ext uri="{BB962C8B-B14F-4D97-AF65-F5344CB8AC3E}">
        <p14:creationId xmlns:p14="http://schemas.microsoft.com/office/powerpoint/2010/main" val="14175006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23E859E-BCBF-4E66-BDB2-B45C40789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27419"/>
          </a:xfrm>
          <a:prstGeom prst="rect">
            <a:avLst/>
          </a:prstGeom>
          <a:gradFill>
            <a:gsLst>
              <a:gs pos="0">
                <a:schemeClr val="accent2"/>
              </a:gs>
              <a:gs pos="25000">
                <a:schemeClr val="accent2"/>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A9AEE7E-B925-446D-8A61-75BFE40B8B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45716" b="33968"/>
          <a:stretch/>
        </p:blipFill>
        <p:spPr>
          <a:xfrm>
            <a:off x="0" y="1217573"/>
            <a:ext cx="12192000" cy="1393277"/>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2" name="Title 1">
            <a:extLst>
              <a:ext uri="{FF2B5EF4-FFF2-40B4-BE49-F238E27FC236}">
                <a16:creationId xmlns:a16="http://schemas.microsoft.com/office/drawing/2014/main" id="{CDF15A33-F922-4E0A-B797-CA7E3CEF0BE7}"/>
              </a:ext>
            </a:extLst>
          </p:cNvPr>
          <p:cNvSpPr>
            <a:spLocks noGrp="1"/>
          </p:cNvSpPr>
          <p:nvPr>
            <p:ph type="title"/>
          </p:nvPr>
        </p:nvSpPr>
        <p:spPr>
          <a:xfrm>
            <a:off x="804672" y="457200"/>
            <a:ext cx="10579398" cy="1299411"/>
          </a:xfrm>
        </p:spPr>
        <p:txBody>
          <a:bodyPr vert="horz" lIns="91440" tIns="45720" rIns="91440" bIns="45720" rtlCol="0" anchor="ctr">
            <a:normAutofit/>
          </a:bodyPr>
          <a:lstStyle/>
          <a:p>
            <a:r>
              <a:rPr lang="en-US" kern="1200">
                <a:solidFill>
                  <a:srgbClr val="FFFFFF"/>
                </a:solidFill>
                <a:latin typeface="+mj-lt"/>
                <a:ea typeface="+mj-ea"/>
                <a:cs typeface="+mj-cs"/>
              </a:rPr>
              <a:t>Arterioles </a:t>
            </a:r>
          </a:p>
        </p:txBody>
      </p:sp>
      <p:sp>
        <p:nvSpPr>
          <p:cNvPr id="16" name="Rectangle 15">
            <a:extLst>
              <a:ext uri="{FF2B5EF4-FFF2-40B4-BE49-F238E27FC236}">
                <a16:creationId xmlns:a16="http://schemas.microsoft.com/office/drawing/2014/main" id="{B45D527E-542C-44E0-8FC2-F03B24CFA2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2466471"/>
            <a:ext cx="12188952" cy="439152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picture containing food&#10;&#10;Description automatically generated">
            <a:extLst>
              <a:ext uri="{FF2B5EF4-FFF2-40B4-BE49-F238E27FC236}">
                <a16:creationId xmlns:a16="http://schemas.microsoft.com/office/drawing/2014/main" id="{D4C25381-3895-489D-9080-F47D4CE86A6D}"/>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1137129" y="2837712"/>
            <a:ext cx="4289777" cy="3217333"/>
          </a:xfrm>
          <a:prstGeom prst="rect">
            <a:avLst/>
          </a:prstGeom>
        </p:spPr>
      </p:pic>
      <p:sp>
        <p:nvSpPr>
          <p:cNvPr id="3" name="Content Placeholder 2">
            <a:extLst>
              <a:ext uri="{FF2B5EF4-FFF2-40B4-BE49-F238E27FC236}">
                <a16:creationId xmlns:a16="http://schemas.microsoft.com/office/drawing/2014/main" id="{7DD9E61E-6E34-4ACC-B984-589E769FE10A}"/>
              </a:ext>
            </a:extLst>
          </p:cNvPr>
          <p:cNvSpPr>
            <a:spLocks noGrp="1"/>
          </p:cNvSpPr>
          <p:nvPr>
            <p:ph sz="half" idx="1"/>
          </p:nvPr>
        </p:nvSpPr>
        <p:spPr>
          <a:xfrm>
            <a:off x="6354871" y="2827419"/>
            <a:ext cx="5029200" cy="3227626"/>
          </a:xfrm>
        </p:spPr>
        <p:txBody>
          <a:bodyPr vert="horz" lIns="91440" tIns="45720" rIns="91440" bIns="45720" rtlCol="0" anchor="ctr">
            <a:normAutofit/>
          </a:bodyPr>
          <a:lstStyle/>
          <a:p>
            <a:r>
              <a:rPr lang="en-US" sz="1900" b="1">
                <a:solidFill>
                  <a:srgbClr val="000000"/>
                </a:solidFill>
              </a:rPr>
              <a:t>Arterioles</a:t>
            </a:r>
            <a:r>
              <a:rPr lang="en-US" sz="1900">
                <a:solidFill>
                  <a:srgbClr val="000000"/>
                </a:solidFill>
              </a:rPr>
              <a:t> are tiny branches of arteries that lead to capillaries. </a:t>
            </a:r>
            <a:r>
              <a:rPr lang="en-US" sz="1900" b="1">
                <a:solidFill>
                  <a:srgbClr val="000000"/>
                </a:solidFill>
              </a:rPr>
              <a:t>Arterioles</a:t>
            </a:r>
            <a:r>
              <a:rPr lang="en-US" sz="1900">
                <a:solidFill>
                  <a:srgbClr val="000000"/>
                </a:solidFill>
              </a:rPr>
              <a:t> are under the control of the sympathetic nervous system and constrict and dilate to </a:t>
            </a:r>
            <a:r>
              <a:rPr lang="en-US" sz="1900" u="sng">
                <a:solidFill>
                  <a:srgbClr val="000000"/>
                </a:solidFill>
              </a:rPr>
              <a:t>regulate blood flow</a:t>
            </a:r>
            <a:r>
              <a:rPr lang="en-US" sz="1900">
                <a:solidFill>
                  <a:srgbClr val="000000"/>
                </a:solidFill>
              </a:rPr>
              <a:t>.</a:t>
            </a:r>
          </a:p>
          <a:p>
            <a:pPr marL="0"/>
            <a:r>
              <a:rPr lang="en-US" sz="1900">
                <a:solidFill>
                  <a:srgbClr val="000000"/>
                </a:solidFill>
              </a:rPr>
              <a:t>The </a:t>
            </a:r>
            <a:r>
              <a:rPr lang="en-US" sz="1900" u="sng">
                <a:solidFill>
                  <a:srgbClr val="000000"/>
                </a:solidFill>
              </a:rPr>
              <a:t>functions</a:t>
            </a:r>
            <a:r>
              <a:rPr lang="en-US" sz="1900">
                <a:solidFill>
                  <a:srgbClr val="000000"/>
                </a:solidFill>
              </a:rPr>
              <a:t> of </a:t>
            </a:r>
            <a:r>
              <a:rPr lang="en-US" sz="1900" b="1">
                <a:solidFill>
                  <a:srgbClr val="000000"/>
                </a:solidFill>
              </a:rPr>
              <a:t>arterioles</a:t>
            </a:r>
            <a:r>
              <a:rPr lang="en-US" sz="1900">
                <a:solidFill>
                  <a:srgbClr val="000000"/>
                </a:solidFill>
              </a:rPr>
              <a:t> include:</a:t>
            </a:r>
          </a:p>
          <a:p>
            <a:r>
              <a:rPr lang="en-US" sz="1900">
                <a:solidFill>
                  <a:srgbClr val="000000"/>
                </a:solidFill>
                <a:hlinkClick r:id="rId5">
                  <a:extLst>
                    <a:ext uri="{A12FA001-AC4F-418D-AE19-62706E023703}">
                      <ahyp:hlinkClr xmlns:ahyp="http://schemas.microsoft.com/office/drawing/2018/hyperlinkcolor" val="tx"/>
                    </a:ext>
                  </a:extLst>
                </a:hlinkClick>
              </a:rPr>
              <a:t>Transport</a:t>
            </a:r>
            <a:r>
              <a:rPr lang="en-US" sz="1900">
                <a:solidFill>
                  <a:srgbClr val="000000"/>
                </a:solidFill>
              </a:rPr>
              <a:t> </a:t>
            </a:r>
            <a:r>
              <a:rPr lang="en-US" sz="1900">
                <a:solidFill>
                  <a:srgbClr val="000000"/>
                </a:solidFill>
                <a:hlinkClick r:id="rId6">
                  <a:extLst>
                    <a:ext uri="{A12FA001-AC4F-418D-AE19-62706E023703}">
                      <ahyp:hlinkClr xmlns:ahyp="http://schemas.microsoft.com/office/drawing/2018/hyperlinkcolor" val="tx"/>
                    </a:ext>
                  </a:extLst>
                </a:hlinkClick>
              </a:rPr>
              <a:t>blood</a:t>
            </a:r>
            <a:r>
              <a:rPr lang="en-US" sz="1900">
                <a:solidFill>
                  <a:srgbClr val="000000"/>
                </a:solidFill>
              </a:rPr>
              <a:t> from arteries to capillaries</a:t>
            </a:r>
          </a:p>
          <a:p>
            <a:r>
              <a:rPr lang="en-US" sz="1900" b="1">
                <a:solidFill>
                  <a:srgbClr val="000000"/>
                </a:solidFill>
              </a:rPr>
              <a:t>Arterioles</a:t>
            </a:r>
            <a:r>
              <a:rPr lang="en-US" sz="1900">
                <a:solidFill>
                  <a:srgbClr val="000000"/>
                </a:solidFill>
              </a:rPr>
              <a:t> are the main regulators of blood flow and pressure.</a:t>
            </a:r>
          </a:p>
          <a:p>
            <a:pPr marL="0"/>
            <a:br>
              <a:rPr lang="en-US" sz="1900">
                <a:solidFill>
                  <a:srgbClr val="000000"/>
                </a:solidFill>
              </a:rPr>
            </a:br>
            <a:endParaRPr lang="en-US" sz="1900">
              <a:solidFill>
                <a:srgbClr val="000000"/>
              </a:solidFill>
            </a:endParaRPr>
          </a:p>
        </p:txBody>
      </p:sp>
    </p:spTree>
    <p:extLst>
      <p:ext uri="{BB962C8B-B14F-4D97-AF65-F5344CB8AC3E}">
        <p14:creationId xmlns:p14="http://schemas.microsoft.com/office/powerpoint/2010/main" val="34413351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CE1DA53-9811-4831-9BFB-3E8658F08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E7379D1-22F6-4D56-A874-AF9DD5BE9A0B}"/>
              </a:ext>
            </a:extLst>
          </p:cNvPr>
          <p:cNvSpPr>
            <a:spLocks noGrp="1"/>
          </p:cNvSpPr>
          <p:nvPr>
            <p:ph type="title"/>
          </p:nvPr>
        </p:nvSpPr>
        <p:spPr>
          <a:xfrm>
            <a:off x="838199" y="552906"/>
            <a:ext cx="5162891" cy="1674904"/>
          </a:xfrm>
        </p:spPr>
        <p:txBody>
          <a:bodyPr vert="horz" lIns="91440" tIns="45720" rIns="91440" bIns="45720" rtlCol="0" anchor="ctr">
            <a:normAutofit/>
          </a:bodyPr>
          <a:lstStyle/>
          <a:p>
            <a:r>
              <a:rPr lang="en-US" sz="4000"/>
              <a:t>Venules </a:t>
            </a:r>
          </a:p>
        </p:txBody>
      </p:sp>
      <p:sp>
        <p:nvSpPr>
          <p:cNvPr id="5" name="Content Placeholder 4">
            <a:extLst>
              <a:ext uri="{FF2B5EF4-FFF2-40B4-BE49-F238E27FC236}">
                <a16:creationId xmlns:a16="http://schemas.microsoft.com/office/drawing/2014/main" id="{637658FC-933C-4B23-8FE6-BBCD1149760D}"/>
              </a:ext>
            </a:extLst>
          </p:cNvPr>
          <p:cNvSpPr>
            <a:spLocks noGrp="1"/>
          </p:cNvSpPr>
          <p:nvPr>
            <p:ph sz="half" idx="1"/>
          </p:nvPr>
        </p:nvSpPr>
        <p:spPr>
          <a:xfrm>
            <a:off x="6190910" y="552906"/>
            <a:ext cx="4992906" cy="1674905"/>
          </a:xfrm>
        </p:spPr>
        <p:txBody>
          <a:bodyPr vert="horz" lIns="91440" tIns="45720" rIns="91440" bIns="45720" rtlCol="0" anchor="ctr">
            <a:normAutofit/>
          </a:bodyPr>
          <a:lstStyle/>
          <a:p>
            <a:r>
              <a:rPr lang="en-US" sz="1400" b="1"/>
              <a:t>venules</a:t>
            </a:r>
            <a:r>
              <a:rPr lang="en-US" sz="1400"/>
              <a:t> are minute vessels that drain </a:t>
            </a:r>
            <a:r>
              <a:rPr lang="en-US" sz="1400">
                <a:hlinkClick r:id="rId2"/>
              </a:rPr>
              <a:t>blood</a:t>
            </a:r>
            <a:r>
              <a:rPr lang="en-US" sz="1400"/>
              <a:t> from capillaries into veins.</a:t>
            </a:r>
          </a:p>
          <a:p>
            <a:r>
              <a:rPr lang="en-US" sz="1400"/>
              <a:t>Many venules unite to form a vein.</a:t>
            </a:r>
          </a:p>
          <a:p>
            <a:pPr marL="0"/>
            <a:endParaRPr lang="en-US" sz="1400"/>
          </a:p>
          <a:p>
            <a:r>
              <a:rPr lang="en-US" sz="1400"/>
              <a:t>Drains blood from capillaries into veins, for return to the </a:t>
            </a:r>
            <a:r>
              <a:rPr lang="en-US" sz="1400">
                <a:hlinkClick r:id="rId3"/>
              </a:rPr>
              <a:t>heart</a:t>
            </a:r>
            <a:r>
              <a:rPr lang="en-US" sz="1400"/>
              <a:t>.</a:t>
            </a:r>
          </a:p>
          <a:p>
            <a:endParaRPr lang="en-US" sz="1400"/>
          </a:p>
          <a:p>
            <a:endParaRPr lang="en-US" sz="1400"/>
          </a:p>
        </p:txBody>
      </p:sp>
      <p:pic>
        <p:nvPicPr>
          <p:cNvPr id="9" name="Content Placeholder 8" descr="A picture containing drawing&#10;&#10;Description automatically generated">
            <a:extLst>
              <a:ext uri="{FF2B5EF4-FFF2-40B4-BE49-F238E27FC236}">
                <a16:creationId xmlns:a16="http://schemas.microsoft.com/office/drawing/2014/main" id="{D92C897E-8182-4AAE-B15E-55B30F243097}"/>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rcRect t="4224" r="-1" b="-1"/>
          <a:stretch>
            <a:fillRect/>
          </a:stretch>
        </p:blipFill>
        <p:spPr>
          <a:xfrm>
            <a:off x="182881" y="2405149"/>
            <a:ext cx="11834494" cy="4278819"/>
          </a:xfrm>
          <a:prstGeom prst="rect">
            <a:avLst/>
          </a:prstGeom>
        </p:spPr>
      </p:pic>
    </p:spTree>
    <p:extLst>
      <p:ext uri="{BB962C8B-B14F-4D97-AF65-F5344CB8AC3E}">
        <p14:creationId xmlns:p14="http://schemas.microsoft.com/office/powerpoint/2010/main" val="42292368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01740-D700-4B7C-AE39-0B2DCD2C61CC}"/>
              </a:ext>
            </a:extLst>
          </p:cNvPr>
          <p:cNvSpPr>
            <a:spLocks noGrp="1"/>
          </p:cNvSpPr>
          <p:nvPr>
            <p:ph type="title"/>
          </p:nvPr>
        </p:nvSpPr>
        <p:spPr>
          <a:xfrm>
            <a:off x="1136428" y="627564"/>
            <a:ext cx="7474172" cy="1325563"/>
          </a:xfrm>
        </p:spPr>
        <p:txBody>
          <a:bodyPr vert="horz" lIns="91440" tIns="45720" rIns="91440" bIns="45720" rtlCol="0">
            <a:normAutofit/>
          </a:bodyPr>
          <a:lstStyle/>
          <a:p>
            <a:r>
              <a:rPr lang="en-US" kern="1200">
                <a:latin typeface="+mj-lt"/>
                <a:ea typeface="+mj-ea"/>
                <a:cs typeface="+mj-cs"/>
              </a:rPr>
              <a:t>Capillaries </a:t>
            </a:r>
          </a:p>
        </p:txBody>
      </p:sp>
      <p:sp>
        <p:nvSpPr>
          <p:cNvPr id="3" name="Content Placeholder 2">
            <a:extLst>
              <a:ext uri="{FF2B5EF4-FFF2-40B4-BE49-F238E27FC236}">
                <a16:creationId xmlns:a16="http://schemas.microsoft.com/office/drawing/2014/main" id="{0B761B1F-4436-4CF8-8540-7E9B13E61195}"/>
              </a:ext>
            </a:extLst>
          </p:cNvPr>
          <p:cNvSpPr>
            <a:spLocks noGrp="1"/>
          </p:cNvSpPr>
          <p:nvPr>
            <p:ph idx="1"/>
          </p:nvPr>
        </p:nvSpPr>
        <p:spPr>
          <a:xfrm>
            <a:off x="1136429" y="2278173"/>
            <a:ext cx="6467867" cy="3450613"/>
          </a:xfrm>
        </p:spPr>
        <p:txBody>
          <a:bodyPr vert="horz" lIns="91440" tIns="45720" rIns="91440" bIns="45720" rtlCol="0" anchor="ctr">
            <a:normAutofit/>
          </a:bodyPr>
          <a:lstStyle/>
          <a:p>
            <a:r>
              <a:rPr lang="en-US" sz="2200"/>
              <a:t>Capillaries are very tiny blood vessels — so small that a single red blood cell can barely fit through them.</a:t>
            </a:r>
          </a:p>
          <a:p>
            <a:r>
              <a:rPr lang="en-US" sz="2200"/>
              <a:t>They help to connect your arteries and veins in addition to facilitating the exchange of certain elements between your blood and tissues.</a:t>
            </a:r>
          </a:p>
          <a:p>
            <a:r>
              <a:rPr lang="en-US" sz="2200"/>
              <a:t>Capillaries connect the arterial system — which includes the blood vessels that carry blood away from your </a:t>
            </a:r>
            <a:r>
              <a:rPr lang="en-US" sz="2200">
                <a:hlinkClick r:id="rId3"/>
              </a:rPr>
              <a:t>heart</a:t>
            </a:r>
            <a:r>
              <a:rPr lang="en-US" sz="2200"/>
              <a:t> — to your </a:t>
            </a:r>
            <a:r>
              <a:rPr lang="en-US" sz="2200">
                <a:hlinkClick r:id="rId4"/>
              </a:rPr>
              <a:t>venous system</a:t>
            </a:r>
            <a:r>
              <a:rPr lang="en-US" sz="2200"/>
              <a:t>. Your venous system includes the blood vessels that carry blood back to your heart</a:t>
            </a:r>
          </a:p>
          <a:p>
            <a:endParaRPr lang="en-US" sz="2200"/>
          </a:p>
        </p:txBody>
      </p:sp>
      <p:sp>
        <p:nvSpPr>
          <p:cNvPr id="8"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IV">
            <a:extLst>
              <a:ext uri="{FF2B5EF4-FFF2-40B4-BE49-F238E27FC236}">
                <a16:creationId xmlns:a16="http://schemas.microsoft.com/office/drawing/2014/main" id="{D063E2CF-777D-4912-ADEE-A87455AC559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22401525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25C6193C-07FA-46C4-8082-1FF9EF92B826}"/>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Capillaries </a:t>
            </a:r>
          </a:p>
        </p:txBody>
      </p:sp>
      <p:sp>
        <p:nvSpPr>
          <p:cNvPr id="3" name="Content Placeholder 2">
            <a:extLst>
              <a:ext uri="{FF2B5EF4-FFF2-40B4-BE49-F238E27FC236}">
                <a16:creationId xmlns:a16="http://schemas.microsoft.com/office/drawing/2014/main" id="{B9CDCEE5-2022-4252-AE08-1B9A888FFF2B}"/>
              </a:ext>
            </a:extLst>
          </p:cNvPr>
          <p:cNvSpPr>
            <a:spLocks noGrp="1"/>
          </p:cNvSpPr>
          <p:nvPr>
            <p:ph idx="1"/>
          </p:nvPr>
        </p:nvSpPr>
        <p:spPr>
          <a:xfrm>
            <a:off x="1367624" y="2490436"/>
            <a:ext cx="9708995" cy="3567173"/>
          </a:xfrm>
        </p:spPr>
        <p:txBody>
          <a:bodyPr anchor="ctr">
            <a:normAutofit/>
          </a:bodyPr>
          <a:lstStyle/>
          <a:p>
            <a:pPr>
              <a:buFont typeface="Arial" panose="020B0604020202020204" pitchFamily="34" charset="0"/>
              <a:buChar char="•"/>
            </a:pPr>
            <a:r>
              <a:rPr lang="en-US" sz="2200" b="1" i="0">
                <a:effectLst/>
                <a:latin typeface="ReithSans"/>
              </a:rPr>
              <a:t>Oxygen</a:t>
            </a:r>
            <a:r>
              <a:rPr lang="en-US" sz="2200" b="0" i="0">
                <a:effectLst/>
                <a:latin typeface="ReithSans"/>
              </a:rPr>
              <a:t> diffuses through the capillary wall, into the </a:t>
            </a:r>
            <a:r>
              <a:rPr lang="en-US" sz="2200" b="1" i="0">
                <a:effectLst/>
                <a:latin typeface="ReithSans"/>
              </a:rPr>
              <a:t>tissue fluid</a:t>
            </a:r>
            <a:r>
              <a:rPr lang="en-US" sz="2200" b="0" i="0">
                <a:effectLst/>
                <a:latin typeface="ReithSans"/>
              </a:rPr>
              <a:t>, and the cells.</a:t>
            </a:r>
          </a:p>
          <a:p>
            <a:pPr>
              <a:buFont typeface="Arial" panose="020B0604020202020204" pitchFamily="34" charset="0"/>
              <a:buChar char="•"/>
            </a:pPr>
            <a:r>
              <a:rPr lang="en-US" sz="2200" b="1" i="0">
                <a:effectLst/>
                <a:latin typeface="ReithSans"/>
              </a:rPr>
              <a:t>Carbon dioxide</a:t>
            </a:r>
            <a:r>
              <a:rPr lang="en-US" sz="2200" b="0" i="0">
                <a:effectLst/>
                <a:latin typeface="ReithSans"/>
              </a:rPr>
              <a:t> diffuses from the cells into the tissue fluid, then across the capillary walls into the </a:t>
            </a:r>
            <a:r>
              <a:rPr lang="en-US" sz="2200" b="1" i="0">
                <a:effectLst/>
                <a:latin typeface="ReithSans"/>
              </a:rPr>
              <a:t>blood plasma</a:t>
            </a:r>
            <a:r>
              <a:rPr lang="en-US" sz="2200" b="0" i="0">
                <a:effectLst/>
                <a:latin typeface="ReithSans"/>
              </a:rPr>
              <a:t>.</a:t>
            </a:r>
          </a:p>
          <a:p>
            <a:pPr>
              <a:buFont typeface="Arial" panose="020B0604020202020204" pitchFamily="34" charset="0"/>
              <a:buChar char="•"/>
            </a:pPr>
            <a:r>
              <a:rPr lang="en-US" sz="2200" b="1" i="0">
                <a:effectLst/>
                <a:latin typeface="ReithSans"/>
              </a:rPr>
              <a:t>Glucose</a:t>
            </a:r>
            <a:r>
              <a:rPr lang="en-US" sz="2200" b="0" i="0">
                <a:effectLst/>
                <a:latin typeface="ReithSans"/>
              </a:rPr>
              <a:t> diffuses from the blood plasma, across the capillary walls to the tissue fluid, and then to the cells.</a:t>
            </a:r>
          </a:p>
          <a:p>
            <a:pPr>
              <a:buFont typeface="Arial" panose="020B0604020202020204" pitchFamily="34" charset="0"/>
              <a:buChar char="•"/>
            </a:pPr>
            <a:r>
              <a:rPr lang="en-US" sz="2200" b="0" i="0">
                <a:effectLst/>
                <a:latin typeface="ReithSans"/>
              </a:rPr>
              <a:t>The waste product </a:t>
            </a:r>
            <a:r>
              <a:rPr lang="en-US" sz="2200" b="1" i="0">
                <a:effectLst/>
                <a:latin typeface="ReithSans"/>
              </a:rPr>
              <a:t>urea</a:t>
            </a:r>
            <a:r>
              <a:rPr lang="en-US" sz="2200" b="0" i="0">
                <a:effectLst/>
                <a:latin typeface="ReithSans"/>
              </a:rPr>
              <a:t> diffuses from the cells of the </a:t>
            </a:r>
            <a:r>
              <a:rPr lang="en-US" sz="2200" b="1" i="0">
                <a:effectLst/>
                <a:latin typeface="ReithSans"/>
              </a:rPr>
              <a:t>liver</a:t>
            </a:r>
            <a:r>
              <a:rPr lang="en-US" sz="2200" b="0" i="0">
                <a:effectLst/>
                <a:latin typeface="ReithSans"/>
              </a:rPr>
              <a:t>, to the tissue fluid, and then across the capillary walls into the blood plasma.</a:t>
            </a:r>
          </a:p>
          <a:p>
            <a:pPr marL="0" indent="0">
              <a:buNone/>
            </a:pPr>
            <a:br>
              <a:rPr lang="en-US" sz="2200"/>
            </a:br>
            <a:endParaRPr lang="en-GB" sz="2200"/>
          </a:p>
        </p:txBody>
      </p:sp>
    </p:spTree>
    <p:extLst>
      <p:ext uri="{BB962C8B-B14F-4D97-AF65-F5344CB8AC3E}">
        <p14:creationId xmlns:p14="http://schemas.microsoft.com/office/powerpoint/2010/main" val="39247585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4"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Rectangle 77">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61C1913-CA21-4E2F-A92A-5C757FE595E0}"/>
              </a:ext>
            </a:extLst>
          </p:cNvPr>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a:solidFill>
                  <a:srgbClr val="FFFFFF"/>
                </a:solidFill>
              </a:rPr>
              <a:t>Simple diffusion </a:t>
            </a:r>
          </a:p>
        </p:txBody>
      </p:sp>
      <p:sp>
        <p:nvSpPr>
          <p:cNvPr id="4" name="Content Placeholder 3">
            <a:extLst>
              <a:ext uri="{FF2B5EF4-FFF2-40B4-BE49-F238E27FC236}">
                <a16:creationId xmlns:a16="http://schemas.microsoft.com/office/drawing/2014/main" id="{4343A4D0-D86F-4197-A159-EFB5DD6F34DB}"/>
              </a:ext>
            </a:extLst>
          </p:cNvPr>
          <p:cNvSpPr>
            <a:spLocks noGrp="1"/>
          </p:cNvSpPr>
          <p:nvPr>
            <p:ph sz="half" idx="2"/>
          </p:nvPr>
        </p:nvSpPr>
        <p:spPr>
          <a:xfrm>
            <a:off x="1424904" y="2494450"/>
            <a:ext cx="4053545" cy="3563159"/>
          </a:xfrm>
        </p:spPr>
        <p:txBody>
          <a:bodyPr vert="horz" lIns="91440" tIns="45720" rIns="91440" bIns="45720" rtlCol="0">
            <a:normAutofit/>
          </a:bodyPr>
          <a:lstStyle/>
          <a:p>
            <a:r>
              <a:rPr lang="en-US" sz="2400" b="0" i="0">
                <a:effectLst/>
              </a:rPr>
              <a:t>Simple diffusion is the </a:t>
            </a:r>
            <a:r>
              <a:rPr lang="en-US" sz="2400" b="1" i="0">
                <a:effectLst/>
              </a:rPr>
              <a:t>process by which solutes are moved along a concentration gradient in a solution or across a semipermeable membrane</a:t>
            </a:r>
            <a:r>
              <a:rPr lang="en-US" sz="2400" b="0" i="0">
                <a:effectLst/>
              </a:rPr>
              <a:t>.</a:t>
            </a:r>
            <a:endParaRPr lang="en-US" sz="2400"/>
          </a:p>
          <a:p>
            <a:endParaRPr lang="en-US" sz="2400"/>
          </a:p>
        </p:txBody>
      </p:sp>
      <p:pic>
        <p:nvPicPr>
          <p:cNvPr id="1026" name="Picture 2" descr="See the source image">
            <a:extLst>
              <a:ext uri="{FF2B5EF4-FFF2-40B4-BE49-F238E27FC236}">
                <a16:creationId xmlns:a16="http://schemas.microsoft.com/office/drawing/2014/main" id="{D9519DB1-D27C-4BEE-BE49-CE89B3256C0C}"/>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r="5658" b="-3"/>
          <a:stretch/>
        </p:blipFill>
        <p:spPr bwMode="auto">
          <a:xfrm>
            <a:off x="6098892" y="2492376"/>
            <a:ext cx="4802404" cy="35633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31099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18AEA-030D-4411-97E0-7053A028A405}"/>
              </a:ext>
            </a:extLst>
          </p:cNvPr>
          <p:cNvSpPr>
            <a:spLocks noGrp="1"/>
          </p:cNvSpPr>
          <p:nvPr>
            <p:ph type="title"/>
          </p:nvPr>
        </p:nvSpPr>
        <p:spPr>
          <a:xfrm>
            <a:off x="1136428" y="627564"/>
            <a:ext cx="7474172" cy="1325563"/>
          </a:xfrm>
        </p:spPr>
        <p:txBody>
          <a:bodyPr>
            <a:normAutofit/>
          </a:bodyPr>
          <a:lstStyle/>
          <a:p>
            <a:r>
              <a:rPr lang="en-GB" dirty="0"/>
              <a:t>Where is the pressure highest in the blood vessels? </a:t>
            </a:r>
          </a:p>
        </p:txBody>
      </p:sp>
      <p:sp>
        <p:nvSpPr>
          <p:cNvPr id="3" name="Content Placeholder 2">
            <a:extLst>
              <a:ext uri="{FF2B5EF4-FFF2-40B4-BE49-F238E27FC236}">
                <a16:creationId xmlns:a16="http://schemas.microsoft.com/office/drawing/2014/main" id="{AC92976B-62EF-4F1F-A19F-A0394F7A20D0}"/>
              </a:ext>
            </a:extLst>
          </p:cNvPr>
          <p:cNvSpPr>
            <a:spLocks noGrp="1"/>
          </p:cNvSpPr>
          <p:nvPr>
            <p:ph idx="1"/>
          </p:nvPr>
        </p:nvSpPr>
        <p:spPr>
          <a:xfrm>
            <a:off x="1136429" y="2278173"/>
            <a:ext cx="6467867" cy="3450613"/>
          </a:xfrm>
        </p:spPr>
        <p:txBody>
          <a:bodyPr anchor="ctr">
            <a:normAutofit/>
          </a:bodyPr>
          <a:lstStyle/>
          <a:p>
            <a:r>
              <a:rPr lang="en-US" sz="2400" b="0" i="0" dirty="0">
                <a:effectLst/>
                <a:latin typeface="Roboto"/>
              </a:rPr>
              <a:t>Blood pressure can be defined as the pressure of blood on the walls of the arteries as it circulates through the body. Blood pressure is highest as its leaves the </a:t>
            </a:r>
            <a:r>
              <a:rPr lang="en-US" sz="2400" b="1" i="0" dirty="0">
                <a:effectLst/>
                <a:latin typeface="Roboto"/>
              </a:rPr>
              <a:t>heart through the aorta</a:t>
            </a:r>
            <a:r>
              <a:rPr lang="en-US" sz="2400" b="0" i="0" dirty="0">
                <a:effectLst/>
                <a:latin typeface="Roboto"/>
              </a:rPr>
              <a:t> and gradually decreases as it enters smaller and smaller blood vessels </a:t>
            </a:r>
            <a:r>
              <a:rPr lang="en-US" sz="2400" b="1" i="0" dirty="0">
                <a:effectLst/>
                <a:latin typeface="Roboto"/>
              </a:rPr>
              <a:t>(arteries, arterioles, and capillaries).</a:t>
            </a:r>
            <a:endParaRPr lang="en-US" sz="2400" b="0" i="0" dirty="0">
              <a:effectLst/>
              <a:latin typeface="Roboto"/>
            </a:endParaRPr>
          </a:p>
          <a:p>
            <a:endParaRPr lang="en-GB" sz="2400" dirty="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eart Organ">
            <a:extLst>
              <a:ext uri="{FF2B5EF4-FFF2-40B4-BE49-F238E27FC236}">
                <a16:creationId xmlns:a16="http://schemas.microsoft.com/office/drawing/2014/main" id="{3F7B8FD0-C967-4C68-AD4A-D2C6890A1D4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29894337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descr="PPT - Anatomy of the Cardiovascular System PowerPoint Presentation ...">
            <a:extLst>
              <a:ext uri="{FF2B5EF4-FFF2-40B4-BE49-F238E27FC236}">
                <a16:creationId xmlns:a16="http://schemas.microsoft.com/office/drawing/2014/main" id="{2C9E72F7-563C-780F-0D7E-285250DA06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0359" b="14655"/>
          <a:stretch>
            <a:fillRect/>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01859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200FB-2175-4962-89D0-F39058DA1E1F}"/>
              </a:ext>
            </a:extLst>
          </p:cNvPr>
          <p:cNvSpPr>
            <a:spLocks noGrp="1"/>
          </p:cNvSpPr>
          <p:nvPr>
            <p:ph type="title"/>
          </p:nvPr>
        </p:nvSpPr>
        <p:spPr/>
        <p:txBody>
          <a:bodyPr/>
          <a:lstStyle/>
          <a:p>
            <a:r>
              <a:rPr lang="en-US" dirty="0"/>
              <a:t>Blood pressure and how it works </a:t>
            </a:r>
            <a:endParaRPr lang="en-GB" dirty="0"/>
          </a:p>
        </p:txBody>
      </p:sp>
      <p:pic>
        <p:nvPicPr>
          <p:cNvPr id="4" name="Online Media 3" title="How blood pressure works - Wilfred Manzano">
            <a:hlinkClick r:id="" action="ppaction://media"/>
            <a:extLst>
              <a:ext uri="{FF2B5EF4-FFF2-40B4-BE49-F238E27FC236}">
                <a16:creationId xmlns:a16="http://schemas.microsoft.com/office/drawing/2014/main" id="{9B2AC240-5CE7-408D-9A8E-8162736C1C66}"/>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197405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790</Words>
  <Application>Microsoft Office PowerPoint</Application>
  <PresentationFormat>Widescreen</PresentationFormat>
  <Paragraphs>46</Paragraphs>
  <Slides>12</Slides>
  <Notes>3</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Calibri Light</vt:lpstr>
      <vt:lpstr>Calibri</vt:lpstr>
      <vt:lpstr>Arial</vt:lpstr>
      <vt:lpstr>Roboto</vt:lpstr>
      <vt:lpstr>ReithSans</vt:lpstr>
      <vt:lpstr>Office Theme</vt:lpstr>
      <vt:lpstr>Blood Vessels </vt:lpstr>
      <vt:lpstr>Blood vessels </vt:lpstr>
      <vt:lpstr>Arteries </vt:lpstr>
      <vt:lpstr>Veins</vt:lpstr>
      <vt:lpstr>Arterioles </vt:lpstr>
      <vt:lpstr>Venules </vt:lpstr>
      <vt:lpstr>Capillaries </vt:lpstr>
      <vt:lpstr>Capillaries </vt:lpstr>
      <vt:lpstr>Simple diffusion </vt:lpstr>
      <vt:lpstr>Where is the pressure highest in the blood vessels? </vt:lpstr>
      <vt:lpstr>PowerPoint Presentation</vt:lpstr>
      <vt:lpstr>Blood pressure and how it works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Blood Vessels </dc:title>
  <dc:creator>Felicity Page</dc:creator>
  <cp:lastModifiedBy>Felicity Peacock</cp:lastModifiedBy>
  <cp:revision>2</cp:revision>
  <dcterms:created xsi:type="dcterms:W3CDTF">2021-01-07T10:37:39Z</dcterms:created>
  <dcterms:modified xsi:type="dcterms:W3CDTF">2026-01-22T16:28:28Z</dcterms:modified>
</cp:coreProperties>
</file>