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tags/tag1.xml" ContentType="application/vnd.openxmlformats-officedocument.presentationml.tags+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2"/>
  </p:notesMasterIdLst>
  <p:sldIdLst>
    <p:sldId id="256" r:id="rId2"/>
    <p:sldId id="257" r:id="rId3"/>
    <p:sldId id="258" r:id="rId4"/>
    <p:sldId id="259" r:id="rId5"/>
    <p:sldId id="261" r:id="rId6"/>
    <p:sldId id="260" r:id="rId7"/>
    <p:sldId id="262" r:id="rId8"/>
    <p:sldId id="263" r:id="rId9"/>
    <p:sldId id="285" r:id="rId10"/>
    <p:sldId id="283" r:id="rId11"/>
    <p:sldId id="284" r:id="rId12"/>
    <p:sldId id="264" r:id="rId13"/>
    <p:sldId id="265" r:id="rId14"/>
    <p:sldId id="266" r:id="rId15"/>
    <p:sldId id="267" r:id="rId16"/>
    <p:sldId id="268" r:id="rId17"/>
    <p:sldId id="269" r:id="rId18"/>
    <p:sldId id="270" r:id="rId19"/>
    <p:sldId id="271" r:id="rId20"/>
    <p:sldId id="272" r:id="rId21"/>
    <p:sldId id="273" r:id="rId22"/>
    <p:sldId id="274" r:id="rId23"/>
    <p:sldId id="275" r:id="rId24"/>
    <p:sldId id="276" r:id="rId25"/>
    <p:sldId id="277" r:id="rId26"/>
    <p:sldId id="278" r:id="rId27"/>
    <p:sldId id="279" r:id="rId28"/>
    <p:sldId id="280" r:id="rId29"/>
    <p:sldId id="281" r:id="rId30"/>
    <p:sldId id="282"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65947" autoAdjust="0"/>
  </p:normalViewPr>
  <p:slideViewPr>
    <p:cSldViewPr snapToGrid="0">
      <p:cViewPr varScale="1">
        <p:scale>
          <a:sx n="54" d="100"/>
          <a:sy n="54" d="100"/>
        </p:scale>
        <p:origin x="1810" y="8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lie Brown" userId="856727495e1cce7c" providerId="LiveId" clId="{76070516-CCE1-4719-901D-CB62AE280C4E}"/>
    <pc:docChg chg="modSld">
      <pc:chgData name="Ellie Brown" userId="856727495e1cce7c" providerId="LiveId" clId="{76070516-CCE1-4719-901D-CB62AE280C4E}" dt="2025-07-31T12:12:05" v="29" actId="20577"/>
      <pc:docMkLst>
        <pc:docMk/>
      </pc:docMkLst>
      <pc:sldChg chg="modSp mod">
        <pc:chgData name="Ellie Brown" userId="856727495e1cce7c" providerId="LiveId" clId="{76070516-CCE1-4719-901D-CB62AE280C4E}" dt="2025-07-31T12:12:05" v="29" actId="20577"/>
        <pc:sldMkLst>
          <pc:docMk/>
          <pc:sldMk cId="750508579" sldId="258"/>
        </pc:sldMkLst>
      </pc:sldChg>
    </pc:docChg>
  </pc:docChgLst>
  <pc:docChgLst>
    <pc:chgData name="Ellie Brown" userId="856727495e1cce7c" providerId="LiveId" clId="{B300E920-0EB2-4BE6-95E8-85F4EA25B7C1}"/>
    <pc:docChg chg="modSld">
      <pc:chgData name="Ellie Brown" userId="856727495e1cce7c" providerId="LiveId" clId="{B300E920-0EB2-4BE6-95E8-85F4EA25B7C1}" dt="2025-09-23T19:03:25.667" v="30" actId="12"/>
      <pc:docMkLst>
        <pc:docMk/>
      </pc:docMkLst>
      <pc:sldChg chg="modSp mod">
        <pc:chgData name="Ellie Brown" userId="856727495e1cce7c" providerId="LiveId" clId="{B300E920-0EB2-4BE6-95E8-85F4EA25B7C1}" dt="2025-09-23T19:03:25.667" v="30" actId="12"/>
        <pc:sldMkLst>
          <pc:docMk/>
          <pc:sldMk cId="750508579" sldId="258"/>
        </pc:sldMkLst>
        <pc:spChg chg="mod">
          <ac:chgData name="Ellie Brown" userId="856727495e1cce7c" providerId="LiveId" clId="{B300E920-0EB2-4BE6-95E8-85F4EA25B7C1}" dt="2025-09-23T19:03:25.667" v="30" actId="12"/>
          <ac:spMkLst>
            <pc:docMk/>
            <pc:sldMk cId="750508579" sldId="258"/>
            <ac:spMk id="3" creationId="{F10FF009-AA90-BFF8-DA6C-D9B4CA4922C8}"/>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3681C39-3947-4D18-A4A7-94581DE08C25}" type="datetimeFigureOut">
              <a:rPr lang="en-GB" smtClean="0"/>
              <a:t>23/09/2025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718CF28-B688-4501-A4AD-B524541F201E}" type="slidenum">
              <a:rPr lang="en-GB" smtClean="0"/>
              <a:t>‹#›</a:t>
            </a:fld>
            <a:endParaRPr lang="en-GB"/>
          </a:p>
        </p:txBody>
      </p:sp>
    </p:spTree>
    <p:extLst>
      <p:ext uri="{BB962C8B-B14F-4D97-AF65-F5344CB8AC3E}">
        <p14:creationId xmlns:p14="http://schemas.microsoft.com/office/powerpoint/2010/main" val="20087903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library.college.police.uk/docs/acpo/VCMM-191109.pdf"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718CF28-B688-4501-A4AD-B524541F201E}" type="slidenum">
              <a:rPr lang="en-GB" smtClean="0"/>
              <a:t>2</a:t>
            </a:fld>
            <a:endParaRPr lang="en-GB"/>
          </a:p>
        </p:txBody>
      </p:sp>
    </p:spTree>
    <p:extLst>
      <p:ext uri="{BB962C8B-B14F-4D97-AF65-F5344CB8AC3E}">
        <p14:creationId xmlns:p14="http://schemas.microsoft.com/office/powerpoint/2010/main" val="13743621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718CF28-B688-4501-A4AD-B524541F201E}" type="slidenum">
              <a:rPr lang="en-GB" smtClean="0"/>
              <a:t>3</a:t>
            </a:fld>
            <a:endParaRPr lang="en-GB"/>
          </a:p>
        </p:txBody>
      </p:sp>
    </p:spTree>
    <p:extLst>
      <p:ext uri="{BB962C8B-B14F-4D97-AF65-F5344CB8AC3E}">
        <p14:creationId xmlns:p14="http://schemas.microsoft.com/office/powerpoint/2010/main" val="475885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Victim support 2024 describes crime as</a:t>
            </a:r>
            <a:r>
              <a:rPr lang="en-GB" b="0" i="0" dirty="0">
                <a:solidFill>
                  <a:srgbClr val="4A4A4A"/>
                </a:solidFill>
                <a:effectLst/>
                <a:highlight>
                  <a:srgbClr val="FFFFFF"/>
                </a:highlight>
                <a:latin typeface="Trebuchet MS" panose="020B0603020202020204" pitchFamily="34" charset="0"/>
              </a:rPr>
              <a:t> a deliberate act that causes physical or psychological harm, damage to or loss of property, and is against the law.</a:t>
            </a:r>
            <a:endParaRPr lang="en-GB" dirty="0"/>
          </a:p>
        </p:txBody>
      </p:sp>
      <p:sp>
        <p:nvSpPr>
          <p:cNvPr id="4" name="Slide Number Placeholder 3"/>
          <p:cNvSpPr>
            <a:spLocks noGrp="1"/>
          </p:cNvSpPr>
          <p:nvPr>
            <p:ph type="sldNum" sz="quarter" idx="5"/>
          </p:nvPr>
        </p:nvSpPr>
        <p:spPr/>
        <p:txBody>
          <a:bodyPr/>
          <a:lstStyle/>
          <a:p>
            <a:fld id="{D718CF28-B688-4501-A4AD-B524541F201E}" type="slidenum">
              <a:rPr lang="en-GB" smtClean="0"/>
              <a:t>5</a:t>
            </a:fld>
            <a:endParaRPr lang="en-GB"/>
          </a:p>
        </p:txBody>
      </p:sp>
    </p:spTree>
    <p:extLst>
      <p:ext uri="{BB962C8B-B14F-4D97-AF65-F5344CB8AC3E}">
        <p14:creationId xmlns:p14="http://schemas.microsoft.com/office/powerpoint/2010/main" val="26484532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Assaults, Theft, vehicle crime, criminal damage and drugs to name a few</a:t>
            </a:r>
          </a:p>
        </p:txBody>
      </p:sp>
      <p:sp>
        <p:nvSpPr>
          <p:cNvPr id="4" name="Slide Number Placeholder 3"/>
          <p:cNvSpPr>
            <a:spLocks noGrp="1"/>
          </p:cNvSpPr>
          <p:nvPr>
            <p:ph type="sldNum" sz="quarter" idx="5"/>
          </p:nvPr>
        </p:nvSpPr>
        <p:spPr/>
        <p:txBody>
          <a:bodyPr/>
          <a:lstStyle/>
          <a:p>
            <a:fld id="{D718CF28-B688-4501-A4AD-B524541F201E}" type="slidenum">
              <a:rPr lang="en-GB" smtClean="0"/>
              <a:t>7</a:t>
            </a:fld>
            <a:endParaRPr lang="en-GB"/>
          </a:p>
        </p:txBody>
      </p:sp>
    </p:spTree>
    <p:extLst>
      <p:ext uri="{BB962C8B-B14F-4D97-AF65-F5344CB8AC3E}">
        <p14:creationId xmlns:p14="http://schemas.microsoft.com/office/powerpoint/2010/main" val="128680309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The Management of Priority and Volume Crime Second Edition (college.police.uk)</a:t>
            </a:r>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D718CF28-B688-4501-A4AD-B524541F201E}" type="slidenum">
              <a:rPr lang="en-GB" smtClean="0"/>
              <a:t>8</a:t>
            </a:fld>
            <a:endParaRPr lang="en-GB"/>
          </a:p>
        </p:txBody>
      </p:sp>
    </p:spTree>
    <p:extLst>
      <p:ext uri="{BB962C8B-B14F-4D97-AF65-F5344CB8AC3E}">
        <p14:creationId xmlns:p14="http://schemas.microsoft.com/office/powerpoint/2010/main" val="153945066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718CF28-B688-4501-A4AD-B524541F201E}" type="slidenum">
              <a:rPr lang="en-GB" smtClean="0"/>
              <a:t>10</a:t>
            </a:fld>
            <a:endParaRPr lang="en-GB"/>
          </a:p>
        </p:txBody>
      </p:sp>
    </p:spTree>
    <p:extLst>
      <p:ext uri="{BB962C8B-B14F-4D97-AF65-F5344CB8AC3E}">
        <p14:creationId xmlns:p14="http://schemas.microsoft.com/office/powerpoint/2010/main" val="157235868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718CF28-B688-4501-A4AD-B524541F201E}" type="slidenum">
              <a:rPr lang="en-GB" smtClean="0"/>
              <a:t>11</a:t>
            </a:fld>
            <a:endParaRPr lang="en-GB"/>
          </a:p>
        </p:txBody>
      </p:sp>
    </p:spTree>
    <p:extLst>
      <p:ext uri="{BB962C8B-B14F-4D97-AF65-F5344CB8AC3E}">
        <p14:creationId xmlns:p14="http://schemas.microsoft.com/office/powerpoint/2010/main" val="136134176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718CF28-B688-4501-A4AD-B524541F201E}" type="slidenum">
              <a:rPr lang="en-GB" smtClean="0"/>
              <a:t>12</a:t>
            </a:fld>
            <a:endParaRPr lang="en-GB"/>
          </a:p>
        </p:txBody>
      </p:sp>
    </p:spTree>
    <p:extLst>
      <p:ext uri="{BB962C8B-B14F-4D97-AF65-F5344CB8AC3E}">
        <p14:creationId xmlns:p14="http://schemas.microsoft.com/office/powerpoint/2010/main" val="17295132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are the points to prove?</a:t>
            </a:r>
          </a:p>
        </p:txBody>
      </p:sp>
      <p:sp>
        <p:nvSpPr>
          <p:cNvPr id="4" name="Slide Number Placeholder 3"/>
          <p:cNvSpPr>
            <a:spLocks noGrp="1"/>
          </p:cNvSpPr>
          <p:nvPr>
            <p:ph type="sldNum" sz="quarter" idx="5"/>
          </p:nvPr>
        </p:nvSpPr>
        <p:spPr/>
        <p:txBody>
          <a:bodyPr/>
          <a:lstStyle/>
          <a:p>
            <a:fld id="{D718CF28-B688-4501-A4AD-B524541F201E}" type="slidenum">
              <a:rPr lang="en-GB" smtClean="0"/>
              <a:t>13</a:t>
            </a:fld>
            <a:endParaRPr lang="en-GB"/>
          </a:p>
        </p:txBody>
      </p:sp>
    </p:spTree>
    <p:extLst>
      <p:ext uri="{BB962C8B-B14F-4D97-AF65-F5344CB8AC3E}">
        <p14:creationId xmlns:p14="http://schemas.microsoft.com/office/powerpoint/2010/main" val="246505943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718CF28-B688-4501-A4AD-B524541F201E}" type="slidenum">
              <a:rPr lang="en-GB" smtClean="0"/>
              <a:t>14</a:t>
            </a:fld>
            <a:endParaRPr lang="en-GB"/>
          </a:p>
        </p:txBody>
      </p:sp>
    </p:spTree>
    <p:extLst>
      <p:ext uri="{BB962C8B-B14F-4D97-AF65-F5344CB8AC3E}">
        <p14:creationId xmlns:p14="http://schemas.microsoft.com/office/powerpoint/2010/main" val="100326423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eaLnBrk="1" hangingPunct="1"/>
            <a:r>
              <a:rPr lang="en-GB" altLang="en-US" sz="1200" kern="0" dirty="0">
                <a:solidFill>
                  <a:schemeClr val="tx1"/>
                </a:solidFill>
                <a:latin typeface="Arial" panose="020B0604020202020204" pitchFamily="34" charset="0"/>
                <a:cs typeface="Arial" panose="020B0604020202020204" pitchFamily="34" charset="0"/>
              </a:rPr>
              <a:t>It is the </a:t>
            </a:r>
            <a:r>
              <a:rPr lang="en-GB" altLang="en-US" sz="1200" b="1" u="sng" kern="0" dirty="0">
                <a:solidFill>
                  <a:schemeClr val="accent6"/>
                </a:solidFill>
                <a:latin typeface="Arial" panose="020B0604020202020204" pitchFamily="34" charset="0"/>
                <a:cs typeface="Arial" panose="020B0604020202020204" pitchFamily="34" charset="0"/>
              </a:rPr>
              <a:t>belief</a:t>
            </a:r>
            <a:r>
              <a:rPr lang="en-GB" altLang="en-US" sz="1200" kern="0" dirty="0">
                <a:solidFill>
                  <a:schemeClr val="tx1"/>
                </a:solidFill>
                <a:latin typeface="Arial" panose="020B0604020202020204" pitchFamily="34" charset="0"/>
                <a:cs typeface="Arial" panose="020B0604020202020204" pitchFamily="34" charset="0"/>
              </a:rPr>
              <a:t> that is important …the person may be wrong, but if they </a:t>
            </a:r>
            <a:r>
              <a:rPr lang="en-GB" altLang="en-US" sz="1200" b="1" u="sng" kern="0" dirty="0">
                <a:solidFill>
                  <a:schemeClr val="accent6"/>
                </a:solidFill>
                <a:latin typeface="Arial" panose="020B0604020202020204" pitchFamily="34" charset="0"/>
                <a:cs typeface="Arial" panose="020B0604020202020204" pitchFamily="34" charset="0"/>
              </a:rPr>
              <a:t>genuinely</a:t>
            </a:r>
            <a:r>
              <a:rPr lang="en-GB" altLang="en-US" sz="1200" kern="0" dirty="0">
                <a:solidFill>
                  <a:schemeClr val="accent6"/>
                </a:solidFill>
                <a:latin typeface="Arial" panose="020B0604020202020204" pitchFamily="34" charset="0"/>
                <a:cs typeface="Arial" panose="020B0604020202020204" pitchFamily="34" charset="0"/>
              </a:rPr>
              <a:t> </a:t>
            </a:r>
            <a:r>
              <a:rPr lang="en-GB" altLang="en-US" sz="1200" b="1" u="sng" kern="0" dirty="0">
                <a:solidFill>
                  <a:schemeClr val="accent6"/>
                </a:solidFill>
                <a:latin typeface="Arial" panose="020B0604020202020204" pitchFamily="34" charset="0"/>
                <a:cs typeface="Arial" panose="020B0604020202020204" pitchFamily="34" charset="0"/>
              </a:rPr>
              <a:t>believed</a:t>
            </a:r>
            <a:r>
              <a:rPr lang="en-GB" altLang="en-US" sz="1200" kern="0" dirty="0">
                <a:solidFill>
                  <a:schemeClr val="tx1"/>
                </a:solidFill>
                <a:latin typeface="Arial" panose="020B0604020202020204" pitchFamily="34" charset="0"/>
                <a:cs typeface="Arial" panose="020B0604020202020204" pitchFamily="34" charset="0"/>
              </a:rPr>
              <a:t> it then it is not theft. It is for the court / jury to decide.</a:t>
            </a:r>
          </a:p>
          <a:p>
            <a:endParaRPr lang="en-GB" dirty="0"/>
          </a:p>
        </p:txBody>
      </p:sp>
      <p:sp>
        <p:nvSpPr>
          <p:cNvPr id="4" name="Slide Number Placeholder 3"/>
          <p:cNvSpPr>
            <a:spLocks noGrp="1"/>
          </p:cNvSpPr>
          <p:nvPr>
            <p:ph type="sldNum" sz="quarter" idx="5"/>
          </p:nvPr>
        </p:nvSpPr>
        <p:spPr/>
        <p:txBody>
          <a:bodyPr/>
          <a:lstStyle/>
          <a:p>
            <a:fld id="{D718CF28-B688-4501-A4AD-B524541F201E}" type="slidenum">
              <a:rPr lang="en-GB" smtClean="0"/>
              <a:t>15</a:t>
            </a:fld>
            <a:endParaRPr lang="en-GB"/>
          </a:p>
        </p:txBody>
      </p:sp>
    </p:spTree>
    <p:extLst>
      <p:ext uri="{BB962C8B-B14F-4D97-AF65-F5344CB8AC3E}">
        <p14:creationId xmlns:p14="http://schemas.microsoft.com/office/powerpoint/2010/main" val="364835895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718CF28-B688-4501-A4AD-B524541F201E}" type="slidenum">
              <a:rPr lang="en-GB" smtClean="0"/>
              <a:t>19</a:t>
            </a:fld>
            <a:endParaRPr lang="en-GB"/>
          </a:p>
        </p:txBody>
      </p:sp>
    </p:spTree>
    <p:extLst>
      <p:ext uri="{BB962C8B-B14F-4D97-AF65-F5344CB8AC3E}">
        <p14:creationId xmlns:p14="http://schemas.microsoft.com/office/powerpoint/2010/main" val="83249548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718CF28-B688-4501-A4AD-B524541F201E}" type="slidenum">
              <a:rPr lang="en-GB" smtClean="0"/>
              <a:t>22</a:t>
            </a:fld>
            <a:endParaRPr lang="en-GB"/>
          </a:p>
        </p:txBody>
      </p:sp>
    </p:spTree>
    <p:extLst>
      <p:ext uri="{BB962C8B-B14F-4D97-AF65-F5344CB8AC3E}">
        <p14:creationId xmlns:p14="http://schemas.microsoft.com/office/powerpoint/2010/main" val="260304518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718CF28-B688-4501-A4AD-B524541F201E}" type="slidenum">
              <a:rPr lang="en-GB" smtClean="0"/>
              <a:t>28</a:t>
            </a:fld>
            <a:endParaRPr lang="en-GB"/>
          </a:p>
        </p:txBody>
      </p:sp>
    </p:spTree>
    <p:extLst>
      <p:ext uri="{BB962C8B-B14F-4D97-AF65-F5344CB8AC3E}">
        <p14:creationId xmlns:p14="http://schemas.microsoft.com/office/powerpoint/2010/main" val="368513732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718CF28-B688-4501-A4AD-B524541F201E}" type="slidenum">
              <a:rPr lang="en-GB" smtClean="0"/>
              <a:t>29</a:t>
            </a:fld>
            <a:endParaRPr lang="en-GB"/>
          </a:p>
        </p:txBody>
      </p:sp>
    </p:spTree>
    <p:extLst>
      <p:ext uri="{BB962C8B-B14F-4D97-AF65-F5344CB8AC3E}">
        <p14:creationId xmlns:p14="http://schemas.microsoft.com/office/powerpoint/2010/main" val="378393869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718CF28-B688-4501-A4AD-B524541F201E}" type="slidenum">
              <a:rPr lang="en-GB" smtClean="0"/>
              <a:t>30</a:t>
            </a:fld>
            <a:endParaRPr lang="en-GB"/>
          </a:p>
        </p:txBody>
      </p:sp>
    </p:spTree>
    <p:extLst>
      <p:ext uri="{BB962C8B-B14F-4D97-AF65-F5344CB8AC3E}">
        <p14:creationId xmlns:p14="http://schemas.microsoft.com/office/powerpoint/2010/main" val="38027795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49275A-2BD3-9CEF-7493-18B7A1F6FA4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C791F60-4137-33A5-4661-9EC62BFBA5C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291BCE1-CD06-8436-FCD9-FF65FC16F606}"/>
              </a:ext>
            </a:extLst>
          </p:cNvPr>
          <p:cNvSpPr>
            <a:spLocks noGrp="1"/>
          </p:cNvSpPr>
          <p:nvPr>
            <p:ph type="dt" sz="half" idx="10"/>
          </p:nvPr>
        </p:nvSpPr>
        <p:spPr/>
        <p:txBody>
          <a:bodyPr/>
          <a:lstStyle/>
          <a:p>
            <a:fld id="{2D8B2FFC-BA9C-4463-A600-772024E541EE}" type="datetimeFigureOut">
              <a:rPr lang="en-GB" smtClean="0"/>
              <a:t>23/09/2025</a:t>
            </a:fld>
            <a:endParaRPr lang="en-GB"/>
          </a:p>
        </p:txBody>
      </p:sp>
      <p:sp>
        <p:nvSpPr>
          <p:cNvPr id="5" name="Footer Placeholder 4">
            <a:extLst>
              <a:ext uri="{FF2B5EF4-FFF2-40B4-BE49-F238E27FC236}">
                <a16:creationId xmlns:a16="http://schemas.microsoft.com/office/drawing/2014/main" id="{6783B1F5-1740-D5D1-73D9-14D73B5E5DD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B462DAB-339C-8EC4-6436-70155E30F293}"/>
              </a:ext>
            </a:extLst>
          </p:cNvPr>
          <p:cNvSpPr>
            <a:spLocks noGrp="1"/>
          </p:cNvSpPr>
          <p:nvPr>
            <p:ph type="sldNum" sz="quarter" idx="12"/>
          </p:nvPr>
        </p:nvSpPr>
        <p:spPr/>
        <p:txBody>
          <a:bodyPr/>
          <a:lstStyle/>
          <a:p>
            <a:fld id="{FE8191BA-4740-4455-AF35-F8BB6E69246B}" type="slidenum">
              <a:rPr lang="en-GB" smtClean="0"/>
              <a:t>‹#›</a:t>
            </a:fld>
            <a:endParaRPr lang="en-GB"/>
          </a:p>
        </p:txBody>
      </p:sp>
    </p:spTree>
    <p:extLst>
      <p:ext uri="{BB962C8B-B14F-4D97-AF65-F5344CB8AC3E}">
        <p14:creationId xmlns:p14="http://schemas.microsoft.com/office/powerpoint/2010/main" val="10076444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64DFFB-FC41-C219-F353-E74053532F4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089BCB2-5982-7E4F-605E-1A7CA531269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9D2C667-CB69-01C7-F0B6-0D77EAEB9DAF}"/>
              </a:ext>
            </a:extLst>
          </p:cNvPr>
          <p:cNvSpPr>
            <a:spLocks noGrp="1"/>
          </p:cNvSpPr>
          <p:nvPr>
            <p:ph type="dt" sz="half" idx="10"/>
          </p:nvPr>
        </p:nvSpPr>
        <p:spPr/>
        <p:txBody>
          <a:bodyPr/>
          <a:lstStyle/>
          <a:p>
            <a:fld id="{2D8B2FFC-BA9C-4463-A600-772024E541EE}" type="datetimeFigureOut">
              <a:rPr lang="en-GB" smtClean="0"/>
              <a:t>23/09/2025</a:t>
            </a:fld>
            <a:endParaRPr lang="en-GB"/>
          </a:p>
        </p:txBody>
      </p:sp>
      <p:sp>
        <p:nvSpPr>
          <p:cNvPr id="5" name="Footer Placeholder 4">
            <a:extLst>
              <a:ext uri="{FF2B5EF4-FFF2-40B4-BE49-F238E27FC236}">
                <a16:creationId xmlns:a16="http://schemas.microsoft.com/office/drawing/2014/main" id="{6FE2456D-4789-5D62-ACA9-6FEEB959283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F01705A-57CD-8692-BE15-DA657C36D3EE}"/>
              </a:ext>
            </a:extLst>
          </p:cNvPr>
          <p:cNvSpPr>
            <a:spLocks noGrp="1"/>
          </p:cNvSpPr>
          <p:nvPr>
            <p:ph type="sldNum" sz="quarter" idx="12"/>
          </p:nvPr>
        </p:nvSpPr>
        <p:spPr/>
        <p:txBody>
          <a:bodyPr/>
          <a:lstStyle/>
          <a:p>
            <a:fld id="{FE8191BA-4740-4455-AF35-F8BB6E69246B}" type="slidenum">
              <a:rPr lang="en-GB" smtClean="0"/>
              <a:t>‹#›</a:t>
            </a:fld>
            <a:endParaRPr lang="en-GB"/>
          </a:p>
        </p:txBody>
      </p:sp>
    </p:spTree>
    <p:extLst>
      <p:ext uri="{BB962C8B-B14F-4D97-AF65-F5344CB8AC3E}">
        <p14:creationId xmlns:p14="http://schemas.microsoft.com/office/powerpoint/2010/main" val="23466293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2476B1-8F12-30DE-20C8-DEABC09A546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770D6C5-5E29-345F-E3F5-5C77F26CA97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25BD7EF-5C63-D986-893D-AB12F9449178}"/>
              </a:ext>
            </a:extLst>
          </p:cNvPr>
          <p:cNvSpPr>
            <a:spLocks noGrp="1"/>
          </p:cNvSpPr>
          <p:nvPr>
            <p:ph type="dt" sz="half" idx="10"/>
          </p:nvPr>
        </p:nvSpPr>
        <p:spPr/>
        <p:txBody>
          <a:bodyPr/>
          <a:lstStyle/>
          <a:p>
            <a:fld id="{2D8B2FFC-BA9C-4463-A600-772024E541EE}" type="datetimeFigureOut">
              <a:rPr lang="en-GB" smtClean="0"/>
              <a:t>23/09/2025</a:t>
            </a:fld>
            <a:endParaRPr lang="en-GB"/>
          </a:p>
        </p:txBody>
      </p:sp>
      <p:sp>
        <p:nvSpPr>
          <p:cNvPr id="5" name="Footer Placeholder 4">
            <a:extLst>
              <a:ext uri="{FF2B5EF4-FFF2-40B4-BE49-F238E27FC236}">
                <a16:creationId xmlns:a16="http://schemas.microsoft.com/office/drawing/2014/main" id="{65D14C40-4AD9-98A0-586A-B96C6BA2545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6AA3695-9DFC-1E1C-1B24-55A22502319F}"/>
              </a:ext>
            </a:extLst>
          </p:cNvPr>
          <p:cNvSpPr>
            <a:spLocks noGrp="1"/>
          </p:cNvSpPr>
          <p:nvPr>
            <p:ph type="sldNum" sz="quarter" idx="12"/>
          </p:nvPr>
        </p:nvSpPr>
        <p:spPr/>
        <p:txBody>
          <a:bodyPr/>
          <a:lstStyle/>
          <a:p>
            <a:fld id="{FE8191BA-4740-4455-AF35-F8BB6E69246B}" type="slidenum">
              <a:rPr lang="en-GB" smtClean="0"/>
              <a:t>‹#›</a:t>
            </a:fld>
            <a:endParaRPr lang="en-GB"/>
          </a:p>
        </p:txBody>
      </p:sp>
    </p:spTree>
    <p:extLst>
      <p:ext uri="{BB962C8B-B14F-4D97-AF65-F5344CB8AC3E}">
        <p14:creationId xmlns:p14="http://schemas.microsoft.com/office/powerpoint/2010/main" val="35502931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3490EF-1A3A-96A8-5326-D8F4C28CD83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BFD6FF8-AB6E-C472-2218-2889AABF4AB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53C60AF-63DC-82AA-9BD4-83A0034C756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1F0CF0F-EA3A-1023-5499-0147090C5019}"/>
              </a:ext>
            </a:extLst>
          </p:cNvPr>
          <p:cNvSpPr>
            <a:spLocks noGrp="1"/>
          </p:cNvSpPr>
          <p:nvPr>
            <p:ph type="dt" sz="half" idx="10"/>
          </p:nvPr>
        </p:nvSpPr>
        <p:spPr/>
        <p:txBody>
          <a:bodyPr/>
          <a:lstStyle/>
          <a:p>
            <a:fld id="{2D8B2FFC-BA9C-4463-A600-772024E541EE}" type="datetimeFigureOut">
              <a:rPr lang="en-GB" smtClean="0"/>
              <a:t>23/09/2025</a:t>
            </a:fld>
            <a:endParaRPr lang="en-GB"/>
          </a:p>
        </p:txBody>
      </p:sp>
      <p:sp>
        <p:nvSpPr>
          <p:cNvPr id="6" name="Footer Placeholder 5">
            <a:extLst>
              <a:ext uri="{FF2B5EF4-FFF2-40B4-BE49-F238E27FC236}">
                <a16:creationId xmlns:a16="http://schemas.microsoft.com/office/drawing/2014/main" id="{EEA3F40E-75EA-D34B-A009-F72DD8A25C3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979C70B-89D4-69A0-1B03-D5F30F3413E4}"/>
              </a:ext>
            </a:extLst>
          </p:cNvPr>
          <p:cNvSpPr>
            <a:spLocks noGrp="1"/>
          </p:cNvSpPr>
          <p:nvPr>
            <p:ph type="sldNum" sz="quarter" idx="12"/>
          </p:nvPr>
        </p:nvSpPr>
        <p:spPr/>
        <p:txBody>
          <a:bodyPr/>
          <a:lstStyle/>
          <a:p>
            <a:fld id="{FE8191BA-4740-4455-AF35-F8BB6E69246B}" type="slidenum">
              <a:rPr lang="en-GB" smtClean="0"/>
              <a:t>‹#›</a:t>
            </a:fld>
            <a:endParaRPr lang="en-GB"/>
          </a:p>
        </p:txBody>
      </p:sp>
    </p:spTree>
    <p:extLst>
      <p:ext uri="{BB962C8B-B14F-4D97-AF65-F5344CB8AC3E}">
        <p14:creationId xmlns:p14="http://schemas.microsoft.com/office/powerpoint/2010/main" val="7038547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943925-2F1C-78FF-1C51-AAC68AEE87F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2C302FF-E063-AB34-C1C9-0691342F1CD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3C70110-1B7C-D538-98BB-6AFA2580D89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BD38A63-D769-AB04-EFC3-8B80AA3099E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E57D453-6DEE-25F8-57AC-D81B9534A9A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986BAF3-3979-E982-AF30-B0876B414885}"/>
              </a:ext>
            </a:extLst>
          </p:cNvPr>
          <p:cNvSpPr>
            <a:spLocks noGrp="1"/>
          </p:cNvSpPr>
          <p:nvPr>
            <p:ph type="dt" sz="half" idx="10"/>
          </p:nvPr>
        </p:nvSpPr>
        <p:spPr/>
        <p:txBody>
          <a:bodyPr/>
          <a:lstStyle/>
          <a:p>
            <a:fld id="{2D8B2FFC-BA9C-4463-A600-772024E541EE}" type="datetimeFigureOut">
              <a:rPr lang="en-GB" smtClean="0"/>
              <a:t>23/09/2025</a:t>
            </a:fld>
            <a:endParaRPr lang="en-GB"/>
          </a:p>
        </p:txBody>
      </p:sp>
      <p:sp>
        <p:nvSpPr>
          <p:cNvPr id="8" name="Footer Placeholder 7">
            <a:extLst>
              <a:ext uri="{FF2B5EF4-FFF2-40B4-BE49-F238E27FC236}">
                <a16:creationId xmlns:a16="http://schemas.microsoft.com/office/drawing/2014/main" id="{169CAB89-7191-9F61-3140-39BB78FA50B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F4B1C94-6D51-3F7B-73C7-20ADDC52D2B9}"/>
              </a:ext>
            </a:extLst>
          </p:cNvPr>
          <p:cNvSpPr>
            <a:spLocks noGrp="1"/>
          </p:cNvSpPr>
          <p:nvPr>
            <p:ph type="sldNum" sz="quarter" idx="12"/>
          </p:nvPr>
        </p:nvSpPr>
        <p:spPr/>
        <p:txBody>
          <a:bodyPr/>
          <a:lstStyle/>
          <a:p>
            <a:fld id="{FE8191BA-4740-4455-AF35-F8BB6E69246B}" type="slidenum">
              <a:rPr lang="en-GB" smtClean="0"/>
              <a:t>‹#›</a:t>
            </a:fld>
            <a:endParaRPr lang="en-GB"/>
          </a:p>
        </p:txBody>
      </p:sp>
    </p:spTree>
    <p:extLst>
      <p:ext uri="{BB962C8B-B14F-4D97-AF65-F5344CB8AC3E}">
        <p14:creationId xmlns:p14="http://schemas.microsoft.com/office/powerpoint/2010/main" val="23588354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B277C0-AFCB-AED6-06C6-4CB90A78EC0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7CFFEC6-EC1B-BD56-F61C-1A9437E611BD}"/>
              </a:ext>
            </a:extLst>
          </p:cNvPr>
          <p:cNvSpPr>
            <a:spLocks noGrp="1"/>
          </p:cNvSpPr>
          <p:nvPr>
            <p:ph type="dt" sz="half" idx="10"/>
          </p:nvPr>
        </p:nvSpPr>
        <p:spPr/>
        <p:txBody>
          <a:bodyPr/>
          <a:lstStyle/>
          <a:p>
            <a:fld id="{2D8B2FFC-BA9C-4463-A600-772024E541EE}" type="datetimeFigureOut">
              <a:rPr lang="en-GB" smtClean="0"/>
              <a:t>23/09/2025</a:t>
            </a:fld>
            <a:endParaRPr lang="en-GB"/>
          </a:p>
        </p:txBody>
      </p:sp>
      <p:sp>
        <p:nvSpPr>
          <p:cNvPr id="4" name="Footer Placeholder 3">
            <a:extLst>
              <a:ext uri="{FF2B5EF4-FFF2-40B4-BE49-F238E27FC236}">
                <a16:creationId xmlns:a16="http://schemas.microsoft.com/office/drawing/2014/main" id="{BA9228A5-B0AE-8E49-B26B-C7D5399DEF6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ADAAC28-6A0B-CDBF-D014-7DD1ABFA396C}"/>
              </a:ext>
            </a:extLst>
          </p:cNvPr>
          <p:cNvSpPr>
            <a:spLocks noGrp="1"/>
          </p:cNvSpPr>
          <p:nvPr>
            <p:ph type="sldNum" sz="quarter" idx="12"/>
          </p:nvPr>
        </p:nvSpPr>
        <p:spPr/>
        <p:txBody>
          <a:bodyPr/>
          <a:lstStyle/>
          <a:p>
            <a:fld id="{FE8191BA-4740-4455-AF35-F8BB6E69246B}" type="slidenum">
              <a:rPr lang="en-GB" smtClean="0"/>
              <a:t>‹#›</a:t>
            </a:fld>
            <a:endParaRPr lang="en-GB"/>
          </a:p>
        </p:txBody>
      </p:sp>
    </p:spTree>
    <p:extLst>
      <p:ext uri="{BB962C8B-B14F-4D97-AF65-F5344CB8AC3E}">
        <p14:creationId xmlns:p14="http://schemas.microsoft.com/office/powerpoint/2010/main" val="17356967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7A0359F-DD5C-A5DF-0174-C05D95C13568}"/>
              </a:ext>
            </a:extLst>
          </p:cNvPr>
          <p:cNvSpPr>
            <a:spLocks noGrp="1"/>
          </p:cNvSpPr>
          <p:nvPr>
            <p:ph type="dt" sz="half" idx="10"/>
          </p:nvPr>
        </p:nvSpPr>
        <p:spPr/>
        <p:txBody>
          <a:bodyPr/>
          <a:lstStyle/>
          <a:p>
            <a:fld id="{2D8B2FFC-BA9C-4463-A600-772024E541EE}" type="datetimeFigureOut">
              <a:rPr lang="en-GB" smtClean="0"/>
              <a:t>23/09/2025</a:t>
            </a:fld>
            <a:endParaRPr lang="en-GB"/>
          </a:p>
        </p:txBody>
      </p:sp>
      <p:sp>
        <p:nvSpPr>
          <p:cNvPr id="3" name="Footer Placeholder 2">
            <a:extLst>
              <a:ext uri="{FF2B5EF4-FFF2-40B4-BE49-F238E27FC236}">
                <a16:creationId xmlns:a16="http://schemas.microsoft.com/office/drawing/2014/main" id="{E800304C-BFC3-F108-1C28-67AF34AD1BF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8982F9D-A39D-CAAF-8F30-A5B5FBB3E198}"/>
              </a:ext>
            </a:extLst>
          </p:cNvPr>
          <p:cNvSpPr>
            <a:spLocks noGrp="1"/>
          </p:cNvSpPr>
          <p:nvPr>
            <p:ph type="sldNum" sz="quarter" idx="12"/>
          </p:nvPr>
        </p:nvSpPr>
        <p:spPr/>
        <p:txBody>
          <a:bodyPr/>
          <a:lstStyle/>
          <a:p>
            <a:fld id="{FE8191BA-4740-4455-AF35-F8BB6E69246B}" type="slidenum">
              <a:rPr lang="en-GB" smtClean="0"/>
              <a:t>‹#›</a:t>
            </a:fld>
            <a:endParaRPr lang="en-GB"/>
          </a:p>
        </p:txBody>
      </p:sp>
    </p:spTree>
    <p:extLst>
      <p:ext uri="{BB962C8B-B14F-4D97-AF65-F5344CB8AC3E}">
        <p14:creationId xmlns:p14="http://schemas.microsoft.com/office/powerpoint/2010/main" val="1491662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80C178-37D2-8729-EF87-F9C5B20D28A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A2F4788-F70F-617C-268E-892D0F29DE5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79923E3-37AE-1CD7-6D2D-A2442A90418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FF7B1A9-4E0E-8598-792A-D583983D2FF9}"/>
              </a:ext>
            </a:extLst>
          </p:cNvPr>
          <p:cNvSpPr>
            <a:spLocks noGrp="1"/>
          </p:cNvSpPr>
          <p:nvPr>
            <p:ph type="dt" sz="half" idx="10"/>
          </p:nvPr>
        </p:nvSpPr>
        <p:spPr/>
        <p:txBody>
          <a:bodyPr/>
          <a:lstStyle/>
          <a:p>
            <a:fld id="{2D8B2FFC-BA9C-4463-A600-772024E541EE}" type="datetimeFigureOut">
              <a:rPr lang="en-GB" smtClean="0"/>
              <a:t>23/09/2025</a:t>
            </a:fld>
            <a:endParaRPr lang="en-GB"/>
          </a:p>
        </p:txBody>
      </p:sp>
      <p:sp>
        <p:nvSpPr>
          <p:cNvPr id="6" name="Footer Placeholder 5">
            <a:extLst>
              <a:ext uri="{FF2B5EF4-FFF2-40B4-BE49-F238E27FC236}">
                <a16:creationId xmlns:a16="http://schemas.microsoft.com/office/drawing/2014/main" id="{DD73E73F-C162-31B0-125D-F6D21A7FEC1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38C2EE9-BC76-514C-AF2E-2968CBB952C3}"/>
              </a:ext>
            </a:extLst>
          </p:cNvPr>
          <p:cNvSpPr>
            <a:spLocks noGrp="1"/>
          </p:cNvSpPr>
          <p:nvPr>
            <p:ph type="sldNum" sz="quarter" idx="12"/>
          </p:nvPr>
        </p:nvSpPr>
        <p:spPr/>
        <p:txBody>
          <a:bodyPr/>
          <a:lstStyle/>
          <a:p>
            <a:fld id="{FE8191BA-4740-4455-AF35-F8BB6E69246B}" type="slidenum">
              <a:rPr lang="en-GB" smtClean="0"/>
              <a:t>‹#›</a:t>
            </a:fld>
            <a:endParaRPr lang="en-GB"/>
          </a:p>
        </p:txBody>
      </p:sp>
    </p:spTree>
    <p:extLst>
      <p:ext uri="{BB962C8B-B14F-4D97-AF65-F5344CB8AC3E}">
        <p14:creationId xmlns:p14="http://schemas.microsoft.com/office/powerpoint/2010/main" val="40797120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10D042-5D5A-4B7E-4B9F-C5550004BA1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104D9C6-9594-0264-0C6B-49B1D8C28A6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A1075E9-CCD7-9650-AC58-BFFF24BD8B9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BF4446B-D7A8-4105-871B-F30075C1BA89}"/>
              </a:ext>
            </a:extLst>
          </p:cNvPr>
          <p:cNvSpPr>
            <a:spLocks noGrp="1"/>
          </p:cNvSpPr>
          <p:nvPr>
            <p:ph type="dt" sz="half" idx="10"/>
          </p:nvPr>
        </p:nvSpPr>
        <p:spPr/>
        <p:txBody>
          <a:bodyPr/>
          <a:lstStyle/>
          <a:p>
            <a:fld id="{2D8B2FFC-BA9C-4463-A600-772024E541EE}" type="datetimeFigureOut">
              <a:rPr lang="en-GB" smtClean="0"/>
              <a:t>23/09/2025</a:t>
            </a:fld>
            <a:endParaRPr lang="en-GB"/>
          </a:p>
        </p:txBody>
      </p:sp>
      <p:sp>
        <p:nvSpPr>
          <p:cNvPr id="6" name="Footer Placeholder 5">
            <a:extLst>
              <a:ext uri="{FF2B5EF4-FFF2-40B4-BE49-F238E27FC236}">
                <a16:creationId xmlns:a16="http://schemas.microsoft.com/office/drawing/2014/main" id="{2553D155-F887-82F4-6EC0-C14A729A3A8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EF10A3C-ABCD-3D50-76B7-1C9D59F52D3F}"/>
              </a:ext>
            </a:extLst>
          </p:cNvPr>
          <p:cNvSpPr>
            <a:spLocks noGrp="1"/>
          </p:cNvSpPr>
          <p:nvPr>
            <p:ph type="sldNum" sz="quarter" idx="12"/>
          </p:nvPr>
        </p:nvSpPr>
        <p:spPr/>
        <p:txBody>
          <a:bodyPr/>
          <a:lstStyle/>
          <a:p>
            <a:fld id="{FE8191BA-4740-4455-AF35-F8BB6E69246B}" type="slidenum">
              <a:rPr lang="en-GB" smtClean="0"/>
              <a:t>‹#›</a:t>
            </a:fld>
            <a:endParaRPr lang="en-GB"/>
          </a:p>
        </p:txBody>
      </p:sp>
    </p:spTree>
    <p:extLst>
      <p:ext uri="{BB962C8B-B14F-4D97-AF65-F5344CB8AC3E}">
        <p14:creationId xmlns:p14="http://schemas.microsoft.com/office/powerpoint/2010/main" val="14108600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0CE3C7-E933-9BCA-2CCC-56E2EEF8D12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55920DA-79C9-13FA-CF99-DA63BEC93BD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5BBD1B4-19A9-696E-A5FD-C3429AA5318D}"/>
              </a:ext>
            </a:extLst>
          </p:cNvPr>
          <p:cNvSpPr>
            <a:spLocks noGrp="1"/>
          </p:cNvSpPr>
          <p:nvPr>
            <p:ph type="dt" sz="half" idx="10"/>
          </p:nvPr>
        </p:nvSpPr>
        <p:spPr/>
        <p:txBody>
          <a:bodyPr/>
          <a:lstStyle/>
          <a:p>
            <a:fld id="{2D8B2FFC-BA9C-4463-A600-772024E541EE}" type="datetimeFigureOut">
              <a:rPr lang="en-GB" smtClean="0"/>
              <a:t>23/09/2025</a:t>
            </a:fld>
            <a:endParaRPr lang="en-GB"/>
          </a:p>
        </p:txBody>
      </p:sp>
      <p:sp>
        <p:nvSpPr>
          <p:cNvPr id="5" name="Footer Placeholder 4">
            <a:extLst>
              <a:ext uri="{FF2B5EF4-FFF2-40B4-BE49-F238E27FC236}">
                <a16:creationId xmlns:a16="http://schemas.microsoft.com/office/drawing/2014/main" id="{8462F443-EFCC-4B8B-67BF-3D43198F661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676D343-98E6-7179-83A8-B9FB31530197}"/>
              </a:ext>
            </a:extLst>
          </p:cNvPr>
          <p:cNvSpPr>
            <a:spLocks noGrp="1"/>
          </p:cNvSpPr>
          <p:nvPr>
            <p:ph type="sldNum" sz="quarter" idx="12"/>
          </p:nvPr>
        </p:nvSpPr>
        <p:spPr/>
        <p:txBody>
          <a:bodyPr/>
          <a:lstStyle/>
          <a:p>
            <a:fld id="{FE8191BA-4740-4455-AF35-F8BB6E69246B}" type="slidenum">
              <a:rPr lang="en-GB" smtClean="0"/>
              <a:t>‹#›</a:t>
            </a:fld>
            <a:endParaRPr lang="en-GB"/>
          </a:p>
        </p:txBody>
      </p:sp>
    </p:spTree>
    <p:extLst>
      <p:ext uri="{BB962C8B-B14F-4D97-AF65-F5344CB8AC3E}">
        <p14:creationId xmlns:p14="http://schemas.microsoft.com/office/powerpoint/2010/main" val="17255862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59B3D07-AB93-45EE-D4ED-A39DD4C873C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52A86A4-2B71-BC1B-1A5A-C523894CFD5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46C38C2-F437-47B7-9B67-15F0F7A7460B}"/>
              </a:ext>
            </a:extLst>
          </p:cNvPr>
          <p:cNvSpPr>
            <a:spLocks noGrp="1"/>
          </p:cNvSpPr>
          <p:nvPr>
            <p:ph type="dt" sz="half" idx="10"/>
          </p:nvPr>
        </p:nvSpPr>
        <p:spPr/>
        <p:txBody>
          <a:bodyPr/>
          <a:lstStyle/>
          <a:p>
            <a:fld id="{2D8B2FFC-BA9C-4463-A600-772024E541EE}" type="datetimeFigureOut">
              <a:rPr lang="en-GB" smtClean="0"/>
              <a:t>23/09/2025</a:t>
            </a:fld>
            <a:endParaRPr lang="en-GB"/>
          </a:p>
        </p:txBody>
      </p:sp>
      <p:sp>
        <p:nvSpPr>
          <p:cNvPr id="5" name="Footer Placeholder 4">
            <a:extLst>
              <a:ext uri="{FF2B5EF4-FFF2-40B4-BE49-F238E27FC236}">
                <a16:creationId xmlns:a16="http://schemas.microsoft.com/office/drawing/2014/main" id="{4E8DA68A-33FF-4E0E-9F9A-3CCCC8CEB3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6445D6B-23FC-28CE-85DF-B9333A325065}"/>
              </a:ext>
            </a:extLst>
          </p:cNvPr>
          <p:cNvSpPr>
            <a:spLocks noGrp="1"/>
          </p:cNvSpPr>
          <p:nvPr>
            <p:ph type="sldNum" sz="quarter" idx="12"/>
          </p:nvPr>
        </p:nvSpPr>
        <p:spPr/>
        <p:txBody>
          <a:bodyPr/>
          <a:lstStyle/>
          <a:p>
            <a:fld id="{FE8191BA-4740-4455-AF35-F8BB6E69246B}" type="slidenum">
              <a:rPr lang="en-GB" smtClean="0"/>
              <a:t>‹#›</a:t>
            </a:fld>
            <a:endParaRPr lang="en-GB"/>
          </a:p>
        </p:txBody>
      </p:sp>
    </p:spTree>
    <p:extLst>
      <p:ext uri="{BB962C8B-B14F-4D97-AF65-F5344CB8AC3E}">
        <p14:creationId xmlns:p14="http://schemas.microsoft.com/office/powerpoint/2010/main" val="38229195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81EAE90-B942-8627-2D2B-35325193B05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CD4C579-AE88-3B3D-6EA1-1B2B8C82B64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3F168BC-9A7A-3B4E-0B95-9122635B45A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D8B2FFC-BA9C-4463-A600-772024E541EE}" type="datetimeFigureOut">
              <a:rPr lang="en-GB" smtClean="0"/>
              <a:t>23/09/2025</a:t>
            </a:fld>
            <a:endParaRPr lang="en-GB"/>
          </a:p>
        </p:txBody>
      </p:sp>
      <p:sp>
        <p:nvSpPr>
          <p:cNvPr id="5" name="Footer Placeholder 4">
            <a:extLst>
              <a:ext uri="{FF2B5EF4-FFF2-40B4-BE49-F238E27FC236}">
                <a16:creationId xmlns:a16="http://schemas.microsoft.com/office/drawing/2014/main" id="{86361B46-21D0-3519-F82E-07CB49E995E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AE3D1DE8-D354-A86A-4BC9-BE104A863B7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E8191BA-4740-4455-AF35-F8BB6E69246B}" type="slidenum">
              <a:rPr lang="en-GB" smtClean="0"/>
              <a:t>‹#›</a:t>
            </a:fld>
            <a:endParaRPr lang="en-GB"/>
          </a:p>
        </p:txBody>
      </p:sp>
    </p:spTree>
    <p:extLst>
      <p:ext uri="{BB962C8B-B14F-4D97-AF65-F5344CB8AC3E}">
        <p14:creationId xmlns:p14="http://schemas.microsoft.com/office/powerpoint/2010/main" val="382805777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hyperlink" Target="https://library.college.police.uk/docs/acpo/VCMM-191109.pdf"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2.xml"/><Relationship Id="rId7" Type="http://schemas.openxmlformats.org/officeDocument/2006/relationships/image" Target="../media/image21.png"/><Relationship Id="rId2" Type="http://schemas.openxmlformats.org/officeDocument/2006/relationships/slideLayout" Target="../slideLayouts/slideLayout2.xml"/><Relationship Id="rId1" Type="http://schemas.openxmlformats.org/officeDocument/2006/relationships/tags" Target="../tags/tag1.xml"/><Relationship Id="rId6" Type="http://schemas.openxmlformats.org/officeDocument/2006/relationships/image" Target="../media/image20.jpeg"/><Relationship Id="rId5" Type="http://schemas.openxmlformats.org/officeDocument/2006/relationships/image" Target="../media/image19.png"/><Relationship Id="rId4" Type="http://schemas.openxmlformats.org/officeDocument/2006/relationships/image" Target="../media/image18.png"/></Relationships>
</file>

<file path=ppt/slides/_rels/slide2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2.xml"/><Relationship Id="rId4" Type="http://schemas.openxmlformats.org/officeDocument/2006/relationships/image" Target="../media/image24.png"/></Relationships>
</file>

<file path=ppt/slides/_rels/slide21.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DA9C8D46-54D8-4DF1-99A2-E651C7B132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0"/>
            <a:ext cx="12191999" cy="6858000"/>
          </a:xfrm>
          <a:prstGeom prst="rect">
            <a:avLst/>
          </a:prstGeom>
          <a:gradFill>
            <a:gsLst>
              <a:gs pos="0">
                <a:schemeClr val="accent1">
                  <a:lumMod val="50000"/>
                </a:schemeClr>
              </a:gs>
              <a:gs pos="100000">
                <a:srgbClr val="000000"/>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DE12BF4D-F47A-41C1-85FC-652E412D3B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988591">
            <a:off x="7897613" y="684022"/>
            <a:ext cx="5330585" cy="5218721"/>
          </a:xfrm>
          <a:custGeom>
            <a:avLst/>
            <a:gdLst>
              <a:gd name="connsiteX0" fmla="*/ 4721855 w 5330585"/>
              <a:gd name="connsiteY0" fmla="*/ 4361426 h 5218721"/>
              <a:gd name="connsiteX1" fmla="*/ 3457542 w 5330585"/>
              <a:gd name="connsiteY1" fmla="*/ 5211667 h 5218721"/>
              <a:gd name="connsiteX2" fmla="*/ 3430109 w 5330585"/>
              <a:gd name="connsiteY2" fmla="*/ 5218721 h 5218721"/>
              <a:gd name="connsiteX3" fmla="*/ 0 w 5330585"/>
              <a:gd name="connsiteY3" fmla="*/ 2647363 h 5218721"/>
              <a:gd name="connsiteX4" fmla="*/ 12834 w 5330585"/>
              <a:gd name="connsiteY4" fmla="*/ 2393199 h 5218721"/>
              <a:gd name="connsiteX5" fmla="*/ 2664828 w 5330585"/>
              <a:gd name="connsiteY5" fmla="*/ 0 h 5218721"/>
              <a:gd name="connsiteX6" fmla="*/ 5330585 w 5330585"/>
              <a:gd name="connsiteY6" fmla="*/ 2665757 h 5218721"/>
              <a:gd name="connsiteX7" fmla="*/ 4721855 w 5330585"/>
              <a:gd name="connsiteY7" fmla="*/ 4361426 h 52187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30585" h="5218721">
                <a:moveTo>
                  <a:pt x="4721855" y="4361426"/>
                </a:moveTo>
                <a:cubicBezTo>
                  <a:pt x="4395896" y="4756397"/>
                  <a:pt x="3958379" y="5055891"/>
                  <a:pt x="3457542" y="5211667"/>
                </a:cubicBezTo>
                <a:lnTo>
                  <a:pt x="3430109" y="5218721"/>
                </a:lnTo>
                <a:lnTo>
                  <a:pt x="0" y="2647363"/>
                </a:lnTo>
                <a:lnTo>
                  <a:pt x="12834" y="2393199"/>
                </a:lnTo>
                <a:cubicBezTo>
                  <a:pt x="149347" y="1048975"/>
                  <a:pt x="1284587" y="0"/>
                  <a:pt x="2664828" y="0"/>
                </a:cubicBezTo>
                <a:cubicBezTo>
                  <a:pt x="4137085" y="0"/>
                  <a:pt x="5330585" y="1193500"/>
                  <a:pt x="5330585" y="2665757"/>
                </a:cubicBezTo>
                <a:cubicBezTo>
                  <a:pt x="5330585" y="3309870"/>
                  <a:pt x="5102142" y="3900626"/>
                  <a:pt x="4721855" y="4361426"/>
                </a:cubicBezTo>
                <a:close/>
              </a:path>
            </a:pathLst>
          </a:custGeom>
          <a:gradFill>
            <a:gsLst>
              <a:gs pos="16000">
                <a:srgbClr val="000000">
                  <a:alpha val="41000"/>
                </a:srgbClr>
              </a:gs>
              <a:gs pos="85000">
                <a:schemeClr val="accent1">
                  <a:alpha val="2500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6" name="Rectangle 25">
            <a:extLst>
              <a:ext uri="{FF2B5EF4-FFF2-40B4-BE49-F238E27FC236}">
                <a16:creationId xmlns:a16="http://schemas.microsoft.com/office/drawing/2014/main" id="{AAF055B3-1F95-4ABA-BFE4-A58320A820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0"/>
            <a:ext cx="12165981" cy="4480890"/>
          </a:xfrm>
          <a:prstGeom prst="rect">
            <a:avLst/>
          </a:prstGeom>
          <a:gradFill>
            <a:gsLst>
              <a:gs pos="0">
                <a:schemeClr val="accent1">
                  <a:lumMod val="75000"/>
                  <a:alpha val="50000"/>
                </a:schemeClr>
              </a:gs>
              <a:gs pos="99000">
                <a:srgbClr val="000000">
                  <a:alpha val="34000"/>
                </a:srgb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65FBF53F-BBBA-4974-AD72-0E8CD294E5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2622" y="-2"/>
            <a:ext cx="12179371" cy="6400796"/>
          </a:xfrm>
          <a:prstGeom prst="rect">
            <a:avLst/>
          </a:prstGeom>
          <a:gradFill>
            <a:gsLst>
              <a:gs pos="45000">
                <a:schemeClr val="accent1">
                  <a:lumMod val="75000"/>
                  <a:alpha val="0"/>
                </a:schemeClr>
              </a:gs>
              <a:gs pos="99000">
                <a:srgbClr val="000000">
                  <a:alpha val="68000"/>
                </a:srgb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491892-8D4B-0B0D-4DB6-F04BA112A323}"/>
              </a:ext>
            </a:extLst>
          </p:cNvPr>
          <p:cNvSpPr>
            <a:spLocks noGrp="1"/>
          </p:cNvSpPr>
          <p:nvPr>
            <p:ph type="ctrTitle"/>
          </p:nvPr>
        </p:nvSpPr>
        <p:spPr>
          <a:xfrm>
            <a:off x="4221803" y="1201002"/>
            <a:ext cx="7208197" cy="2779619"/>
          </a:xfrm>
        </p:spPr>
        <p:txBody>
          <a:bodyPr anchor="b">
            <a:normAutofit/>
          </a:bodyPr>
          <a:lstStyle/>
          <a:p>
            <a:pPr algn="l"/>
            <a:r>
              <a:rPr lang="en-GB" sz="4800">
                <a:solidFill>
                  <a:srgbClr val="FFFFFF"/>
                </a:solidFill>
              </a:rPr>
              <a:t>Basic Criminal Offences</a:t>
            </a:r>
          </a:p>
        </p:txBody>
      </p:sp>
      <p:sp>
        <p:nvSpPr>
          <p:cNvPr id="3" name="Subtitle 2">
            <a:extLst>
              <a:ext uri="{FF2B5EF4-FFF2-40B4-BE49-F238E27FC236}">
                <a16:creationId xmlns:a16="http://schemas.microsoft.com/office/drawing/2014/main" id="{18EFE5A5-49A8-A8CF-8A46-3C2E71E04599}"/>
              </a:ext>
            </a:extLst>
          </p:cNvPr>
          <p:cNvSpPr>
            <a:spLocks noGrp="1"/>
          </p:cNvSpPr>
          <p:nvPr>
            <p:ph type="subTitle" idx="1"/>
          </p:nvPr>
        </p:nvSpPr>
        <p:spPr>
          <a:xfrm>
            <a:off x="4221803" y="4940490"/>
            <a:ext cx="7208197" cy="1265112"/>
          </a:xfrm>
        </p:spPr>
        <p:txBody>
          <a:bodyPr>
            <a:normAutofit/>
          </a:bodyPr>
          <a:lstStyle/>
          <a:p>
            <a:pPr algn="l"/>
            <a:r>
              <a:rPr lang="en-GB">
                <a:solidFill>
                  <a:srgbClr val="FFFFFF"/>
                </a:solidFill>
              </a:rPr>
              <a:t>BMPL4015</a:t>
            </a:r>
          </a:p>
        </p:txBody>
      </p:sp>
      <p:sp>
        <p:nvSpPr>
          <p:cNvPr id="28" name="Rectangle 27">
            <a:extLst>
              <a:ext uri="{FF2B5EF4-FFF2-40B4-BE49-F238E27FC236}">
                <a16:creationId xmlns:a16="http://schemas.microsoft.com/office/drawing/2014/main" id="{5A2875D7-3769-4291-959E-9FAD764A7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2461" y="0"/>
            <a:ext cx="3214360" cy="6858000"/>
          </a:xfrm>
          <a:prstGeom prst="rect">
            <a:avLst/>
          </a:prstGeom>
          <a:gradFill>
            <a:gsLst>
              <a:gs pos="0">
                <a:srgbClr val="000000">
                  <a:alpha val="41000"/>
                </a:srgbClr>
              </a:gs>
              <a:gs pos="86000">
                <a:schemeClr val="accent1">
                  <a:alpha val="3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2034657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par>
                                <p:cTn id="8" presetID="10" presetClass="entr" presetSubtype="0" fill="hold" grpId="0" nodeType="withEffect">
                                  <p:stCondLst>
                                    <p:cond delay="1000"/>
                                  </p:stCondLst>
                                  <p:iterate type="wd">
                                    <p:tmPct val="15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1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450369-5B9B-9DB7-04A2-B98B378A25CC}"/>
              </a:ext>
            </a:extLst>
          </p:cNvPr>
          <p:cNvSpPr>
            <a:spLocks noGrp="1"/>
          </p:cNvSpPr>
          <p:nvPr>
            <p:ph type="title"/>
          </p:nvPr>
        </p:nvSpPr>
        <p:spPr>
          <a:xfrm>
            <a:off x="761800" y="762001"/>
            <a:ext cx="5334197" cy="1708242"/>
          </a:xfrm>
        </p:spPr>
        <p:txBody>
          <a:bodyPr anchor="ctr">
            <a:normAutofit/>
          </a:bodyPr>
          <a:lstStyle/>
          <a:p>
            <a:r>
              <a:rPr lang="en-GB" sz="4000" dirty="0"/>
              <a:t>Assessment </a:t>
            </a:r>
          </a:p>
        </p:txBody>
      </p:sp>
      <p:sp>
        <p:nvSpPr>
          <p:cNvPr id="3" name="Content Placeholder 2">
            <a:extLst>
              <a:ext uri="{FF2B5EF4-FFF2-40B4-BE49-F238E27FC236}">
                <a16:creationId xmlns:a16="http://schemas.microsoft.com/office/drawing/2014/main" id="{262F1478-7A33-D28E-0373-9153CD8623C0}"/>
              </a:ext>
            </a:extLst>
          </p:cNvPr>
          <p:cNvSpPr>
            <a:spLocks noGrp="1"/>
          </p:cNvSpPr>
          <p:nvPr>
            <p:ph idx="1"/>
          </p:nvPr>
        </p:nvSpPr>
        <p:spPr>
          <a:xfrm>
            <a:off x="761800" y="2470244"/>
            <a:ext cx="5334197" cy="3769835"/>
          </a:xfrm>
        </p:spPr>
        <p:txBody>
          <a:bodyPr anchor="ctr">
            <a:normAutofit/>
          </a:bodyPr>
          <a:lstStyle/>
          <a:p>
            <a:pPr marL="0" indent="0">
              <a:buNone/>
            </a:pPr>
            <a:r>
              <a:rPr lang="en-GB" sz="2400" dirty="0">
                <a:latin typeface="Arial" panose="020B0604020202020204" pitchFamily="34" charset="0"/>
                <a:cs typeface="Arial" panose="020B0604020202020204" pitchFamily="34" charset="0"/>
              </a:rPr>
              <a:t>Examination 2 hours 100% module credit weighting</a:t>
            </a:r>
          </a:p>
          <a:p>
            <a:pPr marL="0" indent="0">
              <a:buNone/>
            </a:pPr>
            <a:r>
              <a:rPr lang="en-GB" sz="2400" dirty="0">
                <a:latin typeface="Arial" panose="020B0604020202020204" pitchFamily="34" charset="0"/>
                <a:cs typeface="Arial" panose="020B0604020202020204" pitchFamily="34" charset="0"/>
              </a:rPr>
              <a:t>Date to be confirmed</a:t>
            </a:r>
          </a:p>
          <a:p>
            <a:pPr marL="0" indent="0">
              <a:buNone/>
            </a:pPr>
            <a:r>
              <a:rPr lang="en-GB" sz="2400" dirty="0">
                <a:latin typeface="Arial" panose="020B0604020202020204" pitchFamily="34" charset="0"/>
                <a:cs typeface="Arial" panose="020B0604020202020204" pitchFamily="34" charset="0"/>
              </a:rPr>
              <a:t>Multiple choice questions</a:t>
            </a:r>
          </a:p>
        </p:txBody>
      </p:sp>
      <p:pic>
        <p:nvPicPr>
          <p:cNvPr id="5" name="Picture 4" descr="A hand holding a pen and shading circles on a sheet">
            <a:extLst>
              <a:ext uri="{FF2B5EF4-FFF2-40B4-BE49-F238E27FC236}">
                <a16:creationId xmlns:a16="http://schemas.microsoft.com/office/drawing/2014/main" id="{70785395-3814-7FF0-F8C9-C34431666A02}"/>
              </a:ext>
            </a:extLst>
          </p:cNvPr>
          <p:cNvPicPr>
            <a:picLocks noChangeAspect="1"/>
          </p:cNvPicPr>
          <p:nvPr/>
        </p:nvPicPr>
        <p:blipFill rotWithShape="1">
          <a:blip r:embed="rId3"/>
          <a:srcRect l="39617" r="15147"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38191425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Working space background">
            <a:extLst>
              <a:ext uri="{FF2B5EF4-FFF2-40B4-BE49-F238E27FC236}">
                <a16:creationId xmlns:a16="http://schemas.microsoft.com/office/drawing/2014/main" id="{1F753919-0E0D-3E7D-8706-81DB5FED38D3}"/>
              </a:ext>
            </a:extLst>
          </p:cNvPr>
          <p:cNvPicPr>
            <a:picLocks noChangeAspect="1"/>
          </p:cNvPicPr>
          <p:nvPr/>
        </p:nvPicPr>
        <p:blipFill rotWithShape="1">
          <a:blip r:embed="rId3"/>
          <a:srcRect l="47342" r="-2" b="-2"/>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B9AE80-37F2-A6B3-320F-7EFE9CCFE72B}"/>
              </a:ext>
            </a:extLst>
          </p:cNvPr>
          <p:cNvSpPr>
            <a:spLocks noGrp="1"/>
          </p:cNvSpPr>
          <p:nvPr>
            <p:ph type="title"/>
          </p:nvPr>
        </p:nvSpPr>
        <p:spPr>
          <a:xfrm>
            <a:off x="6115317" y="405685"/>
            <a:ext cx="5464968" cy="1559301"/>
          </a:xfrm>
        </p:spPr>
        <p:txBody>
          <a:bodyPr>
            <a:normAutofit/>
          </a:bodyPr>
          <a:lstStyle/>
          <a:p>
            <a:r>
              <a:rPr lang="en-GB" sz="4000" dirty="0"/>
              <a:t>Support and Guidance</a:t>
            </a:r>
          </a:p>
        </p:txBody>
      </p:sp>
      <p:sp>
        <p:nvSpPr>
          <p:cNvPr id="3" name="Content Placeholder 2">
            <a:extLst>
              <a:ext uri="{FF2B5EF4-FFF2-40B4-BE49-F238E27FC236}">
                <a16:creationId xmlns:a16="http://schemas.microsoft.com/office/drawing/2014/main" id="{F10FF009-AA90-BFF8-DA6C-D9B4CA4922C8}"/>
              </a:ext>
            </a:extLst>
          </p:cNvPr>
          <p:cNvSpPr>
            <a:spLocks noGrp="1"/>
          </p:cNvSpPr>
          <p:nvPr>
            <p:ph idx="1"/>
          </p:nvPr>
        </p:nvSpPr>
        <p:spPr>
          <a:xfrm>
            <a:off x="6115317" y="2743200"/>
            <a:ext cx="5247340" cy="3496878"/>
          </a:xfrm>
        </p:spPr>
        <p:txBody>
          <a:bodyPr anchor="ctr">
            <a:normAutofit/>
          </a:bodyPr>
          <a:lstStyle/>
          <a:p>
            <a:pPr marL="0" indent="0">
              <a:buNone/>
            </a:pPr>
            <a:r>
              <a:rPr lang="en-GB" sz="2000" dirty="0"/>
              <a:t>Module tutor : Ellie Brown</a:t>
            </a:r>
          </a:p>
          <a:p>
            <a:pPr marL="0" indent="0">
              <a:buNone/>
            </a:pPr>
            <a:r>
              <a:rPr lang="en-GB" sz="2000" dirty="0"/>
              <a:t>Contact: e.brown@uwtsd.ac.uk</a:t>
            </a:r>
          </a:p>
          <a:p>
            <a:pPr marL="0" indent="0">
              <a:buNone/>
            </a:pPr>
            <a:endParaRPr lang="en-GB" sz="2000" dirty="0"/>
          </a:p>
          <a:p>
            <a:pPr marL="0" indent="0">
              <a:buNone/>
            </a:pPr>
            <a:r>
              <a:rPr lang="en-GB" sz="2000" b="1" dirty="0"/>
              <a:t>Moodle Tile BMPL4015</a:t>
            </a:r>
          </a:p>
          <a:p>
            <a:r>
              <a:rPr lang="en-GB" sz="2000" dirty="0"/>
              <a:t>Reading List </a:t>
            </a:r>
          </a:p>
          <a:p>
            <a:r>
              <a:rPr lang="en-GB" sz="2000" dirty="0"/>
              <a:t>Scheme of Work</a:t>
            </a:r>
          </a:p>
          <a:p>
            <a:pPr marL="0" indent="0">
              <a:buNone/>
            </a:pPr>
            <a:endParaRPr lang="en-GB" sz="2000" dirty="0"/>
          </a:p>
          <a:p>
            <a:pPr marL="0" indent="0">
              <a:buNone/>
            </a:pPr>
            <a:endParaRPr lang="en-GB" sz="2000" dirty="0"/>
          </a:p>
        </p:txBody>
      </p:sp>
    </p:spTree>
    <p:extLst>
      <p:ext uri="{BB962C8B-B14F-4D97-AF65-F5344CB8AC3E}">
        <p14:creationId xmlns:p14="http://schemas.microsoft.com/office/powerpoint/2010/main" val="7505085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649C91A9-84E7-4BF0-9026-62F01380D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17721CD3-42C7-E6AB-19B6-0252385D19B2}"/>
              </a:ext>
            </a:extLst>
          </p:cNvPr>
          <p:cNvSpPr>
            <a:spLocks noGrp="1"/>
          </p:cNvSpPr>
          <p:nvPr>
            <p:ph type="title"/>
          </p:nvPr>
        </p:nvSpPr>
        <p:spPr>
          <a:xfrm>
            <a:off x="761802" y="762001"/>
            <a:ext cx="4080362" cy="1708242"/>
          </a:xfrm>
        </p:spPr>
        <p:txBody>
          <a:bodyPr anchor="ctr">
            <a:normAutofit/>
          </a:bodyPr>
          <a:lstStyle/>
          <a:p>
            <a:r>
              <a:rPr lang="en-GB" sz="3700"/>
              <a:t>Aims and Objectives Session One</a:t>
            </a:r>
          </a:p>
        </p:txBody>
      </p:sp>
      <p:sp>
        <p:nvSpPr>
          <p:cNvPr id="3" name="Content Placeholder 2">
            <a:extLst>
              <a:ext uri="{FF2B5EF4-FFF2-40B4-BE49-F238E27FC236}">
                <a16:creationId xmlns:a16="http://schemas.microsoft.com/office/drawing/2014/main" id="{0BBF1E1C-F44C-9EED-84F7-C70E88995583}"/>
              </a:ext>
            </a:extLst>
          </p:cNvPr>
          <p:cNvSpPr>
            <a:spLocks noGrp="1"/>
          </p:cNvSpPr>
          <p:nvPr>
            <p:ph idx="1"/>
          </p:nvPr>
        </p:nvSpPr>
        <p:spPr>
          <a:xfrm>
            <a:off x="761803" y="2470244"/>
            <a:ext cx="4080361" cy="3769834"/>
          </a:xfrm>
        </p:spPr>
        <p:txBody>
          <a:bodyPr anchor="ctr">
            <a:normAutofit/>
          </a:bodyPr>
          <a:lstStyle/>
          <a:p>
            <a:r>
              <a:rPr lang="en-GB" sz="2000"/>
              <a:t>Meanings of ‘volume’ and ‘priority’ crimes.</a:t>
            </a:r>
          </a:p>
          <a:p>
            <a:r>
              <a:rPr lang="en-GB" sz="2000"/>
              <a:t>Introduction to the Theft Act 1968</a:t>
            </a:r>
          </a:p>
          <a:p>
            <a:endParaRPr lang="en-GB" sz="2000"/>
          </a:p>
        </p:txBody>
      </p:sp>
      <p:sp>
        <p:nvSpPr>
          <p:cNvPr id="12" name="Rectangle 11">
            <a:extLst>
              <a:ext uri="{FF2B5EF4-FFF2-40B4-BE49-F238E27FC236}">
                <a16:creationId xmlns:a16="http://schemas.microsoft.com/office/drawing/2014/main" id="{9B47378D-AD27-45D0-8C1C-5B1098DCC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200" y="0"/>
            <a:ext cx="6781799" cy="6858000"/>
          </a:xfrm>
          <a:prstGeom prst="rect">
            <a:avLst/>
          </a:prstGeom>
          <a:solidFill>
            <a:srgbClr val="FFFFFF"/>
          </a:solidFill>
          <a:ln>
            <a:noFill/>
          </a:ln>
          <a:effectLst>
            <a:outerShdw blurRad="177800" dist="215900" dir="8520000" sx="94000" sy="94000" algn="t" rotWithShape="0">
              <a:srgbClr val="000000">
                <a:alpha val="14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lose up of a book&#10;&#10;Description automatically generated">
            <a:extLst>
              <a:ext uri="{FF2B5EF4-FFF2-40B4-BE49-F238E27FC236}">
                <a16:creationId xmlns:a16="http://schemas.microsoft.com/office/drawing/2014/main" id="{0116F568-03AC-D514-AB67-3575A2FAC5E3}"/>
              </a:ext>
            </a:extLst>
          </p:cNvPr>
          <p:cNvPicPr>
            <a:picLocks noChangeAspect="1"/>
          </p:cNvPicPr>
          <p:nvPr/>
        </p:nvPicPr>
        <p:blipFill>
          <a:blip r:embed="rId2"/>
          <a:stretch>
            <a:fillRect/>
          </a:stretch>
        </p:blipFill>
        <p:spPr>
          <a:xfrm>
            <a:off x="6096000" y="1061416"/>
            <a:ext cx="5334197" cy="4735169"/>
          </a:xfrm>
          <a:prstGeom prst="rect">
            <a:avLst/>
          </a:prstGeom>
        </p:spPr>
      </p:pic>
    </p:spTree>
    <p:extLst>
      <p:ext uri="{BB962C8B-B14F-4D97-AF65-F5344CB8AC3E}">
        <p14:creationId xmlns:p14="http://schemas.microsoft.com/office/powerpoint/2010/main" val="923144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C96F277C-F39B-B141-7162-6ECD8F84944A}"/>
              </a:ext>
            </a:extLst>
          </p:cNvPr>
          <p:cNvPicPr>
            <a:picLocks noGrp="1" noChangeAspect="1"/>
          </p:cNvPicPr>
          <p:nvPr>
            <p:ph idx="1"/>
          </p:nvPr>
        </p:nvPicPr>
        <p:blipFill rotWithShape="1">
          <a:blip r:embed="rId3"/>
          <a:srcRect t="1960" b="12162"/>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E43FF4-3F83-2893-A900-C7065FCB258B}"/>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a:solidFill>
                  <a:schemeClr val="tx1">
                    <a:lumMod val="85000"/>
                    <a:lumOff val="15000"/>
                  </a:schemeClr>
                </a:solidFill>
              </a:rPr>
              <a:t>What is a crime?</a:t>
            </a:r>
          </a:p>
        </p:txBody>
      </p:sp>
      <p:cxnSp>
        <p:nvCxnSpPr>
          <p:cNvPr id="12" name="Straight Connector 11">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99099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0DCC097-1DB8-4B6D-85D0-6FBA0E1CA4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E0B58608-23C8-4441-994D-C6823EEE1D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2083506"/>
          </a:xfrm>
          <a:custGeom>
            <a:avLst/>
            <a:gdLst>
              <a:gd name="connsiteX0" fmla="*/ 0 w 12191999"/>
              <a:gd name="connsiteY0" fmla="*/ 0 h 2083506"/>
              <a:gd name="connsiteX1" fmla="*/ 9429748 w 12191999"/>
              <a:gd name="connsiteY1" fmla="*/ 0 h 2083506"/>
              <a:gd name="connsiteX2" fmla="*/ 9429748 w 12191999"/>
              <a:gd name="connsiteY2" fmla="*/ 1 h 2083506"/>
              <a:gd name="connsiteX3" fmla="*/ 12191999 w 12191999"/>
              <a:gd name="connsiteY3" fmla="*/ 1 h 2083506"/>
              <a:gd name="connsiteX4" fmla="*/ 12191999 w 12191999"/>
              <a:gd name="connsiteY4" fmla="*/ 1164372 h 2083506"/>
              <a:gd name="connsiteX5" fmla="*/ 12147852 w 12191999"/>
              <a:gd name="connsiteY5" fmla="*/ 1163783 h 2083506"/>
              <a:gd name="connsiteX6" fmla="*/ 11993604 w 12191999"/>
              <a:gd name="connsiteY6" fmla="*/ 1153496 h 2083506"/>
              <a:gd name="connsiteX7" fmla="*/ 11865319 w 12191999"/>
              <a:gd name="connsiteY7" fmla="*/ 1176624 h 2083506"/>
              <a:gd name="connsiteX8" fmla="*/ 11718353 w 12191999"/>
              <a:gd name="connsiteY8" fmla="*/ 1209136 h 2083506"/>
              <a:gd name="connsiteX9" fmla="*/ 11609067 w 12191999"/>
              <a:gd name="connsiteY9" fmla="*/ 1218512 h 2083506"/>
              <a:gd name="connsiteX10" fmla="*/ 11545958 w 12191999"/>
              <a:gd name="connsiteY10" fmla="*/ 1240430 h 2083506"/>
              <a:gd name="connsiteX11" fmla="*/ 11445770 w 12191999"/>
              <a:gd name="connsiteY11" fmla="*/ 1225780 h 2083506"/>
              <a:gd name="connsiteX12" fmla="*/ 11398842 w 12191999"/>
              <a:gd name="connsiteY12" fmla="*/ 1227250 h 2083506"/>
              <a:gd name="connsiteX13" fmla="*/ 11240093 w 12191999"/>
              <a:gd name="connsiteY13" fmla="*/ 1266797 h 2083506"/>
              <a:gd name="connsiteX14" fmla="*/ 11141364 w 12191999"/>
              <a:gd name="connsiteY14" fmla="*/ 1288059 h 2083506"/>
              <a:gd name="connsiteX15" fmla="*/ 11015396 w 12191999"/>
              <a:gd name="connsiteY15" fmla="*/ 1353104 h 2083506"/>
              <a:gd name="connsiteX16" fmla="*/ 10973905 w 12191999"/>
              <a:gd name="connsiteY16" fmla="*/ 1365109 h 2083506"/>
              <a:gd name="connsiteX17" fmla="*/ 10904858 w 12191999"/>
              <a:gd name="connsiteY17" fmla="*/ 1371966 h 2083506"/>
              <a:gd name="connsiteX18" fmla="*/ 10827883 w 12191999"/>
              <a:gd name="connsiteY18" fmla="*/ 1410270 h 2083506"/>
              <a:gd name="connsiteX19" fmla="*/ 10690996 w 12191999"/>
              <a:gd name="connsiteY19" fmla="*/ 1426394 h 2083506"/>
              <a:gd name="connsiteX20" fmla="*/ 10624461 w 12191999"/>
              <a:gd name="connsiteY20" fmla="*/ 1444283 h 2083506"/>
              <a:gd name="connsiteX21" fmla="*/ 10517208 w 12191999"/>
              <a:gd name="connsiteY21" fmla="*/ 1478947 h 2083506"/>
              <a:gd name="connsiteX22" fmla="*/ 10497937 w 12191999"/>
              <a:gd name="connsiteY22" fmla="*/ 1469831 h 2083506"/>
              <a:gd name="connsiteX23" fmla="*/ 10471201 w 12191999"/>
              <a:gd name="connsiteY23" fmla="*/ 1486037 h 2083506"/>
              <a:gd name="connsiteX24" fmla="*/ 10448263 w 12191999"/>
              <a:gd name="connsiteY24" fmla="*/ 1478223 h 2083506"/>
              <a:gd name="connsiteX25" fmla="*/ 10388089 w 12191999"/>
              <a:gd name="connsiteY25" fmla="*/ 1507175 h 2083506"/>
              <a:gd name="connsiteX26" fmla="*/ 10333720 w 12191999"/>
              <a:gd name="connsiteY26" fmla="*/ 1515848 h 2083506"/>
              <a:gd name="connsiteX27" fmla="*/ 10104338 w 12191999"/>
              <a:gd name="connsiteY27" fmla="*/ 1569424 h 2083506"/>
              <a:gd name="connsiteX28" fmla="*/ 9910445 w 12191999"/>
              <a:gd name="connsiteY28" fmla="*/ 1632275 h 2083506"/>
              <a:gd name="connsiteX29" fmla="*/ 9770872 w 12191999"/>
              <a:gd name="connsiteY29" fmla="*/ 1688088 h 2083506"/>
              <a:gd name="connsiteX30" fmla="*/ 9733849 w 12191999"/>
              <a:gd name="connsiteY30" fmla="*/ 1700034 h 2083506"/>
              <a:gd name="connsiteX31" fmla="*/ 9703714 w 12191999"/>
              <a:gd name="connsiteY31" fmla="*/ 1730093 h 2083506"/>
              <a:gd name="connsiteX32" fmla="*/ 9698351 w 12191999"/>
              <a:gd name="connsiteY32" fmla="*/ 1730377 h 2083506"/>
              <a:gd name="connsiteX33" fmla="*/ 9632895 w 12191999"/>
              <a:gd name="connsiteY33" fmla="*/ 1736363 h 2083506"/>
              <a:gd name="connsiteX34" fmla="*/ 9569107 w 12191999"/>
              <a:gd name="connsiteY34" fmla="*/ 1741010 h 2083506"/>
              <a:gd name="connsiteX35" fmla="*/ 9536451 w 12191999"/>
              <a:gd name="connsiteY35" fmla="*/ 1755120 h 2083506"/>
              <a:gd name="connsiteX36" fmla="*/ 9529385 w 12191999"/>
              <a:gd name="connsiteY36" fmla="*/ 1757515 h 2083506"/>
              <a:gd name="connsiteX37" fmla="*/ 9498527 w 12191999"/>
              <a:gd name="connsiteY37" fmla="*/ 1753117 h 2083506"/>
              <a:gd name="connsiteX38" fmla="*/ 9436642 w 12191999"/>
              <a:gd name="connsiteY38" fmla="*/ 1755478 h 2083506"/>
              <a:gd name="connsiteX39" fmla="*/ 9429748 w 12191999"/>
              <a:gd name="connsiteY39" fmla="*/ 1756317 h 2083506"/>
              <a:gd name="connsiteX40" fmla="*/ 9429748 w 12191999"/>
              <a:gd name="connsiteY40" fmla="*/ 1768745 h 2083506"/>
              <a:gd name="connsiteX41" fmla="*/ 9425802 w 12191999"/>
              <a:gd name="connsiteY41" fmla="*/ 1769273 h 2083506"/>
              <a:gd name="connsiteX42" fmla="*/ 9349763 w 12191999"/>
              <a:gd name="connsiteY42" fmla="*/ 1776107 h 2083506"/>
              <a:gd name="connsiteX43" fmla="*/ 9256503 w 12191999"/>
              <a:gd name="connsiteY43" fmla="*/ 1800699 h 2083506"/>
              <a:gd name="connsiteX44" fmla="*/ 9222873 w 12191999"/>
              <a:gd name="connsiteY44" fmla="*/ 1803003 h 2083506"/>
              <a:gd name="connsiteX45" fmla="*/ 9224095 w 12191999"/>
              <a:gd name="connsiteY45" fmla="*/ 1807355 h 2083506"/>
              <a:gd name="connsiteX46" fmla="*/ 9211603 w 12191999"/>
              <a:gd name="connsiteY46" fmla="*/ 1807675 h 2083506"/>
              <a:gd name="connsiteX47" fmla="*/ 9183719 w 12191999"/>
              <a:gd name="connsiteY47" fmla="*/ 1807781 h 2083506"/>
              <a:gd name="connsiteX48" fmla="*/ 9100221 w 12191999"/>
              <a:gd name="connsiteY48" fmla="*/ 1808989 h 2083506"/>
              <a:gd name="connsiteX49" fmla="*/ 9077439 w 12191999"/>
              <a:gd name="connsiteY49" fmla="*/ 1817333 h 2083506"/>
              <a:gd name="connsiteX50" fmla="*/ 9055889 w 12191999"/>
              <a:gd name="connsiteY50" fmla="*/ 1817464 h 2083506"/>
              <a:gd name="connsiteX51" fmla="*/ 8930912 w 12191999"/>
              <a:gd name="connsiteY51" fmla="*/ 1828648 h 2083506"/>
              <a:gd name="connsiteX52" fmla="*/ 8913729 w 12191999"/>
              <a:gd name="connsiteY52" fmla="*/ 1829483 h 2083506"/>
              <a:gd name="connsiteX53" fmla="*/ 8904423 w 12191999"/>
              <a:gd name="connsiteY53" fmla="*/ 1833234 h 2083506"/>
              <a:gd name="connsiteX54" fmla="*/ 8871099 w 12191999"/>
              <a:gd name="connsiteY54" fmla="*/ 1833979 h 2083506"/>
              <a:gd name="connsiteX55" fmla="*/ 8869557 w 12191999"/>
              <a:gd name="connsiteY55" fmla="*/ 1836113 h 2083506"/>
              <a:gd name="connsiteX56" fmla="*/ 8760021 w 12191999"/>
              <a:gd name="connsiteY56" fmla="*/ 1854442 h 2083506"/>
              <a:gd name="connsiteX57" fmla="*/ 8741254 w 12191999"/>
              <a:gd name="connsiteY57" fmla="*/ 1857469 h 2083506"/>
              <a:gd name="connsiteX58" fmla="*/ 8725039 w 12191999"/>
              <a:gd name="connsiteY58" fmla="*/ 1856552 h 2083506"/>
              <a:gd name="connsiteX59" fmla="*/ 8635265 w 12191999"/>
              <a:gd name="connsiteY59" fmla="*/ 1859168 h 2083506"/>
              <a:gd name="connsiteX60" fmla="*/ 8613911 w 12191999"/>
              <a:gd name="connsiteY60" fmla="*/ 1857561 h 2083506"/>
              <a:gd name="connsiteX61" fmla="*/ 8604931 w 12191999"/>
              <a:gd name="connsiteY61" fmla="*/ 1854170 h 2083506"/>
              <a:gd name="connsiteX62" fmla="*/ 8570171 w 12191999"/>
              <a:gd name="connsiteY62" fmla="*/ 1860579 h 2083506"/>
              <a:gd name="connsiteX63" fmla="*/ 8516537 w 12191999"/>
              <a:gd name="connsiteY63" fmla="*/ 1864971 h 2083506"/>
              <a:gd name="connsiteX64" fmla="*/ 8491046 w 12191999"/>
              <a:gd name="connsiteY64" fmla="*/ 1868141 h 2083506"/>
              <a:gd name="connsiteX65" fmla="*/ 8470478 w 12191999"/>
              <a:gd name="connsiteY65" fmla="*/ 1866216 h 2083506"/>
              <a:gd name="connsiteX66" fmla="*/ 8353433 w 12191999"/>
              <a:gd name="connsiteY66" fmla="*/ 1865729 h 2083506"/>
              <a:gd name="connsiteX67" fmla="*/ 8347675 w 12191999"/>
              <a:gd name="connsiteY67" fmla="*/ 1865075 h 2083506"/>
              <a:gd name="connsiteX68" fmla="*/ 8343939 w 12191999"/>
              <a:gd name="connsiteY68" fmla="*/ 1865677 h 2083506"/>
              <a:gd name="connsiteX69" fmla="*/ 8221566 w 12191999"/>
              <a:gd name="connsiteY69" fmla="*/ 1881148 h 2083506"/>
              <a:gd name="connsiteX70" fmla="*/ 8066095 w 12191999"/>
              <a:gd name="connsiteY70" fmla="*/ 1919902 h 2083506"/>
              <a:gd name="connsiteX71" fmla="*/ 8044849 w 12191999"/>
              <a:gd name="connsiteY71" fmla="*/ 1916308 h 2083506"/>
              <a:gd name="connsiteX72" fmla="*/ 8041142 w 12191999"/>
              <a:gd name="connsiteY72" fmla="*/ 1915506 h 2083506"/>
              <a:gd name="connsiteX73" fmla="*/ 8022159 w 12191999"/>
              <a:gd name="connsiteY73" fmla="*/ 1911521 h 2083506"/>
              <a:gd name="connsiteX74" fmla="*/ 7944932 w 12191999"/>
              <a:gd name="connsiteY74" fmla="*/ 1917265 h 2083506"/>
              <a:gd name="connsiteX75" fmla="*/ 7879011 w 12191999"/>
              <a:gd name="connsiteY75" fmla="*/ 1928570 h 2083506"/>
              <a:gd name="connsiteX76" fmla="*/ 7865529 w 12191999"/>
              <a:gd name="connsiteY76" fmla="*/ 1934399 h 2083506"/>
              <a:gd name="connsiteX77" fmla="*/ 7774801 w 12191999"/>
              <a:gd name="connsiteY77" fmla="*/ 1947969 h 2083506"/>
              <a:gd name="connsiteX78" fmla="*/ 7748398 w 12191999"/>
              <a:gd name="connsiteY78" fmla="*/ 1955982 h 2083506"/>
              <a:gd name="connsiteX79" fmla="*/ 7740684 w 12191999"/>
              <a:gd name="connsiteY79" fmla="*/ 1955717 h 2083506"/>
              <a:gd name="connsiteX80" fmla="*/ 7712976 w 12191999"/>
              <a:gd name="connsiteY80" fmla="*/ 1960442 h 2083506"/>
              <a:gd name="connsiteX81" fmla="*/ 7699956 w 12191999"/>
              <a:gd name="connsiteY81" fmla="*/ 1966104 h 2083506"/>
              <a:gd name="connsiteX82" fmla="*/ 7684158 w 12191999"/>
              <a:gd name="connsiteY82" fmla="*/ 1962927 h 2083506"/>
              <a:gd name="connsiteX83" fmla="*/ 7643109 w 12191999"/>
              <a:gd name="connsiteY83" fmla="*/ 1964400 h 2083506"/>
              <a:gd name="connsiteX84" fmla="*/ 7630180 w 12191999"/>
              <a:gd name="connsiteY84" fmla="*/ 1970266 h 2083506"/>
              <a:gd name="connsiteX85" fmla="*/ 7609131 w 12191999"/>
              <a:gd name="connsiteY85" fmla="*/ 1971774 h 2083506"/>
              <a:gd name="connsiteX86" fmla="*/ 7555555 w 12191999"/>
              <a:gd name="connsiteY86" fmla="*/ 1969491 h 2083506"/>
              <a:gd name="connsiteX87" fmla="*/ 7520919 w 12191999"/>
              <a:gd name="connsiteY87" fmla="*/ 1970177 h 2083506"/>
              <a:gd name="connsiteX88" fmla="*/ 7456258 w 12191999"/>
              <a:gd name="connsiteY88" fmla="*/ 1960468 h 2083506"/>
              <a:gd name="connsiteX89" fmla="*/ 7393047 w 12191999"/>
              <a:gd name="connsiteY89" fmla="*/ 1952408 h 2083506"/>
              <a:gd name="connsiteX90" fmla="*/ 7199912 w 12191999"/>
              <a:gd name="connsiteY90" fmla="*/ 1959913 h 2083506"/>
              <a:gd name="connsiteX91" fmla="*/ 7146774 w 12191999"/>
              <a:gd name="connsiteY91" fmla="*/ 1956641 h 2083506"/>
              <a:gd name="connsiteX92" fmla="*/ 7122244 w 12191999"/>
              <a:gd name="connsiteY92" fmla="*/ 1953891 h 2083506"/>
              <a:gd name="connsiteX93" fmla="*/ 7032241 w 12191999"/>
              <a:gd name="connsiteY93" fmla="*/ 1962723 h 2083506"/>
              <a:gd name="connsiteX94" fmla="*/ 6941492 w 12191999"/>
              <a:gd name="connsiteY94" fmla="*/ 1976868 h 2083506"/>
              <a:gd name="connsiteX95" fmla="*/ 6906514 w 12191999"/>
              <a:gd name="connsiteY95" fmla="*/ 1968589 h 2083506"/>
              <a:gd name="connsiteX96" fmla="*/ 6826395 w 12191999"/>
              <a:gd name="connsiteY96" fmla="*/ 1974141 h 2083506"/>
              <a:gd name="connsiteX97" fmla="*/ 6716431 w 12191999"/>
              <a:gd name="connsiteY97" fmla="*/ 2004297 h 2083506"/>
              <a:gd name="connsiteX98" fmla="*/ 6569607 w 12191999"/>
              <a:gd name="connsiteY98" fmla="*/ 2015496 h 2083506"/>
              <a:gd name="connsiteX99" fmla="*/ 6561430 w 12191999"/>
              <a:gd name="connsiteY99" fmla="*/ 2020996 h 2083506"/>
              <a:gd name="connsiteX100" fmla="*/ 6549371 w 12191999"/>
              <a:gd name="connsiteY100" fmla="*/ 2024747 h 2083506"/>
              <a:gd name="connsiteX101" fmla="*/ 6547040 w 12191999"/>
              <a:gd name="connsiteY101" fmla="*/ 2024474 h 2083506"/>
              <a:gd name="connsiteX102" fmla="*/ 6530482 w 12191999"/>
              <a:gd name="connsiteY102" fmla="*/ 2026659 h 2083506"/>
              <a:gd name="connsiteX103" fmla="*/ 6528565 w 12191999"/>
              <a:gd name="connsiteY103" fmla="*/ 2028600 h 2083506"/>
              <a:gd name="connsiteX104" fmla="*/ 6517741 w 12191999"/>
              <a:gd name="connsiteY104" fmla="*/ 2030558 h 2083506"/>
              <a:gd name="connsiteX105" fmla="*/ 6497855 w 12191999"/>
              <a:gd name="connsiteY105" fmla="*/ 2035650 h 2083506"/>
              <a:gd name="connsiteX106" fmla="*/ 6492785 w 12191999"/>
              <a:gd name="connsiteY106" fmla="*/ 2035444 h 2083506"/>
              <a:gd name="connsiteX107" fmla="*/ 6460692 w 12191999"/>
              <a:gd name="connsiteY107" fmla="*/ 2041321 h 2083506"/>
              <a:gd name="connsiteX108" fmla="*/ 6459609 w 12191999"/>
              <a:gd name="connsiteY108" fmla="*/ 2040851 h 2083506"/>
              <a:gd name="connsiteX109" fmla="*/ 6447765 w 12191999"/>
              <a:gd name="connsiteY109" fmla="*/ 2040102 h 2083506"/>
              <a:gd name="connsiteX110" fmla="*/ 6426590 w 12191999"/>
              <a:gd name="connsiteY110" fmla="*/ 2039928 h 2083506"/>
              <a:gd name="connsiteX111" fmla="*/ 6401693 w 12191999"/>
              <a:gd name="connsiteY111" fmla="*/ 2033537 h 2083506"/>
              <a:gd name="connsiteX112" fmla="*/ 6387141 w 12191999"/>
              <a:gd name="connsiteY112" fmla="*/ 2033161 h 2083506"/>
              <a:gd name="connsiteX113" fmla="*/ 6357846 w 12191999"/>
              <a:gd name="connsiteY113" fmla="*/ 2036782 h 2083506"/>
              <a:gd name="connsiteX114" fmla="*/ 6342914 w 12191999"/>
              <a:gd name="connsiteY114" fmla="*/ 2037585 h 2083506"/>
              <a:gd name="connsiteX115" fmla="*/ 6336300 w 12191999"/>
              <a:gd name="connsiteY115" fmla="*/ 2038781 h 2083506"/>
              <a:gd name="connsiteX116" fmla="*/ 6317178 w 12191999"/>
              <a:gd name="connsiteY116" fmla="*/ 2038968 h 2083506"/>
              <a:gd name="connsiteX117" fmla="*/ 6161427 w 12191999"/>
              <a:gd name="connsiteY117" fmla="*/ 2047338 h 2083506"/>
              <a:gd name="connsiteX118" fmla="*/ 6097339 w 12191999"/>
              <a:gd name="connsiteY118" fmla="*/ 2082438 h 2083506"/>
              <a:gd name="connsiteX119" fmla="*/ 6079059 w 12191999"/>
              <a:gd name="connsiteY119" fmla="*/ 2081299 h 2083506"/>
              <a:gd name="connsiteX120" fmla="*/ 5998439 w 12191999"/>
              <a:gd name="connsiteY120" fmla="*/ 2070958 h 2083506"/>
              <a:gd name="connsiteX121" fmla="*/ 5904290 w 12191999"/>
              <a:gd name="connsiteY121" fmla="*/ 2070255 h 2083506"/>
              <a:gd name="connsiteX122" fmla="*/ 5814867 w 12191999"/>
              <a:gd name="connsiteY122" fmla="*/ 2079032 h 2083506"/>
              <a:gd name="connsiteX123" fmla="*/ 5725743 w 12191999"/>
              <a:gd name="connsiteY123" fmla="*/ 2070558 h 2083506"/>
              <a:gd name="connsiteX124" fmla="*/ 5650546 w 12191999"/>
              <a:gd name="connsiteY124" fmla="*/ 2052412 h 2083506"/>
              <a:gd name="connsiteX125" fmla="*/ 5581284 w 12191999"/>
              <a:gd name="connsiteY125" fmla="*/ 2023175 h 2083506"/>
              <a:gd name="connsiteX126" fmla="*/ 5572593 w 12191999"/>
              <a:gd name="connsiteY126" fmla="*/ 2018391 h 2083506"/>
              <a:gd name="connsiteX127" fmla="*/ 5548580 w 12191999"/>
              <a:gd name="connsiteY127" fmla="*/ 2016951 h 2083506"/>
              <a:gd name="connsiteX128" fmla="*/ 5471173 w 12191999"/>
              <a:gd name="connsiteY128" fmla="*/ 2018786 h 2083506"/>
              <a:gd name="connsiteX129" fmla="*/ 5340320 w 12191999"/>
              <a:gd name="connsiteY129" fmla="*/ 2037611 h 2083506"/>
              <a:gd name="connsiteX130" fmla="*/ 5254376 w 12191999"/>
              <a:gd name="connsiteY130" fmla="*/ 2042928 h 2083506"/>
              <a:gd name="connsiteX131" fmla="*/ 5258035 w 12191999"/>
              <a:gd name="connsiteY131" fmla="*/ 2035649 h 2083506"/>
              <a:gd name="connsiteX132" fmla="*/ 5230622 w 12191999"/>
              <a:gd name="connsiteY132" fmla="*/ 2024576 h 2083506"/>
              <a:gd name="connsiteX133" fmla="*/ 5026203 w 12191999"/>
              <a:gd name="connsiteY133" fmla="*/ 2030162 h 2083506"/>
              <a:gd name="connsiteX134" fmla="*/ 4973988 w 12191999"/>
              <a:gd name="connsiteY134" fmla="*/ 2026668 h 2083506"/>
              <a:gd name="connsiteX135" fmla="*/ 4928030 w 12191999"/>
              <a:gd name="connsiteY135" fmla="*/ 2033642 h 2083506"/>
              <a:gd name="connsiteX136" fmla="*/ 4908970 w 12191999"/>
              <a:gd name="connsiteY136" fmla="*/ 2030033 h 2083506"/>
              <a:gd name="connsiteX137" fmla="*/ 4905679 w 12191999"/>
              <a:gd name="connsiteY137" fmla="*/ 2029300 h 2083506"/>
              <a:gd name="connsiteX138" fmla="*/ 4892525 w 12191999"/>
              <a:gd name="connsiteY138" fmla="*/ 2028768 h 2083506"/>
              <a:gd name="connsiteX139" fmla="*/ 4888818 w 12191999"/>
              <a:gd name="connsiteY139" fmla="*/ 2025619 h 2083506"/>
              <a:gd name="connsiteX140" fmla="*/ 4869018 w 12191999"/>
              <a:gd name="connsiteY140" fmla="*/ 2022668 h 2083506"/>
              <a:gd name="connsiteX141" fmla="*/ 4844804 w 12191999"/>
              <a:gd name="connsiteY141" fmla="*/ 2022527 h 2083506"/>
              <a:gd name="connsiteX142" fmla="*/ 4758778 w 12191999"/>
              <a:gd name="connsiteY142" fmla="*/ 2021694 h 2083506"/>
              <a:gd name="connsiteX143" fmla="*/ 4744748 w 12191999"/>
              <a:gd name="connsiteY143" fmla="*/ 2023396 h 2083506"/>
              <a:gd name="connsiteX144" fmla="*/ 4698956 w 12191999"/>
              <a:gd name="connsiteY144" fmla="*/ 2020558 h 2083506"/>
              <a:gd name="connsiteX145" fmla="*/ 4658147 w 12191999"/>
              <a:gd name="connsiteY145" fmla="*/ 2019920 h 2083506"/>
              <a:gd name="connsiteX146" fmla="*/ 4631706 w 12191999"/>
              <a:gd name="connsiteY146" fmla="*/ 2021274 h 2083506"/>
              <a:gd name="connsiteX147" fmla="*/ 4624776 w 12191999"/>
              <a:gd name="connsiteY147" fmla="*/ 2020152 h 2083506"/>
              <a:gd name="connsiteX148" fmla="*/ 4598150 w 12191999"/>
              <a:gd name="connsiteY148" fmla="*/ 2019429 h 2083506"/>
              <a:gd name="connsiteX149" fmla="*/ 4584588 w 12191999"/>
              <a:gd name="connsiteY149" fmla="*/ 2021092 h 2083506"/>
              <a:gd name="connsiteX150" fmla="*/ 4571203 w 12191999"/>
              <a:gd name="connsiteY150" fmla="*/ 2017263 h 2083506"/>
              <a:gd name="connsiteX151" fmla="*/ 4567930 w 12191999"/>
              <a:gd name="connsiteY151" fmla="*/ 2014458 h 2083506"/>
              <a:gd name="connsiteX152" fmla="*/ 4548984 w 12191999"/>
              <a:gd name="connsiteY152" fmla="*/ 2015717 h 2083506"/>
              <a:gd name="connsiteX153" fmla="*/ 4533451 w 12191999"/>
              <a:gd name="connsiteY153" fmla="*/ 2012976 h 2083506"/>
              <a:gd name="connsiteX154" fmla="*/ 4519910 w 12191999"/>
              <a:gd name="connsiteY154" fmla="*/ 2014768 h 2083506"/>
              <a:gd name="connsiteX155" fmla="*/ 4514290 w 12191999"/>
              <a:gd name="connsiteY155" fmla="*/ 2014364 h 2083506"/>
              <a:gd name="connsiteX156" fmla="*/ 4500320 w 12191999"/>
              <a:gd name="connsiteY156" fmla="*/ 2013007 h 2083506"/>
              <a:gd name="connsiteX157" fmla="*/ 4476219 w 12191999"/>
              <a:gd name="connsiteY157" fmla="*/ 2009993 h 2083506"/>
              <a:gd name="connsiteX158" fmla="*/ 4468701 w 12191999"/>
              <a:gd name="connsiteY158" fmla="*/ 2009574 h 2083506"/>
              <a:gd name="connsiteX159" fmla="*/ 4452333 w 12191999"/>
              <a:gd name="connsiteY159" fmla="*/ 2004964 h 2083506"/>
              <a:gd name="connsiteX160" fmla="*/ 4420644 w 12191999"/>
              <a:gd name="connsiteY160" fmla="*/ 2001021 h 2083506"/>
              <a:gd name="connsiteX161" fmla="*/ 4364856 w 12191999"/>
              <a:gd name="connsiteY161" fmla="*/ 1987267 h 2083506"/>
              <a:gd name="connsiteX162" fmla="*/ 4332062 w 12191999"/>
              <a:gd name="connsiteY162" fmla="*/ 1980703 h 2083506"/>
              <a:gd name="connsiteX163" fmla="*/ 4309876 w 12191999"/>
              <a:gd name="connsiteY163" fmla="*/ 1974653 h 2083506"/>
              <a:gd name="connsiteX164" fmla="*/ 4244391 w 12191999"/>
              <a:gd name="connsiteY164" fmla="*/ 1966109 h 2083506"/>
              <a:gd name="connsiteX165" fmla="*/ 4132071 w 12191999"/>
              <a:gd name="connsiteY165" fmla="*/ 1954813 h 2083506"/>
              <a:gd name="connsiteX166" fmla="*/ 4109069 w 12191999"/>
              <a:gd name="connsiteY166" fmla="*/ 1951778 h 2083506"/>
              <a:gd name="connsiteX167" fmla="*/ 4092908 w 12191999"/>
              <a:gd name="connsiteY167" fmla="*/ 1946662 h 2083506"/>
              <a:gd name="connsiteX168" fmla="*/ 4092306 w 12191999"/>
              <a:gd name="connsiteY168" fmla="*/ 1943291 h 2083506"/>
              <a:gd name="connsiteX169" fmla="*/ 4080234 w 12191999"/>
              <a:gd name="connsiteY169" fmla="*/ 1941219 h 2083506"/>
              <a:gd name="connsiteX170" fmla="*/ 4077778 w 12191999"/>
              <a:gd name="connsiteY170" fmla="*/ 1940145 h 2083506"/>
              <a:gd name="connsiteX171" fmla="*/ 4062936 w 12191999"/>
              <a:gd name="connsiteY171" fmla="*/ 1934506 h 2083506"/>
              <a:gd name="connsiteX172" fmla="*/ 4012506 w 12191999"/>
              <a:gd name="connsiteY172" fmla="*/ 1935475 h 2083506"/>
              <a:gd name="connsiteX173" fmla="*/ 3965880 w 12191999"/>
              <a:gd name="connsiteY173" fmla="*/ 1925968 h 2083506"/>
              <a:gd name="connsiteX174" fmla="*/ 3765338 w 12191999"/>
              <a:gd name="connsiteY174" fmla="*/ 1906649 h 2083506"/>
              <a:gd name="connsiteX175" fmla="*/ 3749493 w 12191999"/>
              <a:gd name="connsiteY175" fmla="*/ 1893071 h 2083506"/>
              <a:gd name="connsiteX176" fmla="*/ 3672704 w 12191999"/>
              <a:gd name="connsiteY176" fmla="*/ 1881383 h 2083506"/>
              <a:gd name="connsiteX177" fmla="*/ 3530082 w 12191999"/>
              <a:gd name="connsiteY177" fmla="*/ 1883187 h 2083506"/>
              <a:gd name="connsiteX178" fmla="*/ 3387664 w 12191999"/>
              <a:gd name="connsiteY178" fmla="*/ 1862579 h 2083506"/>
              <a:gd name="connsiteX179" fmla="*/ 3371681 w 12191999"/>
              <a:gd name="connsiteY179" fmla="*/ 1865293 h 2083506"/>
              <a:gd name="connsiteX180" fmla="*/ 3355305 w 12191999"/>
              <a:gd name="connsiteY180" fmla="*/ 1865842 h 2083506"/>
              <a:gd name="connsiteX181" fmla="*/ 3353790 w 12191999"/>
              <a:gd name="connsiteY181" fmla="*/ 1865158 h 2083506"/>
              <a:gd name="connsiteX182" fmla="*/ 3336210 w 12191999"/>
              <a:gd name="connsiteY182" fmla="*/ 1863564 h 2083506"/>
              <a:gd name="connsiteX183" fmla="*/ 3331381 w 12191999"/>
              <a:gd name="connsiteY183" fmla="*/ 1864716 h 2083506"/>
              <a:gd name="connsiteX184" fmla="*/ 3319012 w 12191999"/>
              <a:gd name="connsiteY184" fmla="*/ 1864093 h 2083506"/>
              <a:gd name="connsiteX185" fmla="*/ 3293818 w 12191999"/>
              <a:gd name="connsiteY185" fmla="*/ 1864135 h 2083506"/>
              <a:gd name="connsiteX186" fmla="*/ 3289881 w 12191999"/>
              <a:gd name="connsiteY186" fmla="*/ 1862954 h 2083506"/>
              <a:gd name="connsiteX187" fmla="*/ 3253090 w 12191999"/>
              <a:gd name="connsiteY187" fmla="*/ 1861164 h 2083506"/>
              <a:gd name="connsiteX188" fmla="*/ 3252949 w 12191999"/>
              <a:gd name="connsiteY188" fmla="*/ 1860574 h 2083506"/>
              <a:gd name="connsiteX189" fmla="*/ 3244187 w 12191999"/>
              <a:gd name="connsiteY189" fmla="*/ 1857604 h 2083506"/>
              <a:gd name="connsiteX190" fmla="*/ 3246570 w 12191999"/>
              <a:gd name="connsiteY190" fmla="*/ 1852946 h 2083506"/>
              <a:gd name="connsiteX191" fmla="*/ 3237810 w 12191999"/>
              <a:gd name="connsiteY191" fmla="*/ 1853064 h 2083506"/>
              <a:gd name="connsiteX192" fmla="*/ 3230822 w 12191999"/>
              <a:gd name="connsiteY192" fmla="*/ 1855474 h 2083506"/>
              <a:gd name="connsiteX193" fmla="*/ 3136549 w 12191999"/>
              <a:gd name="connsiteY193" fmla="*/ 1874037 h 2083506"/>
              <a:gd name="connsiteX194" fmla="*/ 2845754 w 12191999"/>
              <a:gd name="connsiteY194" fmla="*/ 1910932 h 2083506"/>
              <a:gd name="connsiteX195" fmla="*/ 2786878 w 12191999"/>
              <a:gd name="connsiteY195" fmla="*/ 1917162 h 2083506"/>
              <a:gd name="connsiteX196" fmla="*/ 2725298 w 12191999"/>
              <a:gd name="connsiteY196" fmla="*/ 1912340 h 2083506"/>
              <a:gd name="connsiteX197" fmla="*/ 2697754 w 12191999"/>
              <a:gd name="connsiteY197" fmla="*/ 1914863 h 2083506"/>
              <a:gd name="connsiteX198" fmla="*/ 2568063 w 12191999"/>
              <a:gd name="connsiteY198" fmla="*/ 1936283 h 2083506"/>
              <a:gd name="connsiteX199" fmla="*/ 2489784 w 12191999"/>
              <a:gd name="connsiteY199" fmla="*/ 1943720 h 2083506"/>
              <a:gd name="connsiteX200" fmla="*/ 2458978 w 12191999"/>
              <a:gd name="connsiteY200" fmla="*/ 1938095 h 2083506"/>
              <a:gd name="connsiteX201" fmla="*/ 2318712 w 12191999"/>
              <a:gd name="connsiteY201" fmla="*/ 1934474 h 2083506"/>
              <a:gd name="connsiteX202" fmla="*/ 2268709 w 12191999"/>
              <a:gd name="connsiteY202" fmla="*/ 1940521 h 2083506"/>
              <a:gd name="connsiteX203" fmla="*/ 2264080 w 12191999"/>
              <a:gd name="connsiteY203" fmla="*/ 1941232 h 2083506"/>
              <a:gd name="connsiteX204" fmla="*/ 2254684 w 12191999"/>
              <a:gd name="connsiteY204" fmla="*/ 1943524 h 2083506"/>
              <a:gd name="connsiteX205" fmla="*/ 2252523 w 12191999"/>
              <a:gd name="connsiteY205" fmla="*/ 1943004 h 2083506"/>
              <a:gd name="connsiteX206" fmla="*/ 2173350 w 12191999"/>
              <a:gd name="connsiteY206" fmla="*/ 1929202 h 2083506"/>
              <a:gd name="connsiteX207" fmla="*/ 2155266 w 12191999"/>
              <a:gd name="connsiteY207" fmla="*/ 1920267 h 2083506"/>
              <a:gd name="connsiteX208" fmla="*/ 2091013 w 12191999"/>
              <a:gd name="connsiteY208" fmla="*/ 1914631 h 2083506"/>
              <a:gd name="connsiteX209" fmla="*/ 2030712 w 12191999"/>
              <a:gd name="connsiteY209" fmla="*/ 1897690 h 2083506"/>
              <a:gd name="connsiteX210" fmla="*/ 1908838 w 12191999"/>
              <a:gd name="connsiteY210" fmla="*/ 1892222 h 2083506"/>
              <a:gd name="connsiteX211" fmla="*/ 1877796 w 12191999"/>
              <a:gd name="connsiteY211" fmla="*/ 1883887 h 2083506"/>
              <a:gd name="connsiteX212" fmla="*/ 1875824 w 12191999"/>
              <a:gd name="connsiteY212" fmla="*/ 1879265 h 2083506"/>
              <a:gd name="connsiteX213" fmla="*/ 1823048 w 12191999"/>
              <a:gd name="connsiteY213" fmla="*/ 1881064 h 2083506"/>
              <a:gd name="connsiteX214" fmla="*/ 1765736 w 12191999"/>
              <a:gd name="connsiteY214" fmla="*/ 1856578 h 2083506"/>
              <a:gd name="connsiteX215" fmla="*/ 1725669 w 12191999"/>
              <a:gd name="connsiteY215" fmla="*/ 1833744 h 2083506"/>
              <a:gd name="connsiteX216" fmla="*/ 1725216 w 12191999"/>
              <a:gd name="connsiteY216" fmla="*/ 1829447 h 2083506"/>
              <a:gd name="connsiteX217" fmla="*/ 1721485 w 12191999"/>
              <a:gd name="connsiteY217" fmla="*/ 1828960 h 2083506"/>
              <a:gd name="connsiteX218" fmla="*/ 1717786 w 12191999"/>
              <a:gd name="connsiteY218" fmla="*/ 1832224 h 2083506"/>
              <a:gd name="connsiteX219" fmla="*/ 1689907 w 12191999"/>
              <a:gd name="connsiteY219" fmla="*/ 1825425 h 2083506"/>
              <a:gd name="connsiteX220" fmla="*/ 1688093 w 12191999"/>
              <a:gd name="connsiteY220" fmla="*/ 1817391 h 2083506"/>
              <a:gd name="connsiteX221" fmla="*/ 1496789 w 12191999"/>
              <a:gd name="connsiteY221" fmla="*/ 1805297 h 2083506"/>
              <a:gd name="connsiteX222" fmla="*/ 1392839 w 12191999"/>
              <a:gd name="connsiteY222" fmla="*/ 1758649 h 2083506"/>
              <a:gd name="connsiteX223" fmla="*/ 1360872 w 12191999"/>
              <a:gd name="connsiteY223" fmla="*/ 1752441 h 2083506"/>
              <a:gd name="connsiteX224" fmla="*/ 1313885 w 12191999"/>
              <a:gd name="connsiteY224" fmla="*/ 1731785 h 2083506"/>
              <a:gd name="connsiteX225" fmla="*/ 1247665 w 12191999"/>
              <a:gd name="connsiteY225" fmla="*/ 1727765 h 2083506"/>
              <a:gd name="connsiteX226" fmla="*/ 1196850 w 12191999"/>
              <a:gd name="connsiteY226" fmla="*/ 1729622 h 2083506"/>
              <a:gd name="connsiteX227" fmla="*/ 1168728 w 12191999"/>
              <a:gd name="connsiteY227" fmla="*/ 1728550 h 2083506"/>
              <a:gd name="connsiteX228" fmla="*/ 1096918 w 12191999"/>
              <a:gd name="connsiteY228" fmla="*/ 1721485 h 2083506"/>
              <a:gd name="connsiteX229" fmla="*/ 1094082 w 12191999"/>
              <a:gd name="connsiteY229" fmla="*/ 1720113 h 2083506"/>
              <a:gd name="connsiteX230" fmla="*/ 1040782 w 12191999"/>
              <a:gd name="connsiteY230" fmla="*/ 1721762 h 2083506"/>
              <a:gd name="connsiteX231" fmla="*/ 955980 w 12191999"/>
              <a:gd name="connsiteY231" fmla="*/ 1719289 h 2083506"/>
              <a:gd name="connsiteX232" fmla="*/ 926108 w 12191999"/>
              <a:gd name="connsiteY232" fmla="*/ 1715917 h 2083506"/>
              <a:gd name="connsiteX233" fmla="*/ 876049 w 12191999"/>
              <a:gd name="connsiteY233" fmla="*/ 1710422 h 2083506"/>
              <a:gd name="connsiteX234" fmla="*/ 839194 w 12191999"/>
              <a:gd name="connsiteY234" fmla="*/ 1700176 h 2083506"/>
              <a:gd name="connsiteX235" fmla="*/ 797112 w 12191999"/>
              <a:gd name="connsiteY235" fmla="*/ 1698014 h 2083506"/>
              <a:gd name="connsiteX236" fmla="*/ 786610 w 12191999"/>
              <a:gd name="connsiteY236" fmla="*/ 1705455 h 2083506"/>
              <a:gd name="connsiteX237" fmla="*/ 741833 w 12191999"/>
              <a:gd name="connsiteY237" fmla="*/ 1700566 h 2083506"/>
              <a:gd name="connsiteX238" fmla="*/ 673985 w 12191999"/>
              <a:gd name="connsiteY238" fmla="*/ 1692278 h 2083506"/>
              <a:gd name="connsiteX239" fmla="*/ 634665 w 12191999"/>
              <a:gd name="connsiteY239" fmla="*/ 1689550 h 2083506"/>
              <a:gd name="connsiteX240" fmla="*/ 527471 w 12191999"/>
              <a:gd name="connsiteY240" fmla="*/ 1679869 h 2083506"/>
              <a:gd name="connsiteX241" fmla="*/ 420260 w 12191999"/>
              <a:gd name="connsiteY241" fmla="*/ 1668475 h 2083506"/>
              <a:gd name="connsiteX242" fmla="*/ 357630 w 12191999"/>
              <a:gd name="connsiteY242" fmla="*/ 1652142 h 2083506"/>
              <a:gd name="connsiteX243" fmla="*/ 269407 w 12191999"/>
              <a:gd name="connsiteY243" fmla="*/ 1643812 h 2083506"/>
              <a:gd name="connsiteX244" fmla="*/ 254769 w 12191999"/>
              <a:gd name="connsiteY244" fmla="*/ 1641013 h 2083506"/>
              <a:gd name="connsiteX245" fmla="*/ 150763 w 12191999"/>
              <a:gd name="connsiteY245" fmla="*/ 1628143 h 2083506"/>
              <a:gd name="connsiteX246" fmla="*/ 29133 w 12191999"/>
              <a:gd name="connsiteY246" fmla="*/ 1626172 h 2083506"/>
              <a:gd name="connsiteX247" fmla="*/ 0 w 12191999"/>
              <a:gd name="connsiteY247" fmla="*/ 1619589 h 2083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Lst>
            <a:rect l="l" t="t" r="r" b="b"/>
            <a:pathLst>
              <a:path w="12191999" h="2083506">
                <a:moveTo>
                  <a:pt x="0" y="0"/>
                </a:moveTo>
                <a:lnTo>
                  <a:pt x="9429748" y="0"/>
                </a:lnTo>
                <a:lnTo>
                  <a:pt x="9429748" y="1"/>
                </a:lnTo>
                <a:lnTo>
                  <a:pt x="12191999" y="1"/>
                </a:lnTo>
                <a:lnTo>
                  <a:pt x="12191999" y="1164372"/>
                </a:lnTo>
                <a:lnTo>
                  <a:pt x="12147852" y="1163783"/>
                </a:lnTo>
                <a:cubicBezTo>
                  <a:pt x="12063101" y="1189107"/>
                  <a:pt x="12045020" y="1156925"/>
                  <a:pt x="11993604" y="1153496"/>
                </a:cubicBezTo>
                <a:cubicBezTo>
                  <a:pt x="11954216" y="1165241"/>
                  <a:pt x="11911195" y="1167350"/>
                  <a:pt x="11865319" y="1176624"/>
                </a:cubicBezTo>
                <a:cubicBezTo>
                  <a:pt x="11822513" y="1184682"/>
                  <a:pt x="11766915" y="1201558"/>
                  <a:pt x="11718353" y="1209136"/>
                </a:cubicBezTo>
                <a:cubicBezTo>
                  <a:pt x="11675379" y="1217463"/>
                  <a:pt x="11638007" y="1216639"/>
                  <a:pt x="11609067" y="1218512"/>
                </a:cubicBezTo>
                <a:cubicBezTo>
                  <a:pt x="11597582" y="1221322"/>
                  <a:pt x="11554280" y="1243577"/>
                  <a:pt x="11545958" y="1240430"/>
                </a:cubicBezTo>
                <a:lnTo>
                  <a:pt x="11445770" y="1225780"/>
                </a:lnTo>
                <a:cubicBezTo>
                  <a:pt x="11425543" y="1230782"/>
                  <a:pt x="11413740" y="1222096"/>
                  <a:pt x="11398842" y="1227250"/>
                </a:cubicBezTo>
                <a:cubicBezTo>
                  <a:pt x="11367060" y="1233093"/>
                  <a:pt x="11269285" y="1263712"/>
                  <a:pt x="11240093" y="1266797"/>
                </a:cubicBezTo>
                <a:cubicBezTo>
                  <a:pt x="11197297" y="1273685"/>
                  <a:pt x="11181311" y="1272682"/>
                  <a:pt x="11141364" y="1288059"/>
                </a:cubicBezTo>
                <a:cubicBezTo>
                  <a:pt x="11099891" y="1305386"/>
                  <a:pt x="11051533" y="1319157"/>
                  <a:pt x="11015396" y="1353104"/>
                </a:cubicBezTo>
                <a:cubicBezTo>
                  <a:pt x="11009424" y="1362217"/>
                  <a:pt x="10992328" y="1361966"/>
                  <a:pt x="10973905" y="1365109"/>
                </a:cubicBezTo>
                <a:cubicBezTo>
                  <a:pt x="10955482" y="1368254"/>
                  <a:pt x="10907369" y="1372817"/>
                  <a:pt x="10904858" y="1371966"/>
                </a:cubicBezTo>
                <a:cubicBezTo>
                  <a:pt x="10880521" y="1379494"/>
                  <a:pt x="10873670" y="1399734"/>
                  <a:pt x="10827883" y="1410270"/>
                </a:cubicBezTo>
                <a:cubicBezTo>
                  <a:pt x="10790248" y="1415655"/>
                  <a:pt x="10724899" y="1420726"/>
                  <a:pt x="10690996" y="1426394"/>
                </a:cubicBezTo>
                <a:cubicBezTo>
                  <a:pt x="10676463" y="1423331"/>
                  <a:pt x="10634514" y="1436908"/>
                  <a:pt x="10624461" y="1444283"/>
                </a:cubicBezTo>
                <a:cubicBezTo>
                  <a:pt x="10601952" y="1468442"/>
                  <a:pt x="10536224" y="1460228"/>
                  <a:pt x="10517208" y="1478947"/>
                </a:cubicBezTo>
                <a:cubicBezTo>
                  <a:pt x="10509508" y="1482271"/>
                  <a:pt x="10505833" y="1468818"/>
                  <a:pt x="10497937" y="1469831"/>
                </a:cubicBezTo>
                <a:lnTo>
                  <a:pt x="10471201" y="1486037"/>
                </a:lnTo>
                <a:lnTo>
                  <a:pt x="10448263" y="1478223"/>
                </a:lnTo>
                <a:lnTo>
                  <a:pt x="10388089" y="1507175"/>
                </a:lnTo>
                <a:cubicBezTo>
                  <a:pt x="10350285" y="1513081"/>
                  <a:pt x="10383281" y="1526586"/>
                  <a:pt x="10333720" y="1515848"/>
                </a:cubicBezTo>
                <a:cubicBezTo>
                  <a:pt x="10286428" y="1526223"/>
                  <a:pt x="10174884" y="1550019"/>
                  <a:pt x="10104338" y="1569424"/>
                </a:cubicBezTo>
                <a:cubicBezTo>
                  <a:pt x="10066963" y="1581564"/>
                  <a:pt x="9967395" y="1605712"/>
                  <a:pt x="9910445" y="1632275"/>
                </a:cubicBezTo>
                <a:cubicBezTo>
                  <a:pt x="9856131" y="1644130"/>
                  <a:pt x="9831118" y="1689967"/>
                  <a:pt x="9770872" y="1688088"/>
                </a:cubicBezTo>
                <a:cubicBezTo>
                  <a:pt x="9769882" y="1691843"/>
                  <a:pt x="9737016" y="1697044"/>
                  <a:pt x="9733849" y="1700034"/>
                </a:cubicBezTo>
                <a:lnTo>
                  <a:pt x="9703714" y="1730093"/>
                </a:lnTo>
                <a:lnTo>
                  <a:pt x="9698351" y="1730377"/>
                </a:lnTo>
                <a:lnTo>
                  <a:pt x="9632895" y="1736363"/>
                </a:lnTo>
                <a:lnTo>
                  <a:pt x="9569107" y="1741010"/>
                </a:lnTo>
                <a:cubicBezTo>
                  <a:pt x="9558961" y="1745882"/>
                  <a:pt x="9548028" y="1750646"/>
                  <a:pt x="9536451" y="1755120"/>
                </a:cubicBezTo>
                <a:lnTo>
                  <a:pt x="9529385" y="1757515"/>
                </a:lnTo>
                <a:lnTo>
                  <a:pt x="9498527" y="1753117"/>
                </a:lnTo>
                <a:lnTo>
                  <a:pt x="9436642" y="1755478"/>
                </a:lnTo>
                <a:lnTo>
                  <a:pt x="9429748" y="1756317"/>
                </a:lnTo>
                <a:lnTo>
                  <a:pt x="9429748" y="1768745"/>
                </a:lnTo>
                <a:lnTo>
                  <a:pt x="9425802" y="1769273"/>
                </a:lnTo>
                <a:cubicBezTo>
                  <a:pt x="9390751" y="1773262"/>
                  <a:pt x="9371406" y="1773457"/>
                  <a:pt x="9349763" y="1776107"/>
                </a:cubicBezTo>
                <a:cubicBezTo>
                  <a:pt x="9314721" y="1782260"/>
                  <a:pt x="9277650" y="1796217"/>
                  <a:pt x="9256503" y="1800699"/>
                </a:cubicBezTo>
                <a:lnTo>
                  <a:pt x="9222873" y="1803003"/>
                </a:lnTo>
                <a:lnTo>
                  <a:pt x="9224095" y="1807355"/>
                </a:lnTo>
                <a:lnTo>
                  <a:pt x="9211603" y="1807675"/>
                </a:lnTo>
                <a:lnTo>
                  <a:pt x="9183719" y="1807781"/>
                </a:lnTo>
                <a:cubicBezTo>
                  <a:pt x="9166319" y="1808439"/>
                  <a:pt x="9117935" y="1807396"/>
                  <a:pt x="9100221" y="1808989"/>
                </a:cubicBezTo>
                <a:cubicBezTo>
                  <a:pt x="9095111" y="1813630"/>
                  <a:pt x="9087224" y="1816160"/>
                  <a:pt x="9077439" y="1817333"/>
                </a:cubicBezTo>
                <a:lnTo>
                  <a:pt x="9055889" y="1817464"/>
                </a:lnTo>
                <a:lnTo>
                  <a:pt x="8930912" y="1828648"/>
                </a:lnTo>
                <a:lnTo>
                  <a:pt x="8913729" y="1829483"/>
                </a:lnTo>
                <a:lnTo>
                  <a:pt x="8904423" y="1833234"/>
                </a:lnTo>
                <a:cubicBezTo>
                  <a:pt x="8897319" y="1833982"/>
                  <a:pt x="8876911" y="1833498"/>
                  <a:pt x="8871099" y="1833979"/>
                </a:cubicBezTo>
                <a:lnTo>
                  <a:pt x="8869557" y="1836113"/>
                </a:lnTo>
                <a:cubicBezTo>
                  <a:pt x="8851043" y="1839524"/>
                  <a:pt x="8781405" y="1850882"/>
                  <a:pt x="8760021" y="1854442"/>
                </a:cubicBezTo>
                <a:cubicBezTo>
                  <a:pt x="8755749" y="1851161"/>
                  <a:pt x="8746183" y="1856343"/>
                  <a:pt x="8741254" y="1857469"/>
                </a:cubicBezTo>
                <a:cubicBezTo>
                  <a:pt x="8740491" y="1855259"/>
                  <a:pt x="8728559" y="1854585"/>
                  <a:pt x="8725039" y="1856552"/>
                </a:cubicBezTo>
                <a:cubicBezTo>
                  <a:pt x="8641157" y="1867333"/>
                  <a:pt x="8683145" y="1845054"/>
                  <a:pt x="8635265" y="1859168"/>
                </a:cubicBezTo>
                <a:cubicBezTo>
                  <a:pt x="8626795" y="1860103"/>
                  <a:pt x="8619931" y="1859212"/>
                  <a:pt x="8613911" y="1857561"/>
                </a:cubicBezTo>
                <a:lnTo>
                  <a:pt x="8604931" y="1854170"/>
                </a:lnTo>
                <a:lnTo>
                  <a:pt x="8570171" y="1860579"/>
                </a:lnTo>
                <a:cubicBezTo>
                  <a:pt x="8553049" y="1862813"/>
                  <a:pt x="8535028" y="1864294"/>
                  <a:pt x="8516537" y="1864971"/>
                </a:cubicBezTo>
                <a:cubicBezTo>
                  <a:pt x="8512388" y="1860455"/>
                  <a:pt x="8497874" y="1866870"/>
                  <a:pt x="8491046" y="1868141"/>
                </a:cubicBezTo>
                <a:cubicBezTo>
                  <a:pt x="8490975" y="1865191"/>
                  <a:pt x="8475847" y="1863778"/>
                  <a:pt x="8470478" y="1866216"/>
                </a:cubicBezTo>
                <a:cubicBezTo>
                  <a:pt x="8357654" y="1876758"/>
                  <a:pt x="8421139" y="1849210"/>
                  <a:pt x="8353433" y="1865729"/>
                </a:cubicBezTo>
                <a:lnTo>
                  <a:pt x="8347675" y="1865075"/>
                </a:lnTo>
                <a:lnTo>
                  <a:pt x="8343939" y="1865677"/>
                </a:lnTo>
                <a:cubicBezTo>
                  <a:pt x="8309852" y="1870841"/>
                  <a:pt x="8272587" y="1875809"/>
                  <a:pt x="8221566" y="1881148"/>
                </a:cubicBezTo>
                <a:cubicBezTo>
                  <a:pt x="8158043" y="1892960"/>
                  <a:pt x="8095547" y="1914042"/>
                  <a:pt x="8066095" y="1919902"/>
                </a:cubicBezTo>
                <a:cubicBezTo>
                  <a:pt x="8058949" y="1919234"/>
                  <a:pt x="8051921" y="1917862"/>
                  <a:pt x="8044849" y="1916308"/>
                </a:cubicBezTo>
                <a:lnTo>
                  <a:pt x="8041142" y="1915506"/>
                </a:lnTo>
                <a:lnTo>
                  <a:pt x="8022159" y="1911521"/>
                </a:lnTo>
                <a:lnTo>
                  <a:pt x="7944932" y="1917265"/>
                </a:lnTo>
                <a:lnTo>
                  <a:pt x="7879011" y="1928570"/>
                </a:lnTo>
                <a:lnTo>
                  <a:pt x="7865529" y="1934399"/>
                </a:lnTo>
                <a:lnTo>
                  <a:pt x="7774801" y="1947969"/>
                </a:lnTo>
                <a:lnTo>
                  <a:pt x="7748398" y="1955982"/>
                </a:lnTo>
                <a:lnTo>
                  <a:pt x="7740684" y="1955717"/>
                </a:lnTo>
                <a:cubicBezTo>
                  <a:pt x="7728362" y="1958584"/>
                  <a:pt x="7714099" y="1968442"/>
                  <a:pt x="7712976" y="1960442"/>
                </a:cubicBezTo>
                <a:lnTo>
                  <a:pt x="7699956" y="1966104"/>
                </a:lnTo>
                <a:lnTo>
                  <a:pt x="7684158" y="1962927"/>
                </a:lnTo>
                <a:cubicBezTo>
                  <a:pt x="7674684" y="1962643"/>
                  <a:pt x="7652105" y="1963177"/>
                  <a:pt x="7643109" y="1964400"/>
                </a:cubicBezTo>
                <a:lnTo>
                  <a:pt x="7630180" y="1970266"/>
                </a:lnTo>
                <a:lnTo>
                  <a:pt x="7609131" y="1971774"/>
                </a:lnTo>
                <a:cubicBezTo>
                  <a:pt x="7596694" y="1971644"/>
                  <a:pt x="7570258" y="1969757"/>
                  <a:pt x="7555555" y="1969491"/>
                </a:cubicBezTo>
                <a:cubicBezTo>
                  <a:pt x="7541460" y="1966540"/>
                  <a:pt x="7530571" y="1964848"/>
                  <a:pt x="7520919" y="1970177"/>
                </a:cubicBezTo>
                <a:cubicBezTo>
                  <a:pt x="7500295" y="1966884"/>
                  <a:pt x="7480780" y="1949401"/>
                  <a:pt x="7456258" y="1960468"/>
                </a:cubicBezTo>
                <a:cubicBezTo>
                  <a:pt x="7434946" y="1957506"/>
                  <a:pt x="7435772" y="1952500"/>
                  <a:pt x="7393047" y="1952408"/>
                </a:cubicBezTo>
                <a:cubicBezTo>
                  <a:pt x="7356520" y="1952860"/>
                  <a:pt x="7236307" y="1958626"/>
                  <a:pt x="7199912" y="1959913"/>
                </a:cubicBezTo>
                <a:cubicBezTo>
                  <a:pt x="7176501" y="1959942"/>
                  <a:pt x="7160098" y="1958343"/>
                  <a:pt x="7146774" y="1956641"/>
                </a:cubicBezTo>
                <a:lnTo>
                  <a:pt x="7122244" y="1953891"/>
                </a:lnTo>
                <a:lnTo>
                  <a:pt x="7032241" y="1962723"/>
                </a:lnTo>
                <a:cubicBezTo>
                  <a:pt x="6997214" y="1965198"/>
                  <a:pt x="6963725" y="1968396"/>
                  <a:pt x="6941492" y="1976868"/>
                </a:cubicBezTo>
                <a:cubicBezTo>
                  <a:pt x="6947015" y="1970398"/>
                  <a:pt x="6923088" y="1965379"/>
                  <a:pt x="6906514" y="1968589"/>
                </a:cubicBezTo>
                <a:cubicBezTo>
                  <a:pt x="6925890" y="1943204"/>
                  <a:pt x="6840983" y="1991464"/>
                  <a:pt x="6826395" y="1974141"/>
                </a:cubicBezTo>
                <a:cubicBezTo>
                  <a:pt x="6825676" y="1990223"/>
                  <a:pt x="6751393" y="2017492"/>
                  <a:pt x="6716431" y="2004297"/>
                </a:cubicBezTo>
                <a:cubicBezTo>
                  <a:pt x="6663167" y="2007518"/>
                  <a:pt x="6625450" y="2020811"/>
                  <a:pt x="6569607" y="2015496"/>
                </a:cubicBezTo>
                <a:cubicBezTo>
                  <a:pt x="6567874" y="2017648"/>
                  <a:pt x="6565034" y="2019449"/>
                  <a:pt x="6561430" y="2020996"/>
                </a:cubicBezTo>
                <a:lnTo>
                  <a:pt x="6549371" y="2024747"/>
                </a:lnTo>
                <a:lnTo>
                  <a:pt x="6547040" y="2024474"/>
                </a:lnTo>
                <a:cubicBezTo>
                  <a:pt x="6537882" y="2024425"/>
                  <a:pt x="6533193" y="2025332"/>
                  <a:pt x="6530482" y="2026659"/>
                </a:cubicBezTo>
                <a:lnTo>
                  <a:pt x="6528565" y="2028600"/>
                </a:lnTo>
                <a:lnTo>
                  <a:pt x="6517741" y="2030558"/>
                </a:lnTo>
                <a:lnTo>
                  <a:pt x="6497855" y="2035650"/>
                </a:lnTo>
                <a:lnTo>
                  <a:pt x="6492785" y="2035444"/>
                </a:lnTo>
                <a:lnTo>
                  <a:pt x="6460692" y="2041321"/>
                </a:lnTo>
                <a:lnTo>
                  <a:pt x="6459609" y="2040851"/>
                </a:lnTo>
                <a:cubicBezTo>
                  <a:pt x="6456451" y="2039933"/>
                  <a:pt x="6452734" y="2039508"/>
                  <a:pt x="6447765" y="2040102"/>
                </a:cubicBezTo>
                <a:cubicBezTo>
                  <a:pt x="6446007" y="2031126"/>
                  <a:pt x="6441093" y="2037380"/>
                  <a:pt x="6426590" y="2039928"/>
                </a:cubicBezTo>
                <a:cubicBezTo>
                  <a:pt x="6423606" y="2033241"/>
                  <a:pt x="6413230" y="2032925"/>
                  <a:pt x="6401693" y="2033537"/>
                </a:cubicBezTo>
                <a:lnTo>
                  <a:pt x="6387141" y="2033161"/>
                </a:lnTo>
                <a:lnTo>
                  <a:pt x="6357846" y="2036782"/>
                </a:lnTo>
                <a:lnTo>
                  <a:pt x="6342914" y="2037585"/>
                </a:lnTo>
                <a:lnTo>
                  <a:pt x="6336300" y="2038781"/>
                </a:lnTo>
                <a:lnTo>
                  <a:pt x="6317178" y="2038968"/>
                </a:lnTo>
                <a:lnTo>
                  <a:pt x="6161427" y="2047338"/>
                </a:lnTo>
                <a:cubicBezTo>
                  <a:pt x="6147824" y="2057658"/>
                  <a:pt x="6118908" y="2077615"/>
                  <a:pt x="6097339" y="2082438"/>
                </a:cubicBezTo>
                <a:cubicBezTo>
                  <a:pt x="6090149" y="2084046"/>
                  <a:pt x="6083776" y="2083972"/>
                  <a:pt x="6079059" y="2081299"/>
                </a:cubicBezTo>
                <a:cubicBezTo>
                  <a:pt x="6063900" y="2082334"/>
                  <a:pt x="6011621" y="2084537"/>
                  <a:pt x="5998439" y="2070958"/>
                </a:cubicBezTo>
                <a:cubicBezTo>
                  <a:pt x="5976443" y="2071759"/>
                  <a:pt x="5925514" y="2069780"/>
                  <a:pt x="5904290" y="2070255"/>
                </a:cubicBezTo>
                <a:cubicBezTo>
                  <a:pt x="5871515" y="2066244"/>
                  <a:pt x="5843986" y="2088249"/>
                  <a:pt x="5814867" y="2079032"/>
                </a:cubicBezTo>
                <a:cubicBezTo>
                  <a:pt x="5792003" y="2070559"/>
                  <a:pt x="5750009" y="2076273"/>
                  <a:pt x="5725743" y="2070558"/>
                </a:cubicBezTo>
                <a:cubicBezTo>
                  <a:pt x="5716432" y="2058355"/>
                  <a:pt x="5667424" y="2047322"/>
                  <a:pt x="5650546" y="2052412"/>
                </a:cubicBezTo>
                <a:cubicBezTo>
                  <a:pt x="5614627" y="2046084"/>
                  <a:pt x="5608108" y="2028306"/>
                  <a:pt x="5581284" y="2023175"/>
                </a:cubicBezTo>
                <a:lnTo>
                  <a:pt x="5572593" y="2018391"/>
                </a:lnTo>
                <a:lnTo>
                  <a:pt x="5548580" y="2016951"/>
                </a:lnTo>
                <a:cubicBezTo>
                  <a:pt x="5523726" y="2017783"/>
                  <a:pt x="5498337" y="2019663"/>
                  <a:pt x="5471173" y="2018786"/>
                </a:cubicBezTo>
                <a:cubicBezTo>
                  <a:pt x="5447687" y="2003020"/>
                  <a:pt x="5353807" y="2022324"/>
                  <a:pt x="5340320" y="2037611"/>
                </a:cubicBezTo>
                <a:cubicBezTo>
                  <a:pt x="5340015" y="2024215"/>
                  <a:pt x="5271937" y="2042455"/>
                  <a:pt x="5254376" y="2042928"/>
                </a:cubicBezTo>
                <a:cubicBezTo>
                  <a:pt x="5248522" y="2043086"/>
                  <a:pt x="5248281" y="2041270"/>
                  <a:pt x="5258035" y="2035649"/>
                </a:cubicBezTo>
                <a:cubicBezTo>
                  <a:pt x="5239374" y="2037214"/>
                  <a:pt x="5220112" y="2030252"/>
                  <a:pt x="5230622" y="2024576"/>
                </a:cubicBezTo>
                <a:cubicBezTo>
                  <a:pt x="5173932" y="2036724"/>
                  <a:pt x="5090262" y="2024645"/>
                  <a:pt x="5026203" y="2030162"/>
                </a:cubicBezTo>
                <a:cubicBezTo>
                  <a:pt x="4991280" y="2016814"/>
                  <a:pt x="5010212" y="2029164"/>
                  <a:pt x="4973988" y="2026668"/>
                </a:cubicBezTo>
                <a:cubicBezTo>
                  <a:pt x="4983896" y="2038955"/>
                  <a:pt x="4930012" y="2019774"/>
                  <a:pt x="4928030" y="2033642"/>
                </a:cubicBezTo>
                <a:cubicBezTo>
                  <a:pt x="4921501" y="2032748"/>
                  <a:pt x="4915238" y="2031445"/>
                  <a:pt x="4908970" y="2030033"/>
                </a:cubicBezTo>
                <a:lnTo>
                  <a:pt x="4905679" y="2029300"/>
                </a:lnTo>
                <a:lnTo>
                  <a:pt x="4892525" y="2028768"/>
                </a:lnTo>
                <a:lnTo>
                  <a:pt x="4888818" y="2025619"/>
                </a:lnTo>
                <a:lnTo>
                  <a:pt x="4869018" y="2022668"/>
                </a:lnTo>
                <a:cubicBezTo>
                  <a:pt x="4861602" y="2022028"/>
                  <a:pt x="4853622" y="2021880"/>
                  <a:pt x="4844804" y="2022527"/>
                </a:cubicBezTo>
                <a:cubicBezTo>
                  <a:pt x="4823110" y="2028022"/>
                  <a:pt x="4789330" y="2021287"/>
                  <a:pt x="4758778" y="2021694"/>
                </a:cubicBezTo>
                <a:lnTo>
                  <a:pt x="4744748" y="2023396"/>
                </a:lnTo>
                <a:lnTo>
                  <a:pt x="4698956" y="2020558"/>
                </a:lnTo>
                <a:cubicBezTo>
                  <a:pt x="4685921" y="2020008"/>
                  <a:pt x="4672392" y="2019718"/>
                  <a:pt x="4658147" y="2019920"/>
                </a:cubicBezTo>
                <a:lnTo>
                  <a:pt x="4631706" y="2021274"/>
                </a:lnTo>
                <a:lnTo>
                  <a:pt x="4624776" y="2020152"/>
                </a:lnTo>
                <a:cubicBezTo>
                  <a:pt x="4612703" y="2020277"/>
                  <a:pt x="4596727" y="2024226"/>
                  <a:pt x="4598150" y="2019429"/>
                </a:cubicBezTo>
                <a:lnTo>
                  <a:pt x="4584588" y="2021092"/>
                </a:lnTo>
                <a:lnTo>
                  <a:pt x="4571203" y="2017263"/>
                </a:lnTo>
                <a:cubicBezTo>
                  <a:pt x="4569736" y="2016374"/>
                  <a:pt x="4568633" y="2015427"/>
                  <a:pt x="4567930" y="2014458"/>
                </a:cubicBezTo>
                <a:lnTo>
                  <a:pt x="4548984" y="2015717"/>
                </a:lnTo>
                <a:lnTo>
                  <a:pt x="4533451" y="2012976"/>
                </a:lnTo>
                <a:lnTo>
                  <a:pt x="4519910" y="2014768"/>
                </a:lnTo>
                <a:lnTo>
                  <a:pt x="4514290" y="2014364"/>
                </a:lnTo>
                <a:lnTo>
                  <a:pt x="4500320" y="2013007"/>
                </a:lnTo>
                <a:cubicBezTo>
                  <a:pt x="4493159" y="2012056"/>
                  <a:pt x="4485144" y="2010910"/>
                  <a:pt x="4476219" y="2009993"/>
                </a:cubicBezTo>
                <a:lnTo>
                  <a:pt x="4468701" y="2009574"/>
                </a:lnTo>
                <a:lnTo>
                  <a:pt x="4452333" y="2004964"/>
                </a:lnTo>
                <a:cubicBezTo>
                  <a:pt x="4440422" y="2001479"/>
                  <a:pt x="4431048" y="1999130"/>
                  <a:pt x="4420644" y="2001021"/>
                </a:cubicBezTo>
                <a:cubicBezTo>
                  <a:pt x="4402911" y="1996519"/>
                  <a:pt x="4390524" y="1983900"/>
                  <a:pt x="4364856" y="1987267"/>
                </a:cubicBezTo>
                <a:cubicBezTo>
                  <a:pt x="4372645" y="1981550"/>
                  <a:pt x="4336350" y="1986575"/>
                  <a:pt x="4332062" y="1980703"/>
                </a:cubicBezTo>
                <a:cubicBezTo>
                  <a:pt x="4330083" y="1975974"/>
                  <a:pt x="4318612" y="1976397"/>
                  <a:pt x="4309876" y="1974653"/>
                </a:cubicBezTo>
                <a:cubicBezTo>
                  <a:pt x="4303650" y="1969824"/>
                  <a:pt x="4259693" y="1965414"/>
                  <a:pt x="4244391" y="1966109"/>
                </a:cubicBezTo>
                <a:cubicBezTo>
                  <a:pt x="4201255" y="1970914"/>
                  <a:pt x="4166558" y="1951471"/>
                  <a:pt x="4132071" y="1954813"/>
                </a:cubicBezTo>
                <a:cubicBezTo>
                  <a:pt x="4123041" y="1954358"/>
                  <a:pt x="4115554" y="1953263"/>
                  <a:pt x="4109069" y="1951778"/>
                </a:cubicBezTo>
                <a:lnTo>
                  <a:pt x="4092908" y="1946662"/>
                </a:lnTo>
                <a:cubicBezTo>
                  <a:pt x="4092707" y="1945539"/>
                  <a:pt x="4092506" y="1944415"/>
                  <a:pt x="4092306" y="1943291"/>
                </a:cubicBezTo>
                <a:lnTo>
                  <a:pt x="4080234" y="1941219"/>
                </a:lnTo>
                <a:lnTo>
                  <a:pt x="4077778" y="1940145"/>
                </a:lnTo>
                <a:cubicBezTo>
                  <a:pt x="4073105" y="1938081"/>
                  <a:pt x="4068339" y="1936119"/>
                  <a:pt x="4062936" y="1934506"/>
                </a:cubicBezTo>
                <a:cubicBezTo>
                  <a:pt x="4048082" y="1947155"/>
                  <a:pt x="4014523" y="1922869"/>
                  <a:pt x="4012506" y="1935475"/>
                </a:cubicBezTo>
                <a:cubicBezTo>
                  <a:pt x="3980228" y="1928812"/>
                  <a:pt x="3986775" y="1942559"/>
                  <a:pt x="3965880" y="1925968"/>
                </a:cubicBezTo>
                <a:cubicBezTo>
                  <a:pt x="3899515" y="1923414"/>
                  <a:pt x="3830855" y="1902158"/>
                  <a:pt x="3765338" y="1906649"/>
                </a:cubicBezTo>
                <a:cubicBezTo>
                  <a:pt x="3780686" y="1902635"/>
                  <a:pt x="3768784" y="1893856"/>
                  <a:pt x="3749493" y="1893071"/>
                </a:cubicBezTo>
                <a:cubicBezTo>
                  <a:pt x="3807776" y="1876857"/>
                  <a:pt x="3656400" y="1898030"/>
                  <a:pt x="3672704" y="1881383"/>
                </a:cubicBezTo>
                <a:cubicBezTo>
                  <a:pt x="3645532" y="1893973"/>
                  <a:pt x="3537791" y="1900656"/>
                  <a:pt x="3530082" y="1883187"/>
                </a:cubicBezTo>
                <a:cubicBezTo>
                  <a:pt x="3479808" y="1875044"/>
                  <a:pt x="3426017" y="1877998"/>
                  <a:pt x="3387664" y="1862579"/>
                </a:cubicBezTo>
                <a:cubicBezTo>
                  <a:pt x="3382649" y="1863935"/>
                  <a:pt x="3377277" y="1864791"/>
                  <a:pt x="3371681" y="1865293"/>
                </a:cubicBezTo>
                <a:lnTo>
                  <a:pt x="3355305" y="1865842"/>
                </a:lnTo>
                <a:lnTo>
                  <a:pt x="3353790" y="1865158"/>
                </a:lnTo>
                <a:cubicBezTo>
                  <a:pt x="3346144" y="1863282"/>
                  <a:pt x="3340687" y="1863057"/>
                  <a:pt x="3336210" y="1863564"/>
                </a:cubicBezTo>
                <a:lnTo>
                  <a:pt x="3331381" y="1864716"/>
                </a:lnTo>
                <a:lnTo>
                  <a:pt x="3319012" y="1864093"/>
                </a:lnTo>
                <a:lnTo>
                  <a:pt x="3293818" y="1864135"/>
                </a:lnTo>
                <a:lnTo>
                  <a:pt x="3289881" y="1862954"/>
                </a:lnTo>
                <a:lnTo>
                  <a:pt x="3253090" y="1861164"/>
                </a:lnTo>
                <a:cubicBezTo>
                  <a:pt x="3253042" y="1860968"/>
                  <a:pt x="3252996" y="1860771"/>
                  <a:pt x="3252949" y="1860574"/>
                </a:cubicBezTo>
                <a:cubicBezTo>
                  <a:pt x="3251799" y="1859213"/>
                  <a:pt x="3249368" y="1858131"/>
                  <a:pt x="3244187" y="1857604"/>
                </a:cubicBezTo>
                <a:cubicBezTo>
                  <a:pt x="3250860" y="1853873"/>
                  <a:pt x="3250577" y="1852999"/>
                  <a:pt x="3246570" y="1852946"/>
                </a:cubicBezTo>
                <a:lnTo>
                  <a:pt x="3237810" y="1853064"/>
                </a:lnTo>
                <a:lnTo>
                  <a:pt x="3230822" y="1855474"/>
                </a:lnTo>
                <a:cubicBezTo>
                  <a:pt x="3206812" y="1862286"/>
                  <a:pt x="3176733" y="1868865"/>
                  <a:pt x="3136549" y="1874037"/>
                </a:cubicBezTo>
                <a:cubicBezTo>
                  <a:pt x="3081163" y="1880168"/>
                  <a:pt x="2902557" y="1900580"/>
                  <a:pt x="2845754" y="1910932"/>
                </a:cubicBezTo>
                <a:cubicBezTo>
                  <a:pt x="2860822" y="1944376"/>
                  <a:pt x="2813389" y="1905358"/>
                  <a:pt x="2786878" y="1917162"/>
                </a:cubicBezTo>
                <a:cubicBezTo>
                  <a:pt x="2766803" y="1917398"/>
                  <a:pt x="2741628" y="1915886"/>
                  <a:pt x="2725298" y="1912340"/>
                </a:cubicBezTo>
                <a:cubicBezTo>
                  <a:pt x="2716680" y="1911427"/>
                  <a:pt x="2707572" y="1911972"/>
                  <a:pt x="2697754" y="1914863"/>
                </a:cubicBezTo>
                <a:cubicBezTo>
                  <a:pt x="2667185" y="1939014"/>
                  <a:pt x="2622149" y="1926211"/>
                  <a:pt x="2568063" y="1936283"/>
                </a:cubicBezTo>
                <a:cubicBezTo>
                  <a:pt x="2552625" y="1932001"/>
                  <a:pt x="2502682" y="1953378"/>
                  <a:pt x="2489784" y="1943720"/>
                </a:cubicBezTo>
                <a:cubicBezTo>
                  <a:pt x="2478524" y="1943155"/>
                  <a:pt x="2467418" y="1949411"/>
                  <a:pt x="2458978" y="1938095"/>
                </a:cubicBezTo>
                <a:cubicBezTo>
                  <a:pt x="2417552" y="1934639"/>
                  <a:pt x="2366376" y="1931293"/>
                  <a:pt x="2318712" y="1934474"/>
                </a:cubicBezTo>
                <a:cubicBezTo>
                  <a:pt x="2296029" y="1936526"/>
                  <a:pt x="2282069" y="1938434"/>
                  <a:pt x="2268709" y="1940521"/>
                </a:cubicBezTo>
                <a:lnTo>
                  <a:pt x="2264080" y="1941232"/>
                </a:lnTo>
                <a:lnTo>
                  <a:pt x="2254684" y="1943524"/>
                </a:lnTo>
                <a:lnTo>
                  <a:pt x="2252523" y="1943004"/>
                </a:lnTo>
                <a:lnTo>
                  <a:pt x="2173350" y="1929202"/>
                </a:lnTo>
                <a:lnTo>
                  <a:pt x="2155266" y="1920267"/>
                </a:lnTo>
                <a:lnTo>
                  <a:pt x="2091013" y="1914631"/>
                </a:lnTo>
                <a:cubicBezTo>
                  <a:pt x="2033357" y="1920614"/>
                  <a:pt x="2070513" y="1905065"/>
                  <a:pt x="2030712" y="1897690"/>
                </a:cubicBezTo>
                <a:cubicBezTo>
                  <a:pt x="1994539" y="1893055"/>
                  <a:pt x="1958569" y="1883188"/>
                  <a:pt x="1908838" y="1892222"/>
                </a:cubicBezTo>
                <a:cubicBezTo>
                  <a:pt x="1897236" y="1896147"/>
                  <a:pt x="1883338" y="1892415"/>
                  <a:pt x="1877796" y="1883887"/>
                </a:cubicBezTo>
                <a:cubicBezTo>
                  <a:pt x="1876842" y="1882419"/>
                  <a:pt x="1876177" y="1880863"/>
                  <a:pt x="1875824" y="1879265"/>
                </a:cubicBezTo>
                <a:cubicBezTo>
                  <a:pt x="1843474" y="1887199"/>
                  <a:pt x="1841511" y="1873818"/>
                  <a:pt x="1823048" y="1881064"/>
                </a:cubicBezTo>
                <a:cubicBezTo>
                  <a:pt x="1792640" y="1872164"/>
                  <a:pt x="1782358" y="1850450"/>
                  <a:pt x="1765736" y="1856578"/>
                </a:cubicBezTo>
                <a:cubicBezTo>
                  <a:pt x="1753024" y="1849107"/>
                  <a:pt x="1745932" y="1828316"/>
                  <a:pt x="1725669" y="1833744"/>
                </a:cubicBezTo>
                <a:cubicBezTo>
                  <a:pt x="1727428" y="1831405"/>
                  <a:pt x="1726953" y="1830157"/>
                  <a:pt x="1725216" y="1829447"/>
                </a:cubicBezTo>
                <a:lnTo>
                  <a:pt x="1721485" y="1828960"/>
                </a:lnTo>
                <a:lnTo>
                  <a:pt x="1717786" y="1832224"/>
                </a:lnTo>
                <a:cubicBezTo>
                  <a:pt x="1703445" y="1843277"/>
                  <a:pt x="1706547" y="1827935"/>
                  <a:pt x="1689907" y="1825425"/>
                </a:cubicBezTo>
                <a:cubicBezTo>
                  <a:pt x="1682338" y="1823445"/>
                  <a:pt x="1685181" y="1820226"/>
                  <a:pt x="1688093" y="1817391"/>
                </a:cubicBezTo>
                <a:lnTo>
                  <a:pt x="1496789" y="1805297"/>
                </a:lnTo>
                <a:cubicBezTo>
                  <a:pt x="1463551" y="1793913"/>
                  <a:pt x="1426345" y="1786892"/>
                  <a:pt x="1392839" y="1758649"/>
                </a:cubicBezTo>
                <a:cubicBezTo>
                  <a:pt x="1386461" y="1750573"/>
                  <a:pt x="1374031" y="1756918"/>
                  <a:pt x="1360872" y="1752441"/>
                </a:cubicBezTo>
                <a:cubicBezTo>
                  <a:pt x="1347711" y="1747963"/>
                  <a:pt x="1332751" y="1735898"/>
                  <a:pt x="1313885" y="1731785"/>
                </a:cubicBezTo>
                <a:cubicBezTo>
                  <a:pt x="1281989" y="1726305"/>
                  <a:pt x="1256405" y="1739744"/>
                  <a:pt x="1247665" y="1727765"/>
                </a:cubicBezTo>
                <a:cubicBezTo>
                  <a:pt x="1231363" y="1728538"/>
                  <a:pt x="1209120" y="1742556"/>
                  <a:pt x="1196850" y="1729622"/>
                </a:cubicBezTo>
                <a:cubicBezTo>
                  <a:pt x="1195195" y="1740224"/>
                  <a:pt x="1178147" y="1721561"/>
                  <a:pt x="1168728" y="1728550"/>
                </a:cubicBezTo>
                <a:cubicBezTo>
                  <a:pt x="1152073" y="1727193"/>
                  <a:pt x="1122804" y="1725926"/>
                  <a:pt x="1096918" y="1721485"/>
                </a:cubicBezTo>
                <a:lnTo>
                  <a:pt x="1094082" y="1720113"/>
                </a:lnTo>
                <a:lnTo>
                  <a:pt x="1040782" y="1721762"/>
                </a:lnTo>
                <a:cubicBezTo>
                  <a:pt x="987172" y="1722352"/>
                  <a:pt x="1023272" y="1708707"/>
                  <a:pt x="955980" y="1719289"/>
                </a:cubicBezTo>
                <a:cubicBezTo>
                  <a:pt x="948995" y="1714208"/>
                  <a:pt x="940521" y="1713816"/>
                  <a:pt x="926108" y="1715917"/>
                </a:cubicBezTo>
                <a:cubicBezTo>
                  <a:pt x="900077" y="1715834"/>
                  <a:pt x="902688" y="1703436"/>
                  <a:pt x="876049" y="1710422"/>
                </a:cubicBezTo>
                <a:cubicBezTo>
                  <a:pt x="881084" y="1703830"/>
                  <a:pt x="826830" y="1706893"/>
                  <a:pt x="839194" y="1700176"/>
                </a:cubicBezTo>
                <a:cubicBezTo>
                  <a:pt x="822548" y="1693764"/>
                  <a:pt x="813674" y="1703628"/>
                  <a:pt x="797112" y="1698014"/>
                </a:cubicBezTo>
                <a:cubicBezTo>
                  <a:pt x="778195" y="1696418"/>
                  <a:pt x="807647" y="1705364"/>
                  <a:pt x="786610" y="1705455"/>
                </a:cubicBezTo>
                <a:cubicBezTo>
                  <a:pt x="761170" y="1704357"/>
                  <a:pt x="760599" y="1716610"/>
                  <a:pt x="741833" y="1700566"/>
                </a:cubicBezTo>
                <a:lnTo>
                  <a:pt x="673985" y="1692278"/>
                </a:lnTo>
                <a:cubicBezTo>
                  <a:pt x="658515" y="1695829"/>
                  <a:pt x="646395" y="1693620"/>
                  <a:pt x="634665" y="1689550"/>
                </a:cubicBezTo>
                <a:cubicBezTo>
                  <a:pt x="599149" y="1689690"/>
                  <a:pt x="567176" y="1683160"/>
                  <a:pt x="527471" y="1679869"/>
                </a:cubicBezTo>
                <a:cubicBezTo>
                  <a:pt x="484099" y="1683240"/>
                  <a:pt x="462693" y="1671949"/>
                  <a:pt x="420260" y="1668475"/>
                </a:cubicBezTo>
                <a:cubicBezTo>
                  <a:pt x="377482" y="1677390"/>
                  <a:pt x="393500" y="1652730"/>
                  <a:pt x="357630" y="1652142"/>
                </a:cubicBezTo>
                <a:cubicBezTo>
                  <a:pt x="298692" y="1659518"/>
                  <a:pt x="359631" y="1643849"/>
                  <a:pt x="269407" y="1643812"/>
                </a:cubicBezTo>
                <a:cubicBezTo>
                  <a:pt x="264204" y="1645215"/>
                  <a:pt x="253436" y="1643159"/>
                  <a:pt x="254769" y="1641013"/>
                </a:cubicBezTo>
                <a:cubicBezTo>
                  <a:pt x="234996" y="1641090"/>
                  <a:pt x="179093" y="1626583"/>
                  <a:pt x="150763" y="1628143"/>
                </a:cubicBezTo>
                <a:cubicBezTo>
                  <a:pt x="96232" y="1619954"/>
                  <a:pt x="68845" y="1629422"/>
                  <a:pt x="29133" y="1626172"/>
                </a:cubicBezTo>
                <a:lnTo>
                  <a:pt x="0" y="1619589"/>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6950A9A-033E-7AE8-7641-62707EA5B690}"/>
              </a:ext>
            </a:extLst>
          </p:cNvPr>
          <p:cNvSpPr>
            <a:spLocks noGrp="1"/>
          </p:cNvSpPr>
          <p:nvPr>
            <p:ph type="title"/>
          </p:nvPr>
        </p:nvSpPr>
        <p:spPr>
          <a:xfrm>
            <a:off x="828675" y="494414"/>
            <a:ext cx="10534650" cy="817403"/>
          </a:xfrm>
        </p:spPr>
        <p:txBody>
          <a:bodyPr vert="horz" lIns="91440" tIns="45720" rIns="91440" bIns="45720" rtlCol="0" anchor="b">
            <a:normAutofit fontScale="90000"/>
          </a:bodyPr>
          <a:lstStyle/>
          <a:p>
            <a:pPr algn="ctr"/>
            <a:r>
              <a:rPr lang="en-US" sz="3200" kern="1200" dirty="0">
                <a:solidFill>
                  <a:schemeClr val="tx1"/>
                </a:solidFill>
                <a:latin typeface="+mj-lt"/>
                <a:ea typeface="+mj-ea"/>
                <a:cs typeface="+mj-cs"/>
              </a:rPr>
              <a:t>What is Volume and Priority Crime?</a:t>
            </a:r>
            <a:br>
              <a:rPr lang="en-US" sz="2500" kern="1200" dirty="0">
                <a:solidFill>
                  <a:schemeClr val="tx1"/>
                </a:solidFill>
                <a:latin typeface="+mj-lt"/>
                <a:ea typeface="+mj-ea"/>
                <a:cs typeface="+mj-cs"/>
              </a:rPr>
            </a:br>
            <a:endParaRPr lang="en-US" sz="2500" kern="1200" dirty="0">
              <a:solidFill>
                <a:schemeClr val="tx1"/>
              </a:solidFill>
              <a:latin typeface="+mj-lt"/>
              <a:ea typeface="+mj-ea"/>
              <a:cs typeface="+mj-cs"/>
            </a:endParaRPr>
          </a:p>
        </p:txBody>
      </p:sp>
      <p:sp>
        <p:nvSpPr>
          <p:cNvPr id="6" name="TextBox 5">
            <a:extLst>
              <a:ext uri="{FF2B5EF4-FFF2-40B4-BE49-F238E27FC236}">
                <a16:creationId xmlns:a16="http://schemas.microsoft.com/office/drawing/2014/main" id="{8DEB5B3F-F5F5-CD58-12D9-71DE7F4BAA52}"/>
              </a:ext>
            </a:extLst>
          </p:cNvPr>
          <p:cNvSpPr txBox="1"/>
          <p:nvPr/>
        </p:nvSpPr>
        <p:spPr>
          <a:xfrm>
            <a:off x="1882588" y="1311818"/>
            <a:ext cx="8426823" cy="397567"/>
          </a:xfrm>
          <a:prstGeom prst="rect">
            <a:avLst/>
          </a:prstGeom>
        </p:spPr>
        <p:txBody>
          <a:bodyPr vert="horz" lIns="91440" tIns="45720" rIns="91440" bIns="45720" rtlCol="0">
            <a:noAutofit/>
          </a:bodyPr>
          <a:lstStyle/>
          <a:p>
            <a:pPr algn="ctr">
              <a:lnSpc>
                <a:spcPct val="90000"/>
              </a:lnSpc>
              <a:spcBef>
                <a:spcPts val="1000"/>
              </a:spcBef>
            </a:pPr>
            <a:r>
              <a:rPr lang="en-US" sz="2800" kern="1200" dirty="0">
                <a:solidFill>
                  <a:schemeClr val="tx1"/>
                </a:solidFill>
                <a:latin typeface="+mn-lt"/>
                <a:ea typeface="+mn-ea"/>
                <a:cs typeface="+mn-cs"/>
              </a:rPr>
              <a:t>ACPO (2009) Defines volume crime as: </a:t>
            </a:r>
          </a:p>
        </p:txBody>
      </p:sp>
      <p:pic>
        <p:nvPicPr>
          <p:cNvPr id="5" name="Content Placeholder 4">
            <a:extLst>
              <a:ext uri="{FF2B5EF4-FFF2-40B4-BE49-F238E27FC236}">
                <a16:creationId xmlns:a16="http://schemas.microsoft.com/office/drawing/2014/main" id="{3E5BB127-3D3E-3A13-5A7F-406B6F94732B}"/>
              </a:ext>
            </a:extLst>
          </p:cNvPr>
          <p:cNvPicPr>
            <a:picLocks noGrp="1" noChangeAspect="1"/>
          </p:cNvPicPr>
          <p:nvPr>
            <p:ph idx="1"/>
          </p:nvPr>
        </p:nvPicPr>
        <p:blipFill>
          <a:blip r:embed="rId2"/>
          <a:stretch>
            <a:fillRect/>
          </a:stretch>
        </p:blipFill>
        <p:spPr>
          <a:xfrm>
            <a:off x="901151" y="2354239"/>
            <a:ext cx="10389698" cy="3948085"/>
          </a:xfrm>
          <a:prstGeom prst="rect">
            <a:avLst/>
          </a:prstGeom>
        </p:spPr>
      </p:pic>
    </p:spTree>
    <p:extLst>
      <p:ext uri="{BB962C8B-B14F-4D97-AF65-F5344CB8AC3E}">
        <p14:creationId xmlns:p14="http://schemas.microsoft.com/office/powerpoint/2010/main" val="42556089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928F64C6-FE22-4FC1-A763-DFCC51481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261224" y="4577975"/>
            <a:ext cx="7539349" cy="1899827"/>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9A7DE83-72EC-C872-499F-17E81F0EE68E}"/>
              </a:ext>
            </a:extLst>
          </p:cNvPr>
          <p:cNvSpPr>
            <a:spLocks noGrp="1"/>
          </p:cNvSpPr>
          <p:nvPr>
            <p:ph type="title"/>
          </p:nvPr>
        </p:nvSpPr>
        <p:spPr>
          <a:xfrm>
            <a:off x="4603468" y="4741948"/>
            <a:ext cx="6829520" cy="862031"/>
          </a:xfrm>
        </p:spPr>
        <p:txBody>
          <a:bodyPr vert="horz" lIns="91440" tIns="45720" rIns="91440" bIns="45720" rtlCol="0" anchor="b">
            <a:normAutofit/>
          </a:bodyPr>
          <a:lstStyle/>
          <a:p>
            <a:r>
              <a:rPr lang="en-US" sz="4000" kern="1200">
                <a:solidFill>
                  <a:srgbClr val="FFFFFF"/>
                </a:solidFill>
                <a:latin typeface="+mj-lt"/>
                <a:ea typeface="+mj-ea"/>
                <a:cs typeface="+mj-cs"/>
              </a:rPr>
              <a:t>Volume crime examples: </a:t>
            </a:r>
          </a:p>
        </p:txBody>
      </p:sp>
      <p:pic>
        <p:nvPicPr>
          <p:cNvPr id="13" name="Picture 12">
            <a:extLst>
              <a:ext uri="{FF2B5EF4-FFF2-40B4-BE49-F238E27FC236}">
                <a16:creationId xmlns:a16="http://schemas.microsoft.com/office/drawing/2014/main" id="{CBE198E5-C9B4-4744-92B5-580DCA43F1D7}"/>
              </a:ext>
            </a:extLst>
          </p:cNvPr>
          <p:cNvPicPr>
            <a:picLocks noChangeAspect="1"/>
          </p:cNvPicPr>
          <p:nvPr/>
        </p:nvPicPr>
        <p:blipFill>
          <a:blip r:embed="rId3"/>
          <a:stretch>
            <a:fillRect/>
          </a:stretch>
        </p:blipFill>
        <p:spPr>
          <a:xfrm>
            <a:off x="307840" y="954841"/>
            <a:ext cx="3793472" cy="2845104"/>
          </a:xfrm>
          <a:prstGeom prst="rect">
            <a:avLst/>
          </a:prstGeom>
        </p:spPr>
      </p:pic>
      <p:pic>
        <p:nvPicPr>
          <p:cNvPr id="11" name="Picture 10">
            <a:extLst>
              <a:ext uri="{FF2B5EF4-FFF2-40B4-BE49-F238E27FC236}">
                <a16:creationId xmlns:a16="http://schemas.microsoft.com/office/drawing/2014/main" id="{38F4E90D-2EC9-714E-8373-082FE6D1A94B}"/>
              </a:ext>
            </a:extLst>
          </p:cNvPr>
          <p:cNvPicPr>
            <a:picLocks noChangeAspect="1"/>
          </p:cNvPicPr>
          <p:nvPr/>
        </p:nvPicPr>
        <p:blipFill>
          <a:blip r:embed="rId4"/>
          <a:stretch>
            <a:fillRect/>
          </a:stretch>
        </p:blipFill>
        <p:spPr>
          <a:xfrm>
            <a:off x="4194959" y="586483"/>
            <a:ext cx="3797570" cy="1481052"/>
          </a:xfrm>
          <a:prstGeom prst="rect">
            <a:avLst/>
          </a:prstGeom>
        </p:spPr>
      </p:pic>
      <p:pic>
        <p:nvPicPr>
          <p:cNvPr id="5" name="Content Placeholder 4">
            <a:extLst>
              <a:ext uri="{FF2B5EF4-FFF2-40B4-BE49-F238E27FC236}">
                <a16:creationId xmlns:a16="http://schemas.microsoft.com/office/drawing/2014/main" id="{FA666839-65C8-A427-703A-1775FAC5A1A6}"/>
              </a:ext>
            </a:extLst>
          </p:cNvPr>
          <p:cNvPicPr>
            <a:picLocks noGrp="1" noChangeAspect="1"/>
          </p:cNvPicPr>
          <p:nvPr>
            <p:ph idx="1"/>
          </p:nvPr>
        </p:nvPicPr>
        <p:blipFill>
          <a:blip r:embed="rId5"/>
          <a:stretch>
            <a:fillRect/>
          </a:stretch>
        </p:blipFill>
        <p:spPr>
          <a:xfrm>
            <a:off x="4556150" y="2422097"/>
            <a:ext cx="3062819" cy="2013804"/>
          </a:xfrm>
          <a:prstGeom prst="rect">
            <a:avLst/>
          </a:prstGeom>
        </p:spPr>
      </p:pic>
      <p:pic>
        <p:nvPicPr>
          <p:cNvPr id="7" name="Picture 6">
            <a:extLst>
              <a:ext uri="{FF2B5EF4-FFF2-40B4-BE49-F238E27FC236}">
                <a16:creationId xmlns:a16="http://schemas.microsoft.com/office/drawing/2014/main" id="{3F836CC1-B86A-5635-73D3-9111408DC772}"/>
              </a:ext>
            </a:extLst>
          </p:cNvPr>
          <p:cNvPicPr>
            <a:picLocks noChangeAspect="1"/>
          </p:cNvPicPr>
          <p:nvPr/>
        </p:nvPicPr>
        <p:blipFill>
          <a:blip r:embed="rId6"/>
          <a:stretch>
            <a:fillRect/>
          </a:stretch>
        </p:blipFill>
        <p:spPr>
          <a:xfrm>
            <a:off x="8086176" y="1033857"/>
            <a:ext cx="3797984" cy="2687073"/>
          </a:xfrm>
          <a:prstGeom prst="rect">
            <a:avLst/>
          </a:prstGeom>
        </p:spPr>
      </p:pic>
      <p:cxnSp>
        <p:nvCxnSpPr>
          <p:cNvPr id="20" name="Straight Connector 19">
            <a:extLst>
              <a:ext uri="{FF2B5EF4-FFF2-40B4-BE49-F238E27FC236}">
                <a16:creationId xmlns:a16="http://schemas.microsoft.com/office/drawing/2014/main" id="{5C34627B-48E6-4F4D-B843-97717A86B49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19934" y="5694097"/>
            <a:ext cx="5486400" cy="0"/>
          </a:xfrm>
          <a:prstGeom prst="line">
            <a:avLst/>
          </a:prstGeom>
          <a:ln w="15875">
            <a:solidFill>
              <a:srgbClr val="D9D9D9"/>
            </a:solidFill>
          </a:ln>
        </p:spPr>
        <p:style>
          <a:lnRef idx="1">
            <a:schemeClr val="accent1"/>
          </a:lnRef>
          <a:fillRef idx="0">
            <a:schemeClr val="accent1"/>
          </a:fillRef>
          <a:effectRef idx="0">
            <a:schemeClr val="accent1"/>
          </a:effectRef>
          <a:fontRef idx="minor">
            <a:schemeClr val="tx1"/>
          </a:fontRef>
        </p:style>
      </p:cxnSp>
      <p:pic>
        <p:nvPicPr>
          <p:cNvPr id="9" name="Picture 8">
            <a:extLst>
              <a:ext uri="{FF2B5EF4-FFF2-40B4-BE49-F238E27FC236}">
                <a16:creationId xmlns:a16="http://schemas.microsoft.com/office/drawing/2014/main" id="{BF0658EE-E827-B3EC-A723-5C1F96549720}"/>
              </a:ext>
            </a:extLst>
          </p:cNvPr>
          <p:cNvPicPr>
            <a:picLocks noChangeAspect="1"/>
          </p:cNvPicPr>
          <p:nvPr/>
        </p:nvPicPr>
        <p:blipFill>
          <a:blip r:embed="rId7"/>
          <a:stretch>
            <a:fillRect/>
          </a:stretch>
        </p:blipFill>
        <p:spPr>
          <a:xfrm>
            <a:off x="307840" y="4653452"/>
            <a:ext cx="3794760" cy="1755076"/>
          </a:xfrm>
          <a:prstGeom prst="rect">
            <a:avLst/>
          </a:prstGeom>
        </p:spPr>
      </p:pic>
    </p:spTree>
    <p:extLst>
      <p:ext uri="{BB962C8B-B14F-4D97-AF65-F5344CB8AC3E}">
        <p14:creationId xmlns:p14="http://schemas.microsoft.com/office/powerpoint/2010/main" val="28815848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8322C415-21C5-DB79-573D-9368BD6D42F0}"/>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Further reading</a:t>
            </a:r>
          </a:p>
        </p:txBody>
      </p:sp>
      <p:pic>
        <p:nvPicPr>
          <p:cNvPr id="5" name="Content Placeholder 4">
            <a:hlinkClick r:id="rId3"/>
            <a:extLst>
              <a:ext uri="{FF2B5EF4-FFF2-40B4-BE49-F238E27FC236}">
                <a16:creationId xmlns:a16="http://schemas.microsoft.com/office/drawing/2014/main" id="{E39E3117-1B94-5984-4D02-3033E08DCF55}"/>
              </a:ext>
            </a:extLst>
          </p:cNvPr>
          <p:cNvPicPr>
            <a:picLocks noGrp="1" noChangeAspect="1"/>
          </p:cNvPicPr>
          <p:nvPr>
            <p:ph idx="1"/>
          </p:nvPr>
        </p:nvPicPr>
        <p:blipFill>
          <a:blip r:embed="rId4"/>
          <a:stretch>
            <a:fillRect/>
          </a:stretch>
        </p:blipFill>
        <p:spPr>
          <a:xfrm>
            <a:off x="6049452" y="467208"/>
            <a:ext cx="4131699" cy="5923584"/>
          </a:xfrm>
          <a:prstGeom prst="rect">
            <a:avLst/>
          </a:prstGeom>
        </p:spPr>
      </p:pic>
    </p:spTree>
    <p:extLst>
      <p:ext uri="{BB962C8B-B14F-4D97-AF65-F5344CB8AC3E}">
        <p14:creationId xmlns:p14="http://schemas.microsoft.com/office/powerpoint/2010/main" val="17925671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4" descr="A close-up of a sign&#10;&#10;Description automatically generated">
            <a:extLst>
              <a:ext uri="{FF2B5EF4-FFF2-40B4-BE49-F238E27FC236}">
                <a16:creationId xmlns:a16="http://schemas.microsoft.com/office/drawing/2014/main" id="{8249A0E6-17BF-9B03-E6A6-FA2398ED8BEA}"/>
              </a:ext>
            </a:extLst>
          </p:cNvPr>
          <p:cNvPicPr>
            <a:picLocks noGrp="1" noChangeAspect="1"/>
          </p:cNvPicPr>
          <p:nvPr>
            <p:ph idx="1"/>
          </p:nvPr>
        </p:nvPicPr>
        <p:blipFill>
          <a:blip r:embed="rId2"/>
          <a:srcRect l="675" r="197" b="1"/>
          <a:stretch/>
        </p:blipFill>
        <p:spPr>
          <a:xfrm>
            <a:off x="20" y="1282"/>
            <a:ext cx="12191980" cy="6856718"/>
          </a:xfrm>
          <a:prstGeom prst="rect">
            <a:avLst/>
          </a:prstGeom>
        </p:spPr>
      </p:pic>
    </p:spTree>
    <p:extLst>
      <p:ext uri="{BB962C8B-B14F-4D97-AF65-F5344CB8AC3E}">
        <p14:creationId xmlns:p14="http://schemas.microsoft.com/office/powerpoint/2010/main" val="2476644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4" descr="A brain next to a person running&#10;&#10;Description automatically generated">
            <a:extLst>
              <a:ext uri="{FF2B5EF4-FFF2-40B4-BE49-F238E27FC236}">
                <a16:creationId xmlns:a16="http://schemas.microsoft.com/office/drawing/2014/main" id="{85A17DC5-9E22-D58C-7A85-5022CD14AB15}"/>
              </a:ext>
            </a:extLst>
          </p:cNvPr>
          <p:cNvPicPr>
            <a:picLocks noGrp="1" noChangeAspect="1"/>
          </p:cNvPicPr>
          <p:nvPr>
            <p:ph idx="1"/>
          </p:nvPr>
        </p:nvPicPr>
        <p:blipFill>
          <a:blip r:embed="rId3"/>
          <a:srcRect t="12772" b="11485"/>
          <a:stretch/>
        </p:blipFill>
        <p:spPr>
          <a:xfrm>
            <a:off x="20" y="1282"/>
            <a:ext cx="12191980" cy="6856718"/>
          </a:xfrm>
          <a:prstGeom prst="rect">
            <a:avLst/>
          </a:prstGeom>
        </p:spPr>
      </p:pic>
    </p:spTree>
    <p:extLst>
      <p:ext uri="{BB962C8B-B14F-4D97-AF65-F5344CB8AC3E}">
        <p14:creationId xmlns:p14="http://schemas.microsoft.com/office/powerpoint/2010/main" val="13426579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a:extLst>
              <a:ext uri="{FF2B5EF4-FFF2-40B4-BE49-F238E27FC236}">
                <a16:creationId xmlns:a16="http://schemas.microsoft.com/office/drawing/2014/main" id="{7C432AFE-B3D2-4BFF-BF8F-96C27AFF1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0264A3E6-EFF2-208E-A2C1-694DCEFF798F}"/>
              </a:ext>
            </a:extLst>
          </p:cNvPr>
          <p:cNvPicPr>
            <a:picLocks noChangeAspect="1"/>
          </p:cNvPicPr>
          <p:nvPr/>
        </p:nvPicPr>
        <p:blipFill>
          <a:blip r:embed="rId3">
            <a:alphaModFix amt="40000"/>
          </a:blip>
          <a:srcRect b="4661"/>
          <a:stretch/>
        </p:blipFill>
        <p:spPr>
          <a:xfrm>
            <a:off x="20" y="10"/>
            <a:ext cx="12191979" cy="6857990"/>
          </a:xfrm>
          <a:prstGeom prst="rect">
            <a:avLst/>
          </a:prstGeom>
        </p:spPr>
      </p:pic>
      <p:sp>
        <p:nvSpPr>
          <p:cNvPr id="2" name="Title 1">
            <a:extLst>
              <a:ext uri="{FF2B5EF4-FFF2-40B4-BE49-F238E27FC236}">
                <a16:creationId xmlns:a16="http://schemas.microsoft.com/office/drawing/2014/main" id="{142273D3-0954-A338-28B6-AC46F2F9EDE3}"/>
              </a:ext>
            </a:extLst>
          </p:cNvPr>
          <p:cNvSpPr>
            <a:spLocks noGrp="1"/>
          </p:cNvSpPr>
          <p:nvPr>
            <p:ph type="title"/>
          </p:nvPr>
        </p:nvSpPr>
        <p:spPr>
          <a:xfrm>
            <a:off x="841249" y="941832"/>
            <a:ext cx="10506456" cy="2057400"/>
          </a:xfrm>
        </p:spPr>
        <p:txBody>
          <a:bodyPr anchor="b">
            <a:normAutofit/>
          </a:bodyPr>
          <a:lstStyle/>
          <a:p>
            <a:r>
              <a:rPr lang="en-GB" sz="5000">
                <a:solidFill>
                  <a:schemeClr val="bg1"/>
                </a:solidFill>
              </a:rPr>
              <a:t>Actus Reus vs Mens Rea</a:t>
            </a:r>
          </a:p>
        </p:txBody>
      </p:sp>
      <p:sp>
        <p:nvSpPr>
          <p:cNvPr id="16" name="Rectangle 15">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0140"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4" name="Rectangle 13">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3241202"/>
            <a:ext cx="10506456" cy="18288"/>
          </a:xfrm>
          <a:prstGeom prst="rect">
            <a:avLst/>
          </a:prstGeom>
          <a:solidFill>
            <a:schemeClr val="bg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63CBC04F-2CDD-D289-B1BE-A5916558D039}"/>
              </a:ext>
            </a:extLst>
          </p:cNvPr>
          <p:cNvSpPr>
            <a:spLocks noGrp="1"/>
          </p:cNvSpPr>
          <p:nvPr>
            <p:ph idx="1"/>
          </p:nvPr>
        </p:nvSpPr>
        <p:spPr>
          <a:xfrm>
            <a:off x="841248" y="3502152"/>
            <a:ext cx="10506456" cy="2670048"/>
          </a:xfrm>
        </p:spPr>
        <p:txBody>
          <a:bodyPr>
            <a:normAutofit/>
          </a:bodyPr>
          <a:lstStyle/>
          <a:p>
            <a:pPr>
              <a:spcAft>
                <a:spcPts val="800"/>
              </a:spcAft>
            </a:pPr>
            <a:r>
              <a:rPr lang="en-GB" sz="2400" dirty="0">
                <a:solidFill>
                  <a:schemeClr val="bg1"/>
                </a:solidFill>
                <a:effectLst/>
                <a:latin typeface="Calibri" panose="020F0502020204030204" pitchFamily="34" charset="0"/>
                <a:ea typeface="DengXian" panose="020B0503020204020204" pitchFamily="2" charset="-122"/>
                <a:cs typeface="Calibri" panose="020F0502020204030204" pitchFamily="34" charset="0"/>
              </a:rPr>
              <a:t>Actus Reus – What they actually did</a:t>
            </a:r>
            <a:endParaRPr lang="en-GB" sz="2400" dirty="0">
              <a:solidFill>
                <a:schemeClr val="bg1"/>
              </a:solidFill>
              <a:effectLst/>
              <a:latin typeface="Calibri" panose="020F0502020204030204" pitchFamily="34" charset="0"/>
              <a:ea typeface="DengXian" panose="020B0503020204020204" pitchFamily="2" charset="-122"/>
              <a:cs typeface="Arial" panose="020B0604020202020204" pitchFamily="34" charset="0"/>
            </a:endParaRPr>
          </a:p>
          <a:p>
            <a:pPr>
              <a:spcAft>
                <a:spcPts val="800"/>
              </a:spcAft>
            </a:pPr>
            <a:r>
              <a:rPr lang="en-GB" sz="2400" dirty="0">
                <a:solidFill>
                  <a:schemeClr val="bg1"/>
                </a:solidFill>
                <a:effectLst/>
                <a:latin typeface="Calibri" panose="020F0502020204030204" pitchFamily="34" charset="0"/>
                <a:ea typeface="DengXian" panose="020B0503020204020204" pitchFamily="2" charset="-122"/>
                <a:cs typeface="Calibri" panose="020F0502020204030204" pitchFamily="34" charset="0"/>
              </a:rPr>
              <a:t>Mens Rea – Mental element</a:t>
            </a:r>
            <a:endParaRPr lang="en-GB" sz="2400" dirty="0">
              <a:solidFill>
                <a:schemeClr val="bg1"/>
              </a:solidFill>
              <a:effectLst/>
              <a:latin typeface="Calibri" panose="020F0502020204030204" pitchFamily="34" charset="0"/>
              <a:ea typeface="DengXian" panose="020B0503020204020204" pitchFamily="2" charset="-122"/>
              <a:cs typeface="Arial" panose="020B0604020202020204" pitchFamily="34" charset="0"/>
            </a:endParaRPr>
          </a:p>
          <a:p>
            <a:endParaRPr lang="en-GB" sz="2000" dirty="0">
              <a:solidFill>
                <a:schemeClr val="bg1"/>
              </a:solidFill>
            </a:endParaRPr>
          </a:p>
        </p:txBody>
      </p:sp>
    </p:spTree>
    <p:extLst>
      <p:ext uri="{BB962C8B-B14F-4D97-AF65-F5344CB8AC3E}">
        <p14:creationId xmlns:p14="http://schemas.microsoft.com/office/powerpoint/2010/main" val="27053618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4" descr="A person and person holding a purse&#10;&#10;Description automatically generated">
            <a:extLst>
              <a:ext uri="{FF2B5EF4-FFF2-40B4-BE49-F238E27FC236}">
                <a16:creationId xmlns:a16="http://schemas.microsoft.com/office/drawing/2014/main" id="{E5CACAC0-943A-20FD-C4D1-B351D38DFBB8}"/>
              </a:ext>
            </a:extLst>
          </p:cNvPr>
          <p:cNvPicPr>
            <a:picLocks noGrp="1" noChangeAspect="1"/>
          </p:cNvPicPr>
          <p:nvPr>
            <p:ph idx="1"/>
          </p:nvPr>
        </p:nvPicPr>
        <p:blipFill rotWithShape="1">
          <a:blip r:embed="rId3"/>
          <a:srcRect l="2649" r="-1" b="-1"/>
          <a:stretch/>
        </p:blipFill>
        <p:spPr>
          <a:xfrm>
            <a:off x="20" y="1282"/>
            <a:ext cx="12191980" cy="6856718"/>
          </a:xfrm>
          <a:prstGeom prst="rect">
            <a:avLst/>
          </a:prstGeom>
        </p:spPr>
      </p:pic>
    </p:spTree>
    <p:extLst>
      <p:ext uri="{BB962C8B-B14F-4D97-AF65-F5344CB8AC3E}">
        <p14:creationId xmlns:p14="http://schemas.microsoft.com/office/powerpoint/2010/main" val="24212935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4D8F37-D334-4AD1-D5F4-C6A7A77CB7D7}"/>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Section 1 Theft Act 1968</a:t>
            </a:r>
          </a:p>
        </p:txBody>
      </p:sp>
      <p:sp>
        <p:nvSpPr>
          <p:cNvPr id="3" name="Content Placeholder 2">
            <a:extLst>
              <a:ext uri="{FF2B5EF4-FFF2-40B4-BE49-F238E27FC236}">
                <a16:creationId xmlns:a16="http://schemas.microsoft.com/office/drawing/2014/main" id="{750B50C8-1735-E02F-243F-0721F2E7F0EA}"/>
              </a:ext>
            </a:extLst>
          </p:cNvPr>
          <p:cNvSpPr>
            <a:spLocks noGrp="1"/>
          </p:cNvSpPr>
          <p:nvPr>
            <p:ph idx="1"/>
          </p:nvPr>
        </p:nvSpPr>
        <p:spPr>
          <a:xfrm>
            <a:off x="4810259" y="649480"/>
            <a:ext cx="6555347" cy="5546047"/>
          </a:xfrm>
        </p:spPr>
        <p:txBody>
          <a:bodyPr anchor="ctr">
            <a:normAutofit/>
          </a:bodyPr>
          <a:lstStyle/>
          <a:p>
            <a:pPr marL="0" marR="0" lvl="0" indent="0" algn="ctr" fontAlgn="auto">
              <a:spcBef>
                <a:spcPts val="0"/>
              </a:spcBef>
              <a:spcAft>
                <a:spcPts val="2400"/>
              </a:spcAft>
              <a:buClrTx/>
              <a:buSzTx/>
              <a:buNone/>
              <a:tabLst/>
              <a:defRPr/>
            </a:pPr>
            <a:r>
              <a:rPr kumimoji="0" lang="en-US" altLang="en-US" b="0" i="0" u="none" strike="noStrike" cap="none" spc="0" normalizeH="0" baseline="0" noProof="0" dirty="0">
                <a:ln>
                  <a:noFill/>
                </a:ln>
                <a:effectLst/>
                <a:uLnTx/>
                <a:uFillTx/>
              </a:rPr>
              <a:t>‘A person is guilty of theft if they </a:t>
            </a:r>
            <a:endParaRPr lang="en-US" altLang="en-US" dirty="0"/>
          </a:p>
          <a:p>
            <a:pPr marL="0" marR="0" lvl="0" indent="0" algn="ctr" fontAlgn="auto">
              <a:spcBef>
                <a:spcPts val="0"/>
              </a:spcBef>
              <a:spcAft>
                <a:spcPts val="2400"/>
              </a:spcAft>
              <a:buClrTx/>
              <a:buSzTx/>
              <a:buNone/>
              <a:tabLst/>
              <a:defRPr/>
            </a:pPr>
            <a:r>
              <a:rPr kumimoji="0" lang="en-US" altLang="en-US" b="1" i="0" u="sng" strike="noStrike" cap="none" spc="0" normalizeH="0" baseline="0" noProof="0" dirty="0">
                <a:ln>
                  <a:noFill/>
                </a:ln>
                <a:effectLst/>
                <a:uLnTx/>
                <a:uFillTx/>
              </a:rPr>
              <a:t>dishonestly appropriates property</a:t>
            </a:r>
            <a:r>
              <a:rPr kumimoji="0" lang="en-US" altLang="en-US" b="1" i="0" u="sng" strike="noStrike" cap="none" spc="0" normalizeH="0" noProof="0" dirty="0">
                <a:ln>
                  <a:noFill/>
                </a:ln>
                <a:effectLst/>
                <a:uLnTx/>
                <a:uFillTx/>
              </a:rPr>
              <a:t> </a:t>
            </a:r>
            <a:r>
              <a:rPr kumimoji="0" lang="en-US" altLang="en-US" b="1" i="0" u="sng" strike="noStrike" cap="none" spc="0" normalizeH="0" baseline="0" noProof="0" dirty="0">
                <a:ln>
                  <a:noFill/>
                </a:ln>
                <a:effectLst/>
                <a:uLnTx/>
                <a:uFillTx/>
              </a:rPr>
              <a:t>belonging to another </a:t>
            </a:r>
          </a:p>
          <a:p>
            <a:pPr marL="0" marR="0" lvl="0" indent="0" algn="ctr" fontAlgn="auto">
              <a:spcBef>
                <a:spcPts val="0"/>
              </a:spcBef>
              <a:spcAft>
                <a:spcPts val="2400"/>
              </a:spcAft>
              <a:buClrTx/>
              <a:buSzTx/>
              <a:buNone/>
              <a:tabLst/>
              <a:defRPr/>
            </a:pPr>
            <a:r>
              <a:rPr lang="en-US" altLang="en-US" dirty="0"/>
              <a:t>W</a:t>
            </a:r>
            <a:r>
              <a:rPr kumimoji="0" lang="en-US" altLang="en-US" b="0" i="0" u="none" strike="noStrike" cap="none" spc="0" normalizeH="0" baseline="0" noProof="0" dirty="0" err="1">
                <a:ln>
                  <a:noFill/>
                </a:ln>
                <a:effectLst/>
                <a:uLnTx/>
                <a:uFillTx/>
              </a:rPr>
              <a:t>ith</a:t>
            </a:r>
            <a:r>
              <a:rPr kumimoji="0" lang="en-US" altLang="en-US" b="0" i="0" u="none" strike="noStrike" cap="none" spc="0" normalizeH="0" noProof="0" dirty="0">
                <a:ln>
                  <a:noFill/>
                </a:ln>
                <a:effectLst/>
                <a:uLnTx/>
                <a:uFillTx/>
              </a:rPr>
              <a:t> </a:t>
            </a:r>
            <a:r>
              <a:rPr kumimoji="0" lang="en-US" altLang="en-US" b="0" i="0" u="none" strike="noStrike" cap="none" spc="0" normalizeH="0" baseline="0" noProof="0" dirty="0">
                <a:ln>
                  <a:noFill/>
                </a:ln>
                <a:effectLst/>
                <a:uLnTx/>
                <a:uFillTx/>
              </a:rPr>
              <a:t>the intention of </a:t>
            </a:r>
          </a:p>
          <a:p>
            <a:pPr marL="0" marR="0" lvl="0" indent="0" algn="ctr" fontAlgn="auto">
              <a:spcBef>
                <a:spcPts val="0"/>
              </a:spcBef>
              <a:spcAft>
                <a:spcPts val="2400"/>
              </a:spcAft>
              <a:buClrTx/>
              <a:buSzTx/>
              <a:buNone/>
              <a:tabLst/>
              <a:defRPr/>
            </a:pPr>
            <a:r>
              <a:rPr kumimoji="0" lang="en-US" altLang="en-US" b="1" i="0" u="sng" strike="noStrike" cap="none" spc="0" normalizeH="0" baseline="0" noProof="0" dirty="0">
                <a:ln>
                  <a:noFill/>
                </a:ln>
                <a:effectLst/>
                <a:uLnTx/>
                <a:uFillTx/>
              </a:rPr>
              <a:t>permanently depriving </a:t>
            </a:r>
          </a:p>
          <a:p>
            <a:pPr marL="0" marR="0" lvl="0" indent="0" algn="ctr" fontAlgn="auto">
              <a:spcBef>
                <a:spcPts val="0"/>
              </a:spcBef>
              <a:spcAft>
                <a:spcPts val="2400"/>
              </a:spcAft>
              <a:buClrTx/>
              <a:buSzTx/>
              <a:buNone/>
              <a:tabLst/>
              <a:defRPr/>
            </a:pPr>
            <a:r>
              <a:rPr kumimoji="0" lang="en-US" altLang="en-US" b="0" i="0" u="none" strike="noStrike" cap="none" spc="0" normalizeH="0" baseline="0" noProof="0" dirty="0">
                <a:ln>
                  <a:noFill/>
                </a:ln>
                <a:effectLst/>
                <a:uLnTx/>
                <a:uFillTx/>
              </a:rPr>
              <a:t>the other of it.’</a:t>
            </a:r>
          </a:p>
          <a:p>
            <a:endParaRPr lang="en-GB" sz="2000" dirty="0"/>
          </a:p>
        </p:txBody>
      </p:sp>
    </p:spTree>
    <p:extLst>
      <p:ext uri="{BB962C8B-B14F-4D97-AF65-F5344CB8AC3E}">
        <p14:creationId xmlns:p14="http://schemas.microsoft.com/office/powerpoint/2010/main" val="40190728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DF4B04-8224-B787-655E-2826AF36705E}"/>
              </a:ext>
            </a:extLst>
          </p:cNvPr>
          <p:cNvSpPr>
            <a:spLocks noGrp="1"/>
          </p:cNvSpPr>
          <p:nvPr>
            <p:ph type="title"/>
          </p:nvPr>
        </p:nvSpPr>
        <p:spPr>
          <a:xfrm>
            <a:off x="630936" y="640080"/>
            <a:ext cx="4818888" cy="1481328"/>
          </a:xfrm>
        </p:spPr>
        <p:txBody>
          <a:bodyPr anchor="b">
            <a:normAutofit/>
          </a:bodyPr>
          <a:lstStyle/>
          <a:p>
            <a:r>
              <a:rPr lang="en-GB" sz="5000"/>
              <a:t>Research Task – 5 minutes</a:t>
            </a:r>
          </a:p>
        </p:txBody>
      </p:sp>
      <p:sp>
        <p:nvSpPr>
          <p:cNvPr id="12"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BC491D4-85A1-FAD1-ADB0-5DA030F64651}"/>
              </a:ext>
            </a:extLst>
          </p:cNvPr>
          <p:cNvSpPr>
            <a:spLocks noGrp="1"/>
          </p:cNvSpPr>
          <p:nvPr>
            <p:ph idx="1"/>
          </p:nvPr>
        </p:nvSpPr>
        <p:spPr>
          <a:xfrm>
            <a:off x="630936" y="2660904"/>
            <a:ext cx="4818888" cy="3547872"/>
          </a:xfrm>
        </p:spPr>
        <p:txBody>
          <a:bodyPr anchor="t">
            <a:normAutofit/>
          </a:bodyPr>
          <a:lstStyle/>
          <a:p>
            <a:pPr marL="0" marR="0" lvl="0" indent="0" defTabSz="914400" rtl="0" eaLnBrk="1" fontAlgn="auto" latinLnBrk="0" hangingPunct="1">
              <a:spcBef>
                <a:spcPts val="1200"/>
              </a:spcBef>
              <a:spcAft>
                <a:spcPts val="200"/>
              </a:spcAft>
              <a:buClr>
                <a:srgbClr val="E48312"/>
              </a:buClr>
              <a:buSzPct val="100000"/>
              <a:buFont typeface="Calibri" panose="020F0502020204030204" pitchFamily="34" charset="0"/>
              <a:buNone/>
              <a:tabLst/>
              <a:defRPr/>
            </a:pPr>
            <a:r>
              <a:rPr kumimoji="0" lang="en-GB" altLang="en-US" sz="2000" b="0" i="0" u="none" strike="noStrike" kern="1200" cap="none" spc="0" normalizeH="0" baseline="0" noProof="0">
                <a:ln>
                  <a:noFill/>
                </a:ln>
                <a:effectLst/>
                <a:uLnTx/>
                <a:uFillTx/>
                <a:latin typeface="Arial" panose="020B0604020202020204" pitchFamily="34" charset="0"/>
                <a:cs typeface="Arial" panose="020B0604020202020204" pitchFamily="34" charset="0"/>
              </a:rPr>
              <a:t>Research</a:t>
            </a:r>
            <a:r>
              <a:rPr kumimoji="0" lang="en-GB" altLang="en-US" sz="2000" b="0" i="0" u="none" strike="noStrike" kern="1200" cap="none" spc="0" normalizeH="0" noProof="0">
                <a:ln>
                  <a:noFill/>
                </a:ln>
                <a:effectLst/>
                <a:uLnTx/>
                <a:uFillTx/>
                <a:latin typeface="Arial" panose="020B0604020202020204" pitchFamily="34" charset="0"/>
                <a:cs typeface="Arial" panose="020B0604020202020204" pitchFamily="34" charset="0"/>
              </a:rPr>
              <a:t> </a:t>
            </a:r>
            <a:r>
              <a:rPr lang="en-GB" altLang="en-US" sz="2000">
                <a:latin typeface="Arial" panose="020B0604020202020204" pitchFamily="34" charset="0"/>
                <a:cs typeface="Arial" panose="020B0604020202020204" pitchFamily="34" charset="0"/>
              </a:rPr>
              <a:t>the ‘</a:t>
            </a:r>
            <a:r>
              <a:rPr kumimoji="0" lang="en-GB" altLang="en-US" sz="2000" b="0" i="0" u="none" strike="noStrike" kern="1200" cap="none" spc="0" normalizeH="0" baseline="0" noProof="0">
                <a:ln>
                  <a:noFill/>
                </a:ln>
                <a:effectLst/>
                <a:uLnTx/>
                <a:uFillTx/>
                <a:latin typeface="Arial" panose="020B0604020202020204" pitchFamily="34" charset="0"/>
                <a:cs typeface="Arial" panose="020B0604020202020204" pitchFamily="34" charset="0"/>
              </a:rPr>
              <a:t>point</a:t>
            </a:r>
            <a:r>
              <a:rPr kumimoji="0" lang="en-GB" altLang="en-US" sz="2000" b="0" i="0" u="none" strike="noStrike" kern="1200" cap="none" spc="0" normalizeH="0" noProof="0">
                <a:ln>
                  <a:noFill/>
                </a:ln>
                <a:effectLst/>
                <a:uLnTx/>
                <a:uFillTx/>
                <a:latin typeface="Arial" panose="020B0604020202020204" pitchFamily="34" charset="0"/>
                <a:cs typeface="Arial" panose="020B0604020202020204" pitchFamily="34" charset="0"/>
              </a:rPr>
              <a:t> to prove’</a:t>
            </a:r>
            <a:r>
              <a:rPr kumimoji="0" lang="en-GB" altLang="en-US" sz="2000" b="0" i="0" u="none" strike="noStrike" kern="1200" cap="none" spc="0" normalizeH="0" baseline="0" noProof="0">
                <a:ln>
                  <a:noFill/>
                </a:ln>
                <a:effectLst/>
                <a:uLnTx/>
                <a:uFillTx/>
                <a:latin typeface="Arial" panose="020B0604020202020204" pitchFamily="34" charset="0"/>
                <a:cs typeface="Arial" panose="020B0604020202020204" pitchFamily="34" charset="0"/>
              </a:rPr>
              <a:t> and present back to the class. </a:t>
            </a:r>
          </a:p>
          <a:p>
            <a:pPr marL="0" marR="0" lvl="0" indent="0" defTabSz="914400" rtl="0" eaLnBrk="1" fontAlgn="auto" latinLnBrk="0" hangingPunct="1">
              <a:spcBef>
                <a:spcPts val="1200"/>
              </a:spcBef>
              <a:spcAft>
                <a:spcPts val="200"/>
              </a:spcAft>
              <a:buClr>
                <a:srgbClr val="E48312"/>
              </a:buClr>
              <a:buSzPct val="100000"/>
              <a:buFont typeface="Calibri" panose="020F0502020204030204" pitchFamily="34" charset="0"/>
              <a:buNone/>
              <a:tabLst/>
              <a:defRPr/>
            </a:pPr>
            <a:endParaRPr kumimoji="0" lang="en-GB" altLang="en-US" sz="2000" b="0" i="0" u="none" strike="noStrike" kern="1200" cap="none" spc="0" normalizeH="0" baseline="0" noProof="0">
              <a:ln>
                <a:noFill/>
              </a:ln>
              <a:effectLst/>
              <a:uLnTx/>
              <a:uFillTx/>
              <a:latin typeface="Arial" panose="020B0604020202020204" pitchFamily="34" charset="0"/>
              <a:cs typeface="Arial" panose="020B0604020202020204" pitchFamily="34" charset="0"/>
            </a:endParaRPr>
          </a:p>
          <a:p>
            <a:pPr marL="91440" marR="0" lvl="0" indent="-91440" defTabSz="914400" rtl="0" eaLnBrk="1" fontAlgn="auto" latinLnBrk="0" hangingPunct="1">
              <a:spcBef>
                <a:spcPts val="1200"/>
              </a:spcBef>
              <a:spcAft>
                <a:spcPts val="200"/>
              </a:spcAft>
              <a:buClr>
                <a:srgbClr val="E48312"/>
              </a:buClr>
              <a:buSzPct val="100000"/>
              <a:buFont typeface="Calibri" panose="020F0502020204030204" pitchFamily="34" charset="0"/>
              <a:buChar char=" "/>
              <a:tabLst/>
              <a:defRPr/>
            </a:pPr>
            <a:r>
              <a:rPr kumimoji="0" lang="en-GB" altLang="en-US" sz="2000" b="1" i="0" u="none" strike="noStrike" kern="1200" cap="none" spc="0" normalizeH="0" baseline="0" noProof="0">
                <a:ln>
                  <a:noFill/>
                </a:ln>
                <a:effectLst/>
                <a:uLnTx/>
                <a:uFillTx/>
                <a:latin typeface="Arial" panose="020B0604020202020204" pitchFamily="34" charset="0"/>
                <a:cs typeface="Arial" panose="020B0604020202020204" pitchFamily="34" charset="0"/>
              </a:rPr>
              <a:t>Group 1 </a:t>
            </a:r>
            <a:r>
              <a:rPr kumimoji="0" lang="en-GB" altLang="en-US" sz="2000" b="0" i="0" u="none" strike="noStrike" kern="1200" cap="none" spc="0" normalizeH="0" baseline="0" noProof="0">
                <a:ln>
                  <a:noFill/>
                </a:ln>
                <a:effectLst/>
                <a:uLnTx/>
                <a:uFillTx/>
                <a:latin typeface="Arial" panose="020B0604020202020204" pitchFamily="34" charset="0"/>
                <a:cs typeface="Arial" panose="020B0604020202020204" pitchFamily="34" charset="0"/>
              </a:rPr>
              <a:t>- dishonesty, </a:t>
            </a:r>
          </a:p>
          <a:p>
            <a:pPr marL="91440" marR="0" lvl="0" indent="-91440" defTabSz="914400" rtl="0" eaLnBrk="1" fontAlgn="auto" latinLnBrk="0" hangingPunct="1">
              <a:spcBef>
                <a:spcPts val="1200"/>
              </a:spcBef>
              <a:spcAft>
                <a:spcPts val="200"/>
              </a:spcAft>
              <a:buClr>
                <a:srgbClr val="E48312"/>
              </a:buClr>
              <a:buSzPct val="100000"/>
              <a:buFont typeface="Calibri" panose="020F0502020204030204" pitchFamily="34" charset="0"/>
              <a:buChar char=" "/>
              <a:tabLst/>
              <a:defRPr/>
            </a:pPr>
            <a:r>
              <a:rPr kumimoji="0" lang="en-GB" altLang="en-US" sz="2000" b="1" i="0" u="none" strike="noStrike" kern="1200" cap="none" spc="0" normalizeH="0" baseline="0" noProof="0">
                <a:ln>
                  <a:noFill/>
                </a:ln>
                <a:effectLst/>
                <a:uLnTx/>
                <a:uFillTx/>
                <a:latin typeface="Arial" panose="020B0604020202020204" pitchFamily="34" charset="0"/>
                <a:cs typeface="Arial" panose="020B0604020202020204" pitchFamily="34" charset="0"/>
              </a:rPr>
              <a:t>Group 2 </a:t>
            </a:r>
            <a:r>
              <a:rPr kumimoji="0" lang="en-GB" altLang="en-US" sz="2000" b="0" i="0" u="none" strike="noStrike" kern="1200" cap="none" spc="0" normalizeH="0" baseline="0" noProof="0">
                <a:ln>
                  <a:noFill/>
                </a:ln>
                <a:effectLst/>
                <a:uLnTx/>
                <a:uFillTx/>
                <a:latin typeface="Arial" panose="020B0604020202020204" pitchFamily="34" charset="0"/>
                <a:cs typeface="Arial" panose="020B0604020202020204" pitchFamily="34" charset="0"/>
              </a:rPr>
              <a:t>- appropriates, </a:t>
            </a:r>
          </a:p>
          <a:p>
            <a:pPr marL="91440" marR="0" lvl="0" indent="-91440" defTabSz="914400" rtl="0" eaLnBrk="1" fontAlgn="auto" latinLnBrk="0" hangingPunct="1">
              <a:spcBef>
                <a:spcPts val="1200"/>
              </a:spcBef>
              <a:spcAft>
                <a:spcPts val="200"/>
              </a:spcAft>
              <a:buClr>
                <a:srgbClr val="E48312"/>
              </a:buClr>
              <a:buSzPct val="100000"/>
              <a:buFont typeface="Calibri" panose="020F0502020204030204" pitchFamily="34" charset="0"/>
              <a:buChar char=" "/>
              <a:tabLst/>
              <a:defRPr/>
            </a:pPr>
            <a:r>
              <a:rPr kumimoji="0" lang="en-GB" altLang="en-US" sz="2000" b="1" i="0" u="none" strike="noStrike" kern="1200" cap="none" spc="0" normalizeH="0" baseline="0" noProof="0">
                <a:ln>
                  <a:noFill/>
                </a:ln>
                <a:effectLst/>
                <a:uLnTx/>
                <a:uFillTx/>
                <a:latin typeface="Arial" panose="020B0604020202020204" pitchFamily="34" charset="0"/>
                <a:cs typeface="Arial" panose="020B0604020202020204" pitchFamily="34" charset="0"/>
              </a:rPr>
              <a:t>Group 3 </a:t>
            </a:r>
            <a:r>
              <a:rPr kumimoji="0" lang="en-GB" altLang="en-US" sz="2000" b="0" i="0" u="none" strike="noStrike" kern="1200" cap="none" spc="0" normalizeH="0" baseline="0" noProof="0">
                <a:ln>
                  <a:noFill/>
                </a:ln>
                <a:effectLst/>
                <a:uLnTx/>
                <a:uFillTx/>
                <a:latin typeface="Arial" panose="020B0604020202020204" pitchFamily="34" charset="0"/>
                <a:cs typeface="Arial" panose="020B0604020202020204" pitchFamily="34" charset="0"/>
              </a:rPr>
              <a:t>- property, </a:t>
            </a:r>
          </a:p>
          <a:p>
            <a:pPr marL="91440" marR="0" lvl="0" indent="-91440" defTabSz="914400" rtl="0" eaLnBrk="1" fontAlgn="auto" latinLnBrk="0" hangingPunct="1">
              <a:spcBef>
                <a:spcPts val="1200"/>
              </a:spcBef>
              <a:spcAft>
                <a:spcPts val="200"/>
              </a:spcAft>
              <a:buClr>
                <a:srgbClr val="E48312"/>
              </a:buClr>
              <a:buSzPct val="100000"/>
              <a:buFont typeface="Calibri" panose="020F0502020204030204" pitchFamily="34" charset="0"/>
              <a:buChar char=" "/>
              <a:tabLst/>
              <a:defRPr/>
            </a:pPr>
            <a:r>
              <a:rPr kumimoji="0" lang="en-GB" altLang="en-US" sz="2000" b="1" i="0" u="none" strike="noStrike" kern="1200" cap="none" spc="0" normalizeH="0" baseline="0" noProof="0">
                <a:ln>
                  <a:noFill/>
                </a:ln>
                <a:effectLst/>
                <a:uLnTx/>
                <a:uFillTx/>
                <a:latin typeface="Arial" panose="020B0604020202020204" pitchFamily="34" charset="0"/>
                <a:cs typeface="Arial" panose="020B0604020202020204" pitchFamily="34" charset="0"/>
              </a:rPr>
              <a:t>Group 4 </a:t>
            </a:r>
            <a:r>
              <a:rPr kumimoji="0" lang="en-GB" altLang="en-US" sz="2000" b="0" i="0" u="none" strike="noStrike" kern="1200" cap="none" spc="0" normalizeH="0" baseline="0" noProof="0">
                <a:ln>
                  <a:noFill/>
                </a:ln>
                <a:effectLst/>
                <a:uLnTx/>
                <a:uFillTx/>
                <a:latin typeface="Arial" panose="020B0604020202020204" pitchFamily="34" charset="0"/>
                <a:cs typeface="Arial" panose="020B0604020202020204" pitchFamily="34" charset="0"/>
              </a:rPr>
              <a:t>- belonging to another, </a:t>
            </a:r>
          </a:p>
          <a:p>
            <a:pPr marL="91440" marR="0" lvl="0" indent="-91440" defTabSz="914400" rtl="0" eaLnBrk="1" fontAlgn="auto" latinLnBrk="0" hangingPunct="1">
              <a:spcBef>
                <a:spcPts val="1200"/>
              </a:spcBef>
              <a:spcAft>
                <a:spcPts val="200"/>
              </a:spcAft>
              <a:buClr>
                <a:srgbClr val="E48312"/>
              </a:buClr>
              <a:buSzPct val="100000"/>
              <a:buFont typeface="Calibri" panose="020F0502020204030204" pitchFamily="34" charset="0"/>
              <a:buChar char=" "/>
              <a:tabLst/>
              <a:defRPr/>
            </a:pPr>
            <a:r>
              <a:rPr kumimoji="0" lang="en-GB" altLang="en-US" sz="2000" b="1" i="0" u="none" strike="noStrike" kern="1200" cap="none" spc="0" normalizeH="0" baseline="0" noProof="0">
                <a:ln>
                  <a:noFill/>
                </a:ln>
                <a:effectLst/>
                <a:uLnTx/>
                <a:uFillTx/>
                <a:latin typeface="Arial" panose="020B0604020202020204" pitchFamily="34" charset="0"/>
                <a:cs typeface="Arial" panose="020B0604020202020204" pitchFamily="34" charset="0"/>
              </a:rPr>
              <a:t>Group 5 </a:t>
            </a:r>
            <a:r>
              <a:rPr kumimoji="0" lang="en-GB" altLang="en-US" sz="2000" b="0" i="0" u="none" strike="noStrike" kern="1200" cap="none" spc="0" normalizeH="0" baseline="0" noProof="0">
                <a:ln>
                  <a:noFill/>
                </a:ln>
                <a:effectLst/>
                <a:uLnTx/>
                <a:uFillTx/>
                <a:latin typeface="Arial" panose="020B0604020202020204" pitchFamily="34" charset="0"/>
                <a:cs typeface="Arial" panose="020B0604020202020204" pitchFamily="34" charset="0"/>
              </a:rPr>
              <a:t>- permanently deprive</a:t>
            </a:r>
            <a:endParaRPr kumimoji="0" lang="en-GB" sz="2000" b="0" i="0" u="none" strike="noStrike" kern="1200" cap="none" spc="0" normalizeH="0" baseline="0" noProof="0">
              <a:ln>
                <a:noFill/>
              </a:ln>
              <a:effectLst/>
              <a:uLnTx/>
              <a:uFillTx/>
              <a:latin typeface="Arial" panose="020B0604020202020204" pitchFamily="34" charset="0"/>
              <a:cs typeface="Arial" panose="020B0604020202020204" pitchFamily="34" charset="0"/>
            </a:endParaRPr>
          </a:p>
          <a:p>
            <a:endParaRPr lang="en-GB" sz="2000"/>
          </a:p>
        </p:txBody>
      </p:sp>
      <p:pic>
        <p:nvPicPr>
          <p:cNvPr id="5" name="Picture 4">
            <a:extLst>
              <a:ext uri="{FF2B5EF4-FFF2-40B4-BE49-F238E27FC236}">
                <a16:creationId xmlns:a16="http://schemas.microsoft.com/office/drawing/2014/main" id="{C7ACD651-0CB1-D807-E797-2FC41F0B45DC}"/>
              </a:ext>
            </a:extLst>
          </p:cNvPr>
          <p:cNvPicPr>
            <a:picLocks noChangeAspect="1"/>
          </p:cNvPicPr>
          <p:nvPr/>
        </p:nvPicPr>
        <p:blipFill>
          <a:blip r:embed="rId3"/>
          <a:stretch>
            <a:fillRect/>
          </a:stretch>
        </p:blipFill>
        <p:spPr>
          <a:xfrm>
            <a:off x="6099048" y="747740"/>
            <a:ext cx="5458968" cy="5362519"/>
          </a:xfrm>
          <a:prstGeom prst="rect">
            <a:avLst/>
          </a:prstGeom>
        </p:spPr>
      </p:pic>
    </p:spTree>
    <p:extLst>
      <p:ext uri="{BB962C8B-B14F-4D97-AF65-F5344CB8AC3E}">
        <p14:creationId xmlns:p14="http://schemas.microsoft.com/office/powerpoint/2010/main" val="66026765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5FFC6-29B6-7543-FA26-375D2BE773DF}"/>
              </a:ext>
            </a:extLst>
          </p:cNvPr>
          <p:cNvSpPr>
            <a:spLocks noGrp="1"/>
          </p:cNvSpPr>
          <p:nvPr>
            <p:ph type="title"/>
          </p:nvPr>
        </p:nvSpPr>
        <p:spPr>
          <a:xfrm>
            <a:off x="838200" y="365125"/>
            <a:ext cx="10515600" cy="849721"/>
          </a:xfrm>
        </p:spPr>
        <p:txBody>
          <a:bodyPr/>
          <a:lstStyle/>
          <a:p>
            <a:r>
              <a:rPr lang="en-GB" dirty="0"/>
              <a:t>Dishonesty</a:t>
            </a:r>
          </a:p>
        </p:txBody>
      </p:sp>
      <p:sp>
        <p:nvSpPr>
          <p:cNvPr id="3" name="Content Placeholder 2">
            <a:extLst>
              <a:ext uri="{FF2B5EF4-FFF2-40B4-BE49-F238E27FC236}">
                <a16:creationId xmlns:a16="http://schemas.microsoft.com/office/drawing/2014/main" id="{2D44CFA8-CC9D-7321-2CC5-A9FC47265AAB}"/>
              </a:ext>
            </a:extLst>
          </p:cNvPr>
          <p:cNvSpPr>
            <a:spLocks noGrp="1"/>
          </p:cNvSpPr>
          <p:nvPr>
            <p:ph idx="1"/>
          </p:nvPr>
        </p:nvSpPr>
        <p:spPr>
          <a:xfrm>
            <a:off x="838200" y="1214846"/>
            <a:ext cx="10515600" cy="4962117"/>
          </a:xfrm>
        </p:spPr>
        <p:txBody>
          <a:bodyPr/>
          <a:lstStyle/>
          <a:p>
            <a:pPr marL="0" indent="0">
              <a:buNone/>
            </a:pPr>
            <a:r>
              <a:rPr lang="en-US" altLang="en-US" sz="2400" b="1" dirty="0">
                <a:cs typeface="Arial" panose="020B0604020202020204" pitchFamily="34" charset="0"/>
              </a:rPr>
              <a:t>A person’s appropriation of property </a:t>
            </a:r>
            <a:r>
              <a:rPr lang="en-US" altLang="en-US" sz="2400" b="1" u="sng" dirty="0">
                <a:solidFill>
                  <a:schemeClr val="accent6"/>
                </a:solidFill>
                <a:cs typeface="Arial" panose="020B0604020202020204" pitchFamily="34" charset="0"/>
              </a:rPr>
              <a:t>is not to be regarded as dishonest </a:t>
            </a:r>
            <a:br>
              <a:rPr lang="en-US" altLang="en-US" sz="2400" b="1" u="sng" dirty="0">
                <a:cs typeface="Arial" panose="020B0604020202020204" pitchFamily="34" charset="0"/>
              </a:rPr>
            </a:br>
            <a:r>
              <a:rPr lang="en-US" altLang="en-US" sz="2400" b="1" dirty="0">
                <a:cs typeface="Arial" panose="020B0604020202020204" pitchFamily="34" charset="0"/>
              </a:rPr>
              <a:t>if the following apply:</a:t>
            </a:r>
          </a:p>
          <a:p>
            <a:endParaRPr lang="en-GB" dirty="0"/>
          </a:p>
        </p:txBody>
      </p:sp>
      <p:pic>
        <p:nvPicPr>
          <p:cNvPr id="5" name="Picture 4">
            <a:extLst>
              <a:ext uri="{FF2B5EF4-FFF2-40B4-BE49-F238E27FC236}">
                <a16:creationId xmlns:a16="http://schemas.microsoft.com/office/drawing/2014/main" id="{ECDEA3DE-6B20-478E-7738-C779DEE3B459}"/>
              </a:ext>
            </a:extLst>
          </p:cNvPr>
          <p:cNvPicPr>
            <a:picLocks noChangeAspect="1"/>
          </p:cNvPicPr>
          <p:nvPr/>
        </p:nvPicPr>
        <p:blipFill>
          <a:blip r:embed="rId3"/>
          <a:stretch>
            <a:fillRect/>
          </a:stretch>
        </p:blipFill>
        <p:spPr>
          <a:xfrm>
            <a:off x="1852612" y="2482850"/>
            <a:ext cx="8486775" cy="3829050"/>
          </a:xfrm>
          <a:prstGeom prst="rect">
            <a:avLst/>
          </a:prstGeom>
        </p:spPr>
      </p:pic>
    </p:spTree>
    <p:extLst>
      <p:ext uri="{BB962C8B-B14F-4D97-AF65-F5344CB8AC3E}">
        <p14:creationId xmlns:p14="http://schemas.microsoft.com/office/powerpoint/2010/main" val="14688904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803C034-D6C6-C2FD-0B89-F28D49E678F5}"/>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The evolution of dishonesty – R v GHOSH 1982</a:t>
            </a:r>
          </a:p>
        </p:txBody>
      </p:sp>
      <p:sp>
        <p:nvSpPr>
          <p:cNvPr id="3" name="Content Placeholder 2">
            <a:extLst>
              <a:ext uri="{FF2B5EF4-FFF2-40B4-BE49-F238E27FC236}">
                <a16:creationId xmlns:a16="http://schemas.microsoft.com/office/drawing/2014/main" id="{D4F09947-41EA-AC96-59DD-D7B5D945740D}"/>
              </a:ext>
            </a:extLst>
          </p:cNvPr>
          <p:cNvSpPr>
            <a:spLocks noGrp="1"/>
          </p:cNvSpPr>
          <p:nvPr>
            <p:ph idx="1"/>
          </p:nvPr>
        </p:nvSpPr>
        <p:spPr>
          <a:xfrm>
            <a:off x="6503158" y="649480"/>
            <a:ext cx="4862447" cy="5546047"/>
          </a:xfrm>
        </p:spPr>
        <p:txBody>
          <a:bodyPr anchor="ctr">
            <a:normAutofit/>
          </a:bodyPr>
          <a:lstStyle/>
          <a:p>
            <a:pPr eaLnBrk="1" hangingPunct="1"/>
            <a:r>
              <a:rPr lang="en-US" altLang="en-US" sz="2000">
                <a:ea typeface="+mn-ea"/>
                <a:cs typeface="+mn-cs"/>
              </a:rPr>
              <a:t>Where a person is charged with dishonesty, a jury must decide as to his guilt in the following way:</a:t>
            </a:r>
          </a:p>
          <a:p>
            <a:pPr indent="-228600" eaLnBrk="1" hangingPunct="1">
              <a:buFont typeface="Arial" panose="020B0604020202020204" pitchFamily="34" charset="0"/>
              <a:buChar char="•"/>
            </a:pPr>
            <a:endParaRPr lang="en-US" altLang="en-US" sz="2000">
              <a:ea typeface="+mn-ea"/>
              <a:cs typeface="+mn-cs"/>
            </a:endParaRPr>
          </a:p>
          <a:p>
            <a:pPr eaLnBrk="1" hangingPunct="1"/>
            <a:r>
              <a:rPr lang="en-US" altLang="en-US" sz="2000">
                <a:ea typeface="+mn-ea"/>
                <a:cs typeface="+mn-cs"/>
              </a:rPr>
              <a:t>Whether, according to ordinary standards of   </a:t>
            </a:r>
          </a:p>
          <a:p>
            <a:pPr eaLnBrk="1" hangingPunct="1"/>
            <a:r>
              <a:rPr lang="en-US" altLang="en-US" sz="2000">
                <a:ea typeface="+mn-ea"/>
                <a:cs typeface="+mn-cs"/>
              </a:rPr>
              <a:t>reasonable/honest people, what was done was dishonest </a:t>
            </a:r>
          </a:p>
          <a:p>
            <a:pPr eaLnBrk="1" hangingPunct="1"/>
            <a:endParaRPr lang="en-US" altLang="en-US" sz="2000">
              <a:ea typeface="+mn-ea"/>
              <a:cs typeface="+mn-cs"/>
            </a:endParaRPr>
          </a:p>
          <a:p>
            <a:pPr eaLnBrk="1" hangingPunct="1"/>
            <a:r>
              <a:rPr lang="en-US" altLang="en-US" sz="2000">
                <a:ea typeface="+mn-ea"/>
                <a:cs typeface="+mn-cs"/>
              </a:rPr>
              <a:t>&amp;</a:t>
            </a:r>
          </a:p>
          <a:p>
            <a:pPr indent="-228600" eaLnBrk="1" hangingPunct="1">
              <a:buFont typeface="Arial" panose="020B0604020202020204" pitchFamily="34" charset="0"/>
              <a:buChar char="•"/>
            </a:pPr>
            <a:endParaRPr lang="en-US" altLang="en-US" sz="2000">
              <a:ea typeface="+mn-ea"/>
              <a:cs typeface="+mn-cs"/>
            </a:endParaRPr>
          </a:p>
          <a:p>
            <a:pPr eaLnBrk="1" hangingPunct="1"/>
            <a:r>
              <a:rPr lang="en-US" altLang="en-US" sz="2000">
                <a:ea typeface="+mn-ea"/>
                <a:cs typeface="+mn-cs"/>
              </a:rPr>
              <a:t>Whether the person realised, by those standards, that what they were doing was dishonest. </a:t>
            </a:r>
          </a:p>
          <a:p>
            <a:endParaRPr lang="en-GB" sz="2000"/>
          </a:p>
        </p:txBody>
      </p:sp>
    </p:spTree>
    <p:extLst>
      <p:ext uri="{BB962C8B-B14F-4D97-AF65-F5344CB8AC3E}">
        <p14:creationId xmlns:p14="http://schemas.microsoft.com/office/powerpoint/2010/main" val="152918992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D543796-06AE-52CA-CD5B-28BAB57BDA9E}"/>
              </a:ext>
            </a:extLst>
          </p:cNvPr>
          <p:cNvSpPr>
            <a:spLocks noGrp="1"/>
          </p:cNvSpPr>
          <p:nvPr>
            <p:ph type="title"/>
          </p:nvPr>
        </p:nvSpPr>
        <p:spPr>
          <a:xfrm>
            <a:off x="826396" y="586855"/>
            <a:ext cx="4230100" cy="3387497"/>
          </a:xfrm>
        </p:spPr>
        <p:txBody>
          <a:bodyPr anchor="b">
            <a:normAutofit/>
          </a:bodyPr>
          <a:lstStyle/>
          <a:p>
            <a:pPr algn="r"/>
            <a:r>
              <a:rPr lang="en-US" sz="4000" b="1" kern="1200">
                <a:solidFill>
                  <a:srgbClr val="FFFFFF"/>
                </a:solidFill>
                <a:latin typeface="Arial" panose="020B0604020202020204" pitchFamily="34" charset="0"/>
                <a:cs typeface="Arial" panose="020B0604020202020204" pitchFamily="34" charset="0"/>
              </a:rPr>
              <a:t>Ivey v Genting Casinos 2017</a:t>
            </a:r>
            <a:br>
              <a:rPr lang="en-US" sz="4000" b="1" kern="1200">
                <a:solidFill>
                  <a:srgbClr val="FFFFFF"/>
                </a:solidFill>
                <a:latin typeface="+mj-lt"/>
                <a:ea typeface="+mj-ea"/>
                <a:cs typeface="+mj-cs"/>
              </a:rPr>
            </a:br>
            <a:endParaRPr lang="en-GB" sz="4000">
              <a:solidFill>
                <a:srgbClr val="FFFFFF"/>
              </a:solidFill>
            </a:endParaRPr>
          </a:p>
        </p:txBody>
      </p:sp>
      <p:sp>
        <p:nvSpPr>
          <p:cNvPr id="3" name="Content Placeholder 2">
            <a:extLst>
              <a:ext uri="{FF2B5EF4-FFF2-40B4-BE49-F238E27FC236}">
                <a16:creationId xmlns:a16="http://schemas.microsoft.com/office/drawing/2014/main" id="{D32154A4-4C6B-706A-6AD8-C88A853C9EA9}"/>
              </a:ext>
            </a:extLst>
          </p:cNvPr>
          <p:cNvSpPr>
            <a:spLocks noGrp="1"/>
          </p:cNvSpPr>
          <p:nvPr>
            <p:ph idx="1"/>
          </p:nvPr>
        </p:nvSpPr>
        <p:spPr>
          <a:xfrm>
            <a:off x="6503158" y="649480"/>
            <a:ext cx="4862447" cy="5546047"/>
          </a:xfrm>
        </p:spPr>
        <p:txBody>
          <a:bodyPr anchor="ctr">
            <a:normAutofit/>
          </a:bodyPr>
          <a:lstStyle/>
          <a:p>
            <a:pPr eaLnBrk="1" hangingPunct="1"/>
            <a:r>
              <a:rPr lang="en-US" altLang="en-US" sz="1900" dirty="0">
                <a:ea typeface="+mn-ea"/>
                <a:cs typeface="+mn-cs"/>
              </a:rPr>
              <a:t>In Ghosh the less the defendant’s standards conformed to what society in general expected, the less likely they would be held criminally responsible for their behaviour.</a:t>
            </a:r>
          </a:p>
          <a:p>
            <a:pPr indent="-228600" eaLnBrk="1" hangingPunct="1">
              <a:buFont typeface="Arial" panose="020B0604020202020204" pitchFamily="34" charset="0"/>
              <a:buChar char="•"/>
            </a:pPr>
            <a:endParaRPr lang="en-US" altLang="en-US" sz="1900" dirty="0">
              <a:ea typeface="+mn-ea"/>
              <a:cs typeface="+mn-cs"/>
            </a:endParaRPr>
          </a:p>
          <a:p>
            <a:pPr eaLnBrk="1" hangingPunct="1"/>
            <a:endParaRPr lang="en-US" altLang="en-US" sz="1900" dirty="0">
              <a:ea typeface="+mn-ea"/>
              <a:cs typeface="+mn-cs"/>
            </a:endParaRPr>
          </a:p>
          <a:p>
            <a:pPr eaLnBrk="1" hangingPunct="1"/>
            <a:r>
              <a:rPr lang="en-US" altLang="en-US" sz="1900" dirty="0">
                <a:ea typeface="+mn-ea"/>
                <a:cs typeface="+mn-cs"/>
              </a:rPr>
              <a:t>However, Genting says…..</a:t>
            </a:r>
          </a:p>
          <a:p>
            <a:pPr indent="-228600" eaLnBrk="1" hangingPunct="1">
              <a:buFont typeface="Arial" panose="020B0604020202020204" pitchFamily="34" charset="0"/>
              <a:buChar char="•"/>
            </a:pPr>
            <a:endParaRPr lang="en-US" altLang="en-US" sz="1900" dirty="0">
              <a:ea typeface="+mn-ea"/>
              <a:cs typeface="+mn-cs"/>
            </a:endParaRPr>
          </a:p>
          <a:p>
            <a:pPr eaLnBrk="1" hangingPunct="1"/>
            <a:endParaRPr lang="en-US" altLang="en-US" sz="1900" dirty="0">
              <a:ea typeface="+mn-ea"/>
              <a:cs typeface="+mn-cs"/>
            </a:endParaRPr>
          </a:p>
          <a:p>
            <a:pPr eaLnBrk="1" hangingPunct="1"/>
            <a:r>
              <a:rPr lang="en-US" altLang="en-US" sz="1900" dirty="0">
                <a:ea typeface="+mn-ea"/>
                <a:cs typeface="+mn-cs"/>
              </a:rPr>
              <a:t>The question about whether their conduct was honest or dishonest should be determined by applying the (objective) standards of ordinary people. There is no requirement that the defendant must appreciate that what they have done is, by those standards, dishonest</a:t>
            </a:r>
            <a:endParaRPr lang="en-GB" sz="1900" dirty="0"/>
          </a:p>
        </p:txBody>
      </p:sp>
    </p:spTree>
    <p:extLst>
      <p:ext uri="{BB962C8B-B14F-4D97-AF65-F5344CB8AC3E}">
        <p14:creationId xmlns:p14="http://schemas.microsoft.com/office/powerpoint/2010/main" val="188605664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11E065-0106-A325-C5CE-872B4CB8BE90}"/>
              </a:ext>
            </a:extLst>
          </p:cNvPr>
          <p:cNvSpPr>
            <a:spLocks noGrp="1"/>
          </p:cNvSpPr>
          <p:nvPr>
            <p:ph type="title"/>
          </p:nvPr>
        </p:nvSpPr>
        <p:spPr>
          <a:xfrm>
            <a:off x="841248" y="256032"/>
            <a:ext cx="10506456" cy="1014984"/>
          </a:xfrm>
        </p:spPr>
        <p:txBody>
          <a:bodyPr anchor="b">
            <a:normAutofit/>
          </a:bodyPr>
          <a:lstStyle/>
          <a:p>
            <a:r>
              <a:rPr lang="en-GB" dirty="0"/>
              <a:t>Section 3 Appropriates – meaning:</a:t>
            </a:r>
          </a:p>
        </p:txBody>
      </p:sp>
      <p:sp>
        <p:nvSpPr>
          <p:cNvPr id="15" name="Rectangle 14">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7" name="Rectangle 16">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7" name="Rectangle 6">
            <a:extLst>
              <a:ext uri="{FF2B5EF4-FFF2-40B4-BE49-F238E27FC236}">
                <a16:creationId xmlns:a16="http://schemas.microsoft.com/office/drawing/2014/main" id="{70905943-388A-834E-9300-0E4D250AD3A9}"/>
              </a:ext>
            </a:extLst>
          </p:cNvPr>
          <p:cNvSpPr/>
          <p:nvPr/>
        </p:nvSpPr>
        <p:spPr>
          <a:xfrm>
            <a:off x="1969295" y="1885746"/>
            <a:ext cx="3396079" cy="4357524"/>
          </a:xfrm>
          <a:prstGeom prst="rect">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1078992"/>
            <a:r>
              <a:rPr lang="en-GB" sz="2832" b="1" kern="1200" dirty="0">
                <a:solidFill>
                  <a:schemeClr val="tx1"/>
                </a:solidFill>
                <a:latin typeface="Arial" panose="020B0604020202020204" pitchFamily="34" charset="0"/>
                <a:ea typeface="+mn-ea"/>
                <a:cs typeface="Arial" panose="020B0604020202020204" pitchFamily="34" charset="0"/>
              </a:rPr>
              <a:t>It is: </a:t>
            </a:r>
          </a:p>
          <a:p>
            <a:pPr algn="ctr" defTabSz="1078992"/>
            <a:r>
              <a:rPr lang="en-US" altLang="en-US" sz="2832" b="1" kern="1200" dirty="0">
                <a:solidFill>
                  <a:schemeClr val="tx1"/>
                </a:solidFill>
                <a:latin typeface="Arial" panose="020B0604020202020204" pitchFamily="34" charset="0"/>
                <a:ea typeface="+mn-ea"/>
                <a:cs typeface="Arial" panose="020B0604020202020204" pitchFamily="34" charset="0"/>
              </a:rPr>
              <a:t>Any assumption of the rights of an owner, including where he comes by the property innocently and later deals with it as an owner.  </a:t>
            </a:r>
          </a:p>
          <a:p>
            <a:pPr algn="ctr"/>
            <a:endParaRPr lang="en-GB" dirty="0">
              <a:solidFill>
                <a:schemeClr val="tx1"/>
              </a:solidFill>
            </a:endParaRPr>
          </a:p>
        </p:txBody>
      </p:sp>
      <p:sp>
        <p:nvSpPr>
          <p:cNvPr id="8" name="Content Placeholder 7">
            <a:extLst>
              <a:ext uri="{FF2B5EF4-FFF2-40B4-BE49-F238E27FC236}">
                <a16:creationId xmlns:a16="http://schemas.microsoft.com/office/drawing/2014/main" id="{07EE96F7-A9D6-528C-A85A-30B181B702C0}"/>
              </a:ext>
            </a:extLst>
          </p:cNvPr>
          <p:cNvSpPr>
            <a:spLocks/>
          </p:cNvSpPr>
          <p:nvPr/>
        </p:nvSpPr>
        <p:spPr>
          <a:xfrm>
            <a:off x="6398714" y="1890441"/>
            <a:ext cx="3928493" cy="4334541"/>
          </a:xfrm>
          <a:prstGeom prst="rect">
            <a:avLst/>
          </a:prstGeom>
          <a:solidFill>
            <a:schemeClr val="bg2">
              <a:lumMod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normAutofit/>
          </a:bodyPr>
          <a:lstStyle/>
          <a:p>
            <a:pPr defTabSz="1078992"/>
            <a:r>
              <a:rPr lang="en-US" altLang="en-US" sz="2832" b="1" kern="1200" dirty="0">
                <a:solidFill>
                  <a:schemeClr val="tx1"/>
                </a:solidFill>
                <a:latin typeface="Arial" panose="020B0604020202020204" pitchFamily="34" charset="0"/>
                <a:ea typeface="+mn-ea"/>
                <a:cs typeface="Arial" panose="020B0604020202020204" pitchFamily="34" charset="0"/>
              </a:rPr>
              <a:t>It is not: </a:t>
            </a:r>
          </a:p>
          <a:p>
            <a:pPr defTabSz="1078992"/>
            <a:r>
              <a:rPr lang="en-US" altLang="en-US" sz="2832" b="1" kern="1200" dirty="0">
                <a:solidFill>
                  <a:schemeClr val="tx1"/>
                </a:solidFill>
                <a:latin typeface="Arial" panose="020B0604020202020204" pitchFamily="34" charset="0"/>
                <a:ea typeface="+mn-ea"/>
                <a:cs typeface="Arial" panose="020B0604020202020204" pitchFamily="34" charset="0"/>
              </a:rPr>
              <a:t>Where property is transferred for good value to a person acting in good faith, this appropriation is not regarded as Theft   </a:t>
            </a:r>
          </a:p>
          <a:p>
            <a:endParaRPr lang="en-GB" dirty="0"/>
          </a:p>
        </p:txBody>
      </p:sp>
    </p:spTree>
    <p:extLst>
      <p:ext uri="{BB962C8B-B14F-4D97-AF65-F5344CB8AC3E}">
        <p14:creationId xmlns:p14="http://schemas.microsoft.com/office/powerpoint/2010/main" val="414718958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9AB13476-CE21-4746-B044-FD491AC841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E6A491-DA69-BC72-A782-D67FCEE0CD54}"/>
              </a:ext>
            </a:extLst>
          </p:cNvPr>
          <p:cNvSpPr>
            <a:spLocks noGrp="1"/>
          </p:cNvSpPr>
          <p:nvPr>
            <p:ph type="title"/>
          </p:nvPr>
        </p:nvSpPr>
        <p:spPr>
          <a:xfrm>
            <a:off x="629328" y="429768"/>
            <a:ext cx="4095072" cy="1642533"/>
          </a:xfrm>
        </p:spPr>
        <p:txBody>
          <a:bodyPr anchor="b">
            <a:normAutofit/>
          </a:bodyPr>
          <a:lstStyle/>
          <a:p>
            <a:r>
              <a:rPr lang="en-GB" sz="5400"/>
              <a:t>Section 4 Property </a:t>
            </a:r>
          </a:p>
        </p:txBody>
      </p:sp>
      <p:sp>
        <p:nvSpPr>
          <p:cNvPr id="23"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9328" y="2423160"/>
            <a:ext cx="3877056" cy="18288"/>
          </a:xfrm>
          <a:custGeom>
            <a:avLst/>
            <a:gdLst>
              <a:gd name="connsiteX0" fmla="*/ 0 w 3877056"/>
              <a:gd name="connsiteY0" fmla="*/ 0 h 18288"/>
              <a:gd name="connsiteX1" fmla="*/ 723717 w 3877056"/>
              <a:gd name="connsiteY1" fmla="*/ 0 h 18288"/>
              <a:gd name="connsiteX2" fmla="*/ 1447434 w 3877056"/>
              <a:gd name="connsiteY2" fmla="*/ 0 h 18288"/>
              <a:gd name="connsiteX3" fmla="*/ 1977299 w 3877056"/>
              <a:gd name="connsiteY3" fmla="*/ 0 h 18288"/>
              <a:gd name="connsiteX4" fmla="*/ 2623475 w 3877056"/>
              <a:gd name="connsiteY4" fmla="*/ 0 h 18288"/>
              <a:gd name="connsiteX5" fmla="*/ 3192109 w 3877056"/>
              <a:gd name="connsiteY5" fmla="*/ 0 h 18288"/>
              <a:gd name="connsiteX6" fmla="*/ 3877056 w 3877056"/>
              <a:gd name="connsiteY6" fmla="*/ 0 h 18288"/>
              <a:gd name="connsiteX7" fmla="*/ 3877056 w 3877056"/>
              <a:gd name="connsiteY7" fmla="*/ 18288 h 18288"/>
              <a:gd name="connsiteX8" fmla="*/ 3230880 w 3877056"/>
              <a:gd name="connsiteY8" fmla="*/ 18288 h 18288"/>
              <a:gd name="connsiteX9" fmla="*/ 2662245 w 3877056"/>
              <a:gd name="connsiteY9" fmla="*/ 18288 h 18288"/>
              <a:gd name="connsiteX10" fmla="*/ 2016069 w 3877056"/>
              <a:gd name="connsiteY10" fmla="*/ 18288 h 18288"/>
              <a:gd name="connsiteX11" fmla="*/ 1408664 w 3877056"/>
              <a:gd name="connsiteY11" fmla="*/ 18288 h 18288"/>
              <a:gd name="connsiteX12" fmla="*/ 840029 w 3877056"/>
              <a:gd name="connsiteY12" fmla="*/ 18288 h 18288"/>
              <a:gd name="connsiteX13" fmla="*/ 0 w 3877056"/>
              <a:gd name="connsiteY13" fmla="*/ 18288 h 18288"/>
              <a:gd name="connsiteX14" fmla="*/ 0 w 3877056"/>
              <a:gd name="connsiteY1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77056" h="18288" fill="none" extrusionOk="0">
                <a:moveTo>
                  <a:pt x="0" y="0"/>
                </a:moveTo>
                <a:cubicBezTo>
                  <a:pt x="155902" y="14477"/>
                  <a:pt x="567164" y="18992"/>
                  <a:pt x="723717" y="0"/>
                </a:cubicBezTo>
                <a:cubicBezTo>
                  <a:pt x="880270" y="-18992"/>
                  <a:pt x="1230427" y="-33316"/>
                  <a:pt x="1447434" y="0"/>
                </a:cubicBezTo>
                <a:cubicBezTo>
                  <a:pt x="1664441" y="33316"/>
                  <a:pt x="1866557" y="5702"/>
                  <a:pt x="1977299" y="0"/>
                </a:cubicBezTo>
                <a:cubicBezTo>
                  <a:pt x="2088041" y="-5702"/>
                  <a:pt x="2302485" y="24099"/>
                  <a:pt x="2623475" y="0"/>
                </a:cubicBezTo>
                <a:cubicBezTo>
                  <a:pt x="2944465" y="-24099"/>
                  <a:pt x="2993399" y="-19795"/>
                  <a:pt x="3192109" y="0"/>
                </a:cubicBezTo>
                <a:cubicBezTo>
                  <a:pt x="3390819" y="19795"/>
                  <a:pt x="3581349" y="-26551"/>
                  <a:pt x="3877056" y="0"/>
                </a:cubicBezTo>
                <a:cubicBezTo>
                  <a:pt x="3877095" y="7328"/>
                  <a:pt x="3877675" y="9982"/>
                  <a:pt x="3877056" y="18288"/>
                </a:cubicBezTo>
                <a:cubicBezTo>
                  <a:pt x="3576596" y="42394"/>
                  <a:pt x="3502355" y="16962"/>
                  <a:pt x="3230880" y="18288"/>
                </a:cubicBezTo>
                <a:cubicBezTo>
                  <a:pt x="2959405" y="19614"/>
                  <a:pt x="2924948" y="18543"/>
                  <a:pt x="2662245" y="18288"/>
                </a:cubicBezTo>
                <a:cubicBezTo>
                  <a:pt x="2399543" y="18033"/>
                  <a:pt x="2231855" y="26028"/>
                  <a:pt x="2016069" y="18288"/>
                </a:cubicBezTo>
                <a:cubicBezTo>
                  <a:pt x="1800283" y="10548"/>
                  <a:pt x="1665927" y="755"/>
                  <a:pt x="1408664" y="18288"/>
                </a:cubicBezTo>
                <a:cubicBezTo>
                  <a:pt x="1151402" y="35821"/>
                  <a:pt x="1016899" y="28407"/>
                  <a:pt x="840029" y="18288"/>
                </a:cubicBezTo>
                <a:cubicBezTo>
                  <a:pt x="663160" y="8169"/>
                  <a:pt x="304031" y="-14425"/>
                  <a:pt x="0" y="18288"/>
                </a:cubicBezTo>
                <a:cubicBezTo>
                  <a:pt x="-593" y="9736"/>
                  <a:pt x="244" y="6610"/>
                  <a:pt x="0" y="0"/>
                </a:cubicBezTo>
                <a:close/>
              </a:path>
              <a:path w="3877056" h="18288" stroke="0" extrusionOk="0">
                <a:moveTo>
                  <a:pt x="0" y="0"/>
                </a:moveTo>
                <a:cubicBezTo>
                  <a:pt x="205869" y="28368"/>
                  <a:pt x="460328" y="6409"/>
                  <a:pt x="646176" y="0"/>
                </a:cubicBezTo>
                <a:cubicBezTo>
                  <a:pt x="832024" y="-6409"/>
                  <a:pt x="1043494" y="26447"/>
                  <a:pt x="1331123" y="0"/>
                </a:cubicBezTo>
                <a:cubicBezTo>
                  <a:pt x="1618752" y="-26447"/>
                  <a:pt x="1675797" y="-26969"/>
                  <a:pt x="1938528" y="0"/>
                </a:cubicBezTo>
                <a:cubicBezTo>
                  <a:pt x="2201259" y="26969"/>
                  <a:pt x="2439942" y="23453"/>
                  <a:pt x="2662245" y="0"/>
                </a:cubicBezTo>
                <a:cubicBezTo>
                  <a:pt x="2884548" y="-23453"/>
                  <a:pt x="3094562" y="-7899"/>
                  <a:pt x="3308421" y="0"/>
                </a:cubicBezTo>
                <a:cubicBezTo>
                  <a:pt x="3522280" y="7899"/>
                  <a:pt x="3615459" y="3066"/>
                  <a:pt x="3877056" y="0"/>
                </a:cubicBezTo>
                <a:cubicBezTo>
                  <a:pt x="3877383" y="8595"/>
                  <a:pt x="3876984" y="13110"/>
                  <a:pt x="3877056" y="18288"/>
                </a:cubicBezTo>
                <a:cubicBezTo>
                  <a:pt x="3624575" y="4903"/>
                  <a:pt x="3478089" y="20597"/>
                  <a:pt x="3230880" y="18288"/>
                </a:cubicBezTo>
                <a:cubicBezTo>
                  <a:pt x="2983671" y="15979"/>
                  <a:pt x="2743376" y="19903"/>
                  <a:pt x="2507163" y="18288"/>
                </a:cubicBezTo>
                <a:cubicBezTo>
                  <a:pt x="2270950" y="16673"/>
                  <a:pt x="1992617" y="19013"/>
                  <a:pt x="1822216" y="18288"/>
                </a:cubicBezTo>
                <a:cubicBezTo>
                  <a:pt x="1651815" y="17563"/>
                  <a:pt x="1370782" y="42338"/>
                  <a:pt x="1253581" y="18288"/>
                </a:cubicBezTo>
                <a:cubicBezTo>
                  <a:pt x="1136380" y="-5762"/>
                  <a:pt x="854528" y="8046"/>
                  <a:pt x="723717" y="18288"/>
                </a:cubicBezTo>
                <a:cubicBezTo>
                  <a:pt x="592906" y="28530"/>
                  <a:pt x="166343" y="24405"/>
                  <a:pt x="0" y="18288"/>
                </a:cubicBezTo>
                <a:cubicBezTo>
                  <a:pt x="822" y="10564"/>
                  <a:pt x="-23" y="457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448976505">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583864C-3E4C-8D22-7C71-AC8CDF2D1A2F}"/>
              </a:ext>
            </a:extLst>
          </p:cNvPr>
          <p:cNvSpPr>
            <a:spLocks noGrp="1"/>
          </p:cNvSpPr>
          <p:nvPr>
            <p:ph idx="1"/>
          </p:nvPr>
        </p:nvSpPr>
        <p:spPr>
          <a:xfrm>
            <a:off x="629489" y="2706624"/>
            <a:ext cx="4098951" cy="3386399"/>
          </a:xfrm>
        </p:spPr>
        <p:txBody>
          <a:bodyPr>
            <a:normAutofit/>
          </a:bodyPr>
          <a:lstStyle/>
          <a:p>
            <a:r>
              <a:rPr lang="en-US" sz="2200">
                <a:latin typeface="Arial" panose="020B0604020202020204" pitchFamily="34" charset="0"/>
                <a:cs typeface="Arial" panose="020B0604020202020204" pitchFamily="34" charset="0"/>
              </a:rPr>
              <a:t>Research: What is classed as ‘property’ under the Theft Act 1968?</a:t>
            </a:r>
          </a:p>
          <a:p>
            <a:endParaRPr lang="en-GB" sz="2200"/>
          </a:p>
        </p:txBody>
      </p:sp>
      <p:pic>
        <p:nvPicPr>
          <p:cNvPr id="4" name="Picture 3" descr="A cat sitting on a white surface&#10;&#10;Description automatically generated">
            <a:extLst>
              <a:ext uri="{FF2B5EF4-FFF2-40B4-BE49-F238E27FC236}">
                <a16:creationId xmlns:a16="http://schemas.microsoft.com/office/drawing/2014/main" id="{0AAF894D-CC61-219C-6AF1-87AC4FBB0F01}"/>
              </a:ext>
            </a:extLst>
          </p:cNvPr>
          <p:cNvPicPr>
            <a:picLocks noChangeAspect="1"/>
          </p:cNvPicPr>
          <p:nvPr/>
        </p:nvPicPr>
        <p:blipFill rotWithShape="1">
          <a:blip r:embed="rId4"/>
          <a:srcRect r="15352" b="1"/>
          <a:stretch/>
        </p:blipFill>
        <p:spPr>
          <a:xfrm>
            <a:off x="5027601" y="10"/>
            <a:ext cx="3044866" cy="3597029"/>
          </a:xfrm>
          <a:custGeom>
            <a:avLst/>
            <a:gdLst/>
            <a:ahLst/>
            <a:cxnLst/>
            <a:rect l="l" t="t" r="r" b="b"/>
            <a:pathLst>
              <a:path w="3044866" h="3597039">
                <a:moveTo>
                  <a:pt x="19840" y="0"/>
                </a:moveTo>
                <a:lnTo>
                  <a:pt x="3028263" y="0"/>
                </a:lnTo>
                <a:lnTo>
                  <a:pt x="3024697" y="140686"/>
                </a:lnTo>
                <a:cubicBezTo>
                  <a:pt x="3025259" y="312749"/>
                  <a:pt x="3037669" y="484544"/>
                  <a:pt x="3035552" y="655695"/>
                </a:cubicBezTo>
                <a:cubicBezTo>
                  <a:pt x="3034423" y="750938"/>
                  <a:pt x="3013255" y="845927"/>
                  <a:pt x="3017206" y="941424"/>
                </a:cubicBezTo>
                <a:cubicBezTo>
                  <a:pt x="3028778" y="1230836"/>
                  <a:pt x="3024968" y="1520375"/>
                  <a:pt x="3040069" y="1809660"/>
                </a:cubicBezTo>
                <a:cubicBezTo>
                  <a:pt x="3049835" y="1950657"/>
                  <a:pt x="3044683" y="2092164"/>
                  <a:pt x="3024686" y="2232285"/>
                </a:cubicBezTo>
                <a:cubicBezTo>
                  <a:pt x="3008033" y="2337306"/>
                  <a:pt x="3018335" y="2443217"/>
                  <a:pt x="3025391" y="2548746"/>
                </a:cubicBezTo>
                <a:cubicBezTo>
                  <a:pt x="3034000" y="2676499"/>
                  <a:pt x="3038657" y="2804125"/>
                  <a:pt x="3024544" y="2932131"/>
                </a:cubicBezTo>
                <a:cubicBezTo>
                  <a:pt x="3014384" y="3023183"/>
                  <a:pt x="3023839" y="3114743"/>
                  <a:pt x="3029484" y="3206050"/>
                </a:cubicBezTo>
                <a:cubicBezTo>
                  <a:pt x="3036822" y="3301343"/>
                  <a:pt x="3036822" y="3396994"/>
                  <a:pt x="3029484" y="3492287"/>
                </a:cubicBezTo>
                <a:lnTo>
                  <a:pt x="3026528" y="3584038"/>
                </a:lnTo>
                <a:lnTo>
                  <a:pt x="2536033" y="3578457"/>
                </a:lnTo>
                <a:cubicBezTo>
                  <a:pt x="2378057" y="3583558"/>
                  <a:pt x="2220080" y="3585390"/>
                  <a:pt x="2062105" y="3578457"/>
                </a:cubicBezTo>
                <a:cubicBezTo>
                  <a:pt x="1889685" y="3570479"/>
                  <a:pt x="1717648" y="3579504"/>
                  <a:pt x="1545736" y="3591536"/>
                </a:cubicBezTo>
                <a:cubicBezTo>
                  <a:pt x="1379525" y="3603177"/>
                  <a:pt x="1213695" y="3594544"/>
                  <a:pt x="1047737" y="3582381"/>
                </a:cubicBezTo>
                <a:cubicBezTo>
                  <a:pt x="872873" y="3569328"/>
                  <a:pt x="697288" y="3570585"/>
                  <a:pt x="522627" y="3586174"/>
                </a:cubicBezTo>
                <a:cubicBezTo>
                  <a:pt x="408103" y="3596376"/>
                  <a:pt x="293327" y="3581074"/>
                  <a:pt x="179310" y="3582119"/>
                </a:cubicBezTo>
                <a:lnTo>
                  <a:pt x="12768" y="3583434"/>
                </a:lnTo>
                <a:lnTo>
                  <a:pt x="14927" y="3541208"/>
                </a:lnTo>
                <a:cubicBezTo>
                  <a:pt x="24495" y="3440295"/>
                  <a:pt x="35084" y="3338234"/>
                  <a:pt x="15947" y="3236172"/>
                </a:cubicBezTo>
                <a:cubicBezTo>
                  <a:pt x="7719" y="3188816"/>
                  <a:pt x="7719" y="3140388"/>
                  <a:pt x="15947" y="3093031"/>
                </a:cubicBezTo>
                <a:cubicBezTo>
                  <a:pt x="25898" y="3029243"/>
                  <a:pt x="35339" y="2966092"/>
                  <a:pt x="22581" y="2901666"/>
                </a:cubicBezTo>
                <a:cubicBezTo>
                  <a:pt x="16968" y="2873599"/>
                  <a:pt x="12758" y="2845277"/>
                  <a:pt x="9823" y="2816955"/>
                </a:cubicBezTo>
                <a:cubicBezTo>
                  <a:pt x="3980" y="2744645"/>
                  <a:pt x="6072" y="2671926"/>
                  <a:pt x="16074" y="2600075"/>
                </a:cubicBezTo>
                <a:cubicBezTo>
                  <a:pt x="25643" y="2516640"/>
                  <a:pt x="10079" y="2432694"/>
                  <a:pt x="22836" y="2349514"/>
                </a:cubicBezTo>
                <a:cubicBezTo>
                  <a:pt x="31895" y="2282524"/>
                  <a:pt x="32239" y="2214640"/>
                  <a:pt x="23857" y="2147560"/>
                </a:cubicBezTo>
                <a:cubicBezTo>
                  <a:pt x="8778" y="2020749"/>
                  <a:pt x="9721" y="1892547"/>
                  <a:pt x="26663" y="1765978"/>
                </a:cubicBezTo>
                <a:cubicBezTo>
                  <a:pt x="37125" y="1692111"/>
                  <a:pt x="43121" y="1616076"/>
                  <a:pt x="24367" y="1543612"/>
                </a:cubicBezTo>
                <a:cubicBezTo>
                  <a:pt x="-19775" y="1373297"/>
                  <a:pt x="5996" y="1202727"/>
                  <a:pt x="24367" y="1033305"/>
                </a:cubicBezTo>
                <a:cubicBezTo>
                  <a:pt x="35530" y="942318"/>
                  <a:pt x="35786" y="850322"/>
                  <a:pt x="25133" y="759271"/>
                </a:cubicBezTo>
                <a:cubicBezTo>
                  <a:pt x="6226" y="624792"/>
                  <a:pt x="2577" y="488614"/>
                  <a:pt x="14289" y="353321"/>
                </a:cubicBezTo>
                <a:cubicBezTo>
                  <a:pt x="24877" y="242712"/>
                  <a:pt x="35339" y="131848"/>
                  <a:pt x="22581" y="20346"/>
                </a:cubicBezTo>
                <a:close/>
              </a:path>
            </a:pathLst>
          </a:custGeom>
        </p:spPr>
      </p:pic>
      <p:pic>
        <p:nvPicPr>
          <p:cNvPr id="6" name="Picture 5" descr="A monkey in a cage&#10;&#10;Description automatically generated">
            <a:extLst>
              <a:ext uri="{FF2B5EF4-FFF2-40B4-BE49-F238E27FC236}">
                <a16:creationId xmlns:a16="http://schemas.microsoft.com/office/drawing/2014/main" id="{8864FCD4-08CF-C195-9F5C-DD06F58B27C6}"/>
              </a:ext>
            </a:extLst>
          </p:cNvPr>
          <p:cNvPicPr>
            <a:picLocks noChangeAspect="1"/>
          </p:cNvPicPr>
          <p:nvPr/>
        </p:nvPicPr>
        <p:blipFill rotWithShape="1">
          <a:blip r:embed="rId5"/>
          <a:srcRect l="17033" r="4721"/>
          <a:stretch/>
        </p:blipFill>
        <p:spPr>
          <a:xfrm>
            <a:off x="5021993" y="3792430"/>
            <a:ext cx="3045969" cy="3065570"/>
          </a:xfrm>
          <a:custGeom>
            <a:avLst/>
            <a:gdLst/>
            <a:ahLst/>
            <a:cxnLst/>
            <a:rect l="l" t="t" r="r" b="b"/>
            <a:pathLst>
              <a:path w="3045969" h="3065570">
                <a:moveTo>
                  <a:pt x="2750933" y="0"/>
                </a:moveTo>
                <a:lnTo>
                  <a:pt x="3043770" y="11038"/>
                </a:lnTo>
                <a:lnTo>
                  <a:pt x="3045607" y="37526"/>
                </a:lnTo>
                <a:cubicBezTo>
                  <a:pt x="3047625" y="113720"/>
                  <a:pt x="3040851" y="189914"/>
                  <a:pt x="3034394" y="266109"/>
                </a:cubicBezTo>
                <a:cubicBezTo>
                  <a:pt x="3019012" y="444912"/>
                  <a:pt x="3025927" y="623588"/>
                  <a:pt x="3037217" y="802010"/>
                </a:cubicBezTo>
                <a:cubicBezTo>
                  <a:pt x="3044443" y="924849"/>
                  <a:pt x="3040477" y="1048016"/>
                  <a:pt x="3025363" y="1170283"/>
                </a:cubicBezTo>
                <a:cubicBezTo>
                  <a:pt x="3020000" y="1218920"/>
                  <a:pt x="3020987" y="1267685"/>
                  <a:pt x="3020000" y="1316450"/>
                </a:cubicBezTo>
                <a:cubicBezTo>
                  <a:pt x="3019717" y="1325847"/>
                  <a:pt x="3026069" y="1336767"/>
                  <a:pt x="3014637" y="1344641"/>
                </a:cubicBezTo>
                <a:lnTo>
                  <a:pt x="3014637" y="1357340"/>
                </a:lnTo>
                <a:cubicBezTo>
                  <a:pt x="3027198" y="1364325"/>
                  <a:pt x="3020706" y="1375754"/>
                  <a:pt x="3021693" y="1384898"/>
                </a:cubicBezTo>
                <a:cubicBezTo>
                  <a:pt x="3038360" y="1560005"/>
                  <a:pt x="3040872" y="1735963"/>
                  <a:pt x="3029173" y="1911401"/>
                </a:cubicBezTo>
                <a:cubicBezTo>
                  <a:pt x="3020564" y="2072933"/>
                  <a:pt x="3029455" y="2234211"/>
                  <a:pt x="3039899" y="2395617"/>
                </a:cubicBezTo>
                <a:cubicBezTo>
                  <a:pt x="3052317" y="2587500"/>
                  <a:pt x="3032560" y="2779256"/>
                  <a:pt x="3029596" y="2971138"/>
                </a:cubicBezTo>
                <a:cubicBezTo>
                  <a:pt x="3029314" y="2988346"/>
                  <a:pt x="3030372" y="3005585"/>
                  <a:pt x="3031678" y="3022824"/>
                </a:cubicBezTo>
                <a:lnTo>
                  <a:pt x="3034625" y="3065570"/>
                </a:lnTo>
                <a:lnTo>
                  <a:pt x="24938" y="3065570"/>
                </a:lnTo>
                <a:lnTo>
                  <a:pt x="25911" y="3001918"/>
                </a:lnTo>
                <a:cubicBezTo>
                  <a:pt x="28191" y="2973959"/>
                  <a:pt x="32318" y="2946151"/>
                  <a:pt x="38276" y="2918677"/>
                </a:cubicBezTo>
                <a:cubicBezTo>
                  <a:pt x="68779" y="2777462"/>
                  <a:pt x="65552" y="2631030"/>
                  <a:pt x="28835" y="2491295"/>
                </a:cubicBezTo>
                <a:cubicBezTo>
                  <a:pt x="-4463" y="2359636"/>
                  <a:pt x="-11352" y="2227594"/>
                  <a:pt x="21053" y="2094786"/>
                </a:cubicBezTo>
                <a:cubicBezTo>
                  <a:pt x="51646" y="1971356"/>
                  <a:pt x="50153" y="1842146"/>
                  <a:pt x="16716" y="1719456"/>
                </a:cubicBezTo>
                <a:cubicBezTo>
                  <a:pt x="9316" y="1687689"/>
                  <a:pt x="4787" y="1655323"/>
                  <a:pt x="3192" y="1622752"/>
                </a:cubicBezTo>
                <a:cubicBezTo>
                  <a:pt x="-6887" y="1503851"/>
                  <a:pt x="10081" y="1386608"/>
                  <a:pt x="24242" y="1269110"/>
                </a:cubicBezTo>
                <a:cubicBezTo>
                  <a:pt x="33683" y="1194222"/>
                  <a:pt x="48099" y="1118569"/>
                  <a:pt x="24242" y="1044447"/>
                </a:cubicBezTo>
                <a:cubicBezTo>
                  <a:pt x="7899" y="992791"/>
                  <a:pt x="4264" y="937959"/>
                  <a:pt x="13654" y="884594"/>
                </a:cubicBezTo>
                <a:cubicBezTo>
                  <a:pt x="29486" y="789881"/>
                  <a:pt x="32790" y="693497"/>
                  <a:pt x="23477" y="597929"/>
                </a:cubicBezTo>
                <a:cubicBezTo>
                  <a:pt x="17328" y="534919"/>
                  <a:pt x="18272" y="471411"/>
                  <a:pt x="26284" y="408605"/>
                </a:cubicBezTo>
                <a:cubicBezTo>
                  <a:pt x="36872" y="324149"/>
                  <a:pt x="53330" y="238162"/>
                  <a:pt x="33300" y="153452"/>
                </a:cubicBezTo>
                <a:cubicBezTo>
                  <a:pt x="25327" y="119804"/>
                  <a:pt x="19745" y="86163"/>
                  <a:pt x="16058" y="52511"/>
                </a:cubicBezTo>
                <a:lnTo>
                  <a:pt x="13611" y="10473"/>
                </a:lnTo>
                <a:lnTo>
                  <a:pt x="222689" y="5194"/>
                </a:lnTo>
                <a:cubicBezTo>
                  <a:pt x="477949" y="4054"/>
                  <a:pt x="733156" y="16119"/>
                  <a:pt x="988364" y="17002"/>
                </a:cubicBezTo>
                <a:cubicBezTo>
                  <a:pt x="1097946" y="17394"/>
                  <a:pt x="1207148" y="12424"/>
                  <a:pt x="1316477" y="7977"/>
                </a:cubicBezTo>
                <a:cubicBezTo>
                  <a:pt x="1457478" y="2353"/>
                  <a:pt x="1598225" y="13470"/>
                  <a:pt x="1738973" y="11247"/>
                </a:cubicBezTo>
                <a:cubicBezTo>
                  <a:pt x="1972073" y="7585"/>
                  <a:pt x="2205047" y="18310"/>
                  <a:pt x="2438148" y="11247"/>
                </a:cubicBezTo>
                <a:cubicBezTo>
                  <a:pt x="2542410" y="7977"/>
                  <a:pt x="2646671" y="3007"/>
                  <a:pt x="2750933" y="0"/>
                </a:cubicBezTo>
                <a:close/>
              </a:path>
            </a:pathLst>
          </a:custGeom>
        </p:spPr>
      </p:pic>
      <p:pic>
        <p:nvPicPr>
          <p:cNvPr id="7" name="Picture 6" descr="A close-up of coins on paper money&#10;&#10;Description automatically generated">
            <a:extLst>
              <a:ext uri="{FF2B5EF4-FFF2-40B4-BE49-F238E27FC236}">
                <a16:creationId xmlns:a16="http://schemas.microsoft.com/office/drawing/2014/main" id="{1688EF27-1DC2-CAF0-6F57-061BD198BEBF}"/>
              </a:ext>
            </a:extLst>
          </p:cNvPr>
          <p:cNvPicPr>
            <a:picLocks noChangeAspect="1"/>
          </p:cNvPicPr>
          <p:nvPr>
            <p:custDataLst>
              <p:tags r:id="rId1"/>
            </p:custDataLst>
          </p:nvPr>
        </p:nvPicPr>
        <p:blipFill rotWithShape="1">
          <a:blip r:embed="rId6" cstate="print">
            <a:extLst>
              <a:ext uri="{28A0092B-C50C-407E-A947-70E740481C1C}">
                <a14:useLocalDpi xmlns:a14="http://schemas.microsoft.com/office/drawing/2010/main" val="0"/>
              </a:ext>
            </a:extLst>
          </a:blip>
          <a:srcRect l="426" r="5088" b="2"/>
          <a:stretch/>
        </p:blipFill>
        <p:spPr>
          <a:xfrm>
            <a:off x="8263902" y="10"/>
            <a:ext cx="3928092" cy="4143496"/>
          </a:xfrm>
          <a:custGeom>
            <a:avLst/>
            <a:gdLst/>
            <a:ahLst/>
            <a:cxnLst/>
            <a:rect l="l" t="t" r="r" b="b"/>
            <a:pathLst>
              <a:path w="3928092" h="4143506">
                <a:moveTo>
                  <a:pt x="23605" y="0"/>
                </a:moveTo>
                <a:lnTo>
                  <a:pt x="3928092" y="0"/>
                </a:lnTo>
                <a:lnTo>
                  <a:pt x="3928092" y="4125656"/>
                </a:lnTo>
                <a:lnTo>
                  <a:pt x="3780617" y="4131078"/>
                </a:lnTo>
                <a:cubicBezTo>
                  <a:pt x="3614346" y="4131561"/>
                  <a:pt x="3448073" y="4118803"/>
                  <a:pt x="3281801" y="4125634"/>
                </a:cubicBezTo>
                <a:cubicBezTo>
                  <a:pt x="3062120" y="4134609"/>
                  <a:pt x="2842441" y="4144923"/>
                  <a:pt x="2622887" y="4130456"/>
                </a:cubicBezTo>
                <a:cubicBezTo>
                  <a:pt x="2472401" y="4120545"/>
                  <a:pt x="2321159" y="4107551"/>
                  <a:pt x="2169916" y="4111570"/>
                </a:cubicBezTo>
                <a:cubicBezTo>
                  <a:pt x="2014640" y="4115856"/>
                  <a:pt x="1859994" y="4129920"/>
                  <a:pt x="1705097" y="4140234"/>
                </a:cubicBezTo>
                <a:cubicBezTo>
                  <a:pt x="1591463" y="4147694"/>
                  <a:pt x="1477389" y="4142391"/>
                  <a:pt x="1364801" y="4124429"/>
                </a:cubicBezTo>
                <a:cubicBezTo>
                  <a:pt x="1284516" y="4111703"/>
                  <a:pt x="1203727" y="4117195"/>
                  <a:pt x="1123316" y="4121750"/>
                </a:cubicBezTo>
                <a:cubicBezTo>
                  <a:pt x="978124" y="4130323"/>
                  <a:pt x="833434" y="4143717"/>
                  <a:pt x="688243" y="4130323"/>
                </a:cubicBezTo>
                <a:cubicBezTo>
                  <a:pt x="558551" y="4118266"/>
                  <a:pt x="427601" y="4108489"/>
                  <a:pt x="298918" y="4118266"/>
                </a:cubicBezTo>
                <a:cubicBezTo>
                  <a:pt x="234577" y="4123155"/>
                  <a:pt x="170204" y="4128045"/>
                  <a:pt x="105785" y="4130037"/>
                </a:cubicBezTo>
                <a:lnTo>
                  <a:pt x="15503" y="4130462"/>
                </a:lnTo>
                <a:lnTo>
                  <a:pt x="14458" y="4122289"/>
                </a:lnTo>
                <a:cubicBezTo>
                  <a:pt x="3338" y="4042653"/>
                  <a:pt x="-1375" y="3962394"/>
                  <a:pt x="346" y="3882149"/>
                </a:cubicBezTo>
                <a:cubicBezTo>
                  <a:pt x="205" y="3686075"/>
                  <a:pt x="9942" y="3490383"/>
                  <a:pt x="27583" y="3294816"/>
                </a:cubicBezTo>
                <a:cubicBezTo>
                  <a:pt x="31859" y="3222826"/>
                  <a:pt x="29926" y="3150656"/>
                  <a:pt x="21797" y="3078932"/>
                </a:cubicBezTo>
                <a:cubicBezTo>
                  <a:pt x="13668" y="2997950"/>
                  <a:pt x="16505" y="2916372"/>
                  <a:pt x="30264" y="2835999"/>
                </a:cubicBezTo>
                <a:cubicBezTo>
                  <a:pt x="47622" y="2740756"/>
                  <a:pt x="39860" y="2645513"/>
                  <a:pt x="33510" y="2550270"/>
                </a:cubicBezTo>
                <a:cubicBezTo>
                  <a:pt x="16152" y="2288796"/>
                  <a:pt x="-5017" y="2027322"/>
                  <a:pt x="9096" y="1764959"/>
                </a:cubicBezTo>
                <a:cubicBezTo>
                  <a:pt x="12060" y="1708956"/>
                  <a:pt x="25042" y="1654350"/>
                  <a:pt x="30406" y="1598729"/>
                </a:cubicBezTo>
                <a:cubicBezTo>
                  <a:pt x="46071" y="1437069"/>
                  <a:pt x="27723" y="1276045"/>
                  <a:pt x="20244" y="1114767"/>
                </a:cubicBezTo>
                <a:cubicBezTo>
                  <a:pt x="9491" y="936281"/>
                  <a:pt x="11664" y="757351"/>
                  <a:pt x="26736" y="579120"/>
                </a:cubicBezTo>
                <a:cubicBezTo>
                  <a:pt x="36191" y="482353"/>
                  <a:pt x="39402" y="385459"/>
                  <a:pt x="38237" y="288533"/>
                </a:cubicBezTo>
                <a:close/>
              </a:path>
            </a:pathLst>
          </a:custGeom>
        </p:spPr>
      </p:pic>
      <p:pic>
        <p:nvPicPr>
          <p:cNvPr id="8" name="Picture 7" descr="A magnifying glass over a word&#10;&#10;Description automatically generated">
            <a:extLst>
              <a:ext uri="{FF2B5EF4-FFF2-40B4-BE49-F238E27FC236}">
                <a16:creationId xmlns:a16="http://schemas.microsoft.com/office/drawing/2014/main" id="{94A90C7C-6FF0-1B70-6963-33AD321B3746}"/>
              </a:ext>
            </a:extLst>
          </p:cNvPr>
          <p:cNvPicPr>
            <a:picLocks noChangeAspect="1"/>
          </p:cNvPicPr>
          <p:nvPr/>
        </p:nvPicPr>
        <p:blipFill rotWithShape="1">
          <a:blip r:embed="rId7"/>
          <a:srcRect t="1902" r="-2" b="11743"/>
          <a:stretch/>
        </p:blipFill>
        <p:spPr>
          <a:xfrm>
            <a:off x="8281031" y="4328340"/>
            <a:ext cx="3910971" cy="2529660"/>
          </a:xfrm>
          <a:custGeom>
            <a:avLst/>
            <a:gdLst/>
            <a:ahLst/>
            <a:cxnLst/>
            <a:rect l="l" t="t" r="r" b="b"/>
            <a:pathLst>
              <a:path w="3910971" h="2529660">
                <a:moveTo>
                  <a:pt x="842684" y="662"/>
                </a:moveTo>
                <a:cubicBezTo>
                  <a:pt x="941895" y="-744"/>
                  <a:pt x="1041116" y="93"/>
                  <a:pt x="1140350" y="3173"/>
                </a:cubicBezTo>
                <a:cubicBezTo>
                  <a:pt x="1210804" y="5316"/>
                  <a:pt x="1279746" y="24605"/>
                  <a:pt x="1350451" y="29025"/>
                </a:cubicBezTo>
                <a:cubicBezTo>
                  <a:pt x="1535093" y="40276"/>
                  <a:pt x="1719483" y="30901"/>
                  <a:pt x="1903495" y="18310"/>
                </a:cubicBezTo>
                <a:cubicBezTo>
                  <a:pt x="2151898" y="628"/>
                  <a:pt x="2401172" y="2101"/>
                  <a:pt x="2649374" y="22730"/>
                </a:cubicBezTo>
                <a:cubicBezTo>
                  <a:pt x="2869445" y="43947"/>
                  <a:pt x="3091027" y="39942"/>
                  <a:pt x="3310304" y="10808"/>
                </a:cubicBezTo>
                <a:cubicBezTo>
                  <a:pt x="3434575" y="-7007"/>
                  <a:pt x="3559980" y="9067"/>
                  <a:pt x="3684881" y="10808"/>
                </a:cubicBezTo>
                <a:cubicBezTo>
                  <a:pt x="3752435" y="11746"/>
                  <a:pt x="3819992" y="12684"/>
                  <a:pt x="3887420" y="15630"/>
                </a:cubicBezTo>
                <a:lnTo>
                  <a:pt x="3910971" y="11103"/>
                </a:lnTo>
                <a:lnTo>
                  <a:pt x="3910971" y="2529660"/>
                </a:lnTo>
                <a:lnTo>
                  <a:pt x="6242" y="2529660"/>
                </a:lnTo>
                <a:lnTo>
                  <a:pt x="25280" y="2158134"/>
                </a:lnTo>
                <a:cubicBezTo>
                  <a:pt x="28243" y="1914439"/>
                  <a:pt x="36288" y="1670236"/>
                  <a:pt x="11167" y="1427303"/>
                </a:cubicBezTo>
                <a:cubicBezTo>
                  <a:pt x="-5908" y="1262723"/>
                  <a:pt x="865" y="1098905"/>
                  <a:pt x="3970" y="934453"/>
                </a:cubicBezTo>
                <a:cubicBezTo>
                  <a:pt x="7498" y="749680"/>
                  <a:pt x="5805" y="564783"/>
                  <a:pt x="5805" y="380010"/>
                </a:cubicBezTo>
                <a:cubicBezTo>
                  <a:pt x="5522" y="299625"/>
                  <a:pt x="10321" y="219748"/>
                  <a:pt x="18506" y="139744"/>
                </a:cubicBezTo>
                <a:lnTo>
                  <a:pt x="19072" y="23791"/>
                </a:lnTo>
                <a:lnTo>
                  <a:pt x="67093" y="27133"/>
                </a:lnTo>
                <a:cubicBezTo>
                  <a:pt x="226530" y="32207"/>
                  <a:pt x="385807" y="21156"/>
                  <a:pt x="545085" y="11612"/>
                </a:cubicBezTo>
                <a:cubicBezTo>
                  <a:pt x="644275" y="5719"/>
                  <a:pt x="743474" y="2069"/>
                  <a:pt x="842684" y="662"/>
                </a:cubicBezTo>
                <a:close/>
              </a:path>
            </a:pathLst>
          </a:custGeom>
        </p:spPr>
      </p:pic>
    </p:spTree>
    <p:extLst>
      <p:ext uri="{BB962C8B-B14F-4D97-AF65-F5344CB8AC3E}">
        <p14:creationId xmlns:p14="http://schemas.microsoft.com/office/powerpoint/2010/main" val="30809714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09C509D2-0C1A-47B8-89C1-D3AB17D452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147FB2-CBEC-C8C5-96AD-172398FCA914}"/>
              </a:ext>
            </a:extLst>
          </p:cNvPr>
          <p:cNvSpPr>
            <a:spLocks noGrp="1"/>
          </p:cNvSpPr>
          <p:nvPr>
            <p:ph type="title"/>
          </p:nvPr>
        </p:nvSpPr>
        <p:spPr>
          <a:xfrm>
            <a:off x="6600264" y="556994"/>
            <a:ext cx="4753535" cy="1672499"/>
          </a:xfrm>
        </p:spPr>
        <p:txBody>
          <a:bodyPr>
            <a:normAutofit/>
          </a:bodyPr>
          <a:lstStyle/>
          <a:p>
            <a:r>
              <a:rPr lang="en-GB" sz="3700">
                <a:latin typeface="Arial" panose="020B0604020202020204" pitchFamily="34" charset="0"/>
                <a:cs typeface="Arial" panose="020B0604020202020204" pitchFamily="34" charset="0"/>
              </a:rPr>
              <a:t>Property continued: </a:t>
            </a:r>
            <a:r>
              <a:rPr lang="en-GB" sz="3700" kern="0">
                <a:latin typeface="Arial" panose="020B0604020202020204" pitchFamily="34" charset="0"/>
                <a:cs typeface="Arial" panose="020B0604020202020204" pitchFamily="34" charset="0"/>
              </a:rPr>
              <a:t>Property does </a:t>
            </a:r>
            <a:r>
              <a:rPr lang="en-GB" sz="3700" b="1" u="sng" kern="0">
                <a:latin typeface="Arial" panose="020B0604020202020204" pitchFamily="34" charset="0"/>
                <a:cs typeface="Arial" panose="020B0604020202020204" pitchFamily="34" charset="0"/>
              </a:rPr>
              <a:t>NOT</a:t>
            </a:r>
            <a:r>
              <a:rPr lang="en-GB" sz="3700" kern="0">
                <a:latin typeface="Arial" panose="020B0604020202020204" pitchFamily="34" charset="0"/>
                <a:cs typeface="Arial" panose="020B0604020202020204" pitchFamily="34" charset="0"/>
              </a:rPr>
              <a:t> include</a:t>
            </a:r>
            <a:endParaRPr lang="en-GB" sz="3700">
              <a:latin typeface="Arial" panose="020B0604020202020204" pitchFamily="34" charset="0"/>
              <a:cs typeface="Arial" panose="020B0604020202020204" pitchFamily="34" charset="0"/>
            </a:endParaRPr>
          </a:p>
        </p:txBody>
      </p:sp>
      <p:pic>
        <p:nvPicPr>
          <p:cNvPr id="6" name="Picture 5" descr="A tree with red berries&#10;&#10;Description automatically generated">
            <a:extLst>
              <a:ext uri="{FF2B5EF4-FFF2-40B4-BE49-F238E27FC236}">
                <a16:creationId xmlns:a16="http://schemas.microsoft.com/office/drawing/2014/main" id="{7ADCF5D2-FBAE-76AC-F45A-B85DFAF59625}"/>
              </a:ext>
            </a:extLst>
          </p:cNvPr>
          <p:cNvPicPr>
            <a:picLocks noChangeAspect="1"/>
          </p:cNvPicPr>
          <p:nvPr/>
        </p:nvPicPr>
        <p:blipFill rotWithShape="1">
          <a:blip r:embed="rId2"/>
          <a:srcRect l="10929" r="8800" b="4"/>
          <a:stretch/>
        </p:blipFill>
        <p:spPr>
          <a:xfrm>
            <a:off x="-4642" y="10"/>
            <a:ext cx="3006061" cy="3339639"/>
          </a:xfrm>
          <a:prstGeom prst="rect">
            <a:avLst/>
          </a:prstGeom>
        </p:spPr>
      </p:pic>
      <p:pic>
        <p:nvPicPr>
          <p:cNvPr id="4" name="Picture 3" descr="A fox running in the grass&#10;&#10;Description automatically generated">
            <a:extLst>
              <a:ext uri="{FF2B5EF4-FFF2-40B4-BE49-F238E27FC236}">
                <a16:creationId xmlns:a16="http://schemas.microsoft.com/office/drawing/2014/main" id="{6A62451F-A627-1CCB-6551-427774DFE0F9}"/>
              </a:ext>
            </a:extLst>
          </p:cNvPr>
          <p:cNvPicPr>
            <a:picLocks noChangeAspect="1"/>
          </p:cNvPicPr>
          <p:nvPr/>
        </p:nvPicPr>
        <p:blipFill rotWithShape="1">
          <a:blip r:embed="rId3"/>
          <a:srcRect l="1574" r="26634" b="1"/>
          <a:stretch/>
        </p:blipFill>
        <p:spPr>
          <a:xfrm>
            <a:off x="3198068" y="10"/>
            <a:ext cx="2991088" cy="3339639"/>
          </a:xfrm>
          <a:prstGeom prst="rect">
            <a:avLst/>
          </a:prstGeom>
        </p:spPr>
      </p:pic>
      <p:pic>
        <p:nvPicPr>
          <p:cNvPr id="7" name="Picture 6" descr="A group of mushrooms growing in the woods&#10;&#10;Description automatically generated">
            <a:extLst>
              <a:ext uri="{FF2B5EF4-FFF2-40B4-BE49-F238E27FC236}">
                <a16:creationId xmlns:a16="http://schemas.microsoft.com/office/drawing/2014/main" id="{3290104D-494D-CD4A-B36E-F62A351B0BAD}"/>
              </a:ext>
            </a:extLst>
          </p:cNvPr>
          <p:cNvPicPr>
            <a:picLocks noChangeAspect="1"/>
          </p:cNvPicPr>
          <p:nvPr/>
        </p:nvPicPr>
        <p:blipFill rotWithShape="1">
          <a:blip r:embed="rId4"/>
          <a:srcRect t="11954" r="-1" b="9388"/>
          <a:stretch/>
        </p:blipFill>
        <p:spPr>
          <a:xfrm>
            <a:off x="-2" y="3518351"/>
            <a:ext cx="6189158" cy="3339649"/>
          </a:xfrm>
          <a:prstGeom prst="rect">
            <a:avLst/>
          </a:prstGeom>
        </p:spPr>
      </p:pic>
      <p:sp>
        <p:nvSpPr>
          <p:cNvPr id="3" name="Content Placeholder 2">
            <a:extLst>
              <a:ext uri="{FF2B5EF4-FFF2-40B4-BE49-F238E27FC236}">
                <a16:creationId xmlns:a16="http://schemas.microsoft.com/office/drawing/2014/main" id="{08905522-C2D3-E36D-EF2F-5D7BC31AD2CB}"/>
              </a:ext>
            </a:extLst>
          </p:cNvPr>
          <p:cNvSpPr>
            <a:spLocks noGrp="1"/>
          </p:cNvSpPr>
          <p:nvPr>
            <p:ph idx="1"/>
          </p:nvPr>
        </p:nvSpPr>
        <p:spPr>
          <a:xfrm>
            <a:off x="6600265" y="2413645"/>
            <a:ext cx="4753534" cy="3694734"/>
          </a:xfrm>
        </p:spPr>
        <p:txBody>
          <a:bodyPr>
            <a:normAutofit/>
          </a:bodyPr>
          <a:lstStyle/>
          <a:p>
            <a:pPr marL="0" marR="0" lvl="0" indent="0" defTabSz="914400" rtl="0" eaLnBrk="0" fontAlgn="base" latinLnBrk="0" hangingPunct="0">
              <a:spcBef>
                <a:spcPct val="20000"/>
              </a:spcBef>
              <a:spcAft>
                <a:spcPct val="0"/>
              </a:spcAft>
              <a:buClrTx/>
              <a:buSzTx/>
              <a:buFontTx/>
              <a:buNone/>
              <a:tabLst/>
              <a:defRPr/>
            </a:pPr>
            <a:r>
              <a:rPr kumimoji="0" lang="en-GB" sz="2000" b="0" i="0" u="none" strike="noStrike" kern="0" cap="none" spc="0" normalizeH="0" baseline="0" noProof="0">
                <a:ln>
                  <a:noFill/>
                </a:ln>
                <a:effectLst/>
                <a:uLnTx/>
                <a:uFillTx/>
                <a:latin typeface="Arial" panose="020B0604020202020204" pitchFamily="34" charset="0"/>
                <a:cs typeface="Arial" panose="020B0604020202020204" pitchFamily="34" charset="0"/>
              </a:rPr>
              <a:t>Wild creatures </a:t>
            </a:r>
            <a:br>
              <a:rPr kumimoji="0" lang="en-GB" sz="2000" b="0" i="0" u="none" strike="noStrike" kern="0" cap="none" spc="0" normalizeH="0" baseline="0" noProof="0">
                <a:ln>
                  <a:noFill/>
                </a:ln>
                <a:effectLst/>
                <a:uLnTx/>
                <a:uFillTx/>
                <a:latin typeface="Arial" panose="020B0604020202020204" pitchFamily="34" charset="0"/>
                <a:cs typeface="Arial" panose="020B0604020202020204" pitchFamily="34" charset="0"/>
              </a:rPr>
            </a:br>
            <a:r>
              <a:rPr kumimoji="0" lang="en-GB" sz="2000" b="0" i="0" u="none" strike="noStrike" kern="0" cap="none" spc="0" normalizeH="0" baseline="0" noProof="0">
                <a:ln>
                  <a:noFill/>
                </a:ln>
                <a:effectLst/>
                <a:uLnTx/>
                <a:uFillTx/>
                <a:latin typeface="Arial" panose="020B0604020202020204" pitchFamily="34" charset="0"/>
                <a:cs typeface="Arial" panose="020B0604020202020204" pitchFamily="34" charset="0"/>
              </a:rPr>
              <a:t>(unless tamed or kept in captivity)</a:t>
            </a:r>
          </a:p>
          <a:p>
            <a:pPr marL="0" marR="0" lvl="0" indent="0" defTabSz="914400" rtl="0" eaLnBrk="0" fontAlgn="base" latinLnBrk="0" hangingPunct="0">
              <a:spcBef>
                <a:spcPct val="20000"/>
              </a:spcBef>
              <a:spcAft>
                <a:spcPct val="0"/>
              </a:spcAft>
              <a:buClrTx/>
              <a:buSzTx/>
              <a:buFontTx/>
              <a:buNone/>
              <a:tabLst/>
              <a:defRPr/>
            </a:pPr>
            <a:endParaRPr kumimoji="0" lang="en-GB" sz="2000" b="0" i="0" u="none" strike="noStrike" kern="0" cap="none" spc="0" normalizeH="0" baseline="0" noProof="0">
              <a:ln>
                <a:noFill/>
              </a:ln>
              <a:effectLst/>
              <a:uLnTx/>
              <a:uFillTx/>
              <a:latin typeface="Arial" panose="020B0604020202020204" pitchFamily="34" charset="0"/>
              <a:cs typeface="Arial" panose="020B0604020202020204" pitchFamily="34" charset="0"/>
            </a:endParaRPr>
          </a:p>
          <a:p>
            <a:pPr marL="0" marR="0" lvl="0" indent="0" defTabSz="914400" rtl="0" eaLnBrk="0" fontAlgn="base" latinLnBrk="0" hangingPunct="0">
              <a:spcBef>
                <a:spcPct val="20000"/>
              </a:spcBef>
              <a:spcAft>
                <a:spcPct val="0"/>
              </a:spcAft>
              <a:buClrTx/>
              <a:buSzTx/>
              <a:buFontTx/>
              <a:buNone/>
              <a:tabLst/>
              <a:defRPr/>
            </a:pPr>
            <a:r>
              <a:rPr kumimoji="0" lang="en-GB" sz="2000" b="0" i="0" u="none" strike="noStrike" kern="0" cap="none" spc="0" normalizeH="0" baseline="0" noProof="0">
                <a:ln>
                  <a:noFill/>
                </a:ln>
                <a:effectLst/>
                <a:uLnTx/>
                <a:uFillTx/>
                <a:latin typeface="Arial" panose="020B0604020202020204" pitchFamily="34" charset="0"/>
                <a:cs typeface="Arial" panose="020B0604020202020204" pitchFamily="34" charset="0"/>
              </a:rPr>
              <a:t>Mushrooms growing wild on any land</a:t>
            </a:r>
            <a:endParaRPr lang="en-GB" sz="2000" kern="0">
              <a:latin typeface="Arial" panose="020B0604020202020204" pitchFamily="34" charset="0"/>
              <a:cs typeface="Arial" panose="020B0604020202020204" pitchFamily="34" charset="0"/>
            </a:endParaRPr>
          </a:p>
          <a:p>
            <a:pPr marL="0" marR="0" lvl="0" indent="0" defTabSz="914400" rtl="0" eaLnBrk="0" fontAlgn="base" latinLnBrk="0" hangingPunct="0">
              <a:spcBef>
                <a:spcPct val="20000"/>
              </a:spcBef>
              <a:spcAft>
                <a:spcPct val="0"/>
              </a:spcAft>
              <a:buClrTx/>
              <a:buSzTx/>
              <a:buFontTx/>
              <a:buNone/>
              <a:tabLst/>
              <a:defRPr/>
            </a:pPr>
            <a:endParaRPr kumimoji="0" lang="en-GB" sz="2000" b="0" i="0" u="none" strike="noStrike" kern="0" cap="none" spc="0" normalizeH="0" baseline="0" noProof="0">
              <a:ln>
                <a:noFill/>
              </a:ln>
              <a:effectLst/>
              <a:uLnTx/>
              <a:uFillTx/>
              <a:latin typeface="Arial" panose="020B0604020202020204" pitchFamily="34" charset="0"/>
              <a:cs typeface="Arial" panose="020B0604020202020204" pitchFamily="34" charset="0"/>
            </a:endParaRPr>
          </a:p>
          <a:p>
            <a:pPr marL="0" marR="0" lvl="0" indent="0" defTabSz="914400" rtl="0" eaLnBrk="0" fontAlgn="base" latinLnBrk="0" hangingPunct="0">
              <a:spcBef>
                <a:spcPct val="20000"/>
              </a:spcBef>
              <a:spcAft>
                <a:spcPct val="0"/>
              </a:spcAft>
              <a:buClrTx/>
              <a:buSzTx/>
              <a:buFontTx/>
              <a:buNone/>
              <a:tabLst/>
              <a:defRPr/>
            </a:pPr>
            <a:r>
              <a:rPr lang="en-GB" sz="2000" kern="0">
                <a:latin typeface="Arial" panose="020B0604020202020204" pitchFamily="34" charset="0"/>
                <a:cs typeface="Arial" panose="020B0604020202020204" pitchFamily="34" charset="0"/>
              </a:rPr>
              <a:t>The 3 F’s! - F</a:t>
            </a:r>
            <a:r>
              <a:rPr kumimoji="0" lang="en-GB" sz="2000" b="0" i="0" u="none" strike="noStrike" kern="0" cap="none" spc="0" normalizeH="0" baseline="0" noProof="0">
                <a:ln>
                  <a:noFill/>
                </a:ln>
                <a:effectLst/>
                <a:uLnTx/>
                <a:uFillTx/>
                <a:latin typeface="Arial" panose="020B0604020202020204" pitchFamily="34" charset="0"/>
                <a:cs typeface="Arial" panose="020B0604020202020204" pitchFamily="34" charset="0"/>
              </a:rPr>
              <a:t>lowers,</a:t>
            </a:r>
            <a:r>
              <a:rPr kumimoji="0" lang="en-GB" sz="2000" b="0" i="0" u="none" strike="noStrike" kern="0" cap="none" spc="0" normalizeH="0" noProof="0">
                <a:ln>
                  <a:noFill/>
                </a:ln>
                <a:effectLst/>
                <a:uLnTx/>
                <a:uFillTx/>
                <a:latin typeface="Arial" panose="020B0604020202020204" pitchFamily="34" charset="0"/>
                <a:cs typeface="Arial" panose="020B0604020202020204" pitchFamily="34" charset="0"/>
              </a:rPr>
              <a:t> F</a:t>
            </a:r>
            <a:r>
              <a:rPr kumimoji="0" lang="en-GB" sz="2000" b="0" i="0" u="none" strike="noStrike" kern="0" cap="none" spc="0" normalizeH="0" baseline="0" noProof="0">
                <a:ln>
                  <a:noFill/>
                </a:ln>
                <a:effectLst/>
                <a:uLnTx/>
                <a:uFillTx/>
                <a:latin typeface="Arial" panose="020B0604020202020204" pitchFamily="34" charset="0"/>
                <a:cs typeface="Arial" panose="020B0604020202020204" pitchFamily="34" charset="0"/>
              </a:rPr>
              <a:t>ruit or </a:t>
            </a:r>
            <a:r>
              <a:rPr lang="en-GB" sz="2000" kern="0">
                <a:latin typeface="Arial" panose="020B0604020202020204" pitchFamily="34" charset="0"/>
                <a:cs typeface="Arial" panose="020B0604020202020204" pitchFamily="34" charset="0"/>
              </a:rPr>
              <a:t>F</a:t>
            </a:r>
            <a:r>
              <a:rPr kumimoji="0" lang="en-GB" sz="2000" b="0" i="0" u="none" strike="noStrike" kern="0" cap="none" spc="0" normalizeH="0" baseline="0" noProof="0">
                <a:ln>
                  <a:noFill/>
                </a:ln>
                <a:effectLst/>
                <a:uLnTx/>
                <a:uFillTx/>
                <a:latin typeface="Arial" panose="020B0604020202020204" pitchFamily="34" charset="0"/>
                <a:cs typeface="Arial" panose="020B0604020202020204" pitchFamily="34" charset="0"/>
              </a:rPr>
              <a:t>oliage of a plant growing wild </a:t>
            </a:r>
            <a:r>
              <a:rPr kumimoji="0" lang="en-GB" sz="2000" b="1" i="0" u="none" strike="noStrike" kern="0" cap="none" spc="0" normalizeH="0" baseline="0" noProof="0">
                <a:ln>
                  <a:noFill/>
                </a:ln>
                <a:effectLst/>
                <a:uLnTx/>
                <a:uFillTx/>
                <a:latin typeface="Arial" panose="020B0604020202020204" pitchFamily="34" charset="0"/>
                <a:cs typeface="Arial" panose="020B0604020202020204" pitchFamily="34" charset="0"/>
              </a:rPr>
              <a:t>unless</a:t>
            </a:r>
            <a:r>
              <a:rPr kumimoji="0" lang="en-GB" sz="2000" b="0" i="0" u="none" strike="noStrike" kern="0" cap="none" spc="0" normalizeH="0" baseline="0" noProof="0">
                <a:ln>
                  <a:noFill/>
                </a:ln>
                <a:effectLst/>
                <a:uLnTx/>
                <a:uFillTx/>
                <a:latin typeface="Arial" panose="020B0604020202020204" pitchFamily="34" charset="0"/>
                <a:cs typeface="Arial" panose="020B0604020202020204" pitchFamily="34" charset="0"/>
              </a:rPr>
              <a:t> picked for reward, sale or commercial purposes</a:t>
            </a:r>
          </a:p>
          <a:p>
            <a:endParaRPr lang="en-GB" sz="2000"/>
          </a:p>
        </p:txBody>
      </p:sp>
    </p:spTree>
    <p:extLst>
      <p:ext uri="{BB962C8B-B14F-4D97-AF65-F5344CB8AC3E}">
        <p14:creationId xmlns:p14="http://schemas.microsoft.com/office/powerpoint/2010/main" val="222588781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A0B487-3396-8FC1-743B-538EB14C18FB}"/>
              </a:ext>
            </a:extLst>
          </p:cNvPr>
          <p:cNvSpPr>
            <a:spLocks noGrp="1"/>
          </p:cNvSpPr>
          <p:nvPr>
            <p:ph type="title"/>
          </p:nvPr>
        </p:nvSpPr>
        <p:spPr/>
        <p:txBody>
          <a:bodyPr/>
          <a:lstStyle/>
          <a:p>
            <a:r>
              <a:rPr lang="en-GB" altLang="en-US" sz="4400" dirty="0">
                <a:cs typeface="Arial" panose="020B0604020202020204" pitchFamily="34" charset="0"/>
              </a:rPr>
              <a:t>General rule = land </a:t>
            </a:r>
            <a:r>
              <a:rPr lang="en-GB" altLang="en-US" sz="4400" u="sng" dirty="0">
                <a:solidFill>
                  <a:srgbClr val="FF0000"/>
                </a:solidFill>
                <a:cs typeface="Arial" panose="020B0604020202020204" pitchFamily="34" charset="0"/>
              </a:rPr>
              <a:t>cannot</a:t>
            </a:r>
            <a:r>
              <a:rPr lang="en-GB" altLang="en-US" sz="4400" dirty="0">
                <a:cs typeface="Arial" panose="020B0604020202020204" pitchFamily="34" charset="0"/>
              </a:rPr>
              <a:t> be stolen</a:t>
            </a:r>
            <a:endParaRPr lang="en-GB" dirty="0"/>
          </a:p>
        </p:txBody>
      </p:sp>
      <p:sp>
        <p:nvSpPr>
          <p:cNvPr id="3" name="Content Placeholder 2">
            <a:extLst>
              <a:ext uri="{FF2B5EF4-FFF2-40B4-BE49-F238E27FC236}">
                <a16:creationId xmlns:a16="http://schemas.microsoft.com/office/drawing/2014/main" id="{F6A2593E-9583-659E-2595-8725B38464FF}"/>
              </a:ext>
            </a:extLst>
          </p:cNvPr>
          <p:cNvSpPr>
            <a:spLocks noGrp="1"/>
          </p:cNvSpPr>
          <p:nvPr>
            <p:ph idx="1"/>
          </p:nvPr>
        </p:nvSpPr>
        <p:spPr>
          <a:xfrm>
            <a:off x="838200" y="1864814"/>
            <a:ext cx="10515600" cy="4351338"/>
          </a:xfrm>
        </p:spPr>
        <p:txBody>
          <a:bodyPr/>
          <a:lstStyle/>
          <a:p>
            <a:pPr algn="ctr"/>
            <a:r>
              <a:rPr lang="en-GB" altLang="en-US" sz="2800" b="1" dirty="0">
                <a:cs typeface="Arial" panose="020B0604020202020204" pitchFamily="34" charset="0"/>
              </a:rPr>
              <a:t>Exceptions to the general rule include:</a:t>
            </a:r>
          </a:p>
          <a:p>
            <a:endParaRPr lang="en-GB" b="1" dirty="0">
              <a:cs typeface="Arial" panose="020B0604020202020204" pitchFamily="34" charset="0"/>
            </a:endParaRPr>
          </a:p>
        </p:txBody>
      </p:sp>
      <p:pic>
        <p:nvPicPr>
          <p:cNvPr id="6" name="Picture 5">
            <a:extLst>
              <a:ext uri="{FF2B5EF4-FFF2-40B4-BE49-F238E27FC236}">
                <a16:creationId xmlns:a16="http://schemas.microsoft.com/office/drawing/2014/main" id="{D7AD1C17-04D7-5AE7-C36F-E26B0D32F89F}"/>
              </a:ext>
            </a:extLst>
          </p:cNvPr>
          <p:cNvPicPr>
            <a:picLocks noChangeAspect="1"/>
          </p:cNvPicPr>
          <p:nvPr/>
        </p:nvPicPr>
        <p:blipFill>
          <a:blip r:embed="rId2"/>
          <a:stretch>
            <a:fillRect/>
          </a:stretch>
        </p:blipFill>
        <p:spPr>
          <a:xfrm>
            <a:off x="1631020" y="2273163"/>
            <a:ext cx="8929959" cy="4514046"/>
          </a:xfrm>
          <a:prstGeom prst="rect">
            <a:avLst/>
          </a:prstGeom>
        </p:spPr>
      </p:pic>
    </p:spTree>
    <p:extLst>
      <p:ext uri="{BB962C8B-B14F-4D97-AF65-F5344CB8AC3E}">
        <p14:creationId xmlns:p14="http://schemas.microsoft.com/office/powerpoint/2010/main" val="406269994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FFB60E8C-7224-44A4-87A0-46A1711DD2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65B963-D3E6-E922-51F6-75096D360307}"/>
              </a:ext>
            </a:extLst>
          </p:cNvPr>
          <p:cNvSpPr>
            <a:spLocks noGrp="1"/>
          </p:cNvSpPr>
          <p:nvPr>
            <p:ph type="title"/>
          </p:nvPr>
        </p:nvSpPr>
        <p:spPr>
          <a:xfrm>
            <a:off x="795528" y="386930"/>
            <a:ext cx="10141799" cy="1300554"/>
          </a:xfrm>
        </p:spPr>
        <p:txBody>
          <a:bodyPr anchor="b">
            <a:normAutofit/>
          </a:bodyPr>
          <a:lstStyle/>
          <a:p>
            <a:r>
              <a:rPr lang="en-US" sz="4100" b="1">
                <a:latin typeface="+mj-lt"/>
                <a:ea typeface="+mj-ea"/>
                <a:cs typeface="+mj-cs"/>
              </a:rPr>
              <a:t>Personal Data </a:t>
            </a:r>
            <a:br>
              <a:rPr lang="en-US" sz="4100" b="1">
                <a:latin typeface="+mj-lt"/>
                <a:ea typeface="+mj-ea"/>
                <a:cs typeface="+mj-cs"/>
              </a:rPr>
            </a:br>
            <a:endParaRPr lang="en-GB" sz="4100"/>
          </a:p>
        </p:txBody>
      </p:sp>
      <p:sp>
        <p:nvSpPr>
          <p:cNvPr id="19" name="Rectangle 18">
            <a:extLst>
              <a:ext uri="{FF2B5EF4-FFF2-40B4-BE49-F238E27FC236}">
                <a16:creationId xmlns:a16="http://schemas.microsoft.com/office/drawing/2014/main" id="{5DA32751-37A2-45C0-BE94-63D375E27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avel and a sign on a table&#10;&#10;Description automatically generated">
            <a:extLst>
              <a:ext uri="{FF2B5EF4-FFF2-40B4-BE49-F238E27FC236}">
                <a16:creationId xmlns:a16="http://schemas.microsoft.com/office/drawing/2014/main" id="{C35A1842-F9DC-9A1E-CF25-1376B5C99724}"/>
              </a:ext>
            </a:extLst>
          </p:cNvPr>
          <p:cNvPicPr>
            <a:picLocks noChangeAspect="1"/>
          </p:cNvPicPr>
          <p:nvPr/>
        </p:nvPicPr>
        <p:blipFill>
          <a:blip r:embed="rId3"/>
          <a:stretch>
            <a:fillRect/>
          </a:stretch>
        </p:blipFill>
        <p:spPr>
          <a:xfrm>
            <a:off x="635295" y="2656494"/>
            <a:ext cx="5150277" cy="3450685"/>
          </a:xfrm>
          <a:prstGeom prst="rect">
            <a:avLst/>
          </a:prstGeom>
        </p:spPr>
      </p:pic>
      <p:sp>
        <p:nvSpPr>
          <p:cNvPr id="3" name="Content Placeholder 2">
            <a:extLst>
              <a:ext uri="{FF2B5EF4-FFF2-40B4-BE49-F238E27FC236}">
                <a16:creationId xmlns:a16="http://schemas.microsoft.com/office/drawing/2014/main" id="{64B4081C-4A52-4433-74A1-23B71E973941}"/>
              </a:ext>
            </a:extLst>
          </p:cNvPr>
          <p:cNvSpPr>
            <a:spLocks noGrp="1"/>
          </p:cNvSpPr>
          <p:nvPr>
            <p:ph idx="1"/>
          </p:nvPr>
        </p:nvSpPr>
        <p:spPr>
          <a:xfrm>
            <a:off x="6406429" y="2599509"/>
            <a:ext cx="4530898" cy="3639450"/>
          </a:xfrm>
        </p:spPr>
        <p:txBody>
          <a:bodyPr anchor="ctr">
            <a:normAutofit/>
          </a:bodyPr>
          <a:lstStyle/>
          <a:p>
            <a:pPr marL="0" indent="0" defTabSz="914400" fontAlgn="auto">
              <a:spcAft>
                <a:spcPts val="0"/>
              </a:spcAft>
              <a:buNone/>
            </a:pPr>
            <a:r>
              <a:rPr lang="en-US" altLang="en-US" sz="1900"/>
              <a:t>Confidential personal data is </a:t>
            </a:r>
            <a:r>
              <a:rPr lang="en-US" altLang="en-US" sz="1900" b="1"/>
              <a:t>not property </a:t>
            </a:r>
            <a:r>
              <a:rPr lang="en-US" altLang="en-US" sz="1900"/>
              <a:t>and</a:t>
            </a:r>
            <a:r>
              <a:rPr lang="en-US" altLang="en-US" sz="1900" b="1"/>
              <a:t> cannot be stolen</a:t>
            </a:r>
          </a:p>
          <a:p>
            <a:pPr marL="0" indent="-228600" defTabSz="914400" fontAlgn="auto">
              <a:spcAft>
                <a:spcPts val="0"/>
              </a:spcAft>
            </a:pPr>
            <a:endParaRPr lang="en-US" altLang="en-US" sz="1900" b="1"/>
          </a:p>
          <a:p>
            <a:pPr marL="0" indent="0" defTabSz="914400" fontAlgn="auto">
              <a:spcAft>
                <a:spcPts val="0"/>
              </a:spcAft>
              <a:buNone/>
            </a:pPr>
            <a:r>
              <a:rPr lang="en-US" altLang="en-US" sz="1900"/>
              <a:t>There is </a:t>
            </a:r>
            <a:r>
              <a:rPr lang="en-US" altLang="en-US" sz="1900" b="1"/>
              <a:t>no such thing as ‘identity theft’!</a:t>
            </a:r>
          </a:p>
          <a:p>
            <a:pPr marL="0" indent="-228600" defTabSz="914400" fontAlgn="auto">
              <a:spcAft>
                <a:spcPts val="0"/>
              </a:spcAft>
            </a:pPr>
            <a:endParaRPr lang="en-US" altLang="en-US" sz="1900" b="1"/>
          </a:p>
          <a:p>
            <a:pPr marL="0" indent="0" defTabSz="914400" fontAlgn="auto">
              <a:spcAft>
                <a:spcPts val="0"/>
              </a:spcAft>
              <a:buNone/>
            </a:pPr>
            <a:r>
              <a:rPr lang="en-US" altLang="en-US" sz="1900"/>
              <a:t>For example – you</a:t>
            </a:r>
            <a:r>
              <a:rPr lang="en-US" altLang="en-US" sz="1900" b="1"/>
              <a:t> cannot steal </a:t>
            </a:r>
            <a:r>
              <a:rPr lang="en-US" altLang="en-US" sz="1900"/>
              <a:t>someone’s </a:t>
            </a:r>
            <a:r>
              <a:rPr lang="en-US" altLang="en-US" sz="1900" b="1"/>
              <a:t>National Insurance number.</a:t>
            </a:r>
          </a:p>
          <a:p>
            <a:pPr marL="0" indent="0" defTabSz="914400" fontAlgn="auto">
              <a:spcAft>
                <a:spcPts val="0"/>
              </a:spcAft>
              <a:buNone/>
            </a:pPr>
            <a:endParaRPr lang="en-US" altLang="en-US" sz="1900" b="1"/>
          </a:p>
          <a:p>
            <a:pPr marL="0" indent="0" defTabSz="914400" fontAlgn="auto">
              <a:spcAft>
                <a:spcPts val="0"/>
              </a:spcAft>
              <a:buNone/>
            </a:pPr>
            <a:r>
              <a:rPr lang="en-US" altLang="en-US" sz="1900" b="1"/>
              <a:t>=FRAUD through false representation </a:t>
            </a:r>
          </a:p>
          <a:p>
            <a:endParaRPr lang="en-GB" sz="1900"/>
          </a:p>
        </p:txBody>
      </p:sp>
      <p:sp>
        <p:nvSpPr>
          <p:cNvPr id="21" name="Rectangle 20">
            <a:extLst>
              <a:ext uri="{FF2B5EF4-FFF2-40B4-BE49-F238E27FC236}">
                <a16:creationId xmlns:a16="http://schemas.microsoft.com/office/drawing/2014/main" id="{5A55FBCD-CD42-40F5-8A1B-3203F9CAEE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6851363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D3F65F-0E0B-2060-0F3E-0967642DCB4A}"/>
              </a:ext>
            </a:extLst>
          </p:cNvPr>
          <p:cNvSpPr>
            <a:spLocks noGrp="1"/>
          </p:cNvSpPr>
          <p:nvPr>
            <p:ph type="title"/>
          </p:nvPr>
        </p:nvSpPr>
        <p:spPr/>
        <p:txBody>
          <a:bodyPr>
            <a:normAutofit/>
          </a:bodyPr>
          <a:lstStyle/>
          <a:p>
            <a:r>
              <a:rPr lang="en-GB" sz="4400" b="1" dirty="0">
                <a:solidFill>
                  <a:schemeClr val="bg1"/>
                </a:solidFill>
              </a:rPr>
              <a:t>S.6 Deprive</a:t>
            </a:r>
            <a:br>
              <a:rPr lang="en-GB" sz="4400" b="1" dirty="0">
                <a:solidFill>
                  <a:schemeClr val="bg1"/>
                </a:solidFill>
              </a:rPr>
            </a:br>
            <a:endParaRPr lang="en-GB" dirty="0"/>
          </a:p>
        </p:txBody>
      </p:sp>
      <p:sp>
        <p:nvSpPr>
          <p:cNvPr id="3" name="Content Placeholder 2">
            <a:extLst>
              <a:ext uri="{FF2B5EF4-FFF2-40B4-BE49-F238E27FC236}">
                <a16:creationId xmlns:a16="http://schemas.microsoft.com/office/drawing/2014/main" id="{C1785580-52B6-0B52-5A80-4CA21F15DDF2}"/>
              </a:ext>
            </a:extLst>
          </p:cNvPr>
          <p:cNvSpPr>
            <a:spLocks noGrp="1"/>
          </p:cNvSpPr>
          <p:nvPr>
            <p:ph idx="1"/>
          </p:nvPr>
        </p:nvSpPr>
        <p:spPr>
          <a:xfrm>
            <a:off x="838200" y="365125"/>
            <a:ext cx="10515600" cy="5811838"/>
          </a:xfrm>
        </p:spPr>
        <p:txBody>
          <a:bodyPr>
            <a:normAutofit/>
          </a:bodyPr>
          <a:lstStyle/>
          <a:p>
            <a:pPr marL="0" indent="0" algn="ctr">
              <a:buNone/>
            </a:pPr>
            <a:r>
              <a:rPr lang="en-GB" sz="3600" dirty="0">
                <a:latin typeface="Arial" panose="020B0604020202020204" pitchFamily="34" charset="0"/>
                <a:cs typeface="Arial" panose="020B0604020202020204" pitchFamily="34" charset="0"/>
              </a:rPr>
              <a:t>Section 5 Belonging to Another: </a:t>
            </a:r>
          </a:p>
        </p:txBody>
      </p:sp>
      <p:pic>
        <p:nvPicPr>
          <p:cNvPr id="5" name="Picture 4">
            <a:extLst>
              <a:ext uri="{FF2B5EF4-FFF2-40B4-BE49-F238E27FC236}">
                <a16:creationId xmlns:a16="http://schemas.microsoft.com/office/drawing/2014/main" id="{BFF15932-69E7-08B5-C5E3-5A4294DD68EF}"/>
              </a:ext>
            </a:extLst>
          </p:cNvPr>
          <p:cNvPicPr>
            <a:picLocks noChangeAspect="1"/>
          </p:cNvPicPr>
          <p:nvPr/>
        </p:nvPicPr>
        <p:blipFill>
          <a:blip r:embed="rId2"/>
          <a:stretch>
            <a:fillRect/>
          </a:stretch>
        </p:blipFill>
        <p:spPr>
          <a:xfrm>
            <a:off x="1581422" y="1027906"/>
            <a:ext cx="8820150" cy="3886200"/>
          </a:xfrm>
          <a:prstGeom prst="rect">
            <a:avLst/>
          </a:prstGeom>
        </p:spPr>
      </p:pic>
      <p:pic>
        <p:nvPicPr>
          <p:cNvPr id="7" name="Picture 6">
            <a:extLst>
              <a:ext uri="{FF2B5EF4-FFF2-40B4-BE49-F238E27FC236}">
                <a16:creationId xmlns:a16="http://schemas.microsoft.com/office/drawing/2014/main" id="{899BB8B5-5999-2F31-BC13-128ED0FCE6D7}"/>
              </a:ext>
            </a:extLst>
          </p:cNvPr>
          <p:cNvPicPr>
            <a:picLocks noChangeAspect="1"/>
          </p:cNvPicPr>
          <p:nvPr/>
        </p:nvPicPr>
        <p:blipFill>
          <a:blip r:embed="rId3"/>
          <a:stretch>
            <a:fillRect/>
          </a:stretch>
        </p:blipFill>
        <p:spPr>
          <a:xfrm>
            <a:off x="3409405" y="4784428"/>
            <a:ext cx="5094516" cy="1785871"/>
          </a:xfrm>
          <a:prstGeom prst="rect">
            <a:avLst/>
          </a:prstGeom>
        </p:spPr>
      </p:pic>
    </p:spTree>
    <p:extLst>
      <p:ext uri="{BB962C8B-B14F-4D97-AF65-F5344CB8AC3E}">
        <p14:creationId xmlns:p14="http://schemas.microsoft.com/office/powerpoint/2010/main" val="382348946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EF1516-EE28-B653-0AD4-FDA0F18E1227}"/>
              </a:ext>
            </a:extLst>
          </p:cNvPr>
          <p:cNvSpPr>
            <a:spLocks noGrp="1"/>
          </p:cNvSpPr>
          <p:nvPr>
            <p:ph type="title"/>
          </p:nvPr>
        </p:nvSpPr>
        <p:spPr/>
        <p:txBody>
          <a:bodyPr/>
          <a:lstStyle/>
          <a:p>
            <a:r>
              <a:rPr lang="en-GB" dirty="0"/>
              <a:t>Section 6 Intention to Permanently Deprive</a:t>
            </a:r>
          </a:p>
        </p:txBody>
      </p:sp>
      <p:sp>
        <p:nvSpPr>
          <p:cNvPr id="3" name="Content Placeholder 2">
            <a:extLst>
              <a:ext uri="{FF2B5EF4-FFF2-40B4-BE49-F238E27FC236}">
                <a16:creationId xmlns:a16="http://schemas.microsoft.com/office/drawing/2014/main" id="{E60B4053-600E-6FD0-7314-D0CF25C1D640}"/>
              </a:ext>
            </a:extLst>
          </p:cNvPr>
          <p:cNvSpPr>
            <a:spLocks noGrp="1"/>
          </p:cNvSpPr>
          <p:nvPr>
            <p:ph idx="1"/>
          </p:nvPr>
        </p:nvSpPr>
        <p:spPr/>
        <p:txBody>
          <a:bodyPr>
            <a:normAutofit fontScale="77500" lnSpcReduction="20000"/>
          </a:bodyPr>
          <a:lstStyle/>
          <a:p>
            <a:pPr marL="0" marR="0" lvl="0" indent="0" defTabSz="914400" rtl="0" eaLnBrk="1" fontAlgn="auto" latinLnBrk="0" hangingPunct="1">
              <a:lnSpc>
                <a:spcPct val="170000"/>
              </a:lnSpc>
              <a:spcBef>
                <a:spcPts val="1200"/>
              </a:spcBef>
              <a:spcAft>
                <a:spcPts val="200"/>
              </a:spcAft>
              <a:buClr>
                <a:srgbClr val="E48312"/>
              </a:buClr>
              <a:buSzPct val="100000"/>
              <a:buFont typeface="Calibri" panose="020F0502020204030204" pitchFamily="34" charset="0"/>
              <a:buNone/>
              <a:tabLst/>
              <a:defRPr/>
            </a:pPr>
            <a:r>
              <a:rPr kumimoji="0" lang="en-GB" sz="3600" b="1"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Section 6 of Theft </a:t>
            </a:r>
            <a:r>
              <a:rPr lang="en-GB" sz="3600" b="1" noProof="0" dirty="0">
                <a:solidFill>
                  <a:srgbClr val="000000"/>
                </a:solidFill>
                <a:latin typeface="Arial" panose="020B0604020202020204" pitchFamily="34" charset="0"/>
                <a:cs typeface="Arial" panose="020B0604020202020204" pitchFamily="34" charset="0"/>
              </a:rPr>
              <a:t>A</a:t>
            </a:r>
            <a:r>
              <a:rPr kumimoji="0" lang="en-GB" sz="3600" b="1"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ct:</a:t>
            </a:r>
          </a:p>
          <a:p>
            <a:pPr marL="0" marR="0" lvl="0" indent="0" defTabSz="914400" rtl="0" eaLnBrk="1" fontAlgn="auto" latinLnBrk="0" hangingPunct="1">
              <a:lnSpc>
                <a:spcPct val="170000"/>
              </a:lnSpc>
              <a:spcBef>
                <a:spcPts val="1200"/>
              </a:spcBef>
              <a:spcAft>
                <a:spcPts val="200"/>
              </a:spcAft>
              <a:buClr>
                <a:srgbClr val="E48312"/>
              </a:buClr>
              <a:buSzPct val="100000"/>
              <a:buFont typeface="Calibri" panose="020F0502020204030204" pitchFamily="34" charset="0"/>
              <a:buNone/>
              <a:tabLst/>
              <a:defRPr/>
            </a:pPr>
            <a:r>
              <a:rPr lang="en-GB" sz="3200" b="1" dirty="0">
                <a:solidFill>
                  <a:srgbClr val="000000"/>
                </a:solidFill>
                <a:latin typeface="Arial" panose="020B0604020202020204" pitchFamily="34" charset="0"/>
                <a:cs typeface="Arial" panose="020B0604020202020204" pitchFamily="34" charset="0"/>
              </a:rPr>
              <a:t>- D</a:t>
            </a:r>
            <a:r>
              <a:rPr kumimoji="0" lang="en-GB" sz="3200" b="1" i="0" u="none" strike="noStrike" kern="1200" cap="none" spc="0" normalizeH="0" baseline="0" noProof="0" dirty="0" err="1">
                <a:ln>
                  <a:noFill/>
                </a:ln>
                <a:solidFill>
                  <a:srgbClr val="000000"/>
                </a:solidFill>
                <a:effectLst/>
                <a:uLnTx/>
                <a:uFillTx/>
                <a:latin typeface="Arial" panose="020B0604020202020204" pitchFamily="34" charset="0"/>
                <a:cs typeface="Arial" panose="020B0604020202020204" pitchFamily="34" charset="0"/>
              </a:rPr>
              <a:t>efines</a:t>
            </a:r>
            <a:r>
              <a:rPr kumimoji="0" lang="en-GB" sz="3200" b="1"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 3 situations which may amount to a person having an intention to permanently deprive:</a:t>
            </a:r>
          </a:p>
          <a:p>
            <a:pPr marL="0" marR="0" lvl="0" indent="0" algn="ctr"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None/>
              <a:tabLst/>
              <a:defRPr/>
            </a:pPr>
            <a:endParaRPr kumimoji="0" lang="en-GB" sz="2800" b="1"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a:p>
            <a:pPr marL="742950" marR="0" lvl="0" indent="-742950" defTabSz="914400" rtl="0" eaLnBrk="1" fontAlgn="auto" latinLnBrk="0" hangingPunct="1">
              <a:lnSpc>
                <a:spcPct val="120000"/>
              </a:lnSpc>
              <a:spcBef>
                <a:spcPts val="1200"/>
              </a:spcBef>
              <a:spcAft>
                <a:spcPts val="200"/>
              </a:spcAft>
              <a:buClr>
                <a:srgbClr val="FF0000"/>
              </a:buClr>
              <a:buSzPct val="100000"/>
              <a:buFont typeface="+mj-lt"/>
              <a:buAutoNum type="arabicParenR"/>
              <a:tabLst/>
              <a:defRPr/>
            </a:pPr>
            <a:r>
              <a:rPr kumimoji="0" lang="en-GB" sz="2800" b="1"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Treating the property as their own regardless of the owner’s rights</a:t>
            </a:r>
          </a:p>
          <a:p>
            <a:pPr marL="742950" marR="0" lvl="0" indent="-742950" defTabSz="914400" rtl="0" eaLnBrk="1" fontAlgn="auto" latinLnBrk="0" hangingPunct="1">
              <a:lnSpc>
                <a:spcPct val="120000"/>
              </a:lnSpc>
              <a:spcBef>
                <a:spcPts val="1200"/>
              </a:spcBef>
              <a:spcAft>
                <a:spcPts val="200"/>
              </a:spcAft>
              <a:buClr>
                <a:srgbClr val="FF0000"/>
              </a:buClr>
              <a:buSzPct val="100000"/>
              <a:buFont typeface="+mj-lt"/>
              <a:buAutoNum type="arabicParenR"/>
              <a:tabLst/>
              <a:defRPr/>
            </a:pPr>
            <a:r>
              <a:rPr kumimoji="0" lang="en-GB" sz="2800" b="1"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Borrowing beyond the scope of the agreed terms</a:t>
            </a:r>
          </a:p>
          <a:p>
            <a:pPr marL="742950" marR="0" lvl="0" indent="-742950" defTabSz="914400" rtl="0" eaLnBrk="1" fontAlgn="auto" latinLnBrk="0" hangingPunct="1">
              <a:lnSpc>
                <a:spcPct val="120000"/>
              </a:lnSpc>
              <a:spcBef>
                <a:spcPts val="1200"/>
              </a:spcBef>
              <a:spcAft>
                <a:spcPts val="200"/>
              </a:spcAft>
              <a:buClr>
                <a:srgbClr val="FF0000"/>
              </a:buClr>
              <a:buSzPct val="100000"/>
              <a:buFont typeface="+mj-lt"/>
              <a:buAutoNum type="arabicParenR"/>
              <a:tabLst/>
              <a:defRPr/>
            </a:pPr>
            <a:r>
              <a:rPr kumimoji="0" lang="en-GB" sz="2800" b="1"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Parting with property under a condition for return</a:t>
            </a:r>
          </a:p>
          <a:p>
            <a:endParaRPr lang="en-GB" dirty="0"/>
          </a:p>
        </p:txBody>
      </p:sp>
    </p:spTree>
    <p:extLst>
      <p:ext uri="{BB962C8B-B14F-4D97-AF65-F5344CB8AC3E}">
        <p14:creationId xmlns:p14="http://schemas.microsoft.com/office/powerpoint/2010/main" val="386688299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203DE33-2CD4-4CA8-9AF3-37C3B6513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AF57B88-1D4C-41FA-A761-EC1DD10C35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D2548F45-5164-4ABB-8212-7F293FDED8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close-up of wires&#10;&#10;Description automatically generated">
            <a:extLst>
              <a:ext uri="{FF2B5EF4-FFF2-40B4-BE49-F238E27FC236}">
                <a16:creationId xmlns:a16="http://schemas.microsoft.com/office/drawing/2014/main" id="{6337729A-DBCB-FDBE-0134-CF5640FE7B4A}"/>
              </a:ext>
            </a:extLst>
          </p:cNvPr>
          <p:cNvPicPr>
            <a:picLocks noGrp="1" noChangeAspect="1"/>
          </p:cNvPicPr>
          <p:nvPr>
            <p:ph idx="1"/>
          </p:nvPr>
        </p:nvPicPr>
        <p:blipFill rotWithShape="1">
          <a:blip r:embed="rId2"/>
          <a:srcRect t="1694" r="1" b="1"/>
          <a:stretch/>
        </p:blipFill>
        <p:spPr>
          <a:xfrm>
            <a:off x="4038599" y="10"/>
            <a:ext cx="8160026" cy="6875809"/>
          </a:xfrm>
          <a:prstGeom prst="rect">
            <a:avLst/>
          </a:prstGeom>
        </p:spPr>
      </p:pic>
      <p:sp>
        <p:nvSpPr>
          <p:cNvPr id="16" name="Freeform: Shape 15">
            <a:extLst>
              <a:ext uri="{FF2B5EF4-FFF2-40B4-BE49-F238E27FC236}">
                <a16:creationId xmlns:a16="http://schemas.microsoft.com/office/drawing/2014/main" id="{5E81CCFB-7BEF-4186-86FB-D09450B4D0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276D7A4D-0DE4-3377-C29B-6D610CC098FC}"/>
              </a:ext>
            </a:extLst>
          </p:cNvPr>
          <p:cNvSpPr>
            <a:spLocks noGrp="1"/>
          </p:cNvSpPr>
          <p:nvPr>
            <p:ph type="title"/>
          </p:nvPr>
        </p:nvSpPr>
        <p:spPr>
          <a:xfrm>
            <a:off x="534473" y="2950387"/>
            <a:ext cx="3052293" cy="3531403"/>
          </a:xfrm>
        </p:spPr>
        <p:txBody>
          <a:bodyPr vert="horz" lIns="91440" tIns="45720" rIns="91440" bIns="45720" rtlCol="0" anchor="t">
            <a:normAutofit/>
          </a:bodyPr>
          <a:lstStyle/>
          <a:p>
            <a:pPr algn="r"/>
            <a:r>
              <a:rPr lang="en-US" sz="4000">
                <a:solidFill>
                  <a:srgbClr val="FFFFFF"/>
                </a:solidFill>
              </a:rPr>
              <a:t>Abstracting Electricity Section 13 Theft Act 1968</a:t>
            </a:r>
          </a:p>
        </p:txBody>
      </p:sp>
    </p:spTree>
    <p:extLst>
      <p:ext uri="{BB962C8B-B14F-4D97-AF65-F5344CB8AC3E}">
        <p14:creationId xmlns:p14="http://schemas.microsoft.com/office/powerpoint/2010/main" val="255420848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66D7F65-E9B6-4775-8355-D095CC73C1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03659F-C9D0-BFD0-7A06-B29ADBFA6E28}"/>
              </a:ext>
            </a:extLst>
          </p:cNvPr>
          <p:cNvSpPr>
            <a:spLocks noGrp="1"/>
          </p:cNvSpPr>
          <p:nvPr>
            <p:ph type="title"/>
          </p:nvPr>
        </p:nvSpPr>
        <p:spPr>
          <a:xfrm>
            <a:off x="1136396" y="502021"/>
            <a:ext cx="6173262" cy="1655483"/>
          </a:xfrm>
        </p:spPr>
        <p:txBody>
          <a:bodyPr anchor="b">
            <a:normAutofit/>
          </a:bodyPr>
          <a:lstStyle/>
          <a:p>
            <a:r>
              <a:rPr lang="en-GB" dirty="0"/>
              <a:t>Abstracting Electricity</a:t>
            </a:r>
          </a:p>
        </p:txBody>
      </p:sp>
      <p:sp>
        <p:nvSpPr>
          <p:cNvPr id="3" name="Content Placeholder 2">
            <a:extLst>
              <a:ext uri="{FF2B5EF4-FFF2-40B4-BE49-F238E27FC236}">
                <a16:creationId xmlns:a16="http://schemas.microsoft.com/office/drawing/2014/main" id="{120A987E-5ED3-C8A5-4601-4484C292FC21}"/>
              </a:ext>
            </a:extLst>
          </p:cNvPr>
          <p:cNvSpPr>
            <a:spLocks noGrp="1"/>
          </p:cNvSpPr>
          <p:nvPr>
            <p:ph idx="1"/>
          </p:nvPr>
        </p:nvSpPr>
        <p:spPr>
          <a:xfrm>
            <a:off x="1136397" y="2408518"/>
            <a:ext cx="6173262" cy="3535083"/>
          </a:xfrm>
        </p:spPr>
        <p:txBody>
          <a:bodyPr>
            <a:normAutofit/>
          </a:bodyPr>
          <a:lstStyle/>
          <a:p>
            <a:pPr marL="0" marR="0" lvl="0" indent="0" algn="ctr" defTabSz="914400" rtl="0" eaLnBrk="0" fontAlgn="base" latinLnBrk="0" hangingPunct="0">
              <a:spcBef>
                <a:spcPct val="20000"/>
              </a:spcBef>
              <a:spcAft>
                <a:spcPct val="0"/>
              </a:spcAft>
              <a:buClrTx/>
              <a:buSzTx/>
              <a:buFontTx/>
              <a:buNone/>
              <a:tabLst/>
              <a:defRPr/>
            </a:pPr>
            <a:r>
              <a:rPr kumimoji="0" lang="en-GB" b="0" i="0" strike="noStrike" kern="0" cap="none" spc="0" normalizeH="0" baseline="0" noProof="0" dirty="0">
                <a:ln>
                  <a:noFill/>
                </a:ln>
                <a:effectLst/>
                <a:uLnTx/>
                <a:uFillTx/>
                <a:latin typeface="Arial" panose="020B0604020202020204" pitchFamily="34" charset="0"/>
                <a:cs typeface="Arial" panose="020B0604020202020204" pitchFamily="34" charset="0"/>
              </a:rPr>
              <a:t>A person is guilty of abstracting electricity when he or she </a:t>
            </a:r>
            <a:r>
              <a:rPr kumimoji="0" lang="en-GB" b="1" i="0" strike="noStrike" kern="0" cap="none" spc="0" normalizeH="0" baseline="0" noProof="0" dirty="0">
                <a:ln>
                  <a:noFill/>
                </a:ln>
                <a:effectLst/>
                <a:uLnTx/>
                <a:uFillTx/>
                <a:latin typeface="Arial" panose="020B0604020202020204" pitchFamily="34" charset="0"/>
                <a:cs typeface="Arial" panose="020B0604020202020204" pitchFamily="34" charset="0"/>
              </a:rPr>
              <a:t>dishonestly uses </a:t>
            </a:r>
            <a:r>
              <a:rPr kumimoji="0" lang="en-GB" b="0" i="0" strike="noStrike" kern="0" cap="none" spc="0" normalizeH="0" baseline="0" noProof="0" dirty="0">
                <a:ln>
                  <a:noFill/>
                </a:ln>
                <a:effectLst/>
                <a:uLnTx/>
                <a:uFillTx/>
                <a:latin typeface="Arial" panose="020B0604020202020204" pitchFamily="34" charset="0"/>
                <a:cs typeface="Arial" panose="020B0604020202020204" pitchFamily="34" charset="0"/>
              </a:rPr>
              <a:t>it </a:t>
            </a:r>
          </a:p>
          <a:p>
            <a:pPr marL="0" marR="0" lvl="0" indent="0" algn="ctr" defTabSz="914400" rtl="0" eaLnBrk="0" fontAlgn="base" latinLnBrk="0" hangingPunct="0">
              <a:spcBef>
                <a:spcPct val="20000"/>
              </a:spcBef>
              <a:spcAft>
                <a:spcPct val="0"/>
              </a:spcAft>
              <a:buClrTx/>
              <a:buSzTx/>
              <a:buFontTx/>
              <a:buNone/>
              <a:tabLst/>
              <a:defRPr/>
            </a:pPr>
            <a:r>
              <a:rPr kumimoji="0" lang="en-GB" b="1" i="0" strike="noStrike" kern="0" cap="none" spc="0" normalizeH="0" baseline="0" noProof="0" dirty="0">
                <a:ln>
                  <a:noFill/>
                </a:ln>
                <a:effectLst/>
                <a:uLnTx/>
                <a:uFillTx/>
                <a:latin typeface="Arial" panose="020B0604020202020204" pitchFamily="34" charset="0"/>
                <a:cs typeface="Arial" panose="020B0604020202020204" pitchFamily="34" charset="0"/>
              </a:rPr>
              <a:t>without</a:t>
            </a:r>
            <a:r>
              <a:rPr kumimoji="0" lang="en-GB" b="0" i="0" strike="noStrike" kern="0" cap="none" spc="0" normalizeH="0" baseline="0" noProof="0" dirty="0">
                <a:ln>
                  <a:noFill/>
                </a:ln>
                <a:effectLst/>
                <a:uLnTx/>
                <a:uFillTx/>
                <a:latin typeface="Arial" panose="020B0604020202020204" pitchFamily="34" charset="0"/>
                <a:cs typeface="Arial" panose="020B0604020202020204" pitchFamily="34" charset="0"/>
              </a:rPr>
              <a:t> </a:t>
            </a:r>
            <a:r>
              <a:rPr kumimoji="0" lang="en-GB" b="1" i="0" strike="noStrike" kern="0" cap="none" spc="0" normalizeH="0" baseline="0" noProof="0" dirty="0">
                <a:ln>
                  <a:noFill/>
                </a:ln>
                <a:effectLst/>
                <a:uLnTx/>
                <a:uFillTx/>
                <a:latin typeface="Arial" panose="020B0604020202020204" pitchFamily="34" charset="0"/>
                <a:cs typeface="Arial" panose="020B0604020202020204" pitchFamily="34" charset="0"/>
              </a:rPr>
              <a:t>due authority </a:t>
            </a:r>
            <a:r>
              <a:rPr kumimoji="0" lang="en-GB" b="0" i="0" strike="noStrike" kern="0" cap="none" spc="0" normalizeH="0" baseline="0" noProof="0" dirty="0">
                <a:ln>
                  <a:noFill/>
                </a:ln>
                <a:effectLst/>
                <a:uLnTx/>
                <a:uFillTx/>
                <a:latin typeface="Arial" panose="020B0604020202020204" pitchFamily="34" charset="0"/>
                <a:cs typeface="Arial" panose="020B0604020202020204" pitchFamily="34" charset="0"/>
              </a:rPr>
              <a:t>or</a:t>
            </a:r>
            <a:r>
              <a:rPr kumimoji="0" lang="en-GB" i="0" strike="noStrike" kern="0" cap="none" spc="0" normalizeH="0" baseline="0" noProof="0" dirty="0">
                <a:ln>
                  <a:noFill/>
                </a:ln>
                <a:effectLst/>
                <a:uLnTx/>
                <a:uFillTx/>
                <a:latin typeface="Arial" panose="020B0604020202020204" pitchFamily="34" charset="0"/>
                <a:cs typeface="Arial" panose="020B0604020202020204" pitchFamily="34" charset="0"/>
              </a:rPr>
              <a:t> </a:t>
            </a:r>
            <a:r>
              <a:rPr kumimoji="0" lang="en-GB" b="1" i="0" strike="noStrike" kern="0" cap="none" spc="0" normalizeH="0" baseline="0" noProof="0" dirty="0">
                <a:ln>
                  <a:noFill/>
                </a:ln>
                <a:effectLst/>
                <a:uLnTx/>
                <a:uFillTx/>
                <a:latin typeface="Arial" panose="020B0604020202020204" pitchFamily="34" charset="0"/>
                <a:cs typeface="Arial" panose="020B0604020202020204" pitchFamily="34" charset="0"/>
              </a:rPr>
              <a:t>dishonestly causes </a:t>
            </a:r>
            <a:r>
              <a:rPr kumimoji="0" lang="en-GB" b="0" i="0" strike="noStrike" kern="0" cap="none" spc="0" normalizeH="0" baseline="0" noProof="0" dirty="0">
                <a:ln>
                  <a:noFill/>
                </a:ln>
                <a:effectLst/>
                <a:uLnTx/>
                <a:uFillTx/>
                <a:latin typeface="Arial" panose="020B0604020202020204" pitchFamily="34" charset="0"/>
                <a:cs typeface="Arial" panose="020B0604020202020204" pitchFamily="34" charset="0"/>
              </a:rPr>
              <a:t>it to be </a:t>
            </a:r>
            <a:r>
              <a:rPr kumimoji="0" lang="en-GB" b="1" i="0" strike="noStrike" kern="0" cap="none" spc="0" normalizeH="0" baseline="0" noProof="0" dirty="0">
                <a:ln>
                  <a:noFill/>
                </a:ln>
                <a:effectLst/>
                <a:uLnTx/>
                <a:uFillTx/>
                <a:latin typeface="Arial" panose="020B0604020202020204" pitchFamily="34" charset="0"/>
                <a:cs typeface="Arial" panose="020B0604020202020204" pitchFamily="34" charset="0"/>
              </a:rPr>
              <a:t>diverted </a:t>
            </a:r>
            <a:r>
              <a:rPr kumimoji="0" lang="en-GB" i="0" strike="noStrike" kern="0" cap="none" spc="0" normalizeH="0" baseline="0" noProof="0" dirty="0">
                <a:ln>
                  <a:noFill/>
                </a:ln>
                <a:effectLst/>
                <a:uLnTx/>
                <a:uFillTx/>
                <a:latin typeface="Arial" panose="020B0604020202020204" pitchFamily="34" charset="0"/>
                <a:cs typeface="Arial" panose="020B0604020202020204" pitchFamily="34" charset="0"/>
              </a:rPr>
              <a:t>or</a:t>
            </a:r>
            <a:r>
              <a:rPr kumimoji="0" lang="en-GB" b="1" i="0" strike="noStrike" kern="0" cap="none" spc="0" normalizeH="0" baseline="0" noProof="0" dirty="0">
                <a:ln>
                  <a:noFill/>
                </a:ln>
                <a:effectLst/>
                <a:uLnTx/>
                <a:uFillTx/>
                <a:latin typeface="Arial" panose="020B0604020202020204" pitchFamily="34" charset="0"/>
                <a:cs typeface="Arial" panose="020B0604020202020204" pitchFamily="34" charset="0"/>
              </a:rPr>
              <a:t> wasted</a:t>
            </a:r>
            <a:r>
              <a:rPr kumimoji="0" lang="en-GB" i="0" strike="noStrike" kern="0" cap="none" spc="0" normalizeH="0" baseline="0" noProof="0" dirty="0">
                <a:ln>
                  <a:noFill/>
                </a:ln>
                <a:effectLst/>
                <a:uLnTx/>
                <a:uFillTx/>
                <a:latin typeface="Arial" panose="020B0604020202020204" pitchFamily="34" charset="0"/>
                <a:cs typeface="Arial" panose="020B0604020202020204" pitchFamily="34" charset="0"/>
              </a:rPr>
              <a:t>’</a:t>
            </a:r>
          </a:p>
          <a:p>
            <a:endParaRPr lang="en-GB" sz="2000" dirty="0"/>
          </a:p>
        </p:txBody>
      </p:sp>
      <p:pic>
        <p:nvPicPr>
          <p:cNvPr id="4" name="Picture 2" descr="Operation in Evesham Road, Cleeve Prior, Evesham nets two for abstracting  electricity, one for burglary and one for theft | Worcester News">
            <a:extLst>
              <a:ext uri="{FF2B5EF4-FFF2-40B4-BE49-F238E27FC236}">
                <a16:creationId xmlns:a16="http://schemas.microsoft.com/office/drawing/2014/main" id="{B7F3444E-F48D-5030-F094-F6952EBF088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3495" r="612" b="-2"/>
          <a:stretch/>
        </p:blipFill>
        <p:spPr bwMode="auto">
          <a:xfrm>
            <a:off x="8115300" y="-12515"/>
            <a:ext cx="4076700" cy="6418631"/>
          </a:xfrm>
          <a:prstGeom prst="rect">
            <a:avLst/>
          </a:prstGeom>
          <a:noFill/>
          <a:extLst>
            <a:ext uri="{909E8E84-426E-40DD-AFC4-6F175D3DCCD1}">
              <a14:hiddenFill xmlns:a14="http://schemas.microsoft.com/office/drawing/2010/main">
                <a:solidFill>
                  <a:srgbClr val="FFFFFF"/>
                </a:solidFill>
              </a14:hiddenFill>
            </a:ext>
          </a:extLst>
        </p:spPr>
      </p:pic>
      <p:sp>
        <p:nvSpPr>
          <p:cNvPr id="11" name="Rectangle 10">
            <a:extLst>
              <a:ext uri="{FF2B5EF4-FFF2-40B4-BE49-F238E27FC236}">
                <a16:creationId xmlns:a16="http://schemas.microsoft.com/office/drawing/2014/main" id="{61707E60-CEC9-4661-AA82-69242EB4BD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6116"/>
            <a:ext cx="12191998" cy="461774"/>
          </a:xfrm>
          <a:prstGeom prst="rect">
            <a:avLst/>
          </a:prstGeom>
          <a:gradFill>
            <a:gsLst>
              <a:gs pos="0">
                <a:srgbClr val="000000"/>
              </a:gs>
              <a:gs pos="70000">
                <a:schemeClr val="accent1">
                  <a:lumMod val="7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F035CD8-AE30-4146-96F2-036B0CE5E4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6406115"/>
            <a:ext cx="4076698" cy="464399"/>
          </a:xfrm>
          <a:prstGeom prst="rect">
            <a:avLst/>
          </a:prstGeom>
          <a:gradFill>
            <a:gsLst>
              <a:gs pos="19000">
                <a:srgbClr val="000000">
                  <a:alpha val="46000"/>
                </a:srgbClr>
              </a:gs>
              <a:gs pos="99000">
                <a:schemeClr val="accent1"/>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4425274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CA0293F8-0B34-B16B-A9DF-98BC720746DB}"/>
              </a:ext>
            </a:extLst>
          </p:cNvPr>
          <p:cNvPicPr>
            <a:picLocks noChangeAspect="1"/>
          </p:cNvPicPr>
          <p:nvPr/>
        </p:nvPicPr>
        <p:blipFill rotWithShape="1">
          <a:blip r:embed="rId2"/>
          <a:srcRect t="7592" b="16047"/>
          <a:stretch/>
        </p:blipFill>
        <p:spPr>
          <a:xfrm>
            <a:off x="279143" y="299508"/>
            <a:ext cx="5221625" cy="3010397"/>
          </a:xfrm>
          <a:prstGeom prst="rect">
            <a:avLst/>
          </a:prstGeom>
        </p:spPr>
      </p:pic>
      <p:pic>
        <p:nvPicPr>
          <p:cNvPr id="4" name="Content Placeholder 3">
            <a:extLst>
              <a:ext uri="{FF2B5EF4-FFF2-40B4-BE49-F238E27FC236}">
                <a16:creationId xmlns:a16="http://schemas.microsoft.com/office/drawing/2014/main" id="{23C98E33-877D-9745-968A-AEDC5789F594}"/>
              </a:ext>
            </a:extLst>
          </p:cNvPr>
          <p:cNvPicPr>
            <a:picLocks noGrp="1" noChangeAspect="1" noChangeArrowheads="1"/>
          </p:cNvPicPr>
          <p:nvPr>
            <p:ph idx="1"/>
          </p:nvPr>
        </p:nvPicPr>
        <p:blipFill rotWithShape="1">
          <a:blip r:embed="rId3" cstate="print">
            <a:extLst>
              <a:ext uri="{28A0092B-C50C-407E-A947-70E740481C1C}">
                <a14:useLocalDpi xmlns:a14="http://schemas.microsoft.com/office/drawing/2010/main" val="0"/>
              </a:ext>
            </a:extLst>
          </a:blip>
          <a:srcRect t="3489" b="10782"/>
          <a:stretch/>
        </p:blipFill>
        <p:spPr bwMode="auto">
          <a:xfrm>
            <a:off x="279143" y="3548095"/>
            <a:ext cx="5221625" cy="3010397"/>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TextBox 6">
            <a:extLst>
              <a:ext uri="{FF2B5EF4-FFF2-40B4-BE49-F238E27FC236}">
                <a16:creationId xmlns:a16="http://schemas.microsoft.com/office/drawing/2014/main" id="{08C89119-01CB-2558-6B53-E461C0F8F914}"/>
              </a:ext>
            </a:extLst>
          </p:cNvPr>
          <p:cNvSpPr txBox="1"/>
          <p:nvPr/>
        </p:nvSpPr>
        <p:spPr>
          <a:xfrm>
            <a:off x="6392583" y="1136470"/>
            <a:ext cx="4434721" cy="5219880"/>
          </a:xfrm>
          <a:prstGeom prst="rect">
            <a:avLst/>
          </a:prstGeom>
        </p:spPr>
        <p:txBody>
          <a:bodyPr vert="horz" lIns="91440" tIns="45720" rIns="91440" bIns="45720" rtlCol="0" anchor="t">
            <a:noAutofit/>
          </a:bodyPr>
          <a:lstStyle/>
          <a:p>
            <a:pPr marL="0" indent="-228600">
              <a:lnSpc>
                <a:spcPct val="90000"/>
              </a:lnSpc>
              <a:spcBef>
                <a:spcPct val="50000"/>
              </a:spcBef>
              <a:buClr>
                <a:schemeClr val="tx1"/>
              </a:buClr>
              <a:buSzPct val="90000"/>
              <a:buFont typeface="Arial" panose="020B0604020202020204" pitchFamily="34" charset="0"/>
              <a:buChar char="•"/>
              <a:tabLst>
                <a:tab pos="0" algn="l"/>
              </a:tabLst>
            </a:pPr>
            <a:r>
              <a:rPr lang="en-US" altLang="en-US" sz="2400" dirty="0">
                <a:solidFill>
                  <a:schemeClr val="tx1">
                    <a:alpha val="80000"/>
                  </a:schemeClr>
                </a:solidFill>
              </a:rPr>
              <a:t>Electricity does </a:t>
            </a:r>
            <a:r>
              <a:rPr lang="en-US" altLang="en-US" sz="2400" b="1" dirty="0">
                <a:solidFill>
                  <a:schemeClr val="tx1">
                    <a:alpha val="80000"/>
                  </a:schemeClr>
                </a:solidFill>
              </a:rPr>
              <a:t>NOT</a:t>
            </a:r>
            <a:r>
              <a:rPr lang="en-US" altLang="en-US" sz="2400" dirty="0">
                <a:solidFill>
                  <a:schemeClr val="tx1">
                    <a:alpha val="80000"/>
                  </a:schemeClr>
                </a:solidFill>
              </a:rPr>
              <a:t> have to be mains electricity</a:t>
            </a:r>
          </a:p>
          <a:p>
            <a:pPr marL="0" indent="-228600">
              <a:lnSpc>
                <a:spcPct val="90000"/>
              </a:lnSpc>
              <a:spcBef>
                <a:spcPct val="50000"/>
              </a:spcBef>
              <a:buClr>
                <a:schemeClr val="tx1"/>
              </a:buClr>
              <a:buSzPct val="90000"/>
              <a:buFont typeface="Arial" panose="020B0604020202020204" pitchFamily="34" charset="0"/>
              <a:buChar char="•"/>
              <a:tabLst>
                <a:tab pos="0" algn="l"/>
              </a:tabLst>
            </a:pPr>
            <a:endParaRPr lang="en-US" altLang="en-US" sz="2400" dirty="0">
              <a:solidFill>
                <a:schemeClr val="tx1">
                  <a:alpha val="80000"/>
                </a:schemeClr>
              </a:solidFill>
            </a:endParaRPr>
          </a:p>
          <a:p>
            <a:pPr marL="0" indent="-228600">
              <a:lnSpc>
                <a:spcPct val="90000"/>
              </a:lnSpc>
              <a:spcBef>
                <a:spcPct val="50000"/>
              </a:spcBef>
              <a:buClr>
                <a:schemeClr val="tx1"/>
              </a:buClr>
              <a:buSzPct val="90000"/>
              <a:buFont typeface="Arial" panose="020B0604020202020204" pitchFamily="34" charset="0"/>
              <a:buChar char="•"/>
              <a:tabLst>
                <a:tab pos="0" algn="l"/>
              </a:tabLst>
            </a:pPr>
            <a:r>
              <a:rPr lang="en-US" altLang="en-US" sz="2400" dirty="0">
                <a:solidFill>
                  <a:schemeClr val="tx1">
                    <a:alpha val="80000"/>
                  </a:schemeClr>
                </a:solidFill>
              </a:rPr>
              <a:t>No requirement to prove that the electricity which is diverted is for the benefit of any person</a:t>
            </a:r>
          </a:p>
          <a:p>
            <a:pPr marL="0" indent="-228600">
              <a:lnSpc>
                <a:spcPct val="90000"/>
              </a:lnSpc>
              <a:spcBef>
                <a:spcPct val="50000"/>
              </a:spcBef>
              <a:buClr>
                <a:schemeClr val="tx1"/>
              </a:buClr>
              <a:buSzPct val="90000"/>
              <a:buFont typeface="Arial" panose="020B0604020202020204" pitchFamily="34" charset="0"/>
              <a:buChar char="•"/>
              <a:tabLst>
                <a:tab pos="0" algn="l"/>
              </a:tabLst>
            </a:pPr>
            <a:endParaRPr lang="en-US" altLang="en-US" sz="2400" dirty="0">
              <a:solidFill>
                <a:schemeClr val="tx1">
                  <a:alpha val="80000"/>
                </a:schemeClr>
              </a:solidFill>
            </a:endParaRPr>
          </a:p>
          <a:p>
            <a:pPr marL="0" indent="-228600">
              <a:lnSpc>
                <a:spcPct val="90000"/>
              </a:lnSpc>
              <a:spcBef>
                <a:spcPct val="50000"/>
              </a:spcBef>
              <a:buClr>
                <a:schemeClr val="tx1"/>
              </a:buClr>
              <a:buSzPct val="90000"/>
              <a:buFont typeface="Arial" panose="020B0604020202020204" pitchFamily="34" charset="0"/>
              <a:buChar char="•"/>
              <a:tabLst>
                <a:tab pos="0" algn="l"/>
              </a:tabLst>
            </a:pPr>
            <a:r>
              <a:rPr lang="en-US" altLang="en-US" sz="2400" dirty="0">
                <a:solidFill>
                  <a:schemeClr val="tx1">
                    <a:alpha val="80000"/>
                  </a:schemeClr>
                </a:solidFill>
              </a:rPr>
              <a:t>Entry to premises to commit this offence will </a:t>
            </a:r>
            <a:r>
              <a:rPr lang="en-US" altLang="en-US" sz="2400" b="1" dirty="0">
                <a:solidFill>
                  <a:schemeClr val="tx1">
                    <a:alpha val="80000"/>
                  </a:schemeClr>
                </a:solidFill>
              </a:rPr>
              <a:t>NOT </a:t>
            </a:r>
            <a:r>
              <a:rPr lang="en-US" altLang="en-US" sz="2400" dirty="0">
                <a:solidFill>
                  <a:schemeClr val="tx1">
                    <a:alpha val="80000"/>
                  </a:schemeClr>
                </a:solidFill>
              </a:rPr>
              <a:t>be burglary</a:t>
            </a:r>
          </a:p>
        </p:txBody>
      </p:sp>
      <p:cxnSp>
        <p:nvCxnSpPr>
          <p:cNvPr id="20" name="Straight Connector 19">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3893"/>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1151963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2E0745E4-3D6B-6AA6-4937-1C5B6AC86947}"/>
              </a:ext>
            </a:extLst>
          </p:cNvPr>
          <p:cNvSpPr>
            <a:spLocks noGrp="1"/>
          </p:cNvSpPr>
          <p:nvPr>
            <p:ph type="title"/>
          </p:nvPr>
        </p:nvSpPr>
        <p:spPr>
          <a:xfrm>
            <a:off x="838200" y="365125"/>
            <a:ext cx="5393361" cy="1325563"/>
          </a:xfrm>
        </p:spPr>
        <p:txBody>
          <a:bodyPr>
            <a:normAutofit/>
          </a:bodyPr>
          <a:lstStyle/>
          <a:p>
            <a:r>
              <a:rPr lang="en-GB"/>
              <a:t>Scenario 1</a:t>
            </a:r>
          </a:p>
        </p:txBody>
      </p:sp>
      <p:sp>
        <p:nvSpPr>
          <p:cNvPr id="3" name="Content Placeholder 2">
            <a:extLst>
              <a:ext uri="{FF2B5EF4-FFF2-40B4-BE49-F238E27FC236}">
                <a16:creationId xmlns:a16="http://schemas.microsoft.com/office/drawing/2014/main" id="{2B01AA89-067A-CE57-719C-9B104FDFF8CB}"/>
              </a:ext>
            </a:extLst>
          </p:cNvPr>
          <p:cNvSpPr>
            <a:spLocks noGrp="1"/>
          </p:cNvSpPr>
          <p:nvPr>
            <p:ph idx="1"/>
          </p:nvPr>
        </p:nvSpPr>
        <p:spPr>
          <a:xfrm>
            <a:off x="838200" y="1825625"/>
            <a:ext cx="5393361" cy="4351338"/>
          </a:xfrm>
        </p:spPr>
        <p:txBody>
          <a:bodyPr>
            <a:normAutofit/>
          </a:bodyPr>
          <a:lstStyle/>
          <a:p>
            <a:pPr marL="0" indent="0">
              <a:buNone/>
            </a:pPr>
            <a:r>
              <a:rPr kumimoji="0" lang="en-GB" altLang="en-US" b="0" i="0" u="none" strike="noStrike" kern="0" cap="none" spc="0" normalizeH="0" baseline="0" noProof="0">
                <a:ln>
                  <a:noFill/>
                </a:ln>
                <a:effectLst/>
                <a:uLnTx/>
                <a:uFillTx/>
                <a:latin typeface="Arial" panose="020B0604020202020204" pitchFamily="34" charset="0"/>
                <a:cs typeface="Arial" panose="020B0604020202020204" pitchFamily="34" charset="0"/>
              </a:rPr>
              <a:t>A person goes into a shop and dishonestly removes a jumper from the display.</a:t>
            </a:r>
            <a:r>
              <a:rPr lang="en-GB" altLang="en-US" kern="0">
                <a:latin typeface="Arial" panose="020B0604020202020204" pitchFamily="34" charset="0"/>
                <a:cs typeface="Arial" panose="020B0604020202020204" pitchFamily="34" charset="0"/>
              </a:rPr>
              <a:t> </a:t>
            </a:r>
            <a:r>
              <a:rPr kumimoji="0" lang="en-GB" altLang="en-US" b="0" i="0" u="none" strike="noStrike" kern="0" cap="none" spc="0" normalizeH="0" baseline="0" noProof="0">
                <a:ln>
                  <a:noFill/>
                </a:ln>
                <a:effectLst/>
                <a:uLnTx/>
                <a:uFillTx/>
                <a:latin typeface="Arial" panose="020B0604020202020204" pitchFamily="34" charset="0"/>
                <a:cs typeface="Arial" panose="020B0604020202020204" pitchFamily="34" charset="0"/>
              </a:rPr>
              <a:t>They attempt to leave the store without paying.</a:t>
            </a:r>
            <a:r>
              <a:rPr kumimoji="0" lang="en-GB" altLang="en-US" b="0" i="0" u="none" strike="noStrike" kern="0" cap="none" spc="0" normalizeH="0" noProof="0">
                <a:ln>
                  <a:noFill/>
                </a:ln>
                <a:effectLst/>
                <a:uLnTx/>
                <a:uFillTx/>
                <a:latin typeface="Arial" panose="020B0604020202020204" pitchFamily="34" charset="0"/>
                <a:cs typeface="Arial" panose="020B0604020202020204" pitchFamily="34" charset="0"/>
              </a:rPr>
              <a:t> </a:t>
            </a:r>
            <a:r>
              <a:rPr kumimoji="0" lang="en-GB" altLang="en-US" b="0" i="0" u="none" strike="noStrike" kern="0" cap="none" spc="0" normalizeH="0" baseline="0" noProof="0">
                <a:ln>
                  <a:noFill/>
                </a:ln>
                <a:effectLst/>
                <a:uLnTx/>
                <a:uFillTx/>
                <a:latin typeface="Arial" panose="020B0604020202020204" pitchFamily="34" charset="0"/>
                <a:cs typeface="Arial" panose="020B0604020202020204" pitchFamily="34" charset="0"/>
              </a:rPr>
              <a:t>When stopped by a store assistant the </a:t>
            </a:r>
            <a:r>
              <a:rPr kumimoji="0" lang="en-GB" altLang="en-US" b="0" i="0" u="none" strike="noStrike" kern="0" cap="none" spc="0" normalizeH="0" noProof="0">
                <a:ln>
                  <a:noFill/>
                </a:ln>
                <a:effectLst/>
                <a:uLnTx/>
                <a:uFillTx/>
                <a:latin typeface="Arial" panose="020B0604020202020204" pitchFamily="34" charset="0"/>
                <a:cs typeface="Arial" panose="020B0604020202020204" pitchFamily="34" charset="0"/>
              </a:rPr>
              <a:t> </a:t>
            </a:r>
            <a:r>
              <a:rPr kumimoji="0" lang="en-GB" altLang="en-US" b="0" i="0" u="none" strike="noStrike" kern="0" cap="none" spc="0" normalizeH="0" baseline="0" noProof="0">
                <a:ln>
                  <a:noFill/>
                </a:ln>
                <a:effectLst/>
                <a:uLnTx/>
                <a:uFillTx/>
                <a:latin typeface="Arial" panose="020B0604020202020204" pitchFamily="34" charset="0"/>
                <a:cs typeface="Arial" panose="020B0604020202020204" pitchFamily="34" charset="0"/>
              </a:rPr>
              <a:t>person produces £50 pounds and says,</a:t>
            </a:r>
            <a:r>
              <a:rPr kumimoji="0" lang="en-GB" altLang="en-US" b="0" i="0" u="none" strike="noStrike" kern="0" cap="none" spc="0" normalizeH="0" noProof="0">
                <a:ln>
                  <a:noFill/>
                </a:ln>
                <a:effectLst/>
                <a:uLnTx/>
                <a:uFillTx/>
                <a:latin typeface="Arial" panose="020B0604020202020204" pitchFamily="34" charset="0"/>
                <a:cs typeface="Arial" panose="020B0604020202020204" pitchFamily="34" charset="0"/>
              </a:rPr>
              <a:t> </a:t>
            </a:r>
            <a:r>
              <a:rPr kumimoji="0" lang="en-GB" altLang="en-US" b="0" i="0" u="none" strike="noStrike" kern="0" cap="none" spc="0" normalizeH="0" baseline="0" noProof="0">
                <a:ln>
                  <a:noFill/>
                </a:ln>
                <a:effectLst/>
                <a:uLnTx/>
                <a:uFillTx/>
                <a:latin typeface="Arial" panose="020B0604020202020204" pitchFamily="34" charset="0"/>
                <a:cs typeface="Arial" panose="020B0604020202020204" pitchFamily="34" charset="0"/>
              </a:rPr>
              <a:t>“I will pay for the jumper”.</a:t>
            </a:r>
          </a:p>
          <a:p>
            <a:endParaRPr lang="en-GB"/>
          </a:p>
        </p:txBody>
      </p:sp>
      <p:pic>
        <p:nvPicPr>
          <p:cNvPr id="4" name="Picture 2" descr="28,050 Stealing Clothes Stock Photos, Pictures &amp; Royalty-Free Images -  iStock">
            <a:extLst>
              <a:ext uri="{FF2B5EF4-FFF2-40B4-BE49-F238E27FC236}">
                <a16:creationId xmlns:a16="http://schemas.microsoft.com/office/drawing/2014/main" id="{A8D68E3C-1BAA-42A8-8C49-0BC4209048F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9210" r="14244" b="-1"/>
          <a:stretch/>
        </p:blipFill>
        <p:spPr bwMode="auto">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a:noFill/>
          <a:extLst>
            <a:ext uri="{909E8E84-426E-40DD-AFC4-6F175D3DCCD1}">
              <a14:hiddenFill xmlns:a14="http://schemas.microsoft.com/office/drawing/2010/main">
                <a:solidFill>
                  <a:srgbClr val="FFFFFF"/>
                </a:solidFill>
              </a14:hiddenFill>
            </a:ext>
          </a:extLst>
        </p:spPr>
      </p:pic>
      <p:sp>
        <p:nvSpPr>
          <p:cNvPr id="26"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8"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5337020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E7DFF9-A2F2-8ABD-0448-09AD1EAF822D}"/>
              </a:ext>
            </a:extLst>
          </p:cNvPr>
          <p:cNvSpPr>
            <a:spLocks noGrp="1"/>
          </p:cNvSpPr>
          <p:nvPr>
            <p:ph type="title"/>
          </p:nvPr>
        </p:nvSpPr>
        <p:spPr/>
        <p:txBody>
          <a:bodyPr/>
          <a:lstStyle/>
          <a:p>
            <a:r>
              <a:rPr lang="en-GB" dirty="0"/>
              <a:t>Scenario 2</a:t>
            </a:r>
          </a:p>
        </p:txBody>
      </p:sp>
      <p:pic>
        <p:nvPicPr>
          <p:cNvPr id="9" name="Content Placeholder 8">
            <a:extLst>
              <a:ext uri="{FF2B5EF4-FFF2-40B4-BE49-F238E27FC236}">
                <a16:creationId xmlns:a16="http://schemas.microsoft.com/office/drawing/2014/main" id="{5DD0F290-78B0-CA42-2D84-2B9FA6E69F57}"/>
              </a:ext>
            </a:extLst>
          </p:cNvPr>
          <p:cNvPicPr>
            <a:picLocks noGrp="1" noChangeAspect="1"/>
          </p:cNvPicPr>
          <p:nvPr>
            <p:ph idx="1"/>
          </p:nvPr>
        </p:nvPicPr>
        <p:blipFill>
          <a:blip r:embed="rId3"/>
          <a:stretch>
            <a:fillRect/>
          </a:stretch>
        </p:blipFill>
        <p:spPr>
          <a:xfrm>
            <a:off x="654027" y="1554481"/>
            <a:ext cx="10883945" cy="5095149"/>
          </a:xfrm>
        </p:spPr>
      </p:pic>
    </p:spTree>
    <p:extLst>
      <p:ext uri="{BB962C8B-B14F-4D97-AF65-F5344CB8AC3E}">
        <p14:creationId xmlns:p14="http://schemas.microsoft.com/office/powerpoint/2010/main" val="235936018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572230-F5BA-49E1-CA84-EC01019BE97E}"/>
              </a:ext>
            </a:extLst>
          </p:cNvPr>
          <p:cNvSpPr>
            <a:spLocks noGrp="1"/>
          </p:cNvSpPr>
          <p:nvPr>
            <p:ph type="title"/>
          </p:nvPr>
        </p:nvSpPr>
        <p:spPr/>
        <p:txBody>
          <a:bodyPr/>
          <a:lstStyle/>
          <a:p>
            <a:r>
              <a:rPr lang="en-GB" dirty="0"/>
              <a:t>Scenario 3 </a:t>
            </a:r>
          </a:p>
        </p:txBody>
      </p:sp>
      <p:pic>
        <p:nvPicPr>
          <p:cNvPr id="5" name="Content Placeholder 4">
            <a:extLst>
              <a:ext uri="{FF2B5EF4-FFF2-40B4-BE49-F238E27FC236}">
                <a16:creationId xmlns:a16="http://schemas.microsoft.com/office/drawing/2014/main" id="{39E865E8-8875-DCC7-4FC0-B342E69859F2}"/>
              </a:ext>
            </a:extLst>
          </p:cNvPr>
          <p:cNvPicPr>
            <a:picLocks noGrp="1" noChangeAspect="1"/>
          </p:cNvPicPr>
          <p:nvPr>
            <p:ph idx="1"/>
          </p:nvPr>
        </p:nvPicPr>
        <p:blipFill>
          <a:blip r:embed="rId3"/>
          <a:stretch>
            <a:fillRect/>
          </a:stretch>
        </p:blipFill>
        <p:spPr>
          <a:xfrm>
            <a:off x="524836" y="1397727"/>
            <a:ext cx="10595601" cy="4978366"/>
          </a:xfrm>
        </p:spPr>
      </p:pic>
    </p:spTree>
    <p:extLst>
      <p:ext uri="{BB962C8B-B14F-4D97-AF65-F5344CB8AC3E}">
        <p14:creationId xmlns:p14="http://schemas.microsoft.com/office/powerpoint/2010/main" val="1941016643"/>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ENTER_SHAPEINFO" val="&lt;ThreeDShapeInfo&gt;&lt;uuid val=&quot;{BD3CB7AC-1B33-45FB-8C09-58019048EAEF}&quot;/&gt;&lt;isInvalidForFieldText val=&quot;0&quot;/&gt;&lt;Image&gt;&lt;filename val=&quot;C:\DOCUME~1\swp54152\LOCALS~1\Temp\PR\data\asimages\{BD3CB7AC-1B33-45FB-8C09-58019048EAEF}_11.png&quot;/&gt;&lt;left val=&quot;467&quot;/&gt;&lt;top val=&quot;42&quot;/&gt;&lt;width val=&quot;194&quot;/&gt;&lt;height val=&quot;192&quot;/&gt;&lt;hasText val=&quot;1&quot;/&gt;&lt;/Image&gt;&lt;/ThreeDShapeInfo&gt;"/>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850</Words>
  <Application>Microsoft Office PowerPoint</Application>
  <PresentationFormat>Widescreen</PresentationFormat>
  <Paragraphs>123</Paragraphs>
  <Slides>30</Slides>
  <Notes>16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30</vt:i4>
      </vt:variant>
    </vt:vector>
  </HeadingPairs>
  <TitlesOfParts>
    <vt:vector size="36" baseType="lpstr">
      <vt:lpstr>Aptos</vt:lpstr>
      <vt:lpstr>Aptos Display</vt:lpstr>
      <vt:lpstr>Arial</vt:lpstr>
      <vt:lpstr>Calibri</vt:lpstr>
      <vt:lpstr>Trebuchet MS</vt:lpstr>
      <vt:lpstr>Office Theme</vt:lpstr>
      <vt:lpstr>Basic Criminal Offences</vt:lpstr>
      <vt:lpstr>Assessment </vt:lpstr>
      <vt:lpstr>Support and Guidance</vt:lpstr>
      <vt:lpstr>Aims and Objectives Session One</vt:lpstr>
      <vt:lpstr>What is a crime?</vt:lpstr>
      <vt:lpstr>What is Volume and Priority Crime? </vt:lpstr>
      <vt:lpstr>Volume crime examples: </vt:lpstr>
      <vt:lpstr>Further reading</vt:lpstr>
      <vt:lpstr>PowerPoint Presentation</vt:lpstr>
      <vt:lpstr>PowerPoint Presentation</vt:lpstr>
      <vt:lpstr>Actus Reus vs Mens Rea</vt:lpstr>
      <vt:lpstr>PowerPoint Presentation</vt:lpstr>
      <vt:lpstr>Section 1 Theft Act 1968</vt:lpstr>
      <vt:lpstr>Research Task – 5 minutes</vt:lpstr>
      <vt:lpstr>Dishonesty</vt:lpstr>
      <vt:lpstr>The evolution of dishonesty – R v GHOSH 1982</vt:lpstr>
      <vt:lpstr>Ivey v Genting Casinos 2017 </vt:lpstr>
      <vt:lpstr>Section 3 Appropriates – meaning:</vt:lpstr>
      <vt:lpstr>Section 4 Property </vt:lpstr>
      <vt:lpstr>Property continued: Property does NOT include</vt:lpstr>
      <vt:lpstr>General rule = land cannot be stolen</vt:lpstr>
      <vt:lpstr>Personal Data  </vt:lpstr>
      <vt:lpstr>S.6 Deprive </vt:lpstr>
      <vt:lpstr>Section 6 Intention to Permanently Deprive</vt:lpstr>
      <vt:lpstr>Abstracting Electricity Section 13 Theft Act 1968</vt:lpstr>
      <vt:lpstr>Abstracting Electricity</vt:lpstr>
      <vt:lpstr>PowerPoint Presentation</vt:lpstr>
      <vt:lpstr>Scenario 1</vt:lpstr>
      <vt:lpstr>Scenario 2</vt:lpstr>
      <vt:lpstr>Scenario 3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Kelly Andrews</dc:creator>
  <cp:lastModifiedBy>Ellie Brown</cp:lastModifiedBy>
  <cp:revision>9</cp:revision>
  <dcterms:created xsi:type="dcterms:W3CDTF">2024-06-10T09:43:00Z</dcterms:created>
  <dcterms:modified xsi:type="dcterms:W3CDTF">2025-09-23T19:03:27Z</dcterms:modified>
</cp:coreProperties>
</file>