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72D4"/>
    <a:srgbClr val="CABBE3"/>
    <a:srgbClr val="A37CB2"/>
    <a:srgbClr val="F6EBF7"/>
    <a:srgbClr val="C65A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FB877-B330-75F2-88C6-F1114EDB36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DD40EC-42CA-152D-98C4-CA48FD4FC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580E89-4274-9755-DC0F-9B96B65CFA24}"/>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5" name="Footer Placeholder 4">
            <a:extLst>
              <a:ext uri="{FF2B5EF4-FFF2-40B4-BE49-F238E27FC236}">
                <a16:creationId xmlns:a16="http://schemas.microsoft.com/office/drawing/2014/main" id="{3C727127-2FCD-4823-28D5-7AAD37C30D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2DA75-88FD-6016-501C-8D3D880A5785}"/>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187015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4AEB-FBD0-422B-F60B-17F10A465D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992AD2-5515-27E8-FEBE-B6588EA92C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33DD18-9863-D316-112F-5FE39484E97E}"/>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5" name="Footer Placeholder 4">
            <a:extLst>
              <a:ext uri="{FF2B5EF4-FFF2-40B4-BE49-F238E27FC236}">
                <a16:creationId xmlns:a16="http://schemas.microsoft.com/office/drawing/2014/main" id="{BFD2E31E-8C6F-71AB-7571-AC49F4FBF6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985A72-EDFA-7A74-FB50-1FEB4ABDE8AB}"/>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2020136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E21E-B986-A0B3-DB4A-DB79443FBC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3D8BCB-8537-3E25-B08C-93B9807AC6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AD80F7-5B72-7B63-FEB2-784ECF731FA3}"/>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5" name="Footer Placeholder 4">
            <a:extLst>
              <a:ext uri="{FF2B5EF4-FFF2-40B4-BE49-F238E27FC236}">
                <a16:creationId xmlns:a16="http://schemas.microsoft.com/office/drawing/2014/main" id="{6732448B-B7FE-5098-1D67-7EA135052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B01D3-AC56-95EF-F140-A0B52BC84333}"/>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3190214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DF02-B762-8758-9A6C-58D405EFFF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F0F8C1-12AF-6E07-98F8-9FE3CD0FD6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B89292-1247-021C-6497-8108882910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369F04-D08C-D6FA-905A-AFDC7BBA91DF}"/>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6" name="Footer Placeholder 5">
            <a:extLst>
              <a:ext uri="{FF2B5EF4-FFF2-40B4-BE49-F238E27FC236}">
                <a16:creationId xmlns:a16="http://schemas.microsoft.com/office/drawing/2014/main" id="{79E7E70D-0A2F-846B-111B-63B8C7A8A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B8B104-EEAA-2E8C-0FAF-9D12E7CD3BE6}"/>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3451915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9FA1A-57E6-8A6D-135E-DF87637E52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805860-7176-7644-9E63-7E5708CBB7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6C8CAA-BD82-BB89-28BB-7F863267E1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FBCD04-7232-D54A-C2A4-210FBFBDFE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AF4BC2-C0BB-8B77-ED21-85046FB7F9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21835C-8CE4-F5C7-81D7-E9101D5D4F89}"/>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8" name="Footer Placeholder 7">
            <a:extLst>
              <a:ext uri="{FF2B5EF4-FFF2-40B4-BE49-F238E27FC236}">
                <a16:creationId xmlns:a16="http://schemas.microsoft.com/office/drawing/2014/main" id="{C6407053-BF79-9B44-8FB6-0175939489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3D4720-70E0-C9AC-22B8-F89E54D7A210}"/>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3546241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FD5DE-00ED-BF74-886D-E2E3BA9BCB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3431AD-2305-66C0-F437-723B415A8641}"/>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4" name="Footer Placeholder 3">
            <a:extLst>
              <a:ext uri="{FF2B5EF4-FFF2-40B4-BE49-F238E27FC236}">
                <a16:creationId xmlns:a16="http://schemas.microsoft.com/office/drawing/2014/main" id="{6AC55CD1-E8C3-B91A-E8CB-BF7BE54B61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C81877-59E4-96A1-DE8F-B3DFF3052CFE}"/>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129639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A43A2-AADC-32C8-6452-48102E576055}"/>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3" name="Footer Placeholder 2">
            <a:extLst>
              <a:ext uri="{FF2B5EF4-FFF2-40B4-BE49-F238E27FC236}">
                <a16:creationId xmlns:a16="http://schemas.microsoft.com/office/drawing/2014/main" id="{9C3DF354-FC3E-C3BB-2CCB-A4693F3FF2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4074EA-E8B7-271F-173C-B9E04E770B78}"/>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847865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072C-87A9-E153-9E38-3F541FC53F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D89D35-36BE-C30A-4AE7-619911706B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1EDDD8-0180-F23D-D547-63E3D72A4F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03AA60-8F54-1DD7-8639-1CF2A16E03C2}"/>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6" name="Footer Placeholder 5">
            <a:extLst>
              <a:ext uri="{FF2B5EF4-FFF2-40B4-BE49-F238E27FC236}">
                <a16:creationId xmlns:a16="http://schemas.microsoft.com/office/drawing/2014/main" id="{E3533E8C-83FF-3DDF-C5C4-42A3B09DF1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1CABDD-BD6E-E3CA-D0C5-748F91F6CFC3}"/>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1861792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88660-996B-6FC4-A4C3-A55160FF92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A805A2-8325-B005-2A6C-8D320AF831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34C5C1-113B-2DA6-D409-4846D9E3EF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45D4D2-1CA4-3E69-30AF-90D424D336D1}"/>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6" name="Footer Placeholder 5">
            <a:extLst>
              <a:ext uri="{FF2B5EF4-FFF2-40B4-BE49-F238E27FC236}">
                <a16:creationId xmlns:a16="http://schemas.microsoft.com/office/drawing/2014/main" id="{4DA4C044-733F-F664-4E29-FECF9D60DC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3A8227-7A3F-1FBA-ECCF-FCE7AC552985}"/>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1690343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E2188-CDEF-3AA8-8274-091AE68887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1AD8D7-C65B-9CCD-8BBD-76CD042F57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9FF64F-6F18-D2DD-ADA5-4F39F176DF06}"/>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5" name="Footer Placeholder 4">
            <a:extLst>
              <a:ext uri="{FF2B5EF4-FFF2-40B4-BE49-F238E27FC236}">
                <a16:creationId xmlns:a16="http://schemas.microsoft.com/office/drawing/2014/main" id="{11673F54-4DE9-BC55-C640-FC83A580A6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9A81A6-6E78-E85A-C879-6CCF816CB91F}"/>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1114136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E5DC4A-161E-C112-BEC2-B57717A869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755023-AA32-B5D6-0C4A-DBB2B81715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5F03A-E419-B223-F515-7B778D1D1460}"/>
              </a:ext>
            </a:extLst>
          </p:cNvPr>
          <p:cNvSpPr>
            <a:spLocks noGrp="1"/>
          </p:cNvSpPr>
          <p:nvPr>
            <p:ph type="dt" sz="half" idx="10"/>
          </p:nvPr>
        </p:nvSpPr>
        <p:spPr/>
        <p:txBody>
          <a:bodyPr/>
          <a:lstStyle/>
          <a:p>
            <a:fld id="{6262C509-FDBA-4D21-BC20-4CE62F56AA2E}" type="datetimeFigureOut">
              <a:rPr lang="en-GB" smtClean="0"/>
              <a:t>19/02/2024</a:t>
            </a:fld>
            <a:endParaRPr lang="en-GB"/>
          </a:p>
        </p:txBody>
      </p:sp>
      <p:sp>
        <p:nvSpPr>
          <p:cNvPr id="5" name="Footer Placeholder 4">
            <a:extLst>
              <a:ext uri="{FF2B5EF4-FFF2-40B4-BE49-F238E27FC236}">
                <a16:creationId xmlns:a16="http://schemas.microsoft.com/office/drawing/2014/main" id="{852EB5C5-02CE-4029-F23F-4CA8DD8C6C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CC604-3770-A85B-C2B8-408989A8B3A3}"/>
              </a:ext>
            </a:extLst>
          </p:cNvPr>
          <p:cNvSpPr>
            <a:spLocks noGrp="1"/>
          </p:cNvSpPr>
          <p:nvPr>
            <p:ph type="sldNum" sz="quarter" idx="12"/>
          </p:nvPr>
        </p:nvSpPr>
        <p:spPr/>
        <p:txBody>
          <a:bodyPr/>
          <a:lstStyle/>
          <a:p>
            <a:fld id="{C79024BC-A508-4E94-8CB5-DD08E01FF51C}" type="slidenum">
              <a:rPr lang="en-GB" smtClean="0"/>
              <a:t>‹#›</a:t>
            </a:fld>
            <a:endParaRPr lang="en-GB"/>
          </a:p>
        </p:txBody>
      </p:sp>
    </p:spTree>
    <p:extLst>
      <p:ext uri="{BB962C8B-B14F-4D97-AF65-F5344CB8AC3E}">
        <p14:creationId xmlns:p14="http://schemas.microsoft.com/office/powerpoint/2010/main" val="1938626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5734">
              <a:srgbClr val="F6EBF7"/>
            </a:gs>
            <a:gs pos="42507">
              <a:srgbClr val="AA72D4"/>
            </a:gs>
            <a:gs pos="30462">
              <a:srgbClr val="BA97DC"/>
            </a:gs>
            <a:gs pos="41000">
              <a:srgbClr val="AA72D4">
                <a:alpha val="30000"/>
              </a:srgbClr>
            </a:gs>
            <a:gs pos="20132">
              <a:srgbClr val="CABBE3"/>
            </a:gs>
            <a:gs pos="8066">
              <a:srgbClr val="EEE6F5"/>
            </a:gs>
            <a:gs pos="16000">
              <a:srgbClr val="F6EBF7">
                <a:lumMod val="98000"/>
                <a:lumOff val="2000"/>
              </a:srgbClr>
            </a:gs>
            <a:gs pos="74000">
              <a:srgbClr val="A37CB2"/>
            </a:gs>
            <a:gs pos="83000">
              <a:srgbClr val="CABBE3"/>
            </a:gs>
            <a:gs pos="100000">
              <a:srgbClr val="C65AC3"/>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EBE7B1-3A0D-BA56-5DE1-ADFBCB8430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5C28E8-266D-8BB6-230B-4C5F8D7BE4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FBE278-6C79-F895-CE49-AA4EB1DD4C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62C509-FDBA-4D21-BC20-4CE62F56AA2E}" type="datetimeFigureOut">
              <a:rPr lang="en-GB" smtClean="0"/>
              <a:t>19/02/2024</a:t>
            </a:fld>
            <a:endParaRPr lang="en-GB"/>
          </a:p>
        </p:txBody>
      </p:sp>
      <p:sp>
        <p:nvSpPr>
          <p:cNvPr id="5" name="Footer Placeholder 4">
            <a:extLst>
              <a:ext uri="{FF2B5EF4-FFF2-40B4-BE49-F238E27FC236}">
                <a16:creationId xmlns:a16="http://schemas.microsoft.com/office/drawing/2014/main" id="{D0F73FC2-BD87-1790-C568-AD44C8CA2F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1E6AF7-41A2-526A-E0EB-35313668EA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9024BC-A508-4E94-8CB5-DD08E01FF51C}" type="slidenum">
              <a:rPr lang="en-GB" smtClean="0"/>
              <a:t>‹#›</a:t>
            </a:fld>
            <a:endParaRPr lang="en-GB"/>
          </a:p>
        </p:txBody>
      </p:sp>
    </p:spTree>
    <p:extLst>
      <p:ext uri="{BB962C8B-B14F-4D97-AF65-F5344CB8AC3E}">
        <p14:creationId xmlns:p14="http://schemas.microsoft.com/office/powerpoint/2010/main" val="1253913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19B39-0902-BBA1-3BF5-D353D7AFCBC2}"/>
              </a:ext>
            </a:extLst>
          </p:cNvPr>
          <p:cNvSpPr>
            <a:spLocks noGrp="1"/>
          </p:cNvSpPr>
          <p:nvPr>
            <p:ph type="ctrTitle"/>
          </p:nvPr>
        </p:nvSpPr>
        <p:spPr/>
        <p:txBody>
          <a:bodyPr>
            <a:normAutofit fontScale="90000"/>
          </a:bodyPr>
          <a:lstStyle/>
          <a:p>
            <a:r>
              <a:rPr lang="en-GB" b="1" dirty="0">
                <a:latin typeface="Arial" panose="020B0604020202020204" pitchFamily="34" charset="0"/>
                <a:cs typeface="Arial" panose="020B0604020202020204" pitchFamily="34" charset="0"/>
              </a:rPr>
              <a:t>Hotel Placement – Operating Hotel Facilities.</a:t>
            </a:r>
          </a:p>
        </p:txBody>
      </p:sp>
      <p:sp>
        <p:nvSpPr>
          <p:cNvPr id="3" name="Subtitle 2">
            <a:extLst>
              <a:ext uri="{FF2B5EF4-FFF2-40B4-BE49-F238E27FC236}">
                <a16:creationId xmlns:a16="http://schemas.microsoft.com/office/drawing/2014/main" id="{CB9A2936-271A-01D8-3E68-03F2BABAF154}"/>
              </a:ext>
            </a:extLst>
          </p:cNvPr>
          <p:cNvSpPr>
            <a:spLocks noGrp="1"/>
          </p:cNvSpPr>
          <p:nvPr>
            <p:ph type="subTitle" idx="1"/>
          </p:nvPr>
        </p:nvSpPr>
        <p:spPr>
          <a:xfrm>
            <a:off x="1285557" y="3998278"/>
            <a:ext cx="9144000" cy="1655762"/>
          </a:xfrm>
        </p:spPr>
        <p:txBody>
          <a:bodyPr>
            <a:normAutofit/>
          </a:bodyPr>
          <a:lstStyle/>
          <a:p>
            <a:r>
              <a:rPr lang="en-GB" sz="2000" dirty="0">
                <a:latin typeface="Arial" panose="020B0604020202020204" pitchFamily="34" charset="0"/>
                <a:cs typeface="Arial" panose="020B0604020202020204" pitchFamily="34" charset="0"/>
              </a:rPr>
              <a:t>BMIH4006</a:t>
            </a:r>
          </a:p>
          <a:p>
            <a:r>
              <a:rPr lang="en-GB" sz="2000" dirty="0">
                <a:latin typeface="Arial" panose="020B0604020202020204" pitchFamily="34" charset="0"/>
                <a:cs typeface="Arial" panose="020B0604020202020204" pitchFamily="34" charset="0"/>
              </a:rPr>
              <a:t>Lecturer: Daniel Payne</a:t>
            </a:r>
          </a:p>
          <a:p>
            <a:r>
              <a:rPr lang="en-GB" sz="2000" dirty="0">
                <a:latin typeface="Arial" panose="020B0604020202020204" pitchFamily="34" charset="0"/>
                <a:cs typeface="Arial" panose="020B0604020202020204" pitchFamily="34" charset="0"/>
              </a:rPr>
              <a:t>Student name: Alexandru Vlad </a:t>
            </a:r>
            <a:r>
              <a:rPr lang="en-GB" sz="2000" dirty="0" err="1">
                <a:latin typeface="Arial" panose="020B0604020202020204" pitchFamily="34" charset="0"/>
                <a:cs typeface="Arial" panose="020B0604020202020204" pitchFamily="34" charset="0"/>
              </a:rPr>
              <a:t>Matei</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Student id: 2126985</a:t>
            </a:r>
          </a:p>
        </p:txBody>
      </p:sp>
      <p:pic>
        <p:nvPicPr>
          <p:cNvPr id="4" name="Picture 3" descr="A logo for a hotel&#10;&#10;Description automatically generated">
            <a:extLst>
              <a:ext uri="{FF2B5EF4-FFF2-40B4-BE49-F238E27FC236}">
                <a16:creationId xmlns:a16="http://schemas.microsoft.com/office/drawing/2014/main" id="{55159906-AF60-7F26-DDD5-E0EC4529DD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spTree>
    <p:extLst>
      <p:ext uri="{BB962C8B-B14F-4D97-AF65-F5344CB8AC3E}">
        <p14:creationId xmlns:p14="http://schemas.microsoft.com/office/powerpoint/2010/main" val="2747098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21E7B-CC29-5438-4037-01FCE0759387}"/>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10B3408-57B2-9F43-A5CB-0C3E40D906F9}"/>
              </a:ext>
            </a:extLst>
          </p:cNvPr>
          <p:cNvSpPr>
            <a:spLocks noGrp="1"/>
          </p:cNvSpPr>
          <p:nvPr>
            <p:ph idx="1"/>
          </p:nvPr>
        </p:nvSpPr>
        <p:spPr>
          <a:xfrm>
            <a:off x="838200" y="1836737"/>
            <a:ext cx="10515600" cy="4351338"/>
          </a:xfrm>
        </p:spPr>
        <p:txBody>
          <a:bodyPr>
            <a:normAutofit lnSpcReduction="10000"/>
          </a:bodyPr>
          <a:lstStyle/>
          <a:p>
            <a:pPr marL="0" indent="0">
              <a:lnSpc>
                <a:spcPct val="150000"/>
              </a:lnSpc>
              <a:buNone/>
            </a:pPr>
            <a:r>
              <a:rPr lang="en-GB" sz="1400" b="1" dirty="0">
                <a:latin typeface="Arial" panose="020B0604020202020204" pitchFamily="34" charset="0"/>
                <a:cs typeface="Arial" panose="020B0604020202020204" pitchFamily="34" charset="0"/>
              </a:rPr>
              <a:t>Workplace Health and Safety Importance:</a:t>
            </a:r>
            <a:br>
              <a:rPr lang="en-GB" sz="1100" dirty="0"/>
            </a:br>
            <a:r>
              <a:rPr lang="en-GB" sz="1400" dirty="0">
                <a:latin typeface="Arial" panose="020B0604020202020204" pitchFamily="34" charset="0"/>
                <a:cs typeface="Arial" panose="020B0604020202020204" pitchFamily="34" charset="0"/>
              </a:rPr>
              <a:t>• Prevents accidents and illnesses.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Ensures safe environment for employees (Casado, 2012).</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Minimizes risks, promotes well-being.</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Enhances productivity.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Complies with legal requirements (Raghubalan and Raghubalan, 2016).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Reflects organization's commitment to people protection.</a:t>
            </a:r>
          </a:p>
          <a:p>
            <a:pPr marL="0" indent="0">
              <a:lnSpc>
                <a:spcPct val="150000"/>
              </a:lnSpc>
              <a:buNone/>
            </a:pPr>
            <a:endParaRPr lang="en-GB" sz="1400" b="1"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Premier Inn Tamworth Housekeeping Training:</a:t>
            </a:r>
            <a:br>
              <a:rPr lang="en-GB" sz="12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Equips staff with knowledge and skills to navigate health and safety challenges (Casado, 2012).</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Prioritizes team well-being and implements health and safety standards.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Aims to foster a culture of care and respect.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Encourages embracing best practices and fostering a proactive safety culture (Leiter and Bakker, 2010).</a:t>
            </a:r>
            <a:endParaRPr lang="en-GB" sz="1200" dirty="0">
              <a:latin typeface="Arial" panose="020B0604020202020204" pitchFamily="34" charset="0"/>
              <a:cs typeface="Arial" panose="020B0604020202020204" pitchFamily="34" charset="0"/>
            </a:endParaRPr>
          </a:p>
        </p:txBody>
      </p:sp>
      <p:pic>
        <p:nvPicPr>
          <p:cNvPr id="4" name="Picture 3" descr="A logo for a hotel&#10;&#10;Description automatically generated">
            <a:extLst>
              <a:ext uri="{FF2B5EF4-FFF2-40B4-BE49-F238E27FC236}">
                <a16:creationId xmlns:a16="http://schemas.microsoft.com/office/drawing/2014/main" id="{F3E2AE04-7198-4D57-4B14-A4E738C39A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pic>
        <p:nvPicPr>
          <p:cNvPr id="6" name="Picture 5">
            <a:extLst>
              <a:ext uri="{FF2B5EF4-FFF2-40B4-BE49-F238E27FC236}">
                <a16:creationId xmlns:a16="http://schemas.microsoft.com/office/drawing/2014/main" id="{74EDB507-9DC5-1FBE-5930-0AF9C4280BD6}"/>
              </a:ext>
            </a:extLst>
          </p:cNvPr>
          <p:cNvPicPr>
            <a:picLocks noChangeAspect="1"/>
          </p:cNvPicPr>
          <p:nvPr/>
        </p:nvPicPr>
        <p:blipFill>
          <a:blip r:embed="rId3"/>
          <a:stretch>
            <a:fillRect/>
          </a:stretch>
        </p:blipFill>
        <p:spPr>
          <a:xfrm>
            <a:off x="9507550" y="3429000"/>
            <a:ext cx="2181530" cy="31198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13055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A726-75CB-18AA-8BF2-96C99C65AEC4}"/>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Understand potential risks</a:t>
            </a:r>
          </a:p>
        </p:txBody>
      </p:sp>
      <p:sp>
        <p:nvSpPr>
          <p:cNvPr id="3" name="Content Placeholder 2">
            <a:extLst>
              <a:ext uri="{FF2B5EF4-FFF2-40B4-BE49-F238E27FC236}">
                <a16:creationId xmlns:a16="http://schemas.microsoft.com/office/drawing/2014/main" id="{04EFBA7A-469B-2AC8-86B3-E4F07C3ACE69}"/>
              </a:ext>
            </a:extLst>
          </p:cNvPr>
          <p:cNvSpPr>
            <a:spLocks noGrp="1"/>
          </p:cNvSpPr>
          <p:nvPr>
            <p:ph idx="1"/>
          </p:nvPr>
        </p:nvSpPr>
        <p:spPr>
          <a:xfrm>
            <a:off x="838200" y="2049145"/>
            <a:ext cx="8234680" cy="4351338"/>
          </a:xfrm>
        </p:spPr>
        <p:txBody>
          <a:bodyPr>
            <a:normAutofit/>
          </a:bodyPr>
          <a:lstStyle/>
          <a:p>
            <a:pPr marL="0" indent="0">
              <a:lnSpc>
                <a:spcPct val="150000"/>
              </a:lnSpc>
              <a:buNone/>
            </a:pPr>
            <a:r>
              <a:rPr lang="en-GB" sz="1400" dirty="0">
                <a:latin typeface="Arial" panose="020B0604020202020204" pitchFamily="34" charset="0"/>
                <a:cs typeface="Arial" panose="020B0604020202020204" pitchFamily="34" charset="0"/>
              </a:rPr>
              <a:t>• Prevalence of slips, trips, and falls due to wet floors, loose wires, and cluttered walkways.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Chemical hazards from cleaning products causing skin and respiratory irritation (</a:t>
            </a:r>
            <a:r>
              <a:rPr lang="en-GB" sz="1400" dirty="0" err="1">
                <a:latin typeface="Arial" panose="020B0604020202020204" pitchFamily="34" charset="0"/>
                <a:cs typeface="Arial" panose="020B0604020202020204" pitchFamily="34" charset="0"/>
              </a:rPr>
              <a:t>Jayanty</a:t>
            </a:r>
            <a:r>
              <a:rPr lang="en-GB" sz="1400" dirty="0">
                <a:latin typeface="Arial" panose="020B0604020202020204" pitchFamily="34" charset="0"/>
                <a:cs typeface="Arial" panose="020B0604020202020204" pitchFamily="34" charset="0"/>
              </a:rPr>
              <a:t>, 2023).</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Importance of proper handling, usage, and storage of chemicals.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Importance of Personal Protective Equipment (PPE) to safeguard against these hazards.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Mitigation of musculoskeletal injuries from lifting, repetitive tasks, and awkward postures (Casado,2012).</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Adoption of ergonomic practices and proper lifting techniques.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Early reporting of discomfort to prevent long-term injuries (Jones, 2010).</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Biological hazards from exposure to pathogens.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Use of PPE, disposal methods, and hygiene practices to minimize infection risk </a:t>
            </a:r>
            <a:r>
              <a:rPr lang="en-GB" sz="1400" b="0" i="0" dirty="0">
                <a:effectLst/>
                <a:latin typeface="Arial" panose="020B0604020202020204" pitchFamily="34" charset="0"/>
                <a:cs typeface="Arial" panose="020B0604020202020204" pitchFamily="34" charset="0"/>
              </a:rPr>
              <a:t>(Radwan, Jones and </a:t>
            </a:r>
            <a:r>
              <a:rPr lang="en-GB" sz="1400" b="0" i="0" dirty="0" err="1">
                <a:effectLst/>
                <a:latin typeface="Arial" panose="020B0604020202020204" pitchFamily="34" charset="0"/>
                <a:cs typeface="Arial" panose="020B0604020202020204" pitchFamily="34" charset="0"/>
              </a:rPr>
              <a:t>Minoli</a:t>
            </a:r>
            <a:r>
              <a:rPr lang="en-GB" sz="1400" b="0" i="0" dirty="0">
                <a:effectLst/>
                <a:latin typeface="Arial" panose="020B0604020202020204" pitchFamily="34" charset="0"/>
                <a:cs typeface="Arial" panose="020B0604020202020204" pitchFamily="34" charset="0"/>
              </a:rPr>
              <a:t>, 2010).</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Addressing these hazards can reduce workplace injuries and illnesses.</a:t>
            </a:r>
          </a:p>
        </p:txBody>
      </p:sp>
      <p:pic>
        <p:nvPicPr>
          <p:cNvPr id="4" name="Picture 3" descr="A logo for a hotel&#10;&#10;Description automatically generated">
            <a:extLst>
              <a:ext uri="{FF2B5EF4-FFF2-40B4-BE49-F238E27FC236}">
                <a16:creationId xmlns:a16="http://schemas.microsoft.com/office/drawing/2014/main" id="{62050087-9736-47A5-D61B-836D3003AB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pic>
        <p:nvPicPr>
          <p:cNvPr id="6" name="Picture 5" descr="A yellow caution sign with a person falling on it&#10;&#10;Description automatically generated">
            <a:extLst>
              <a:ext uri="{FF2B5EF4-FFF2-40B4-BE49-F238E27FC236}">
                <a16:creationId xmlns:a16="http://schemas.microsoft.com/office/drawing/2014/main" id="{938D2E96-DAC0-D1E8-C26E-3B8EB7A1A2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3840" y="2672739"/>
            <a:ext cx="4683760" cy="3618205"/>
          </a:xfrm>
          <a:prstGeom prst="rect">
            <a:avLst/>
          </a:prstGeom>
        </p:spPr>
      </p:pic>
    </p:spTree>
    <p:extLst>
      <p:ext uri="{BB962C8B-B14F-4D97-AF65-F5344CB8AC3E}">
        <p14:creationId xmlns:p14="http://schemas.microsoft.com/office/powerpoint/2010/main" val="3306848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B76BE-3FFD-5C65-0F89-73DFC18365A9}"/>
              </a:ext>
            </a:extLst>
          </p:cNvPr>
          <p:cNvSpPr>
            <a:spLocks noGrp="1"/>
          </p:cNvSpPr>
          <p:nvPr>
            <p:ph type="title"/>
          </p:nvPr>
        </p:nvSpPr>
        <p:spPr>
          <a:xfrm>
            <a:off x="317614" y="141605"/>
            <a:ext cx="10515600" cy="1325563"/>
          </a:xfrm>
        </p:spPr>
        <p:txBody>
          <a:bodyPr>
            <a:normAutofit/>
          </a:bodyPr>
          <a:lstStyle/>
          <a:p>
            <a:r>
              <a:rPr lang="en-GB" sz="4000" b="1" dirty="0">
                <a:latin typeface="Arial" panose="020B0604020202020204" pitchFamily="34" charset="0"/>
                <a:cs typeface="Arial" panose="020B0604020202020204" pitchFamily="34" charset="0"/>
              </a:rPr>
              <a:t>Housekeeping Safety Precautions</a:t>
            </a:r>
          </a:p>
        </p:txBody>
      </p:sp>
      <p:sp>
        <p:nvSpPr>
          <p:cNvPr id="3" name="Content Placeholder 2">
            <a:extLst>
              <a:ext uri="{FF2B5EF4-FFF2-40B4-BE49-F238E27FC236}">
                <a16:creationId xmlns:a16="http://schemas.microsoft.com/office/drawing/2014/main" id="{ED02B139-4CBB-9782-DBDC-B08AFCC68277}"/>
              </a:ext>
            </a:extLst>
          </p:cNvPr>
          <p:cNvSpPr>
            <a:spLocks noGrp="1"/>
          </p:cNvSpPr>
          <p:nvPr>
            <p:ph idx="1"/>
          </p:nvPr>
        </p:nvSpPr>
        <p:spPr>
          <a:xfrm>
            <a:off x="317614" y="1561782"/>
            <a:ext cx="8491106" cy="4351338"/>
          </a:xfrm>
        </p:spPr>
        <p:txBody>
          <a:bodyPr>
            <a:noAutofit/>
          </a:bodyPr>
          <a:lstStyle/>
          <a:p>
            <a:pPr algn="just">
              <a:lnSpc>
                <a:spcPct val="150000"/>
              </a:lnSpc>
            </a:pPr>
            <a:r>
              <a:rPr lang="en-GB" sz="1200" dirty="0">
                <a:latin typeface="Arial" panose="020B0604020202020204" pitchFamily="34" charset="0"/>
                <a:cs typeface="Arial" panose="020B0604020202020204" pitchFamily="34" charset="0"/>
              </a:rPr>
              <a:t>Personal Protective Equipment is essential for defence against chemical and biological hazards.</a:t>
            </a:r>
          </a:p>
          <a:p>
            <a:pPr algn="just">
              <a:lnSpc>
                <a:spcPct val="150000"/>
              </a:lnSpc>
            </a:pPr>
            <a:r>
              <a:rPr lang="en-GB" sz="1200" dirty="0">
                <a:latin typeface="Arial" panose="020B0604020202020204" pitchFamily="34" charset="0"/>
                <a:cs typeface="Arial" panose="020B0604020202020204" pitchFamily="34" charset="0"/>
              </a:rPr>
              <a:t>Safe Chemical Handling is essential for preventing accidents and ensuring a safe working environment (Jones, 2010).</a:t>
            </a:r>
          </a:p>
          <a:p>
            <a:pPr algn="just">
              <a:lnSpc>
                <a:spcPct val="150000"/>
              </a:lnSpc>
            </a:pPr>
            <a:r>
              <a:rPr lang="en-GB" sz="1200" dirty="0">
                <a:latin typeface="Arial" panose="020B0604020202020204" pitchFamily="34" charset="0"/>
                <a:cs typeface="Arial" panose="020B0604020202020204" pitchFamily="34" charset="0"/>
              </a:rPr>
              <a:t>Spill Management needs immediate cleanup and proper signage to prevent slips, trips, and falls.</a:t>
            </a:r>
          </a:p>
          <a:p>
            <a:pPr algn="just">
              <a:lnSpc>
                <a:spcPct val="150000"/>
              </a:lnSpc>
            </a:pPr>
            <a:r>
              <a:rPr lang="en-GB" sz="1200" dirty="0">
                <a:latin typeface="Arial" panose="020B0604020202020204" pitchFamily="34" charset="0"/>
                <a:cs typeface="Arial" panose="020B0604020202020204" pitchFamily="34" charset="0"/>
              </a:rPr>
              <a:t>Proper lifting techniques and regular breaks to stretch are advocated to prevent musculoskeletal injuries (</a:t>
            </a:r>
            <a:r>
              <a:rPr lang="en-GB" sz="1200" dirty="0" err="1">
                <a:latin typeface="Arial" panose="020B0604020202020204" pitchFamily="34" charset="0"/>
                <a:cs typeface="Arial" panose="020B0604020202020204" pitchFamily="34" charset="0"/>
              </a:rPr>
              <a:t>Cascado</a:t>
            </a:r>
            <a:r>
              <a:rPr lang="en-GB" sz="1200" dirty="0">
                <a:latin typeface="Arial" panose="020B0604020202020204" pitchFamily="34" charset="0"/>
                <a:cs typeface="Arial" panose="020B0604020202020204" pitchFamily="34" charset="0"/>
              </a:rPr>
              <a:t>, 2012).</a:t>
            </a:r>
          </a:p>
          <a:p>
            <a:pPr algn="just">
              <a:lnSpc>
                <a:spcPct val="150000"/>
              </a:lnSpc>
            </a:pPr>
            <a:r>
              <a:rPr lang="en-GB" sz="1200" dirty="0">
                <a:latin typeface="Arial" panose="020B0604020202020204" pitchFamily="34" charset="0"/>
                <a:cs typeface="Arial" panose="020B0604020202020204" pitchFamily="34" charset="0"/>
              </a:rPr>
              <a:t>These safety precautions are crucial for a safe, healthy, and productive workplace (Barnes, 2018).</a:t>
            </a:r>
          </a:p>
          <a:p>
            <a:pPr marL="0" indent="0" algn="just">
              <a:lnSpc>
                <a:spcPct val="150000"/>
              </a:lnSpc>
              <a:buNone/>
            </a:pPr>
            <a:r>
              <a:rPr lang="en-GB" sz="1400" b="1" dirty="0">
                <a:latin typeface="Arial" panose="020B0604020202020204" pitchFamily="34" charset="0"/>
                <a:cs typeface="Arial" panose="020B0604020202020204" pitchFamily="34" charset="0"/>
              </a:rPr>
              <a:t>Room cleaning procedures:</a:t>
            </a:r>
          </a:p>
          <a:p>
            <a:pPr algn="just">
              <a:lnSpc>
                <a:spcPct val="150000"/>
              </a:lnSpc>
            </a:pPr>
            <a:r>
              <a:rPr lang="en-GB" sz="1200" dirty="0">
                <a:latin typeface="Arial" panose="020B0604020202020204" pitchFamily="34" charset="0"/>
                <a:cs typeface="Arial" panose="020B0604020202020204" pitchFamily="34" charset="0"/>
              </a:rPr>
              <a:t>Preparation phase: Housekeeping personnel should wear PPE to safeguard against chemical and biological dangers. </a:t>
            </a:r>
          </a:p>
          <a:p>
            <a:pPr algn="just">
              <a:lnSpc>
                <a:spcPct val="150000"/>
              </a:lnSpc>
            </a:pPr>
            <a:r>
              <a:rPr lang="en-GB" sz="1200" dirty="0">
                <a:latin typeface="Arial" panose="020B0604020202020204" pitchFamily="34" charset="0"/>
                <a:cs typeface="Arial" panose="020B0604020202020204" pitchFamily="34" charset="0"/>
              </a:rPr>
              <a:t>Dusting and polishing: All furniture, fixtures, and fittings are cleaned using appropriate solutions (Jones, 2010).</a:t>
            </a:r>
          </a:p>
          <a:p>
            <a:pPr algn="just">
              <a:lnSpc>
                <a:spcPct val="150000"/>
              </a:lnSpc>
            </a:pPr>
            <a:r>
              <a:rPr lang="en-GB" sz="1200" dirty="0">
                <a:latin typeface="Arial" panose="020B0604020202020204" pitchFamily="34" charset="0"/>
                <a:cs typeface="Arial" panose="020B0604020202020204" pitchFamily="34" charset="0"/>
              </a:rPr>
              <a:t>Vacuuming: Carpets are vacuumed, particularly hard-to-reach places, to remove dust and allergens. </a:t>
            </a:r>
          </a:p>
          <a:p>
            <a:pPr algn="just">
              <a:lnSpc>
                <a:spcPct val="150000"/>
              </a:lnSpc>
            </a:pPr>
            <a:r>
              <a:rPr lang="en-GB" sz="1200" dirty="0">
                <a:latin typeface="Arial" panose="020B0604020202020204" pitchFamily="34" charset="0"/>
                <a:cs typeface="Arial" panose="020B0604020202020204" pitchFamily="34" charset="0"/>
              </a:rPr>
              <a:t>Trash removal: Employees wear gloves to safely dispose of rubbish (Barnes, 2018).</a:t>
            </a:r>
          </a:p>
          <a:p>
            <a:pPr algn="just">
              <a:lnSpc>
                <a:spcPct val="150000"/>
              </a:lnSpc>
            </a:pPr>
            <a:r>
              <a:rPr lang="en-GB" sz="1200" dirty="0">
                <a:latin typeface="Arial" panose="020B0604020202020204" pitchFamily="34" charset="0"/>
                <a:cs typeface="Arial" panose="020B0604020202020204" pitchFamily="34" charset="0"/>
              </a:rPr>
              <a:t>Bathroom cleaning: Use germicidal solutions to clean and disinfect surfaces, fixtures, and the commode. </a:t>
            </a:r>
          </a:p>
          <a:p>
            <a:pPr algn="just">
              <a:lnSpc>
                <a:spcPct val="150000"/>
              </a:lnSpc>
            </a:pPr>
            <a:r>
              <a:rPr lang="en-GB" sz="1200" dirty="0">
                <a:latin typeface="Arial" panose="020B0604020202020204" pitchFamily="34" charset="0"/>
                <a:cs typeface="Arial" panose="020B0604020202020204" pitchFamily="34" charset="0"/>
              </a:rPr>
              <a:t>Deodorants are applied to materials, and balcony or patio areas are carefully cleaned. </a:t>
            </a:r>
          </a:p>
        </p:txBody>
      </p:sp>
      <p:pic>
        <p:nvPicPr>
          <p:cNvPr id="4" name="Picture 3" descr="A logo for a hotel&#10;&#10;Description automatically generated">
            <a:extLst>
              <a:ext uri="{FF2B5EF4-FFF2-40B4-BE49-F238E27FC236}">
                <a16:creationId xmlns:a16="http://schemas.microsoft.com/office/drawing/2014/main" id="{E96AF82D-1BB6-A519-BE11-21D998D2C2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pic>
        <p:nvPicPr>
          <p:cNvPr id="6" name="Picture 5">
            <a:extLst>
              <a:ext uri="{FF2B5EF4-FFF2-40B4-BE49-F238E27FC236}">
                <a16:creationId xmlns:a16="http://schemas.microsoft.com/office/drawing/2014/main" id="{EF3AC7CE-51FC-E245-63E0-B44C69830370}"/>
              </a:ext>
            </a:extLst>
          </p:cNvPr>
          <p:cNvPicPr>
            <a:picLocks noChangeAspect="1"/>
          </p:cNvPicPr>
          <p:nvPr/>
        </p:nvPicPr>
        <p:blipFill>
          <a:blip r:embed="rId3"/>
          <a:stretch>
            <a:fillRect/>
          </a:stretch>
        </p:blipFill>
        <p:spPr>
          <a:xfrm>
            <a:off x="9302872" y="3190363"/>
            <a:ext cx="2791215" cy="3667637"/>
          </a:xfrm>
          <a:prstGeom prst="rect">
            <a:avLst/>
          </a:prstGeom>
        </p:spPr>
      </p:pic>
    </p:spTree>
    <p:extLst>
      <p:ext uri="{BB962C8B-B14F-4D97-AF65-F5344CB8AC3E}">
        <p14:creationId xmlns:p14="http://schemas.microsoft.com/office/powerpoint/2010/main" val="3022309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88C1-368B-C477-5E4D-B1F6BE3AA5B0}"/>
              </a:ext>
            </a:extLst>
          </p:cNvPr>
          <p:cNvSpPr>
            <a:spLocks noGrp="1"/>
          </p:cNvSpPr>
          <p:nvPr>
            <p:ph type="title"/>
          </p:nvPr>
        </p:nvSpPr>
        <p:spPr>
          <a:xfrm>
            <a:off x="447040" y="842977"/>
            <a:ext cx="10515600" cy="1325563"/>
          </a:xfrm>
        </p:spPr>
        <p:txBody>
          <a:bodyPr>
            <a:normAutofit/>
          </a:bodyPr>
          <a:lstStyle/>
          <a:p>
            <a:r>
              <a:rPr lang="en-GB" sz="4000" b="1" dirty="0">
                <a:latin typeface="Arial" panose="020B0604020202020204" pitchFamily="34" charset="0"/>
                <a:cs typeface="Arial" panose="020B0604020202020204" pitchFamily="34" charset="0"/>
              </a:rPr>
              <a:t>Equipment and tools safety</a:t>
            </a:r>
          </a:p>
        </p:txBody>
      </p:sp>
      <p:sp>
        <p:nvSpPr>
          <p:cNvPr id="3" name="Content Placeholder 2">
            <a:extLst>
              <a:ext uri="{FF2B5EF4-FFF2-40B4-BE49-F238E27FC236}">
                <a16:creationId xmlns:a16="http://schemas.microsoft.com/office/drawing/2014/main" id="{356B8113-B84A-7802-96A1-960FEC3A8045}"/>
              </a:ext>
            </a:extLst>
          </p:cNvPr>
          <p:cNvSpPr>
            <a:spLocks noGrp="1"/>
          </p:cNvSpPr>
          <p:nvPr>
            <p:ph idx="1"/>
          </p:nvPr>
        </p:nvSpPr>
        <p:spPr>
          <a:xfrm>
            <a:off x="447040" y="2626571"/>
            <a:ext cx="6609080" cy="4774778"/>
          </a:xfrm>
        </p:spPr>
        <p:txBody>
          <a:bodyPr>
            <a:normAutofit/>
          </a:bodyPr>
          <a:lstStyle/>
          <a:p>
            <a:pPr>
              <a:lnSpc>
                <a:spcPct val="150000"/>
              </a:lnSpc>
            </a:pPr>
            <a:r>
              <a:rPr lang="en-GB" sz="1400" dirty="0">
                <a:latin typeface="Arial" panose="020B0604020202020204" pitchFamily="34" charset="0"/>
                <a:cs typeface="Arial" panose="020B0604020202020204" pitchFamily="34" charset="0"/>
              </a:rPr>
              <a:t>Prioritising the safety of equipment and tools throughout normal procedures. </a:t>
            </a:r>
          </a:p>
          <a:p>
            <a:pPr>
              <a:lnSpc>
                <a:spcPct val="150000"/>
              </a:lnSpc>
            </a:pPr>
            <a:r>
              <a:rPr lang="en-GB" sz="1400" dirty="0">
                <a:latin typeface="Arial" panose="020B0604020202020204" pitchFamily="34" charset="0"/>
                <a:cs typeface="Arial" panose="020B0604020202020204" pitchFamily="34" charset="0"/>
              </a:rPr>
              <a:t>Enforcing safety regulations, particularly when operating machinery.</a:t>
            </a:r>
          </a:p>
          <a:p>
            <a:pPr>
              <a:lnSpc>
                <a:spcPct val="150000"/>
              </a:lnSpc>
            </a:pPr>
            <a:r>
              <a:rPr lang="en-GB" sz="1400" dirty="0">
                <a:latin typeface="Arial" panose="020B0604020202020204" pitchFamily="34" charset="0"/>
                <a:cs typeface="Arial" panose="020B0604020202020204" pitchFamily="34" charset="0"/>
              </a:rPr>
              <a:t>Using equipment with guards and heat-resistant material for steam pipes. </a:t>
            </a:r>
          </a:p>
          <a:p>
            <a:pPr>
              <a:lnSpc>
                <a:spcPct val="150000"/>
              </a:lnSpc>
            </a:pPr>
            <a:r>
              <a:rPr lang="en-GB" sz="1400" dirty="0">
                <a:latin typeface="Arial" panose="020B0604020202020204" pitchFamily="34" charset="0"/>
                <a:cs typeface="Arial" panose="020B0604020202020204" pitchFamily="34" charset="0"/>
              </a:rPr>
              <a:t>Access to start and stop devices on power-driven machines (Ambardar and Raheja, 2017).</a:t>
            </a:r>
          </a:p>
          <a:p>
            <a:pPr>
              <a:lnSpc>
                <a:spcPct val="150000"/>
              </a:lnSpc>
            </a:pPr>
            <a:r>
              <a:rPr lang="en-GB" sz="1400" dirty="0">
                <a:latin typeface="Arial" panose="020B0604020202020204" pitchFamily="34" charset="0"/>
                <a:cs typeface="Arial" panose="020B0604020202020204" pitchFamily="34" charset="0"/>
              </a:rPr>
              <a:t>Keeping the area clean and clutter-free to lessen the likelihood of an accident. </a:t>
            </a:r>
          </a:p>
          <a:p>
            <a:pPr>
              <a:lnSpc>
                <a:spcPct val="150000"/>
              </a:lnSpc>
            </a:pPr>
            <a:r>
              <a:rPr lang="en-GB" sz="1400" dirty="0">
                <a:latin typeface="Arial" panose="020B0604020202020204" pitchFamily="34" charset="0"/>
                <a:cs typeface="Arial" panose="020B0604020202020204" pitchFamily="34" charset="0"/>
              </a:rPr>
              <a:t>Understanding and use of first-aid equipment and procedures (Fallon and Rutherford, 2010).</a:t>
            </a:r>
          </a:p>
          <a:p>
            <a:pPr>
              <a:lnSpc>
                <a:spcPct val="150000"/>
              </a:lnSpc>
            </a:pPr>
            <a:r>
              <a:rPr lang="en-GB" sz="1400" dirty="0">
                <a:latin typeface="Arial" panose="020B0604020202020204" pitchFamily="34" charset="0"/>
                <a:cs typeface="Arial" panose="020B0604020202020204" pitchFamily="34" charset="0"/>
              </a:rPr>
              <a:t>Incorporating safety principles into daily activities to ensure personal safety and a secure workplace (Casado, 2012).</a:t>
            </a:r>
          </a:p>
        </p:txBody>
      </p:sp>
      <p:pic>
        <p:nvPicPr>
          <p:cNvPr id="4" name="Picture 3" descr="A logo for a hotel&#10;&#10;Description automatically generated">
            <a:extLst>
              <a:ext uri="{FF2B5EF4-FFF2-40B4-BE49-F238E27FC236}">
                <a16:creationId xmlns:a16="http://schemas.microsoft.com/office/drawing/2014/main" id="{0582AC42-E9BA-57D9-1553-1561987985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44133" y="3429000"/>
            <a:ext cx="2350587" cy="2350587"/>
          </a:xfrm>
          <a:prstGeom prst="rect">
            <a:avLst/>
          </a:prstGeom>
        </p:spPr>
      </p:pic>
      <p:pic>
        <p:nvPicPr>
          <p:cNvPr id="6" name="Picture 5">
            <a:extLst>
              <a:ext uri="{FF2B5EF4-FFF2-40B4-BE49-F238E27FC236}">
                <a16:creationId xmlns:a16="http://schemas.microsoft.com/office/drawing/2014/main" id="{894A2122-2C35-A3BC-1511-981A27E722E9}"/>
              </a:ext>
            </a:extLst>
          </p:cNvPr>
          <p:cNvPicPr>
            <a:picLocks noChangeAspect="1"/>
          </p:cNvPicPr>
          <p:nvPr/>
        </p:nvPicPr>
        <p:blipFill>
          <a:blip r:embed="rId3"/>
          <a:stretch>
            <a:fillRect/>
          </a:stretch>
        </p:blipFill>
        <p:spPr>
          <a:xfrm>
            <a:off x="7251749" y="-20427"/>
            <a:ext cx="4940252" cy="2646998"/>
          </a:xfrm>
          <a:prstGeom prst="rect">
            <a:avLst/>
          </a:prstGeom>
        </p:spPr>
      </p:pic>
      <p:sp>
        <p:nvSpPr>
          <p:cNvPr id="7" name="TextBox 6">
            <a:extLst>
              <a:ext uri="{FF2B5EF4-FFF2-40B4-BE49-F238E27FC236}">
                <a16:creationId xmlns:a16="http://schemas.microsoft.com/office/drawing/2014/main" id="{842C6AD6-7AF5-712F-8827-DD8607CCA9E4}"/>
              </a:ext>
            </a:extLst>
          </p:cNvPr>
          <p:cNvSpPr txBox="1"/>
          <p:nvPr/>
        </p:nvSpPr>
        <p:spPr>
          <a:xfrm>
            <a:off x="7630160" y="2693970"/>
            <a:ext cx="4856480" cy="276999"/>
          </a:xfrm>
          <a:prstGeom prst="rect">
            <a:avLst/>
          </a:prstGeom>
          <a:noFill/>
        </p:spPr>
        <p:txBody>
          <a:bodyPr wrap="square" rtlCol="0">
            <a:spAutoFit/>
          </a:bodyPr>
          <a:lstStyle/>
          <a:p>
            <a:pPr algn="just"/>
            <a:r>
              <a:rPr lang="en-GB" sz="1200" b="0" i="0" dirty="0" err="1">
                <a:solidFill>
                  <a:srgbClr val="2C3E50"/>
                </a:solidFill>
                <a:effectLst/>
                <a:latin typeface="Arial" panose="020B0604020202020204" pitchFamily="34" charset="0"/>
                <a:cs typeface="Arial" panose="020B0604020202020204" pitchFamily="34" charset="0"/>
              </a:rPr>
              <a:t>Makrosafe</a:t>
            </a:r>
            <a:r>
              <a:rPr lang="en-GB" sz="1200" b="0" i="0" dirty="0">
                <a:solidFill>
                  <a:srgbClr val="2C3E50"/>
                </a:solidFill>
                <a:effectLst/>
                <a:latin typeface="Arial" panose="020B0604020202020204" pitchFamily="34" charset="0"/>
                <a:cs typeface="Arial" panose="020B0604020202020204" pitchFamily="34" charset="0"/>
              </a:rPr>
              <a:t> Website. (n.d.). </a:t>
            </a:r>
            <a:r>
              <a:rPr lang="en-GB" sz="1200" b="0" i="1" dirty="0">
                <a:solidFill>
                  <a:srgbClr val="2C3E50"/>
                </a:solidFill>
                <a:effectLst/>
                <a:latin typeface="Arial" panose="020B0604020202020204" pitchFamily="34" charset="0"/>
                <a:cs typeface="Arial" panose="020B0604020202020204" pitchFamily="34" charset="0"/>
              </a:rPr>
              <a:t>Good Housekeeping in the workplace</a:t>
            </a:r>
            <a:r>
              <a:rPr lang="en-GB" sz="1200" b="0" i="0" dirty="0">
                <a:solidFill>
                  <a:srgbClr val="2C3E50"/>
                </a:solidFill>
                <a:effectLst/>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8189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FA79-A80B-F8B0-7A7C-B02218E82C38}"/>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Housekeeping Hazards and Mitigation Strategies</a:t>
            </a:r>
          </a:p>
        </p:txBody>
      </p:sp>
      <p:sp>
        <p:nvSpPr>
          <p:cNvPr id="3" name="Content Placeholder 2">
            <a:extLst>
              <a:ext uri="{FF2B5EF4-FFF2-40B4-BE49-F238E27FC236}">
                <a16:creationId xmlns:a16="http://schemas.microsoft.com/office/drawing/2014/main" id="{277D37CF-CD1B-914E-1927-75FB7EADDCE9}"/>
              </a:ext>
            </a:extLst>
          </p:cNvPr>
          <p:cNvSpPr>
            <a:spLocks noGrp="1"/>
          </p:cNvSpPr>
          <p:nvPr>
            <p:ph idx="1"/>
          </p:nvPr>
        </p:nvSpPr>
        <p:spPr>
          <a:xfrm>
            <a:off x="838200" y="2194560"/>
            <a:ext cx="5796280" cy="4460239"/>
          </a:xfrm>
        </p:spPr>
        <p:txBody>
          <a:bodyPr>
            <a:normAutofit/>
          </a:bodyPr>
          <a:lstStyle/>
          <a:p>
            <a:pPr algn="just">
              <a:lnSpc>
                <a:spcPct val="150000"/>
              </a:lnSpc>
            </a:pPr>
            <a:r>
              <a:rPr lang="en-GB" sz="1400" dirty="0">
                <a:latin typeface="Arial" panose="020B0604020202020204" pitchFamily="34" charset="0"/>
                <a:cs typeface="Arial" panose="020B0604020202020204" pitchFamily="34" charset="0"/>
              </a:rPr>
              <a:t>Chemical exposure can cause skin and respiratory irritation. </a:t>
            </a:r>
          </a:p>
          <a:p>
            <a:pPr algn="just">
              <a:lnSpc>
                <a:spcPct val="150000"/>
              </a:lnSpc>
            </a:pPr>
            <a:r>
              <a:rPr lang="en-GB" sz="1400" dirty="0">
                <a:latin typeface="Arial" panose="020B0604020202020204" pitchFamily="34" charset="0"/>
                <a:cs typeface="Arial" panose="020B0604020202020204" pitchFamily="34" charset="0"/>
              </a:rPr>
              <a:t>Training, easy access to Material Safety Data Sheets, and the usage of Personal Protective Equipment are all examples of mitigation techniques (HSA, n.d.).</a:t>
            </a:r>
          </a:p>
          <a:p>
            <a:pPr algn="just">
              <a:lnSpc>
                <a:spcPct val="150000"/>
              </a:lnSpc>
            </a:pPr>
            <a:r>
              <a:rPr lang="en-GB" sz="1400" dirty="0">
                <a:latin typeface="Arial" panose="020B0604020202020204" pitchFamily="34" charset="0"/>
                <a:cs typeface="Arial" panose="020B0604020202020204" pitchFamily="34" charset="0"/>
              </a:rPr>
              <a:t>To mitigate physical injuries preventive methods include ergonomic training, suitable lifting procedures, clean and dry walking surfaces, and failsafe equipment design (Casado, 2012).</a:t>
            </a:r>
          </a:p>
          <a:p>
            <a:pPr algn="just">
              <a:lnSpc>
                <a:spcPct val="150000"/>
              </a:lnSpc>
            </a:pPr>
            <a:r>
              <a:rPr lang="en-GB" sz="1400" dirty="0">
                <a:latin typeface="Arial" panose="020B0604020202020204" pitchFamily="34" charset="0"/>
                <a:cs typeface="Arial" panose="020B0604020202020204" pitchFamily="34" charset="0"/>
              </a:rPr>
              <a:t>Staff are exposed to biological hazards when they handle garbage or clean toilets. Mitigation options include using gloves, following proper waste disposal standards, and attending hygiene training (Raghubalan and Raghubalan, 2016).</a:t>
            </a:r>
          </a:p>
        </p:txBody>
      </p:sp>
      <p:pic>
        <p:nvPicPr>
          <p:cNvPr id="4" name="Picture 3" descr="A logo for a hotel&#10;&#10;Description automatically generated">
            <a:extLst>
              <a:ext uri="{FF2B5EF4-FFF2-40B4-BE49-F238E27FC236}">
                <a16:creationId xmlns:a16="http://schemas.microsoft.com/office/drawing/2014/main" id="{EB8C965C-0D63-582C-292A-17764B9DA0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pic>
        <p:nvPicPr>
          <p:cNvPr id="6" name="Picture 5">
            <a:extLst>
              <a:ext uri="{FF2B5EF4-FFF2-40B4-BE49-F238E27FC236}">
                <a16:creationId xmlns:a16="http://schemas.microsoft.com/office/drawing/2014/main" id="{EA065B7F-9C90-C24C-63A2-959956202763}"/>
              </a:ext>
            </a:extLst>
          </p:cNvPr>
          <p:cNvPicPr>
            <a:picLocks noChangeAspect="1"/>
          </p:cNvPicPr>
          <p:nvPr/>
        </p:nvPicPr>
        <p:blipFill rotWithShape="1">
          <a:blip r:embed="rId3"/>
          <a:srcRect t="17448"/>
          <a:stretch/>
        </p:blipFill>
        <p:spPr>
          <a:xfrm>
            <a:off x="7349139" y="4955113"/>
            <a:ext cx="4622286" cy="15377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11846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0ECA6-AD12-E02A-6542-4A1E70BCA6D7}"/>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Best practices</a:t>
            </a:r>
          </a:p>
        </p:txBody>
      </p:sp>
      <p:sp>
        <p:nvSpPr>
          <p:cNvPr id="3" name="Content Placeholder 2">
            <a:extLst>
              <a:ext uri="{FF2B5EF4-FFF2-40B4-BE49-F238E27FC236}">
                <a16:creationId xmlns:a16="http://schemas.microsoft.com/office/drawing/2014/main" id="{EC641C4F-580C-6758-E4A2-9468ADE4D01C}"/>
              </a:ext>
            </a:extLst>
          </p:cNvPr>
          <p:cNvSpPr>
            <a:spLocks noGrp="1"/>
          </p:cNvSpPr>
          <p:nvPr>
            <p:ph idx="1"/>
          </p:nvPr>
        </p:nvSpPr>
        <p:spPr>
          <a:xfrm>
            <a:off x="838200" y="1825625"/>
            <a:ext cx="6385560" cy="4667250"/>
          </a:xfrm>
        </p:spPr>
        <p:txBody>
          <a:bodyPr>
            <a:normAutofit/>
          </a:bodyPr>
          <a:lstStyle/>
          <a:p>
            <a:pPr algn="just">
              <a:lnSpc>
                <a:spcPct val="150000"/>
              </a:lnSpc>
            </a:pPr>
            <a:r>
              <a:rPr lang="en-GB" sz="1400" dirty="0">
                <a:latin typeface="Arial" panose="020B0604020202020204" pitchFamily="34" charset="0"/>
                <a:cs typeface="Arial" panose="020B0604020202020204" pitchFamily="34" charset="0"/>
              </a:rPr>
              <a:t>Employees must comprehend and follow safety guidelines, especially those pertaining to accidents and fire threats (Casado, 2012).</a:t>
            </a:r>
          </a:p>
          <a:p>
            <a:pPr algn="just">
              <a:lnSpc>
                <a:spcPct val="150000"/>
              </a:lnSpc>
            </a:pPr>
            <a:r>
              <a:rPr lang="en-GB" sz="1400" dirty="0">
                <a:latin typeface="Arial" panose="020B0604020202020204" pitchFamily="34" charset="0"/>
                <a:cs typeface="Arial" panose="020B0604020202020204" pitchFamily="34" charset="0"/>
              </a:rPr>
              <a:t>Proper handling, use, and storage of cleaning chemicals is critical.</a:t>
            </a:r>
          </a:p>
          <a:p>
            <a:pPr algn="just">
              <a:lnSpc>
                <a:spcPct val="150000"/>
              </a:lnSpc>
            </a:pPr>
            <a:r>
              <a:rPr lang="en-GB" sz="1400" dirty="0">
                <a:latin typeface="Arial" panose="020B0604020202020204" pitchFamily="34" charset="0"/>
                <a:cs typeface="Arial" panose="020B0604020202020204" pitchFamily="34" charset="0"/>
              </a:rPr>
              <a:t>Regular equipment checks and maintenance, clean and uncluttered workplaces, and warning signs for potential slip risks all help to improve overall safety (Singh, 2019). </a:t>
            </a:r>
          </a:p>
          <a:p>
            <a:pPr algn="just">
              <a:lnSpc>
                <a:spcPct val="150000"/>
              </a:lnSpc>
            </a:pPr>
            <a:r>
              <a:rPr lang="en-GB" sz="1400" dirty="0">
                <a:latin typeface="Arial" panose="020B0604020202020204" pitchFamily="34" charset="0"/>
                <a:cs typeface="Arial" panose="020B0604020202020204" pitchFamily="34" charset="0"/>
              </a:rPr>
              <a:t>Employees should be aware of first-aid protocols and the placement of first-aid supplies and equipment (Jones, 2010).</a:t>
            </a:r>
          </a:p>
          <a:p>
            <a:pPr algn="just">
              <a:lnSpc>
                <a:spcPct val="150000"/>
              </a:lnSpc>
            </a:pPr>
            <a:r>
              <a:rPr lang="en-GB" sz="1400" dirty="0">
                <a:latin typeface="Arial" panose="020B0604020202020204" pitchFamily="34" charset="0"/>
                <a:cs typeface="Arial" panose="020B0604020202020204" pitchFamily="34" charset="0"/>
              </a:rPr>
              <a:t>Vigilant identification of potential safety dangers is vital, as is reporting </a:t>
            </a:r>
            <a:r>
              <a:rPr lang="en-GB" sz="1400" b="0" i="0" dirty="0">
                <a:effectLst/>
                <a:latin typeface="Arial" panose="020B0604020202020204" pitchFamily="34" charset="0"/>
                <a:cs typeface="Arial" panose="020B0604020202020204" pitchFamily="34" charset="0"/>
              </a:rPr>
              <a:t>(Boakye-Kessie, </a:t>
            </a:r>
            <a:r>
              <a:rPr lang="en-GB" sz="1400" b="0" i="0" dirty="0" err="1">
                <a:effectLst/>
                <a:latin typeface="Arial" panose="020B0604020202020204" pitchFamily="34" charset="0"/>
                <a:cs typeface="Arial" panose="020B0604020202020204" pitchFamily="34" charset="0"/>
              </a:rPr>
              <a:t>Fatawu</a:t>
            </a:r>
            <a:r>
              <a:rPr lang="en-GB" sz="1400" b="0" i="0" dirty="0">
                <a:effectLst/>
                <a:latin typeface="Arial" panose="020B0604020202020204" pitchFamily="34" charset="0"/>
                <a:cs typeface="Arial" panose="020B0604020202020204" pitchFamily="34" charset="0"/>
              </a:rPr>
              <a:t> and Boateng, 2018).</a:t>
            </a: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Regular inspections of machinery and equipment for safety compliance are required.</a:t>
            </a:r>
          </a:p>
        </p:txBody>
      </p:sp>
      <p:pic>
        <p:nvPicPr>
          <p:cNvPr id="4" name="Picture 3" descr="A logo for a hotel&#10;&#10;Description automatically generated">
            <a:extLst>
              <a:ext uri="{FF2B5EF4-FFF2-40B4-BE49-F238E27FC236}">
                <a16:creationId xmlns:a16="http://schemas.microsoft.com/office/drawing/2014/main" id="{FFB11A67-34AC-B7CC-A4B4-FEC66F1883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pic>
        <p:nvPicPr>
          <p:cNvPr id="6" name="Picture 5">
            <a:extLst>
              <a:ext uri="{FF2B5EF4-FFF2-40B4-BE49-F238E27FC236}">
                <a16:creationId xmlns:a16="http://schemas.microsoft.com/office/drawing/2014/main" id="{F663FF75-C5B2-069A-A94B-FE1F8E90B66E}"/>
              </a:ext>
            </a:extLst>
          </p:cNvPr>
          <p:cNvPicPr>
            <a:picLocks noChangeAspect="1"/>
          </p:cNvPicPr>
          <p:nvPr/>
        </p:nvPicPr>
        <p:blipFill>
          <a:blip r:embed="rId3"/>
          <a:stretch>
            <a:fillRect/>
          </a:stretch>
        </p:blipFill>
        <p:spPr>
          <a:xfrm>
            <a:off x="8528769" y="3859121"/>
            <a:ext cx="3801575" cy="2454731"/>
          </a:xfrm>
          <a:prstGeom prst="rect">
            <a:avLst/>
          </a:prstGeom>
          <a:scene3d>
            <a:camera prst="perspectiveContrastingLeftFacing"/>
            <a:lightRig rig="threePt" dir="t"/>
          </a:scene3d>
        </p:spPr>
      </p:pic>
    </p:spTree>
    <p:extLst>
      <p:ext uri="{BB962C8B-B14F-4D97-AF65-F5344CB8AC3E}">
        <p14:creationId xmlns:p14="http://schemas.microsoft.com/office/powerpoint/2010/main" val="138258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5F66-8A50-47EA-7044-84F3591D3E7E}"/>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Reporting</a:t>
            </a:r>
          </a:p>
        </p:txBody>
      </p:sp>
      <p:sp>
        <p:nvSpPr>
          <p:cNvPr id="3" name="Content Placeholder 2">
            <a:extLst>
              <a:ext uri="{FF2B5EF4-FFF2-40B4-BE49-F238E27FC236}">
                <a16:creationId xmlns:a16="http://schemas.microsoft.com/office/drawing/2014/main" id="{91A44F13-F316-A2A3-16E7-EDFCE4551C9A}"/>
              </a:ext>
            </a:extLst>
          </p:cNvPr>
          <p:cNvSpPr>
            <a:spLocks noGrp="1"/>
          </p:cNvSpPr>
          <p:nvPr>
            <p:ph idx="1"/>
          </p:nvPr>
        </p:nvSpPr>
        <p:spPr>
          <a:xfrm>
            <a:off x="838200" y="2194559"/>
            <a:ext cx="5603240" cy="4298316"/>
          </a:xfrm>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 Importance of immediate reporting of safety hazards.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Reporting spills and malfunctioning equipment.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Clear communication channel for safety concerns (Leiter and Bakker, 2010).</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Open team communication, sharing best practices and safety tips.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Regular team meetings for discussing safety issues and protocols (Jones, 2010).</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Proactive approach to safety, supported by effective communication and reporting mechanisms</a:t>
            </a:r>
            <a:r>
              <a:rPr lang="en-GB" sz="1400" dirty="0">
                <a:latin typeface="Arial" panose="020B0604020202020204" pitchFamily="34" charset="0"/>
                <a:cs typeface="Arial" panose="020B0604020202020204" pitchFamily="34" charset="0"/>
              </a:rPr>
              <a:t>.</a:t>
            </a:r>
          </a:p>
        </p:txBody>
      </p:sp>
      <p:pic>
        <p:nvPicPr>
          <p:cNvPr id="4" name="Picture 3" descr="A logo for a hotel&#10;&#10;Description automatically generated">
            <a:extLst>
              <a:ext uri="{FF2B5EF4-FFF2-40B4-BE49-F238E27FC236}">
                <a16:creationId xmlns:a16="http://schemas.microsoft.com/office/drawing/2014/main" id="{065C97B8-9ACA-A706-BEC5-17017A6E33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pic>
        <p:nvPicPr>
          <p:cNvPr id="6" name="Picture 5" descr="A group of faces with a yellow circle&#10;&#10;Description automatically generated">
            <a:extLst>
              <a:ext uri="{FF2B5EF4-FFF2-40B4-BE49-F238E27FC236}">
                <a16:creationId xmlns:a16="http://schemas.microsoft.com/office/drawing/2014/main" id="{3C5514F1-4EB4-7A45-2A5F-7DCECD475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2400" y="4053840"/>
            <a:ext cx="4057242" cy="22746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031560B6-61EA-E9D3-0862-D10DE0619C2E}"/>
              </a:ext>
            </a:extLst>
          </p:cNvPr>
          <p:cNvSpPr txBox="1"/>
          <p:nvPr/>
        </p:nvSpPr>
        <p:spPr>
          <a:xfrm>
            <a:off x="7772400" y="6410389"/>
            <a:ext cx="4206240" cy="461665"/>
          </a:xfrm>
          <a:prstGeom prst="rect">
            <a:avLst/>
          </a:prstGeom>
          <a:noFill/>
        </p:spPr>
        <p:txBody>
          <a:bodyPr wrap="square" rtlCol="0">
            <a:spAutoFit/>
          </a:bodyPr>
          <a:lstStyle/>
          <a:p>
            <a:r>
              <a:rPr lang="en-GB" sz="1200" b="0" i="0" dirty="0">
                <a:effectLst/>
                <a:latin typeface="Arial" panose="020B0604020202020204" pitchFamily="34" charset="0"/>
                <a:cs typeface="Arial" panose="020B0604020202020204" pitchFamily="34" charset="0"/>
              </a:rPr>
              <a:t>Moseley, C. (2009). </a:t>
            </a:r>
            <a:r>
              <a:rPr lang="en-GB" sz="1200" b="0" i="1" dirty="0">
                <a:effectLst/>
                <a:latin typeface="Arial" panose="020B0604020202020204" pitchFamily="34" charset="0"/>
                <a:cs typeface="Arial" panose="020B0604020202020204" pitchFamily="34" charset="0"/>
              </a:rPr>
              <a:t>6 ways to improve communication between managers and employees</a:t>
            </a:r>
            <a:r>
              <a:rPr lang="en-GB" sz="1200" b="0" i="0" dirty="0">
                <a:effectLst/>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1026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C3B9A-3942-0DAD-A58B-079E3BAB5521}"/>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ACEDE4E-DF13-3F2A-C9B1-BB4456A467E4}"/>
              </a:ext>
            </a:extLst>
          </p:cNvPr>
          <p:cNvSpPr>
            <a:spLocks noGrp="1"/>
          </p:cNvSpPr>
          <p:nvPr>
            <p:ph idx="1"/>
          </p:nvPr>
        </p:nvSpPr>
        <p:spPr>
          <a:xfrm>
            <a:off x="838200" y="2199324"/>
            <a:ext cx="9321800" cy="3149600"/>
          </a:xfrm>
        </p:spPr>
        <p:txBody>
          <a:bodyPr>
            <a:normAutofit/>
          </a:bodyPr>
          <a:lstStyle/>
          <a:p>
            <a:pPr marL="0" indent="0">
              <a:lnSpc>
                <a:spcPct val="150000"/>
              </a:lnSpc>
              <a:buNone/>
            </a:pPr>
            <a:r>
              <a:rPr lang="en-GB" sz="1400" dirty="0">
                <a:latin typeface="Arial" panose="020B0604020202020204" pitchFamily="34" charset="0"/>
                <a:cs typeface="Arial" panose="020B0604020202020204" pitchFamily="34" charset="0"/>
              </a:rPr>
              <a:t>• Stressed the significance of strict safety protocols and best practices.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Discussed housekeeping dangers, such as chemical hazards and physical injuries.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Outlined solutions for reducing these hazards, including the use of personal protective equipment, correct chemical handling, and ergonomic practices.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Promoted effective communication and timely reporting to build a safe culture.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Advocated for a proactive approach to health and safety, ensuring legal compliance while improving staff and visitor well-being.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Proposed incorporating safety measures into regular operations to create a safer, more productive work environment.</a:t>
            </a:r>
          </a:p>
        </p:txBody>
      </p:sp>
      <p:pic>
        <p:nvPicPr>
          <p:cNvPr id="4" name="Picture 3" descr="A logo for a hotel&#10;&#10;Description automatically generated">
            <a:extLst>
              <a:ext uri="{FF2B5EF4-FFF2-40B4-BE49-F238E27FC236}">
                <a16:creationId xmlns:a16="http://schemas.microsoft.com/office/drawing/2014/main" id="{9E4D83FA-FC97-D37C-1622-CA7EC0DC8F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29557" y="141605"/>
            <a:ext cx="1549083" cy="1549083"/>
          </a:xfrm>
          <a:prstGeom prst="rect">
            <a:avLst/>
          </a:prstGeom>
        </p:spPr>
      </p:pic>
    </p:spTree>
    <p:extLst>
      <p:ext uri="{BB962C8B-B14F-4D97-AF65-F5344CB8AC3E}">
        <p14:creationId xmlns:p14="http://schemas.microsoft.com/office/powerpoint/2010/main" val="1349403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1DF6-3F06-19D9-309A-8AC7AD4E3AB6}"/>
              </a:ext>
            </a:extLst>
          </p:cNvPr>
          <p:cNvSpPr>
            <a:spLocks noGrp="1"/>
          </p:cNvSpPr>
          <p:nvPr>
            <p:ph type="title"/>
          </p:nvPr>
        </p:nvSpPr>
        <p:spPr>
          <a:xfrm>
            <a:off x="680720" y="20320"/>
            <a:ext cx="10515600" cy="809149"/>
          </a:xfrm>
        </p:spPr>
        <p:txBody>
          <a:bodyPr/>
          <a:lstStyle/>
          <a:p>
            <a:r>
              <a:rPr lang="en-GB" sz="4000" b="1" dirty="0">
                <a:latin typeface="Arial" panose="020B0604020202020204" pitchFamily="34" charset="0"/>
                <a:cs typeface="Arial" panose="020B0604020202020204" pitchFamily="34" charset="0"/>
              </a:rPr>
              <a:t>References</a:t>
            </a:r>
            <a:r>
              <a:rPr lang="en-GB" dirty="0"/>
              <a:t> </a:t>
            </a:r>
          </a:p>
        </p:txBody>
      </p:sp>
      <p:pic>
        <p:nvPicPr>
          <p:cNvPr id="5" name="Picture 4" descr="A logo for a hotel&#10;&#10;Description automatically generated">
            <a:extLst>
              <a:ext uri="{FF2B5EF4-FFF2-40B4-BE49-F238E27FC236}">
                <a16:creationId xmlns:a16="http://schemas.microsoft.com/office/drawing/2014/main" id="{7A31E74A-1228-9C7E-7EE9-7B1118DE08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52480" y="141606"/>
            <a:ext cx="1026160" cy="1026160"/>
          </a:xfrm>
          <a:prstGeom prst="rect">
            <a:avLst/>
          </a:prstGeom>
        </p:spPr>
      </p:pic>
      <p:sp>
        <p:nvSpPr>
          <p:cNvPr id="6" name="TextBox 5">
            <a:extLst>
              <a:ext uri="{FF2B5EF4-FFF2-40B4-BE49-F238E27FC236}">
                <a16:creationId xmlns:a16="http://schemas.microsoft.com/office/drawing/2014/main" id="{0ABCA88F-24CF-76ED-A916-9DC5361594A1}"/>
              </a:ext>
            </a:extLst>
          </p:cNvPr>
          <p:cNvSpPr txBox="1"/>
          <p:nvPr/>
        </p:nvSpPr>
        <p:spPr>
          <a:xfrm>
            <a:off x="213360" y="950754"/>
            <a:ext cx="10739120" cy="6124754"/>
          </a:xfrm>
          <a:prstGeom prst="rect">
            <a:avLst/>
          </a:prstGeom>
          <a:noFill/>
        </p:spPr>
        <p:txBody>
          <a:bodyPr wrap="square" rtlCol="0">
            <a:spAutoFit/>
          </a:bodyPr>
          <a:lstStyle/>
          <a:p>
            <a:pPr marL="285750" indent="-285750" algn="l">
              <a:lnSpc>
                <a:spcPct val="150000"/>
              </a:lnSpc>
              <a:buFont typeface="Arial" panose="020B0604020202020204" pitchFamily="34" charset="0"/>
              <a:buChar char="•"/>
            </a:pPr>
            <a:r>
              <a:rPr lang="en-GB" sz="1200" b="0" i="0" dirty="0">
                <a:solidFill>
                  <a:srgbClr val="222222"/>
                </a:solidFill>
                <a:effectLst/>
                <a:latin typeface="Arial" panose="020B0604020202020204" pitchFamily="34" charset="0"/>
                <a:cs typeface="Arial" panose="020B0604020202020204" pitchFamily="34" charset="0"/>
              </a:rPr>
              <a:t>Ambardar, A. and Raheja, K., 2017. Occupational Safety and Health of Hotel Housekeeping Employees: A Comparative Study. </a:t>
            </a:r>
            <a:r>
              <a:rPr lang="en-GB" sz="1200" b="0" i="1" dirty="0">
                <a:solidFill>
                  <a:srgbClr val="222222"/>
                </a:solidFill>
                <a:effectLst/>
                <a:latin typeface="Arial" panose="020B0604020202020204" pitchFamily="34" charset="0"/>
                <a:cs typeface="Arial" panose="020B0604020202020204" pitchFamily="34" charset="0"/>
              </a:rPr>
              <a:t>International Journal of Hospitality &amp; Tourism Systems</a:t>
            </a:r>
            <a:r>
              <a:rPr lang="en-GB" sz="1200" b="0" i="0" dirty="0">
                <a:solidFill>
                  <a:srgbClr val="222222"/>
                </a:solidFill>
                <a:effectLst/>
                <a:latin typeface="Arial" panose="020B0604020202020204" pitchFamily="34" charset="0"/>
                <a:cs typeface="Arial" panose="020B0604020202020204" pitchFamily="34" charset="0"/>
              </a:rPr>
              <a:t>, </a:t>
            </a:r>
            <a:r>
              <a:rPr lang="en-GB" sz="1200" b="0" i="1" dirty="0">
                <a:solidFill>
                  <a:srgbClr val="222222"/>
                </a:solidFill>
                <a:effectLst/>
                <a:latin typeface="Arial" panose="020B0604020202020204" pitchFamily="34" charset="0"/>
                <a:cs typeface="Arial" panose="020B0604020202020204" pitchFamily="34" charset="0"/>
              </a:rPr>
              <a:t>10</a:t>
            </a:r>
            <a:r>
              <a:rPr lang="en-GB" sz="1200" b="0" i="0" dirty="0">
                <a:solidFill>
                  <a:srgbClr val="222222"/>
                </a:solidFill>
                <a:effectLst/>
                <a:latin typeface="Arial" panose="020B0604020202020204" pitchFamily="34" charset="0"/>
                <a:cs typeface="Arial" panose="020B0604020202020204" pitchFamily="34" charset="0"/>
              </a:rPr>
              <a:t>(2).</a:t>
            </a:r>
          </a:p>
          <a:p>
            <a:pPr marL="285750" indent="-285750" algn="l">
              <a:lnSpc>
                <a:spcPct val="150000"/>
              </a:lnSpc>
              <a:buFont typeface="Arial" panose="020B0604020202020204" pitchFamily="34" charset="0"/>
              <a:buChar char="•"/>
            </a:pPr>
            <a:r>
              <a:rPr lang="en-GB" sz="1200" b="0" i="0" dirty="0">
                <a:solidFill>
                  <a:srgbClr val="000000"/>
                </a:solidFill>
                <a:effectLst/>
                <a:latin typeface="Arial" panose="020B0604020202020204" pitchFamily="34" charset="0"/>
                <a:cs typeface="Arial" panose="020B0604020202020204" pitchFamily="34" charset="0"/>
              </a:rPr>
              <a:t>Barnes, D. (2018). </a:t>
            </a:r>
            <a:r>
              <a:rPr lang="en-GB" sz="1200" b="0" i="1" dirty="0">
                <a:solidFill>
                  <a:srgbClr val="000000"/>
                </a:solidFill>
                <a:effectLst/>
                <a:latin typeface="Arial" panose="020B0604020202020204" pitchFamily="34" charset="0"/>
                <a:cs typeface="Arial" panose="020B0604020202020204" pitchFamily="34" charset="0"/>
              </a:rPr>
              <a:t>Operations Management: An International Perspective</a:t>
            </a:r>
            <a:r>
              <a:rPr lang="en-GB" sz="1200" b="0" i="0" dirty="0">
                <a:solidFill>
                  <a:srgbClr val="000000"/>
                </a:solidFill>
                <a:effectLst/>
                <a:latin typeface="Arial" panose="020B0604020202020204" pitchFamily="34" charset="0"/>
                <a:cs typeface="Arial" panose="020B0604020202020204" pitchFamily="34" charset="0"/>
              </a:rPr>
              <a:t>. [online] </a:t>
            </a:r>
            <a:r>
              <a:rPr lang="en-GB" sz="1200" b="0" i="1" dirty="0">
                <a:solidFill>
                  <a:srgbClr val="000000"/>
                </a:solidFill>
                <a:effectLst/>
                <a:latin typeface="Arial" panose="020B0604020202020204" pitchFamily="34" charset="0"/>
                <a:cs typeface="Arial" panose="020B0604020202020204" pitchFamily="34" charset="0"/>
              </a:rPr>
              <a:t>Google Books</a:t>
            </a:r>
            <a:r>
              <a:rPr lang="en-GB" sz="1200" b="0" i="0" dirty="0">
                <a:solidFill>
                  <a:srgbClr val="000000"/>
                </a:solidFill>
                <a:effectLst/>
                <a:latin typeface="Arial" panose="020B0604020202020204" pitchFamily="34" charset="0"/>
                <a:cs typeface="Arial" panose="020B0604020202020204" pitchFamily="34" charset="0"/>
              </a:rPr>
              <a:t>. Bloomsbury Publishing. Available at: https://www.google.co.uk/books/edition/Operations_Management/wRtHEAAAQBAJ?hl=en&amp;gbpv=1&amp;dq=Jones [Accessed 1 Feb. 2024].</a:t>
            </a:r>
          </a:p>
          <a:p>
            <a:pPr marL="285750" indent="-285750" algn="l">
              <a:lnSpc>
                <a:spcPct val="150000"/>
              </a:lnSpc>
              <a:buFont typeface="Arial" panose="020B0604020202020204" pitchFamily="34" charset="0"/>
              <a:buChar char="•"/>
            </a:pPr>
            <a:r>
              <a:rPr lang="en-GB" sz="1200" b="0" i="0" dirty="0">
                <a:solidFill>
                  <a:srgbClr val="000000"/>
                </a:solidFill>
                <a:effectLst/>
                <a:latin typeface="Arial" panose="020B0604020202020204" pitchFamily="34" charset="0"/>
                <a:cs typeface="Arial" panose="020B0604020202020204" pitchFamily="34" charset="0"/>
              </a:rPr>
              <a:t>Boakye-Kessie, V.A., </a:t>
            </a:r>
            <a:r>
              <a:rPr lang="en-GB" sz="1200" b="0" i="0" dirty="0" err="1">
                <a:solidFill>
                  <a:srgbClr val="000000"/>
                </a:solidFill>
                <a:effectLst/>
                <a:latin typeface="Arial" panose="020B0604020202020204" pitchFamily="34" charset="0"/>
                <a:cs typeface="Arial" panose="020B0604020202020204" pitchFamily="34" charset="0"/>
              </a:rPr>
              <a:t>Fatawu</a:t>
            </a:r>
            <a:r>
              <a:rPr lang="en-GB" sz="1200" b="0" i="0" dirty="0">
                <a:solidFill>
                  <a:srgbClr val="000000"/>
                </a:solidFill>
                <a:effectLst/>
                <a:latin typeface="Arial" panose="020B0604020202020204" pitchFamily="34" charset="0"/>
                <a:cs typeface="Arial" panose="020B0604020202020204" pitchFamily="34" charset="0"/>
              </a:rPr>
              <a:t>, A. and Boateng, R. (2018). Assessing Housekeeping Practices Among Some Two and Three- Star Hotels in Accra And Kumasi. </a:t>
            </a:r>
            <a:r>
              <a:rPr lang="en-GB" sz="1200" b="0" i="1" dirty="0">
                <a:solidFill>
                  <a:srgbClr val="000000"/>
                </a:solidFill>
                <a:effectLst/>
                <a:latin typeface="Arial" panose="020B0604020202020204" pitchFamily="34" charset="0"/>
                <a:cs typeface="Arial" panose="020B0604020202020204" pitchFamily="34" charset="0"/>
              </a:rPr>
              <a:t>ADRRI Journal of Arts and Social Sciences</a:t>
            </a:r>
            <a:r>
              <a:rPr lang="en-GB" sz="1200" b="0" i="0" dirty="0">
                <a:solidFill>
                  <a:srgbClr val="000000"/>
                </a:solidFill>
                <a:effectLst/>
                <a:latin typeface="Arial" panose="020B0604020202020204" pitchFamily="34" charset="0"/>
                <a:cs typeface="Arial" panose="020B0604020202020204" pitchFamily="34" charset="0"/>
              </a:rPr>
              <a:t>, [online] 15(9), pp.1–34. </a:t>
            </a:r>
            <a:r>
              <a:rPr lang="en-GB" sz="1200" b="0" i="0" dirty="0" err="1">
                <a:solidFill>
                  <a:srgbClr val="000000"/>
                </a:solidFill>
                <a:effectLst/>
                <a:latin typeface="Arial" panose="020B0604020202020204" pitchFamily="34" charset="0"/>
                <a:cs typeface="Arial" panose="020B0604020202020204" pitchFamily="34" charset="0"/>
              </a:rPr>
              <a:t>doi:https</a:t>
            </a:r>
            <a:r>
              <a:rPr lang="en-GB" sz="1200" b="0" i="0" dirty="0">
                <a:solidFill>
                  <a:srgbClr val="000000"/>
                </a:solidFill>
                <a:effectLst/>
                <a:latin typeface="Arial" panose="020B0604020202020204" pitchFamily="34" charset="0"/>
                <a:cs typeface="Arial" panose="020B0604020202020204" pitchFamily="34" charset="0"/>
              </a:rPr>
              <a:t>://doi.org/10.55058/adrrijass.v15i9.414.</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Casado, M. (2012) Housekeeping Management. London: Wiley</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Fallon, M. &amp; Rutherford, D. (2010) Hotel Management and Operations. London: Pearson</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HSA. (n.d.). Safety, Health &amp; Welfare in Hotels, Restaurants, Catering &amp; Bars. Part 4 - Accommodation and Housekeeping . Available at: https://www.hsa.ie/eng/your_industry/catering_and_hospitality/housekeeping/</a:t>
            </a:r>
          </a:p>
          <a:p>
            <a:pPr marL="285750" indent="-285750" algn="l">
              <a:lnSpc>
                <a:spcPct val="150000"/>
              </a:lnSpc>
              <a:buFont typeface="Arial" panose="020B0604020202020204" pitchFamily="34" charset="0"/>
              <a:buChar char="•"/>
            </a:pPr>
            <a:r>
              <a:rPr lang="en-GB" sz="1200" b="0" i="0" dirty="0">
                <a:solidFill>
                  <a:srgbClr val="000000"/>
                </a:solidFill>
                <a:effectLst/>
                <a:latin typeface="Arial" panose="020B0604020202020204" pitchFamily="34" charset="0"/>
                <a:cs typeface="Arial" panose="020B0604020202020204" pitchFamily="34" charset="0"/>
              </a:rPr>
              <a:t>Jayanti, J. (2023). </a:t>
            </a:r>
            <a:r>
              <a:rPr lang="en-GB" sz="1200" b="0" i="1" dirty="0">
                <a:solidFill>
                  <a:srgbClr val="000000"/>
                </a:solidFill>
                <a:effectLst/>
                <a:latin typeface="Arial" panose="020B0604020202020204" pitchFamily="34" charset="0"/>
                <a:cs typeface="Arial" panose="020B0604020202020204" pitchFamily="34" charset="0"/>
              </a:rPr>
              <a:t>Hotel Housekeeping Management: Changing trends and developments</a:t>
            </a:r>
            <a:r>
              <a:rPr lang="en-GB" sz="1200" b="0" i="0" dirty="0">
                <a:solidFill>
                  <a:srgbClr val="000000"/>
                </a:solidFill>
                <a:effectLst/>
                <a:latin typeface="Arial" panose="020B0604020202020204" pitchFamily="34" charset="0"/>
                <a:cs typeface="Arial" panose="020B0604020202020204" pitchFamily="34" charset="0"/>
              </a:rPr>
              <a:t>. [online] </a:t>
            </a:r>
            <a:r>
              <a:rPr lang="en-GB" sz="1200" b="0" i="1" dirty="0">
                <a:solidFill>
                  <a:srgbClr val="000000"/>
                </a:solidFill>
                <a:effectLst/>
                <a:latin typeface="Arial" panose="020B0604020202020204" pitchFamily="34" charset="0"/>
                <a:cs typeface="Arial" panose="020B0604020202020204" pitchFamily="34" charset="0"/>
              </a:rPr>
              <a:t>Google Books</a:t>
            </a:r>
            <a:r>
              <a:rPr lang="en-GB" sz="1200" b="0" i="0" dirty="0">
                <a:solidFill>
                  <a:srgbClr val="000000"/>
                </a:solidFill>
                <a:effectLst/>
                <a:latin typeface="Arial" panose="020B0604020202020204" pitchFamily="34" charset="0"/>
                <a:cs typeface="Arial" panose="020B0604020202020204" pitchFamily="34" charset="0"/>
              </a:rPr>
              <a:t>. Goodfellow Publishers Ltd. Available at: https://www.google.co.uk/books/edition/Hotel_Housekeeping_Management/q2vDEAAAQBAJ?hl=en&amp;gbpv=1&amp;dq=Raghubalan [Accessed 1 Feb. 2024].</a:t>
            </a:r>
          </a:p>
          <a:p>
            <a:pPr marL="285750" indent="-285750" algn="l">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Jones, T. (2010) Professional Management Housekeeping Operations. London: Wiley</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Leiter, M. P. and Bakker, A. B. (2010) Work Engagement : A Handbook of Essential Theory and Research. Hove [England]: Psychology Press.</a:t>
            </a:r>
          </a:p>
          <a:p>
            <a:pPr marL="285750" indent="-285750" algn="l">
              <a:lnSpc>
                <a:spcPct val="150000"/>
              </a:lnSpc>
              <a:buFont typeface="Arial" panose="020B0604020202020204" pitchFamily="34" charset="0"/>
              <a:buChar char="•"/>
            </a:pPr>
            <a:r>
              <a:rPr lang="en-GB" sz="1200" b="0" i="0" dirty="0">
                <a:solidFill>
                  <a:srgbClr val="000000"/>
                </a:solidFill>
                <a:effectLst/>
                <a:latin typeface="Arial" panose="020B0604020202020204" pitchFamily="34" charset="0"/>
                <a:cs typeface="Arial" panose="020B0604020202020204" pitchFamily="34" charset="0"/>
              </a:rPr>
              <a:t>Radwan, H.R.I., Jones, E. and </a:t>
            </a:r>
            <a:r>
              <a:rPr lang="en-GB" sz="1200" b="0" i="0" dirty="0" err="1">
                <a:solidFill>
                  <a:srgbClr val="000000"/>
                </a:solidFill>
                <a:effectLst/>
                <a:latin typeface="Arial" panose="020B0604020202020204" pitchFamily="34" charset="0"/>
                <a:cs typeface="Arial" panose="020B0604020202020204" pitchFamily="34" charset="0"/>
              </a:rPr>
              <a:t>Minoli</a:t>
            </a:r>
            <a:r>
              <a:rPr lang="en-GB" sz="1200" b="0" i="0" dirty="0">
                <a:solidFill>
                  <a:srgbClr val="000000"/>
                </a:solidFill>
                <a:effectLst/>
                <a:latin typeface="Arial" panose="020B0604020202020204" pitchFamily="34" charset="0"/>
                <a:cs typeface="Arial" panose="020B0604020202020204" pitchFamily="34" charset="0"/>
              </a:rPr>
              <a:t>, D. (2010). Managing solid waste in small hotels. </a:t>
            </a:r>
            <a:r>
              <a:rPr lang="en-GB" sz="1200" b="0" i="1" dirty="0">
                <a:solidFill>
                  <a:srgbClr val="000000"/>
                </a:solidFill>
                <a:effectLst/>
                <a:latin typeface="Arial" panose="020B0604020202020204" pitchFamily="34" charset="0"/>
                <a:cs typeface="Arial" panose="020B0604020202020204" pitchFamily="34" charset="0"/>
              </a:rPr>
              <a:t>Journal of Sustainable Tourism</a:t>
            </a:r>
            <a:r>
              <a:rPr lang="en-GB" sz="1200" b="0" i="0" dirty="0">
                <a:solidFill>
                  <a:srgbClr val="000000"/>
                </a:solidFill>
                <a:effectLst/>
                <a:latin typeface="Arial" panose="020B0604020202020204" pitchFamily="34" charset="0"/>
                <a:cs typeface="Arial" panose="020B0604020202020204" pitchFamily="34" charset="0"/>
              </a:rPr>
              <a:t>, [online] 18(2), pp.175–190. </a:t>
            </a:r>
            <a:r>
              <a:rPr lang="en-GB" sz="1200" b="0" i="0" dirty="0" err="1">
                <a:solidFill>
                  <a:srgbClr val="000000"/>
                </a:solidFill>
                <a:effectLst/>
                <a:latin typeface="Arial" panose="020B0604020202020204" pitchFamily="34" charset="0"/>
                <a:cs typeface="Arial" panose="020B0604020202020204" pitchFamily="34" charset="0"/>
              </a:rPr>
              <a:t>doi:https</a:t>
            </a:r>
            <a:r>
              <a:rPr lang="en-GB" sz="1200" b="0" i="0" dirty="0">
                <a:solidFill>
                  <a:srgbClr val="000000"/>
                </a:solidFill>
                <a:effectLst/>
                <a:latin typeface="Arial" panose="020B0604020202020204" pitchFamily="34" charset="0"/>
                <a:cs typeface="Arial" panose="020B0604020202020204" pitchFamily="34" charset="0"/>
              </a:rPr>
              <a:t>://doi.org/10.1080/09669580903373946.</a:t>
            </a:r>
            <a:endParaRPr lang="en-GB" sz="12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Raghubalan, G. and Raghubalan, S. (2016) Hotel Housekeeping - Operations And Management. 3rd ed. India: Oxford University Press.</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Singh, A. (2019). HOTEL HOUSEKEEPING MODERN PRACTICES, CHALLENGES AND OPPORTUNITIES – AN APPRAISAL. Available at: https://www.researchgate.net/publication/332142644_HOTEL_HOUSEKEEPING_MODERN_PRACTICES_CHALLENGES_AND_OPPORTUNITIES_-AN_APPRAISAL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50101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347</TotalTime>
  <Words>1549</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Hotel Placement – Operating Hotel Facilities.</vt:lpstr>
      <vt:lpstr>Introduction</vt:lpstr>
      <vt:lpstr>Understand potential risks</vt:lpstr>
      <vt:lpstr>Housekeeping Safety Precautions</vt:lpstr>
      <vt:lpstr>Equipment and tools safety</vt:lpstr>
      <vt:lpstr>Housekeeping Hazards and Mitigation Strategies</vt:lpstr>
      <vt:lpstr>Best practices</vt:lpstr>
      <vt:lpstr>Reporting</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5</cp:revision>
  <dcterms:created xsi:type="dcterms:W3CDTF">2024-02-19T18:03:42Z</dcterms:created>
  <dcterms:modified xsi:type="dcterms:W3CDTF">2024-02-19T23:50:55Z</dcterms:modified>
</cp:coreProperties>
</file>