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5"/>
  </p:sldMasterIdLst>
  <p:notesMasterIdLst>
    <p:notesMasterId r:id="rId52"/>
  </p:notesMasterIdLst>
  <p:handoutMasterIdLst>
    <p:handoutMasterId r:id="rId53"/>
  </p:handoutMasterIdLst>
  <p:sldIdLst>
    <p:sldId id="256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19" r:id="rId40"/>
    <p:sldId id="320" r:id="rId41"/>
    <p:sldId id="321" r:id="rId42"/>
    <p:sldId id="322" r:id="rId43"/>
    <p:sldId id="323" r:id="rId44"/>
    <p:sldId id="324" r:id="rId45"/>
    <p:sldId id="325" r:id="rId46"/>
    <p:sldId id="326" r:id="rId47"/>
    <p:sldId id="327" r:id="rId48"/>
    <p:sldId id="328" r:id="rId49"/>
    <p:sldId id="329" r:id="rId50"/>
    <p:sldId id="295" r:id="rId51"/>
  </p:sldIdLst>
  <p:sldSz cx="9144000" cy="6858000" type="screen4x3"/>
  <p:notesSz cx="6797675" cy="9926638"/>
  <p:custShowLst>
    <p:custShow name="Lecture Presentation" id="0">
      <p:sldLst>
        <p:sld r:id="rId16"/>
        <p:sld r:id="rId40"/>
        <p:sld r:id="rId32"/>
        <p:sld r:id="rId28"/>
        <p:sld r:id="rId20"/>
        <p:sld r:id="rId22"/>
        <p:sld r:id="rId33"/>
        <p:sld r:id="rId34"/>
        <p:sld r:id="rId35"/>
        <p:sld r:id="rId37"/>
        <p:sld r:id="rId51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74" d="100"/>
          <a:sy n="74" d="100"/>
        </p:scale>
        <p:origin x="174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slide" Target="slides/slide27.xml"/><Relationship Id="rId47" Type="http://schemas.openxmlformats.org/officeDocument/2006/relationships/slide" Target="slides/slide32.xml"/><Relationship Id="rId50" Type="http://schemas.openxmlformats.org/officeDocument/2006/relationships/slide" Target="slides/slide35.xml"/><Relationship Id="rId55" Type="http://schemas.openxmlformats.org/officeDocument/2006/relationships/presProps" Target="presProps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9" Type="http://schemas.openxmlformats.org/officeDocument/2006/relationships/slide" Target="slides/slide14.xml"/><Relationship Id="rId11" Type="http://schemas.openxmlformats.org/officeDocument/2006/relationships/customXml" Target="../customXml/item11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slide" Target="slides/slide25.xml"/><Relationship Id="rId45" Type="http://schemas.openxmlformats.org/officeDocument/2006/relationships/slide" Target="slides/slide30.xml"/><Relationship Id="rId53" Type="http://schemas.openxmlformats.org/officeDocument/2006/relationships/handoutMaster" Target="handoutMasters/handoutMaster1.xml"/><Relationship Id="rId58" Type="http://schemas.openxmlformats.org/officeDocument/2006/relationships/tableStyles" Target="tableStyles.xml"/><Relationship Id="rId5" Type="http://schemas.openxmlformats.org/officeDocument/2006/relationships/customXml" Target="../customXml/item5.xml"/><Relationship Id="rId19" Type="http://schemas.openxmlformats.org/officeDocument/2006/relationships/slide" Target="slides/slide4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slide" Target="slides/slide28.xml"/><Relationship Id="rId48" Type="http://schemas.openxmlformats.org/officeDocument/2006/relationships/slide" Target="slides/slide33.xml"/><Relationship Id="rId56" Type="http://schemas.openxmlformats.org/officeDocument/2006/relationships/viewProps" Target="viewProps.xml"/><Relationship Id="rId8" Type="http://schemas.openxmlformats.org/officeDocument/2006/relationships/customXml" Target="../customXml/item8.xml"/><Relationship Id="rId51" Type="http://schemas.openxmlformats.org/officeDocument/2006/relationships/slide" Target="slides/slide36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Relationship Id="rId46" Type="http://schemas.openxmlformats.org/officeDocument/2006/relationships/slide" Target="slides/slide31.xml"/><Relationship Id="rId20" Type="http://schemas.openxmlformats.org/officeDocument/2006/relationships/slide" Target="slides/slide5.xml"/><Relationship Id="rId41" Type="http://schemas.openxmlformats.org/officeDocument/2006/relationships/slide" Target="slides/slide26.xml"/><Relationship Id="rId54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49" Type="http://schemas.openxmlformats.org/officeDocument/2006/relationships/slide" Target="slides/slide34.xml"/><Relationship Id="rId57" Type="http://schemas.openxmlformats.org/officeDocument/2006/relationships/theme" Target="theme/theme1.xml"/><Relationship Id="rId10" Type="http://schemas.openxmlformats.org/officeDocument/2006/relationships/customXml" Target="../customXml/item10.xml"/><Relationship Id="rId31" Type="http://schemas.openxmlformats.org/officeDocument/2006/relationships/slide" Target="slides/slide16.xml"/><Relationship Id="rId44" Type="http://schemas.openxmlformats.org/officeDocument/2006/relationships/slide" Target="slides/slide29.xml"/><Relationship Id="rId5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https://www.w3schools.com/cssref/css3_pr_transition-timing-function.asp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https://www.w3schools.com/cssref/css3_pr_animation-timing-function.asp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540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Not all CSS properties can be animated.</a:t>
            </a:r>
          </a:p>
          <a:p>
            <a:r>
              <a:rPr lang="en-GB" dirty="0"/>
              <a:t>See</a:t>
            </a:r>
            <a:r>
              <a:rPr lang="en-GB" baseline="0" dirty="0"/>
              <a:t> here: http://www.w3schools.com/cssref/css_animatable.asp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61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div element’s text will change colour (red-green-blue) over a 5 second period.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525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png"/><Relationship Id="rId2" Type="http://schemas.openxmlformats.org/officeDocument/2006/relationships/customXml" Target="../../customXml/item11.xml"/><Relationship Id="rId1" Type="http://schemas.openxmlformats.org/officeDocument/2006/relationships/customXml" Target="../../customXml/item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1" Type="http://schemas.openxmlformats.org/officeDocument/2006/relationships/customXml" Target="../../customXml/item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eterned.home.xs4all.nl/matrice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/css3_2dtransforms.asp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peterned.home.xs4all.nl/matrice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_animatable.asp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animatable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More CSS: Positioning, Transformations, Transitions &amp; Animations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02-Dec-2019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Positioning</a:t>
            </a:r>
          </a:p>
          <a:p>
            <a:r>
              <a:rPr lang="en-GB" dirty="0"/>
              <a:t>CSS Transformations</a:t>
            </a:r>
          </a:p>
          <a:p>
            <a:r>
              <a:rPr lang="en-GB" dirty="0"/>
              <a:t>CSS Transitions</a:t>
            </a:r>
          </a:p>
          <a:p>
            <a:r>
              <a:rPr lang="en-GB" dirty="0"/>
              <a:t>CSS Animations</a:t>
            </a:r>
          </a:p>
        </p:txBody>
      </p:sp>
    </p:spTree>
    <p:extLst>
      <p:ext uri="{BB962C8B-B14F-4D97-AF65-F5344CB8AC3E}">
        <p14:creationId xmlns:p14="http://schemas.microsoft.com/office/powerpoint/2010/main" val="778046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86255" cy="5026843"/>
          </a:xfrm>
        </p:spPr>
        <p:txBody>
          <a:bodyPr>
            <a:normAutofit/>
          </a:bodyPr>
          <a:lstStyle/>
          <a:p>
            <a:r>
              <a:rPr lang="en-GB" dirty="0"/>
              <a:t>Enables you to position elements on the page.</a:t>
            </a:r>
          </a:p>
          <a:p>
            <a:r>
              <a:rPr lang="en-GB" dirty="0"/>
              <a:t>Can be tricky!</a:t>
            </a:r>
          </a:p>
          <a:p>
            <a:r>
              <a:rPr lang="en-GB" dirty="0"/>
              <a:t>But is useful for controlling the layout of a page.</a:t>
            </a:r>
          </a:p>
          <a:p>
            <a:r>
              <a:rPr lang="en-GB" dirty="0"/>
              <a:t>In CSS, there are four different positioning values:</a:t>
            </a:r>
          </a:p>
          <a:p>
            <a:pPr lvl="1"/>
            <a:r>
              <a:rPr lang="en-GB" b="1" dirty="0"/>
              <a:t>Static</a:t>
            </a:r>
            <a:r>
              <a:rPr lang="en-GB" dirty="0"/>
              <a:t>: all elements are positioned static by </a:t>
            </a:r>
            <a:r>
              <a:rPr lang="en-GB" b="1" dirty="0"/>
              <a:t>default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Relative</a:t>
            </a:r>
          </a:p>
          <a:p>
            <a:pPr lvl="1"/>
            <a:r>
              <a:rPr lang="en-GB" b="1" dirty="0"/>
              <a:t>Fixed</a:t>
            </a:r>
          </a:p>
          <a:p>
            <a:pPr lvl="1"/>
            <a:r>
              <a:rPr lang="en-GB" b="1" dirty="0"/>
              <a:t>Absolute</a:t>
            </a:r>
          </a:p>
          <a:p>
            <a:pPr lvl="1"/>
            <a:r>
              <a:rPr lang="en-GB" b="1" dirty="0"/>
              <a:t>Sticky</a:t>
            </a:r>
            <a:r>
              <a:rPr lang="en-GB" dirty="0"/>
              <a:t> (new, not supported by IE and Edge v15 and earlier versions)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6892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Positioning Properties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need the following CSS properties:</a:t>
            </a:r>
          </a:p>
          <a:p>
            <a:r>
              <a:rPr lang="en-GB" b="1" dirty="0"/>
              <a:t>Position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Set to either relative, fixed, absolute or sticky </a:t>
            </a:r>
          </a:p>
          <a:p>
            <a:pPr lvl="1"/>
            <a:r>
              <a:rPr lang="en-GB" dirty="0"/>
              <a:t>Not required for static positioning.</a:t>
            </a:r>
          </a:p>
          <a:p>
            <a:r>
              <a:rPr lang="en-GB" b="1" dirty="0"/>
              <a:t>Top</a:t>
            </a:r>
            <a:r>
              <a:rPr lang="en-GB" dirty="0"/>
              <a:t> or </a:t>
            </a:r>
            <a:r>
              <a:rPr lang="en-GB" b="1" dirty="0"/>
              <a:t>Bottom</a:t>
            </a:r>
            <a:r>
              <a:rPr lang="en-GB" dirty="0"/>
              <a:t> and/or </a:t>
            </a:r>
            <a:r>
              <a:rPr lang="en-GB" b="1" dirty="0"/>
              <a:t>Left</a:t>
            </a:r>
            <a:r>
              <a:rPr lang="en-GB" dirty="0"/>
              <a:t> or </a:t>
            </a:r>
            <a:r>
              <a:rPr lang="en-GB" b="1" dirty="0"/>
              <a:t>Right</a:t>
            </a:r>
            <a:endParaRPr lang="en-GB" dirty="0"/>
          </a:p>
          <a:p>
            <a:pPr lvl="1"/>
            <a:r>
              <a:rPr lang="en-GB" dirty="0"/>
              <a:t>The point where the element should be displayed in relation to one/more of the four edges.</a:t>
            </a:r>
          </a:p>
          <a:p>
            <a:pPr lvl="1"/>
            <a:r>
              <a:rPr lang="en-GB" dirty="0"/>
              <a:t>E.g. position element:</a:t>
            </a:r>
          </a:p>
          <a:p>
            <a:pPr lvl="2"/>
            <a:r>
              <a:rPr lang="en-GB" dirty="0"/>
              <a:t>20px from top edge and 25% from left edge.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62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Positioning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Z-Index</a:t>
            </a:r>
            <a:r>
              <a:rPr lang="en-GB" dirty="0"/>
              <a:t> (not always necessary)</a:t>
            </a:r>
          </a:p>
          <a:p>
            <a:pPr lvl="1"/>
            <a:r>
              <a:rPr lang="en-GB" dirty="0"/>
              <a:t>Positioned elements can overlap other elements!</a:t>
            </a:r>
          </a:p>
          <a:p>
            <a:pPr lvl="1"/>
            <a:r>
              <a:rPr lang="en-GB" dirty="0"/>
              <a:t>Use z-index to specify the stacking order (which element appears in front or behind).</a:t>
            </a:r>
          </a:p>
          <a:p>
            <a:pPr lvl="1"/>
            <a:r>
              <a:rPr lang="en-GB" dirty="0"/>
              <a:t>An element with a greater z-index is in front. The z-index value can be positive or negative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5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Static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elements are positioned static by default!</a:t>
            </a:r>
          </a:p>
          <a:p>
            <a:r>
              <a:rPr lang="en-GB" dirty="0"/>
              <a:t>The elements are not positioned in any special way.</a:t>
            </a:r>
          </a:p>
          <a:p>
            <a:r>
              <a:rPr lang="en-GB" dirty="0"/>
              <a:t>They are positioned according to the </a:t>
            </a:r>
            <a:r>
              <a:rPr lang="en-GB" b="1" dirty="0"/>
              <a:t>normal flow of the page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6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paragraph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	position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	left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25%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An element is positioned </a:t>
            </a:r>
            <a:r>
              <a:rPr lang="en-GB" b="1" dirty="0"/>
              <a:t>relative</a:t>
            </a:r>
            <a:r>
              <a:rPr lang="en-GB" dirty="0"/>
              <a:t> (in connection) </a:t>
            </a:r>
            <a:r>
              <a:rPr lang="en-GB" b="1" dirty="0"/>
              <a:t>to its normal position</a:t>
            </a:r>
            <a:r>
              <a:rPr lang="en-GB" dirty="0"/>
              <a:t>.</a:t>
            </a:r>
          </a:p>
          <a:p>
            <a:r>
              <a:rPr lang="en-GB" dirty="0"/>
              <a:t>A relatively positioned element will cause it to be adjusted from its normal position.</a:t>
            </a:r>
          </a:p>
          <a:p>
            <a:r>
              <a:rPr lang="en-GB" dirty="0"/>
              <a:t>Other content will not replace the gap left by the positioned element.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27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Positioning: Static and Relative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Static Positioning</a:t>
            </a:r>
          </a:p>
          <a:p>
            <a:pPr marL="0" indent="0">
              <a:buNone/>
            </a:pPr>
            <a:r>
              <a:rPr lang="en-GB" sz="2400" dirty="0"/>
              <a:t>Default, the paragraphs are not positioned in any special way.</a:t>
            </a:r>
          </a:p>
          <a:p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844900" y="1589567"/>
            <a:ext cx="4047577" cy="45720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Relative Positioning</a:t>
            </a:r>
          </a:p>
          <a:p>
            <a:pPr marL="0" indent="0">
              <a:buNone/>
            </a:pPr>
            <a:r>
              <a:rPr lang="en-GB" sz="2400" dirty="0"/>
              <a:t>The 2</a:t>
            </a:r>
            <a:r>
              <a:rPr lang="en-GB" sz="2400" baseline="30000" dirty="0"/>
              <a:t>nd</a:t>
            </a:r>
            <a:r>
              <a:rPr lang="en-GB" sz="2400" dirty="0"/>
              <a:t> paragraph is </a:t>
            </a:r>
            <a:r>
              <a:rPr lang="en-GB" sz="2400" b="1" i="1" dirty="0"/>
              <a:t>positioned 10px left relative</a:t>
            </a:r>
            <a:r>
              <a:rPr lang="en-GB" sz="2400" dirty="0"/>
              <a:t> to its normal position.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3242587"/>
            <a:ext cx="3672407" cy="3139321"/>
          </a:xfrm>
          <a:prstGeom prst="rect">
            <a:avLst/>
          </a:prstGeom>
          <a:solidFill>
            <a:schemeClr val="bg2"/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Lorem</a:t>
            </a:r>
            <a:r>
              <a:rPr lang="en-GB" sz="1600" b="1" dirty="0"/>
              <a:t> </a:t>
            </a:r>
            <a:r>
              <a:rPr lang="en-GB" sz="1600" b="1" dirty="0" err="1"/>
              <a:t>Ipsum</a:t>
            </a:r>
            <a:endParaRPr lang="en-GB" sz="1600" b="1" dirty="0"/>
          </a:p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4788023" y="3242587"/>
            <a:ext cx="4355977" cy="3139321"/>
            <a:chOff x="4788023" y="3242587"/>
            <a:chExt cx="4355977" cy="3139321"/>
          </a:xfrm>
        </p:grpSpPr>
        <p:sp>
          <p:nvSpPr>
            <p:cNvPr id="7" name="TextBox 6"/>
            <p:cNvSpPr txBox="1"/>
            <p:nvPr/>
          </p:nvSpPr>
          <p:spPr>
            <a:xfrm>
              <a:off x="4788023" y="3242587"/>
              <a:ext cx="3672407" cy="3139321"/>
            </a:xfrm>
            <a:prstGeom prst="rect">
              <a:avLst/>
            </a:prstGeom>
            <a:solidFill>
              <a:schemeClr val="bg2"/>
            </a:solidFill>
            <a:ln>
              <a:solidFill>
                <a:schemeClr val="dk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600" b="1" dirty="0" err="1"/>
                <a:t>Lorem</a:t>
              </a:r>
              <a:r>
                <a:rPr lang="en-GB" sz="1600" b="1" dirty="0"/>
                <a:t> </a:t>
              </a:r>
              <a:r>
                <a:rPr lang="en-GB" sz="1600" b="1" dirty="0" err="1"/>
                <a:t>Ipsum</a:t>
              </a:r>
              <a:endParaRPr lang="en-GB" sz="1600" b="1" dirty="0"/>
            </a:p>
            <a:p>
              <a:r>
                <a:rPr lang="en-GB" sz="1400" dirty="0" err="1"/>
                <a:t>Lorem</a:t>
              </a:r>
              <a:r>
                <a:rPr lang="en-GB" sz="1400" dirty="0"/>
                <a:t> </a:t>
              </a:r>
              <a:r>
                <a:rPr lang="en-GB" sz="1400" dirty="0" err="1"/>
                <a:t>ipsum</a:t>
              </a:r>
              <a:r>
                <a:rPr lang="en-GB" sz="1400" dirty="0"/>
                <a:t> </a:t>
              </a:r>
              <a:r>
                <a:rPr lang="en-GB" sz="1400" dirty="0" err="1"/>
                <a:t>dolor</a:t>
              </a:r>
              <a:r>
                <a:rPr lang="en-GB" sz="1400" dirty="0"/>
                <a:t> sit </a:t>
              </a:r>
              <a:r>
                <a:rPr lang="en-GB" sz="1400" dirty="0" err="1"/>
                <a:t>amet</a:t>
              </a:r>
              <a:r>
                <a:rPr lang="en-GB" sz="1400" dirty="0"/>
                <a:t>, </a:t>
              </a:r>
              <a:r>
                <a:rPr lang="en-GB" sz="1400" dirty="0" err="1"/>
                <a:t>consectetur</a:t>
              </a:r>
              <a:r>
                <a:rPr lang="en-GB" sz="1400" dirty="0"/>
                <a:t> </a:t>
              </a:r>
              <a:r>
                <a:rPr lang="en-GB" sz="1400" dirty="0" err="1"/>
                <a:t>adipiscing</a:t>
              </a:r>
              <a:r>
                <a:rPr lang="en-GB" sz="1400" dirty="0"/>
                <a:t> </a:t>
              </a:r>
              <a:r>
                <a:rPr lang="en-GB" sz="1400" dirty="0" err="1"/>
                <a:t>elit</a:t>
              </a:r>
              <a:r>
                <a:rPr lang="en-GB" sz="1400" dirty="0"/>
                <a:t>. Nam vitae </a:t>
              </a:r>
              <a:r>
                <a:rPr lang="en-GB" sz="1400" dirty="0" err="1"/>
                <a:t>rhoncus</a:t>
              </a:r>
              <a:r>
                <a:rPr lang="en-GB" sz="1400" dirty="0"/>
                <a:t> </a:t>
              </a:r>
              <a:r>
                <a:rPr lang="en-GB" sz="1400" dirty="0" err="1"/>
                <a:t>lorem</a:t>
              </a:r>
              <a:r>
                <a:rPr lang="en-GB" sz="1400" dirty="0"/>
                <a:t>, </a:t>
              </a:r>
              <a:r>
                <a:rPr lang="en-GB" sz="1400" dirty="0" err="1"/>
                <a:t>ut</a:t>
              </a:r>
              <a:r>
                <a:rPr lang="en-GB" sz="1400" dirty="0"/>
                <a:t> </a:t>
              </a:r>
              <a:r>
                <a:rPr lang="en-GB" sz="1400" dirty="0" err="1"/>
                <a:t>porta</a:t>
              </a:r>
              <a:r>
                <a:rPr lang="en-GB" sz="1400" dirty="0"/>
                <a:t> </a:t>
              </a:r>
              <a:r>
                <a:rPr lang="en-GB" sz="1400" dirty="0" err="1"/>
                <a:t>nunc</a:t>
              </a:r>
              <a:r>
                <a:rPr lang="en-GB" sz="1400" dirty="0"/>
                <a:t>. </a:t>
              </a:r>
            </a:p>
            <a:p>
              <a:endParaRPr lang="en-GB" sz="1400" dirty="0"/>
            </a:p>
            <a:p>
              <a:pPr lvl="1"/>
              <a:endParaRPr lang="en-GB" sz="1400" dirty="0"/>
            </a:p>
            <a:p>
              <a:endParaRPr lang="en-GB" sz="1400" dirty="0"/>
            </a:p>
            <a:p>
              <a:endParaRPr lang="en-GB" sz="1400" dirty="0"/>
            </a:p>
            <a:p>
              <a:endParaRPr lang="en-GB" sz="1400" dirty="0"/>
            </a:p>
            <a:p>
              <a:endParaRPr lang="en-GB" sz="1400" dirty="0"/>
            </a:p>
            <a:p>
              <a:endParaRPr lang="en-GB" sz="1400" dirty="0"/>
            </a:p>
            <a:p>
              <a:r>
                <a:rPr lang="en-GB" sz="1400" dirty="0" err="1"/>
                <a:t>Pellentesque</a:t>
              </a:r>
              <a:r>
                <a:rPr lang="en-GB" sz="1400" dirty="0"/>
                <a:t> </a:t>
              </a:r>
              <a:r>
                <a:rPr lang="en-GB" sz="1400" dirty="0" err="1"/>
                <a:t>eu</a:t>
              </a:r>
              <a:r>
                <a:rPr lang="en-GB" sz="1400" dirty="0"/>
                <a:t> </a:t>
              </a:r>
              <a:r>
                <a:rPr lang="en-GB" sz="1400" dirty="0" err="1"/>
                <a:t>vehicula</a:t>
              </a:r>
              <a:r>
                <a:rPr lang="en-GB" sz="1400" dirty="0"/>
                <a:t> ante, in </a:t>
              </a:r>
              <a:r>
                <a:rPr lang="en-GB" sz="1400" dirty="0" err="1"/>
                <a:t>vestibulum</a:t>
              </a:r>
              <a:r>
                <a:rPr lang="en-GB" sz="1400" dirty="0"/>
                <a:t> </a:t>
              </a:r>
              <a:r>
                <a:rPr lang="en-GB" sz="1400" dirty="0" err="1"/>
                <a:t>eros</a:t>
              </a:r>
              <a:r>
                <a:rPr lang="en-GB" sz="1400" dirty="0"/>
                <a:t>. </a:t>
              </a:r>
              <a:r>
                <a:rPr lang="en-GB" sz="1400" dirty="0" err="1"/>
                <a:t>Aenean</a:t>
              </a:r>
              <a:r>
                <a:rPr lang="en-GB" sz="1400" dirty="0"/>
                <a:t> </a:t>
              </a:r>
              <a:r>
                <a:rPr lang="en-GB" sz="1400" dirty="0" err="1"/>
                <a:t>ut</a:t>
              </a:r>
              <a:r>
                <a:rPr lang="en-GB" sz="1400" dirty="0"/>
                <a:t> </a:t>
              </a:r>
              <a:r>
                <a:rPr lang="en-GB" sz="1400" dirty="0" err="1"/>
                <a:t>mauris</a:t>
              </a:r>
              <a:r>
                <a:rPr lang="en-GB" sz="1400" dirty="0"/>
                <a:t> vitae </a:t>
              </a:r>
              <a:r>
                <a:rPr lang="en-GB" sz="1400" dirty="0" err="1"/>
                <a:t>metus</a:t>
              </a:r>
              <a:r>
                <a:rPr lang="en-GB" sz="1400" dirty="0"/>
                <a:t> </a:t>
              </a:r>
              <a:r>
                <a:rPr lang="en-GB" sz="1400" dirty="0" err="1"/>
                <a:t>imperdiet</a:t>
              </a:r>
              <a:r>
                <a:rPr lang="en-GB" sz="1400" dirty="0"/>
                <a:t> </a:t>
              </a:r>
              <a:r>
                <a:rPr lang="en-GB" sz="1400" dirty="0" err="1"/>
                <a:t>sodales</a:t>
              </a:r>
              <a:r>
                <a:rPr lang="en-GB" sz="1400" dirty="0"/>
                <a:t> at et </a:t>
              </a:r>
              <a:r>
                <a:rPr lang="en-GB" sz="1400" dirty="0" err="1"/>
                <a:t>orci</a:t>
              </a:r>
              <a:r>
                <a:rPr lang="en-GB" sz="1400" dirty="0"/>
                <a:t>. 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788024" y="4365104"/>
              <a:ext cx="4355976" cy="1169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1400" dirty="0" err="1"/>
                <a:t>Donec</a:t>
              </a:r>
              <a:r>
                <a:rPr lang="en-GB" sz="1400" dirty="0"/>
                <a:t> </a:t>
              </a:r>
              <a:r>
                <a:rPr lang="en-GB" sz="1400" dirty="0" err="1"/>
                <a:t>sed</a:t>
              </a:r>
              <a:r>
                <a:rPr lang="en-GB" sz="1400" dirty="0"/>
                <a:t> </a:t>
              </a:r>
              <a:r>
                <a:rPr lang="en-GB" sz="1400" dirty="0" err="1"/>
                <a:t>mollis</a:t>
              </a:r>
              <a:r>
                <a:rPr lang="en-GB" sz="1400" dirty="0"/>
                <a:t> quam, et </a:t>
              </a:r>
              <a:r>
                <a:rPr lang="en-GB" sz="1400" dirty="0" err="1"/>
                <a:t>imperdiet</a:t>
              </a:r>
              <a:r>
                <a:rPr lang="en-GB" sz="1400" dirty="0"/>
                <a:t> sem. </a:t>
              </a:r>
              <a:r>
                <a:rPr lang="en-GB" sz="1400" dirty="0" err="1"/>
                <a:t>Nullam</a:t>
              </a:r>
              <a:r>
                <a:rPr lang="en-GB" sz="1400" dirty="0"/>
                <a:t> </a:t>
              </a:r>
              <a:r>
                <a:rPr lang="en-GB" sz="1400" dirty="0" err="1"/>
                <a:t>laoreet</a:t>
              </a:r>
              <a:r>
                <a:rPr lang="en-GB" sz="1400" dirty="0"/>
                <a:t> </a:t>
              </a:r>
              <a:r>
                <a:rPr lang="en-GB" sz="1400" dirty="0" err="1"/>
                <a:t>purus</a:t>
              </a:r>
              <a:r>
                <a:rPr lang="en-GB" sz="1400" dirty="0"/>
                <a:t> in </a:t>
              </a:r>
              <a:r>
                <a:rPr lang="en-GB" sz="1400" dirty="0" err="1"/>
                <a:t>imperdiet</a:t>
              </a:r>
              <a:r>
                <a:rPr lang="en-GB" sz="1400" dirty="0"/>
                <a:t> </a:t>
              </a:r>
              <a:r>
                <a:rPr lang="en-GB" sz="1400" dirty="0" err="1"/>
                <a:t>sodales</a:t>
              </a:r>
              <a:r>
                <a:rPr lang="en-GB" sz="1400" dirty="0"/>
                <a:t>. In </a:t>
              </a:r>
              <a:r>
                <a:rPr lang="en-GB" sz="1400" dirty="0" err="1"/>
                <a:t>consectetur</a:t>
              </a:r>
              <a:r>
                <a:rPr lang="en-GB" sz="1400" dirty="0"/>
                <a:t> </a:t>
              </a:r>
              <a:r>
                <a:rPr lang="en-GB" sz="1400" dirty="0" err="1"/>
                <a:t>auctor</a:t>
              </a:r>
              <a:r>
                <a:rPr lang="en-GB" sz="1400" dirty="0"/>
                <a:t> </a:t>
              </a:r>
              <a:r>
                <a:rPr lang="en-GB" sz="1400" dirty="0" err="1"/>
                <a:t>velit</a:t>
              </a:r>
              <a:r>
                <a:rPr lang="en-GB" sz="1400" dirty="0"/>
                <a:t> </a:t>
              </a:r>
              <a:r>
                <a:rPr lang="en-GB" sz="1400" dirty="0" err="1"/>
                <a:t>porttitor</a:t>
              </a:r>
              <a:r>
                <a:rPr lang="en-GB" sz="1400" dirty="0"/>
                <a:t> </a:t>
              </a:r>
              <a:r>
                <a:rPr lang="en-GB" sz="1400" dirty="0" err="1"/>
                <a:t>dignissim</a:t>
              </a:r>
              <a:r>
                <a:rPr lang="en-GB" sz="1400" dirty="0"/>
                <a:t>. </a:t>
              </a:r>
              <a:r>
                <a:rPr lang="en-GB" sz="1400" dirty="0" err="1"/>
                <a:t>Aliquam</a:t>
              </a:r>
              <a:r>
                <a:rPr lang="en-GB" sz="1400" dirty="0"/>
                <a:t> </a:t>
              </a:r>
              <a:r>
                <a:rPr lang="en-GB" sz="1400" dirty="0" err="1"/>
                <a:t>porttitor</a:t>
              </a:r>
              <a:r>
                <a:rPr lang="en-GB" sz="1400" dirty="0"/>
                <a:t> lorem </a:t>
              </a:r>
              <a:r>
                <a:rPr lang="en-GB" sz="1400" dirty="0" err="1"/>
                <a:t>risus</a:t>
              </a:r>
              <a:r>
                <a:rPr lang="en-GB" sz="1400" dirty="0"/>
                <a:t>, sit </a:t>
              </a:r>
              <a:r>
                <a:rPr lang="en-GB" sz="1400" dirty="0" err="1"/>
                <a:t>amet</a:t>
              </a:r>
              <a:r>
                <a:rPr lang="en-GB" sz="1400" dirty="0"/>
                <a:t> </a:t>
              </a:r>
              <a:r>
                <a:rPr lang="en-GB" sz="1400" dirty="0" err="1"/>
                <a:t>molestie</a:t>
              </a:r>
              <a:r>
                <a:rPr lang="en-GB" sz="1400" dirty="0"/>
                <a:t> </a:t>
              </a:r>
              <a:r>
                <a:rPr lang="en-GB" sz="1400" dirty="0" err="1"/>
                <a:t>neque</a:t>
              </a:r>
              <a:r>
                <a:rPr lang="en-GB" sz="1400" dirty="0"/>
                <a:t> </a:t>
              </a:r>
              <a:r>
                <a:rPr lang="en-GB" sz="1400" dirty="0" err="1"/>
                <a:t>posuere</a:t>
              </a:r>
              <a:r>
                <a:rPr lang="en-GB" sz="1400" dirty="0"/>
                <a:t> </a:t>
              </a:r>
              <a:r>
                <a:rPr lang="en-GB" sz="1400" dirty="0" err="1"/>
                <a:t>ut.</a:t>
              </a:r>
              <a:endParaRPr lang="en-GB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10793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Positioning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Elements are </a:t>
            </a:r>
            <a:r>
              <a:rPr lang="en-GB" b="1" dirty="0"/>
              <a:t>fixed to a position</a:t>
            </a:r>
            <a:r>
              <a:rPr lang="en-GB" dirty="0"/>
              <a:t> within the browser display area – the viewport.</a:t>
            </a:r>
          </a:p>
          <a:p>
            <a:r>
              <a:rPr lang="en-GB" dirty="0"/>
              <a:t>The elements </a:t>
            </a:r>
            <a:r>
              <a:rPr lang="en-GB" b="1" i="1" dirty="0"/>
              <a:t>stay in the same place</a:t>
            </a:r>
            <a:r>
              <a:rPr lang="en-GB" dirty="0"/>
              <a:t> even if the page is scrolled.</a:t>
            </a:r>
          </a:p>
          <a:p>
            <a:r>
              <a:rPr lang="en-GB" dirty="0"/>
              <a:t>Fixed elements do not leave gaps where they would have normally been located.</a:t>
            </a:r>
          </a:p>
          <a:p>
            <a:r>
              <a:rPr lang="en-GB" dirty="0"/>
              <a:t>They are useful, for example, to fix elements to the top, bottom, left or right or centre of the page.</a:t>
            </a:r>
          </a:p>
        </p:txBody>
      </p:sp>
    </p:spTree>
    <p:extLst>
      <p:ext uri="{BB962C8B-B14F-4D97-AF65-F5344CB8AC3E}">
        <p14:creationId xmlns:p14="http://schemas.microsoft.com/office/powerpoint/2010/main" val="415462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Absolute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element is positioned </a:t>
            </a:r>
            <a:r>
              <a:rPr lang="en-GB" b="1" dirty="0"/>
              <a:t>relative to its </a:t>
            </a:r>
            <a:r>
              <a:rPr lang="en-GB" b="1" i="1" dirty="0"/>
              <a:t>nearest ancestor element that has been positioned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ancestor must have a position value other than static!</a:t>
            </a:r>
          </a:p>
          <a:p>
            <a:r>
              <a:rPr lang="en-GB" dirty="0"/>
              <a:t>If there is no ancestor that has been positioned, the element is positioned relative to the document body and moves as the page scrolls.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Positioning: Fixed and Absolute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Fixed Positioning</a:t>
            </a:r>
          </a:p>
          <a:p>
            <a:pPr marL="0" indent="0">
              <a:buNone/>
            </a:pPr>
            <a:r>
              <a:rPr lang="en-GB" sz="2400" dirty="0"/>
              <a:t>The element is fixed to the centre of the browser display area.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Absolute Positioning</a:t>
            </a:r>
          </a:p>
          <a:p>
            <a:pPr marL="0" indent="0">
              <a:buNone/>
            </a:pPr>
            <a:r>
              <a:rPr lang="en-GB" sz="2000" dirty="0"/>
              <a:t>The element is </a:t>
            </a:r>
            <a:r>
              <a:rPr lang="en-GB" sz="2000" b="1" i="1" dirty="0"/>
              <a:t>positioned absolutely, i.e. relative to the 2</a:t>
            </a:r>
            <a:r>
              <a:rPr lang="en-GB" sz="2000" b="1" i="1" baseline="30000" dirty="0"/>
              <a:t>nd</a:t>
            </a:r>
            <a:r>
              <a:rPr lang="en-GB" sz="2000" b="1" i="1" dirty="0"/>
              <a:t> paragraph</a:t>
            </a:r>
            <a:r>
              <a:rPr lang="en-GB" sz="2000" dirty="0"/>
              <a:t>, which is positioned relatively</a:t>
            </a:r>
            <a:r>
              <a:rPr lang="en-GB" sz="2400" dirty="0"/>
              <a:t>.</a:t>
            </a:r>
          </a:p>
        </p:txBody>
      </p:sp>
      <p:grpSp>
        <p:nvGrpSpPr>
          <p:cNvPr id="8" name="WebBrowser"/>
          <p:cNvGrpSpPr/>
          <p:nvPr>
            <p:custDataLst>
              <p:custData r:id="rId1"/>
            </p:custDataLst>
          </p:nvPr>
        </p:nvGrpSpPr>
        <p:grpSpPr>
          <a:xfrm>
            <a:off x="611560" y="3369827"/>
            <a:ext cx="3816424" cy="3402941"/>
            <a:chOff x="0" y="-1"/>
            <a:chExt cx="9144001" cy="6858000"/>
          </a:xfrm>
        </p:grpSpPr>
        <p:sp>
          <p:nvSpPr>
            <p:cNvPr id="9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10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5" name="Oval 34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6" name="Left Arrow 35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2" name="Group 11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33" name="Oval 32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4" name="Right Arrow 33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3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8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9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30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4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5" name="Group 14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5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6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7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6" name="Group 15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7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8" name="Group 17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9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0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1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22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3" name="Straight Connector 22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4" name="Straight Connector 23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" name="TextBox 5"/>
          <p:cNvSpPr txBox="1"/>
          <p:nvPr/>
        </p:nvSpPr>
        <p:spPr>
          <a:xfrm>
            <a:off x="683568" y="3773593"/>
            <a:ext cx="3672407" cy="28931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grpSp>
        <p:nvGrpSpPr>
          <p:cNvPr id="40" name="WebBrowser"/>
          <p:cNvGrpSpPr/>
          <p:nvPr>
            <p:custDataLst>
              <p:custData r:id="rId2"/>
            </p:custDataLst>
          </p:nvPr>
        </p:nvGrpSpPr>
        <p:grpSpPr>
          <a:xfrm>
            <a:off x="4932040" y="3369827"/>
            <a:ext cx="3816424" cy="3402941"/>
            <a:chOff x="0" y="-1"/>
            <a:chExt cx="9144001" cy="6858000"/>
          </a:xfrm>
        </p:grpSpPr>
        <p:sp>
          <p:nvSpPr>
            <p:cNvPr id="41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42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43" name="Group 42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7" name="Oval 66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8" name="Left Arrow 67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44" name="Group 43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65" name="Oval 64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6" name="Right Arrow 65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45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60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61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62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64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7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8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9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8" name="Group 47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9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50" name="Group 49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51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52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53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54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55" name="Straight Connector 54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56" name="Straight Connector 55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7" name="TextBox 6"/>
          <p:cNvSpPr txBox="1"/>
          <p:nvPr/>
        </p:nvSpPr>
        <p:spPr>
          <a:xfrm>
            <a:off x="5004049" y="3693489"/>
            <a:ext cx="3672407" cy="28931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692643" y="4894957"/>
            <a:ext cx="1590307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Lorem</a:t>
            </a:r>
            <a:r>
              <a:rPr lang="en-GB" b="1" dirty="0"/>
              <a:t> </a:t>
            </a:r>
            <a:r>
              <a:rPr lang="en-GB" b="1" dirty="0" err="1"/>
              <a:t>Ipsum</a:t>
            </a:r>
            <a:endParaRPr lang="en-GB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7007962" y="5264289"/>
            <a:ext cx="1590307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Lorem</a:t>
            </a:r>
            <a:r>
              <a:rPr lang="en-GB" b="1" dirty="0"/>
              <a:t> </a:t>
            </a:r>
            <a:r>
              <a:rPr lang="en-GB" b="1" dirty="0" err="1"/>
              <a:t>Ipsum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85918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20956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4516578" y="5392198"/>
            <a:ext cx="445658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 &lt;div&gt; element has a </a:t>
            </a:r>
            <a:r>
              <a:rPr lang="en-GB" b="1" dirty="0"/>
              <a:t>position: fixed</a:t>
            </a:r>
            <a:r>
              <a:rPr lang="en-GB" dirty="0"/>
              <a:t>; (Fixed to the bottom and right of the page.)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18050" y="2068340"/>
            <a:ext cx="82144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This &lt;div&gt; element has </a:t>
            </a:r>
            <a:r>
              <a:rPr lang="en-GB" b="1" dirty="0"/>
              <a:t>position: static</a:t>
            </a:r>
            <a:r>
              <a:rPr lang="en-GB" dirty="0"/>
              <a:t>; (Normal flow of page). 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99682" y="2673226"/>
            <a:ext cx="794734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/>
              <a:t>This &lt;div&gt; element has </a:t>
            </a:r>
            <a:r>
              <a:rPr lang="en-GB" b="1" dirty="0"/>
              <a:t>position: relative</a:t>
            </a:r>
            <a:r>
              <a:rPr lang="en-GB" dirty="0"/>
              <a:t>; (10px left from its normal position).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18050" y="3218433"/>
            <a:ext cx="7950364" cy="13912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/>
              <a:t>This &lt;div&gt; element has position: relative; (0px relative from its normal position). 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4565508" y="3601637"/>
            <a:ext cx="4102906" cy="117464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The &lt;div&gt; element has position: absolute;  (Relative to its ancestor – about 20px from the top and 0px from the right. Note how it also overlaps). </a:t>
            </a:r>
          </a:p>
        </p:txBody>
      </p:sp>
    </p:spTree>
    <p:extLst>
      <p:ext uri="{BB962C8B-B14F-4D97-AF65-F5344CB8AC3E}">
        <p14:creationId xmlns:p14="http://schemas.microsoft.com/office/powerpoint/2010/main" val="1908340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Sticky Positioning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paragraph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	position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sticky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	top</a:t>
            </a:r>
            <a:r>
              <a:rPr lang="en-GB" sz="260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>
                <a:solidFill>
                  <a:srgbClr val="0000FF"/>
                </a:solidFill>
                <a:latin typeface="Consolas" panose="020B0609020204030204" pitchFamily="49" charset="0"/>
              </a:rPr>
              <a:t>20px</a:t>
            </a:r>
            <a:r>
              <a:rPr lang="en-GB" sz="260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An element with sticky position is </a:t>
            </a:r>
            <a:r>
              <a:rPr lang="en-GB" b="1" i="1" dirty="0"/>
              <a:t>positioned based on the user’s scroll position</a:t>
            </a:r>
            <a:r>
              <a:rPr lang="en-GB" dirty="0"/>
              <a:t>.</a:t>
            </a:r>
          </a:p>
          <a:p>
            <a:r>
              <a:rPr lang="en-GB" dirty="0"/>
              <a:t>Its position </a:t>
            </a:r>
            <a:r>
              <a:rPr lang="en-GB" b="1" i="1" dirty="0"/>
              <a:t>alternates between relative and fixed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positioned relative until</a:t>
            </a:r>
          </a:p>
          <a:p>
            <a:pPr lvl="1"/>
            <a:r>
              <a:rPr lang="en-GB" dirty="0"/>
              <a:t>Its position meets the specified offset position in the viewport as the user scrolls.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161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Transformations, Transitions &amp; Animations</a:t>
            </a:r>
          </a:p>
        </p:txBody>
      </p:sp>
    </p:spTree>
    <p:extLst>
      <p:ext uri="{BB962C8B-B14F-4D97-AF65-F5344CB8AC3E}">
        <p14:creationId xmlns:p14="http://schemas.microsoft.com/office/powerpoint/2010/main" val="526793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Browser Coordinate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right-handed rule, but with the y-axis inverted!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Positive z-values will bring a 3D object closer to the viewer, negative values further away</a:t>
            </a:r>
          </a:p>
          <a:p>
            <a:r>
              <a:rPr lang="en-GB" dirty="0"/>
              <a:t>Rotations along the axes (x, y, z):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496" y="2067349"/>
            <a:ext cx="1753553" cy="12801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347274" y="3412501"/>
            <a:ext cx="241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right-hand 3d rule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99050" y="3461749"/>
            <a:ext cx="329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browser right-hand 3d rule</a:t>
            </a:r>
          </a:p>
        </p:txBody>
      </p:sp>
      <p:grpSp>
        <p:nvGrpSpPr>
          <p:cNvPr id="57" name="Group 56"/>
          <p:cNvGrpSpPr/>
          <p:nvPr/>
        </p:nvGrpSpPr>
        <p:grpSpPr>
          <a:xfrm>
            <a:off x="6301554" y="2010787"/>
            <a:ext cx="2128805" cy="1532343"/>
            <a:chOff x="6301554" y="2010787"/>
            <a:chExt cx="2128805" cy="1532343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93519" y="2010787"/>
              <a:ext cx="1238250" cy="1143000"/>
            </a:xfrm>
            <a:prstGeom prst="rect">
              <a:avLst/>
            </a:prstGeom>
          </p:spPr>
        </p:pic>
        <p:grpSp>
          <p:nvGrpSpPr>
            <p:cNvPr id="56" name="Group 55"/>
            <p:cNvGrpSpPr/>
            <p:nvPr/>
          </p:nvGrpSpPr>
          <p:grpSpPr>
            <a:xfrm>
              <a:off x="6301554" y="2451482"/>
              <a:ext cx="2128805" cy="1091648"/>
              <a:chOff x="6301554" y="2451482"/>
              <a:chExt cx="2128805" cy="1091648"/>
            </a:xfrm>
          </p:grpSpPr>
          <p:grpSp>
            <p:nvGrpSpPr>
              <p:cNvPr id="55" name="Group 54"/>
              <p:cNvGrpSpPr/>
              <p:nvPr/>
            </p:nvGrpSpPr>
            <p:grpSpPr>
              <a:xfrm>
                <a:off x="6468427" y="2644625"/>
                <a:ext cx="1961932" cy="822875"/>
                <a:chOff x="6468427" y="2644625"/>
                <a:chExt cx="1961932" cy="822875"/>
              </a:xfrm>
            </p:grpSpPr>
            <p:cxnSp>
              <p:nvCxnSpPr>
                <p:cNvPr id="14" name="Straight Arrow Connector 13"/>
                <p:cNvCxnSpPr/>
                <p:nvPr/>
              </p:nvCxnSpPr>
              <p:spPr>
                <a:xfrm>
                  <a:off x="7408456" y="2644625"/>
                  <a:ext cx="0" cy="822875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Straight Arrow Connector 15"/>
                <p:cNvCxnSpPr/>
                <p:nvPr/>
              </p:nvCxnSpPr>
              <p:spPr>
                <a:xfrm>
                  <a:off x="7406894" y="2648813"/>
                  <a:ext cx="1023465" cy="0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Straight Arrow Connector 17"/>
                <p:cNvCxnSpPr/>
                <p:nvPr/>
              </p:nvCxnSpPr>
              <p:spPr>
                <a:xfrm flipH="1">
                  <a:off x="6468427" y="2648813"/>
                  <a:ext cx="934278" cy="428407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9" name="TextBox 18"/>
              <p:cNvSpPr txBox="1"/>
              <p:nvPr/>
            </p:nvSpPr>
            <p:spPr>
              <a:xfrm>
                <a:off x="7367952" y="3281520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+y</a:t>
                </a: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6301554" y="2815610"/>
                <a:ext cx="320922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+z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8061176" y="2451482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+x</a:t>
                </a:r>
              </a:p>
            </p:txBody>
          </p:sp>
        </p:grpSp>
      </p:grpSp>
      <p:grpSp>
        <p:nvGrpSpPr>
          <p:cNvPr id="54" name="Group 53"/>
          <p:cNvGrpSpPr/>
          <p:nvPr/>
        </p:nvGrpSpPr>
        <p:grpSpPr>
          <a:xfrm>
            <a:off x="1005986" y="5344954"/>
            <a:ext cx="1762800" cy="1063613"/>
            <a:chOff x="1005986" y="5344954"/>
            <a:chExt cx="1762800" cy="1063613"/>
          </a:xfrm>
        </p:grpSpPr>
        <p:sp>
          <p:nvSpPr>
            <p:cNvPr id="46" name="Arc 45"/>
            <p:cNvSpPr/>
            <p:nvPr/>
          </p:nvSpPr>
          <p:spPr>
            <a:xfrm flipH="1">
              <a:off x="1650159" y="5542916"/>
              <a:ext cx="424206" cy="758281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1005986" y="5344954"/>
              <a:ext cx="1762800" cy="1063613"/>
              <a:chOff x="-2920746" y="4128941"/>
              <a:chExt cx="1762800" cy="1063613"/>
            </a:xfrm>
          </p:grpSpPr>
          <p:cxnSp>
            <p:nvCxnSpPr>
              <p:cNvPr id="48" name="Straight Arrow Connector 47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9" name="Straight Arrow Connector 48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Straight Arrow Connector 49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1" name="TextBox 50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</p:grpSp>
      <p:grpSp>
        <p:nvGrpSpPr>
          <p:cNvPr id="67" name="Group 66"/>
          <p:cNvGrpSpPr/>
          <p:nvPr/>
        </p:nvGrpSpPr>
        <p:grpSpPr>
          <a:xfrm>
            <a:off x="3623575" y="5304518"/>
            <a:ext cx="1762800" cy="1063613"/>
            <a:chOff x="3480054" y="5405540"/>
            <a:chExt cx="1762800" cy="1063613"/>
          </a:xfrm>
        </p:grpSpPr>
        <p:grpSp>
          <p:nvGrpSpPr>
            <p:cNvPr id="59" name="Group 58"/>
            <p:cNvGrpSpPr/>
            <p:nvPr/>
          </p:nvGrpSpPr>
          <p:grpSpPr>
            <a:xfrm>
              <a:off x="3480054" y="5405540"/>
              <a:ext cx="1762800" cy="1063613"/>
              <a:chOff x="-2920746" y="4128941"/>
              <a:chExt cx="1762800" cy="1063613"/>
            </a:xfrm>
          </p:grpSpPr>
          <p:cxnSp>
            <p:nvCxnSpPr>
              <p:cNvPr id="60" name="Straight Arrow Connector 59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Straight Arrow Connector 61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3" name="TextBox 62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64" name="TextBox 63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65" name="TextBox 64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  <p:sp>
          <p:nvSpPr>
            <p:cNvPr id="66" name="Arc 65"/>
            <p:cNvSpPr/>
            <p:nvPr/>
          </p:nvSpPr>
          <p:spPr>
            <a:xfrm rot="455023" flipV="1">
              <a:off x="3981625" y="5792754"/>
              <a:ext cx="671006" cy="353327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6437126" y="5390249"/>
            <a:ext cx="1762800" cy="1063613"/>
            <a:chOff x="6314812" y="5401514"/>
            <a:chExt cx="1762800" cy="1063613"/>
          </a:xfrm>
        </p:grpSpPr>
        <p:grpSp>
          <p:nvGrpSpPr>
            <p:cNvPr id="69" name="Group 68"/>
            <p:cNvGrpSpPr/>
            <p:nvPr/>
          </p:nvGrpSpPr>
          <p:grpSpPr>
            <a:xfrm>
              <a:off x="6314812" y="5401514"/>
              <a:ext cx="1762800" cy="1063613"/>
              <a:chOff x="-2920746" y="4128941"/>
              <a:chExt cx="1762800" cy="1063613"/>
            </a:xfrm>
          </p:grpSpPr>
          <p:cxnSp>
            <p:nvCxnSpPr>
              <p:cNvPr id="70" name="Straight Arrow Connector 69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Straight Arrow Connector 70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Straight Arrow Connector 71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75" name="TextBox 74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  <p:sp>
          <p:nvSpPr>
            <p:cNvPr id="76" name="Arc 75"/>
            <p:cNvSpPr/>
            <p:nvPr/>
          </p:nvSpPr>
          <p:spPr>
            <a:xfrm rot="16200000" flipV="1">
              <a:off x="6566051" y="5877391"/>
              <a:ext cx="335882" cy="528015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39005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Used to change the size, shape, position or rotation of an element.</a:t>
            </a:r>
          </a:p>
          <a:p>
            <a:r>
              <a:rPr lang="en-GB" dirty="0"/>
              <a:t>Elements are transformed in 2D or 3D space</a:t>
            </a:r>
          </a:p>
          <a:p>
            <a:r>
              <a:rPr lang="en-GB" dirty="0">
                <a:hlinkClick r:id="rId2"/>
              </a:rPr>
              <a:t>CSS3 transformations</a:t>
            </a:r>
            <a:r>
              <a:rPr lang="en-GB" dirty="0"/>
              <a:t> are defined using the </a:t>
            </a:r>
            <a:r>
              <a:rPr lang="en-GB" b="1" dirty="0"/>
              <a:t>transform</a:t>
            </a:r>
            <a:r>
              <a:rPr lang="en-GB" dirty="0"/>
              <a:t> property: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transform-function(parameters)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74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scale()</a:t>
            </a:r>
            <a:r>
              <a:rPr lang="en-GB" dirty="0"/>
              <a:t>: changes the size, i.e. width, height or depth (3D).</a:t>
            </a:r>
          </a:p>
          <a:p>
            <a:r>
              <a:rPr lang="en-GB" b="1" dirty="0"/>
              <a:t>translate()</a:t>
            </a:r>
            <a:r>
              <a:rPr lang="en-GB" dirty="0"/>
              <a:t>: changes the position of an element along the X, Y or Z axes.</a:t>
            </a:r>
          </a:p>
          <a:p>
            <a:r>
              <a:rPr lang="en-GB" b="1" dirty="0"/>
              <a:t>rotate()</a:t>
            </a:r>
            <a:r>
              <a:rPr lang="en-GB" dirty="0"/>
              <a:t>: rotates an element clockwise (positive) or anti-clockwise(negative) at a degree.</a:t>
            </a:r>
          </a:p>
          <a:p>
            <a:r>
              <a:rPr lang="en-GB" b="1" dirty="0" err="1"/>
              <a:t>skewX</a:t>
            </a:r>
            <a:r>
              <a:rPr lang="en-GB" b="1" dirty="0"/>
              <a:t>()</a:t>
            </a:r>
            <a:r>
              <a:rPr lang="en-GB" dirty="0"/>
              <a:t> or </a:t>
            </a:r>
            <a:r>
              <a:rPr lang="en-GB" b="1" dirty="0" err="1"/>
              <a:t>skewY</a:t>
            </a:r>
            <a:r>
              <a:rPr lang="en-GB" b="1" dirty="0"/>
              <a:t>()</a:t>
            </a:r>
            <a:r>
              <a:rPr lang="en-GB" dirty="0"/>
              <a:t>: turns an element about the x or y axes (2D only).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481914" y="6165304"/>
            <a:ext cx="1284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hlinkClick r:id="rId2"/>
              </a:rPr>
              <a:t>See More ...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1762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CSS3 transformations</a:t>
            </a:r>
            <a:r>
              <a:rPr lang="en-GB" dirty="0"/>
              <a:t> are defined using the </a:t>
            </a:r>
            <a:r>
              <a:rPr lang="en-GB" b="1" dirty="0"/>
              <a:t>transform</a:t>
            </a:r>
            <a:r>
              <a:rPr lang="en-GB" dirty="0"/>
              <a:t> property: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transform-function(parameters)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transform-function: one of </a:t>
            </a:r>
            <a:r>
              <a:rPr lang="en-GB" i="1" dirty="0"/>
              <a:t>translate</a:t>
            </a:r>
            <a:r>
              <a:rPr lang="en-GB" dirty="0"/>
              <a:t>, </a:t>
            </a:r>
            <a:r>
              <a:rPr lang="en-GB" i="1" dirty="0"/>
              <a:t>scale</a:t>
            </a:r>
            <a:r>
              <a:rPr lang="en-GB" dirty="0"/>
              <a:t>, </a:t>
            </a:r>
            <a:r>
              <a:rPr lang="en-GB" i="1" dirty="0"/>
              <a:t>rotate</a:t>
            </a:r>
            <a:r>
              <a:rPr lang="en-GB" dirty="0"/>
              <a:t> or </a:t>
            </a:r>
            <a:r>
              <a:rPr lang="en-GB" i="1" dirty="0"/>
              <a:t>skew</a:t>
            </a:r>
            <a:r>
              <a:rPr lang="en-GB" dirty="0"/>
              <a:t>. </a:t>
            </a:r>
          </a:p>
          <a:p>
            <a:r>
              <a:rPr lang="en-GB" dirty="0"/>
              <a:t>Parameters are for:</a:t>
            </a:r>
          </a:p>
          <a:p>
            <a:pPr lvl="1"/>
            <a:r>
              <a:rPr lang="en-GB" b="1" i="1" dirty="0"/>
              <a:t>Translate</a:t>
            </a:r>
            <a:r>
              <a:rPr lang="en-GB" dirty="0"/>
              <a:t>: how many units to move the element.</a:t>
            </a:r>
          </a:p>
          <a:p>
            <a:pPr lvl="1"/>
            <a:r>
              <a:rPr lang="en-GB" b="1" i="1" dirty="0"/>
              <a:t>Rotate</a:t>
            </a:r>
            <a:r>
              <a:rPr lang="en-GB" dirty="0"/>
              <a:t>: how many degrees to rotate the element.</a:t>
            </a:r>
          </a:p>
          <a:p>
            <a:pPr lvl="1"/>
            <a:r>
              <a:rPr lang="en-GB" b="1" i="1" dirty="0"/>
              <a:t>Scale</a:t>
            </a:r>
            <a:r>
              <a:rPr lang="en-GB" dirty="0"/>
              <a:t>: by how much do you want to increase or decrease the element.</a:t>
            </a:r>
          </a:p>
          <a:p>
            <a:pPr lvl="1"/>
            <a:r>
              <a:rPr lang="en-GB" b="1" i="1" dirty="0"/>
              <a:t>Skew</a:t>
            </a:r>
            <a:r>
              <a:rPr lang="en-GB" dirty="0"/>
              <a:t>: what is the size of the angle (degrees) to skew the element by.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02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 Functions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511934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Scale</a:t>
            </a:r>
          </a:p>
          <a:p>
            <a:pPr lvl="1"/>
            <a:r>
              <a:rPr lang="en-GB" dirty="0"/>
              <a:t>scale(x, y)</a:t>
            </a:r>
          </a:p>
          <a:p>
            <a:pPr lvl="1"/>
            <a:r>
              <a:rPr lang="en-GB" dirty="0"/>
              <a:t>scale3d(x, y, z)</a:t>
            </a:r>
          </a:p>
          <a:p>
            <a:pPr lvl="1"/>
            <a:r>
              <a:rPr lang="en-GB" dirty="0" err="1"/>
              <a:t>scaleX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scaleY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scaleZ</a:t>
            </a:r>
            <a:r>
              <a:rPr lang="en-GB" dirty="0"/>
              <a:t>(z)</a:t>
            </a:r>
          </a:p>
          <a:p>
            <a:r>
              <a:rPr lang="en-GB" b="1" dirty="0"/>
              <a:t>Translate</a:t>
            </a:r>
          </a:p>
          <a:p>
            <a:pPr lvl="1"/>
            <a:r>
              <a:rPr lang="en-GB" dirty="0"/>
              <a:t>translate(x, y)</a:t>
            </a:r>
          </a:p>
          <a:p>
            <a:pPr lvl="1"/>
            <a:r>
              <a:rPr lang="en-GB" dirty="0"/>
              <a:t>translate3d(x, y, z)</a:t>
            </a:r>
          </a:p>
          <a:p>
            <a:pPr lvl="1"/>
            <a:r>
              <a:rPr lang="en-GB" dirty="0" err="1"/>
              <a:t>translateX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translateY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translateZ</a:t>
            </a:r>
            <a:r>
              <a:rPr lang="en-GB" dirty="0"/>
              <a:t>(z)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0" y="1589566"/>
            <a:ext cx="4146699" cy="511603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Rotate</a:t>
            </a:r>
            <a:r>
              <a:rPr lang="en-GB" dirty="0"/>
              <a:t>: positive angle values rotate clockwise, negative, anti-clockwise.</a:t>
            </a:r>
          </a:p>
          <a:p>
            <a:pPr lvl="1"/>
            <a:r>
              <a:rPr lang="en-GB" dirty="0"/>
              <a:t>rotate(angle)</a:t>
            </a:r>
          </a:p>
          <a:p>
            <a:pPr lvl="1"/>
            <a:r>
              <a:rPr lang="en-GB" dirty="0"/>
              <a:t>rotate3d(x, y, z, angle)</a:t>
            </a:r>
          </a:p>
          <a:p>
            <a:pPr lvl="1"/>
            <a:r>
              <a:rPr lang="en-GB" dirty="0" err="1"/>
              <a:t>rotateX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rotateY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rotateZ</a:t>
            </a:r>
            <a:r>
              <a:rPr lang="en-GB" dirty="0"/>
              <a:t>(z)</a:t>
            </a:r>
          </a:p>
          <a:p>
            <a:r>
              <a:rPr lang="en-GB" b="1" dirty="0"/>
              <a:t>Skew</a:t>
            </a:r>
          </a:p>
          <a:p>
            <a:pPr lvl="1"/>
            <a:r>
              <a:rPr lang="en-GB" dirty="0"/>
              <a:t>skew(x-angle, y-angle)</a:t>
            </a:r>
          </a:p>
          <a:p>
            <a:pPr lvl="1"/>
            <a:r>
              <a:rPr lang="en-GB" dirty="0" err="1"/>
              <a:t>skewX</a:t>
            </a:r>
            <a:r>
              <a:rPr lang="en-GB" dirty="0"/>
              <a:t>(angle)</a:t>
            </a:r>
          </a:p>
          <a:p>
            <a:pPr lvl="1"/>
            <a:r>
              <a:rPr lang="en-GB" dirty="0" err="1"/>
              <a:t>skewY</a:t>
            </a:r>
            <a:r>
              <a:rPr lang="en-GB" dirty="0"/>
              <a:t>(angle)</a:t>
            </a:r>
          </a:p>
        </p:txBody>
      </p:sp>
    </p:spTree>
    <p:extLst>
      <p:ext uri="{BB962C8B-B14F-4D97-AF65-F5344CB8AC3E}">
        <p14:creationId xmlns:p14="http://schemas.microsoft.com/office/powerpoint/2010/main" val="1966336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72935" cy="5019261"/>
          </a:xfrm>
        </p:spPr>
        <p:txBody>
          <a:bodyPr>
            <a:normAutofit/>
          </a:bodyPr>
          <a:lstStyle/>
          <a:p>
            <a:r>
              <a:rPr lang="en-GB" dirty="0"/>
              <a:t>The following will translate (move) the div element </a:t>
            </a:r>
            <a:r>
              <a:rPr lang="en-GB"/>
              <a:t>by 100px </a:t>
            </a:r>
            <a:r>
              <a:rPr lang="en-GB" dirty="0"/>
              <a:t>right (x-axis) and by 100px downwards (y-axis).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translate(100px,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r>
              <a:rPr lang="en-GB" dirty="0"/>
              <a:t>The following will rotate the div element by 30 degrees anti-clockwise (negative angle):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rotate(-30deg)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725144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157595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 rot="20595295">
            <a:off x="4176529" y="4952729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7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0.125 -1.85185E-6 C 0.18108 -1.85185E-6 0.25 0.04931 0.25 0.08935 L 0.25 0.17871 " pathEditMode="relative" rAng="0" ptsTypes="AA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893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72935" cy="5019261"/>
          </a:xfrm>
        </p:spPr>
        <p:txBody>
          <a:bodyPr>
            <a:normAutofit/>
          </a:bodyPr>
          <a:lstStyle/>
          <a:p>
            <a:r>
              <a:rPr lang="en-GB" dirty="0"/>
              <a:t>The following will scale the div element by 1.5 times its original size (both width and height):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scale(1.5)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429000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0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Transform Functions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37112"/>
          </a:xfrm>
        </p:spPr>
        <p:txBody>
          <a:bodyPr>
            <a:normAutofit/>
          </a:bodyPr>
          <a:lstStyle/>
          <a:p>
            <a:r>
              <a:rPr lang="en-GB" dirty="0"/>
              <a:t>You can combine multiple transform functions.</a:t>
            </a:r>
          </a:p>
          <a:p>
            <a:r>
              <a:rPr lang="en-GB" dirty="0"/>
              <a:t>You combine them by separating the different transform functions with a </a:t>
            </a:r>
            <a:r>
              <a:rPr lang="en-GB" b="1" i="1" dirty="0"/>
              <a:t>space</a:t>
            </a:r>
            <a:r>
              <a:rPr lang="en-GB" dirty="0"/>
              <a:t>.</a:t>
            </a:r>
          </a:p>
          <a:p>
            <a:r>
              <a:rPr lang="en-GB" dirty="0"/>
              <a:t>For example, you want to both rotate an element by 45 degrees and scale it to twice its size: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endParaRPr lang="en-GB" sz="2400" dirty="0">
              <a:solidFill>
                <a:srgbClr val="FF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rotate(45deg) scale(2.0)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436096" y="2996952"/>
            <a:ext cx="144016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445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Allows you to </a:t>
            </a:r>
            <a:r>
              <a:rPr lang="en-GB" b="1" i="1" dirty="0"/>
              <a:t>change CSS property values</a:t>
            </a:r>
            <a:r>
              <a:rPr lang="en-GB" dirty="0"/>
              <a:t> (from one value to another) </a:t>
            </a:r>
            <a:r>
              <a:rPr lang="en-GB" b="1" i="1" dirty="0"/>
              <a:t>smoothly over a given duration</a:t>
            </a:r>
            <a:r>
              <a:rPr lang="en-GB" dirty="0"/>
              <a:t> as an element changes state.</a:t>
            </a:r>
          </a:p>
          <a:p>
            <a:pPr lvl="1"/>
            <a:r>
              <a:rPr lang="en-GB" dirty="0"/>
              <a:t>E.g. change link colour gradually as user hovers over it.</a:t>
            </a:r>
          </a:p>
          <a:p>
            <a:r>
              <a:rPr lang="en-GB" dirty="0"/>
              <a:t>To create a transition effect, you use the </a:t>
            </a:r>
            <a:r>
              <a:rPr lang="en-GB" b="1" dirty="0"/>
              <a:t>transition property</a:t>
            </a:r>
            <a:r>
              <a:rPr lang="en-GB" dirty="0"/>
              <a:t> and you </a:t>
            </a:r>
            <a:r>
              <a:rPr lang="en-GB" u="sng" dirty="0"/>
              <a:t>must</a:t>
            </a:r>
            <a:r>
              <a:rPr lang="en-GB" dirty="0"/>
              <a:t> specify: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CSS property</a:t>
            </a:r>
            <a:r>
              <a:rPr lang="en-GB" b="1" dirty="0"/>
              <a:t> </a:t>
            </a:r>
            <a:r>
              <a:rPr lang="en-GB" dirty="0"/>
              <a:t>you want to add a transition effect to.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duration</a:t>
            </a:r>
            <a:r>
              <a:rPr lang="en-GB" dirty="0"/>
              <a:t> of the effect.</a:t>
            </a:r>
          </a:p>
        </p:txBody>
      </p:sp>
    </p:spTree>
    <p:extLst>
      <p:ext uri="{BB962C8B-B14F-4D97-AF65-F5344CB8AC3E}">
        <p14:creationId xmlns:p14="http://schemas.microsoft.com/office/powerpoint/2010/main" val="48672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Transitions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Create a transition effect that increases the </a:t>
            </a:r>
            <a:r>
              <a:rPr lang="en-GB" b="1" dirty="0"/>
              <a:t>width</a:t>
            </a:r>
            <a:r>
              <a:rPr lang="en-GB" dirty="0"/>
              <a:t> of a button </a:t>
            </a:r>
            <a:r>
              <a:rPr lang="en-GB" i="1" u="sng" dirty="0"/>
              <a:t>gradually</a:t>
            </a:r>
            <a:r>
              <a:rPr lang="en-GB" dirty="0"/>
              <a:t> when the user </a:t>
            </a:r>
            <a:r>
              <a:rPr lang="en-GB" i="1" dirty="0"/>
              <a:t>hovers</a:t>
            </a:r>
            <a:r>
              <a:rPr lang="en-GB" dirty="0"/>
              <a:t> over it.</a:t>
            </a:r>
          </a:p>
          <a:p>
            <a:r>
              <a:rPr lang="en-GB" dirty="0"/>
              <a:t>Create the normal button styles:</a:t>
            </a:r>
          </a:p>
          <a:p>
            <a:pPr lvl="1"/>
            <a:r>
              <a:rPr lang="en-GB" dirty="0"/>
              <a:t>Add a transition property for the width, </a:t>
            </a:r>
          </a:p>
          <a:p>
            <a:pPr lvl="1"/>
            <a:r>
              <a:rPr lang="en-GB" dirty="0"/>
              <a:t>The change will take place over 2 seconds.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Now for the hover state, add the change in width: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#btn1:hover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combine multiple transitions by separating them with commas: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2s, background-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07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Transition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19650"/>
          </a:xfrm>
        </p:spPr>
        <p:txBody>
          <a:bodyPr>
            <a:normAutofit/>
          </a:bodyPr>
          <a:lstStyle/>
          <a:p>
            <a:r>
              <a:rPr lang="en-GB" dirty="0"/>
              <a:t>The two mandatory transition properties are:</a:t>
            </a:r>
          </a:p>
          <a:p>
            <a:pPr lvl="1"/>
            <a:r>
              <a:rPr lang="en-GB" b="1" dirty="0"/>
              <a:t>transition-property</a:t>
            </a:r>
            <a:r>
              <a:rPr lang="en-GB" dirty="0"/>
              <a:t>: the CSS property to apply the transition to.</a:t>
            </a:r>
          </a:p>
          <a:p>
            <a:pPr lvl="1"/>
            <a:r>
              <a:rPr lang="en-GB" b="1" dirty="0"/>
              <a:t>transition-duration</a:t>
            </a:r>
            <a:r>
              <a:rPr lang="en-GB" dirty="0"/>
              <a:t>: the length of time over which the transition occurs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b="1" dirty="0"/>
              <a:t>Note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not all CSS properties can be animated (allow changes to their style properties).</a:t>
            </a:r>
          </a:p>
          <a:p>
            <a:pPr lvl="1"/>
            <a:r>
              <a:rPr lang="en-GB" dirty="0"/>
              <a:t>See list of CSS properties that can be animated </a:t>
            </a:r>
            <a:r>
              <a:rPr lang="en-GB" dirty="0">
                <a:hlinkClick r:id="rId2"/>
              </a:rPr>
              <a:t>here</a:t>
            </a:r>
            <a:r>
              <a:rPr lang="en-GB" dirty="0"/>
              <a:t>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486400" y="2571750"/>
            <a:ext cx="762000" cy="1571625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667500" y="3357562"/>
            <a:ext cx="314325" cy="785813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45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Transition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8845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specify the following transition properties to control how the change effect occurs:</a:t>
            </a:r>
          </a:p>
          <a:p>
            <a:r>
              <a:rPr lang="en-GB" b="1" dirty="0"/>
              <a:t>transition-timing-function</a:t>
            </a:r>
            <a:r>
              <a:rPr lang="en-GB" dirty="0"/>
              <a:t>: how the transition effect changes speed during the duration of the change:</a:t>
            </a:r>
          </a:p>
          <a:p>
            <a:pPr marL="365760" lvl="1" indent="0" algn="ctr">
              <a:buNone/>
            </a:pPr>
            <a:r>
              <a:rPr lang="en-GB" dirty="0"/>
              <a:t>ease, linear, ease-in, ease-out, ease-in-out, etc.</a:t>
            </a:r>
          </a:p>
          <a:p>
            <a:r>
              <a:rPr lang="en-GB" b="1" dirty="0"/>
              <a:t>transition-delay</a:t>
            </a:r>
            <a:r>
              <a:rPr lang="en-GB" dirty="0"/>
              <a:t>: specifies a delay before the transition effect starts.</a:t>
            </a:r>
          </a:p>
        </p:txBody>
      </p:sp>
    </p:spTree>
    <p:extLst>
      <p:ext uri="{BB962C8B-B14F-4D97-AF65-F5344CB8AC3E}">
        <p14:creationId xmlns:p14="http://schemas.microsoft.com/office/powerpoint/2010/main" val="244913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Transition &amp; Animation Timing Functions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3418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Timing 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Default value. Specifies a transition effect with a slow start, then fast, then end slowly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linear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the same speed from start to end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ease-in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start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ease-out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end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ease-in-out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start and end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27421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Transition Shorthand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transition shorthand property allows you to specify all of the properties </a:t>
            </a:r>
            <a:r>
              <a:rPr lang="en-GB" b="1" i="1" dirty="0"/>
              <a:t>in one line</a:t>
            </a:r>
            <a:r>
              <a:rPr lang="en-GB" dirty="0"/>
              <a:t> instead of as individual property definitions.</a:t>
            </a:r>
          </a:p>
          <a:p>
            <a:r>
              <a:rPr lang="en-GB" dirty="0"/>
              <a:t>The syntax is: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transition-property transition-duration transition-timing-function transition-delay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28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Animations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Before CSS3, animations on the Web were done with Flash or JavaScript.</a:t>
            </a:r>
          </a:p>
          <a:p>
            <a:r>
              <a:rPr lang="en-GB" dirty="0"/>
              <a:t>CSS3 allows you to animate elements.</a:t>
            </a:r>
          </a:p>
          <a:p>
            <a:pPr lvl="1"/>
            <a:r>
              <a:rPr lang="en-GB" dirty="0"/>
              <a:t>You can change an element gradually from one style to another.</a:t>
            </a:r>
          </a:p>
          <a:p>
            <a:pPr lvl="1"/>
            <a:r>
              <a:rPr lang="en-GB" dirty="0"/>
              <a:t>You can change as many style properties as you want, </a:t>
            </a:r>
            <a:r>
              <a:rPr lang="en-GB" i="1" u="sng" dirty="0"/>
              <a:t>as long as they can be </a:t>
            </a:r>
            <a:r>
              <a:rPr lang="en-GB" i="1" u="sng" dirty="0">
                <a:hlinkClick r:id="rId3"/>
              </a:rPr>
              <a:t>animated</a:t>
            </a:r>
            <a:r>
              <a:rPr lang="en-GB" dirty="0"/>
              <a:t>, and as many times as you want.</a:t>
            </a:r>
          </a:p>
          <a:p>
            <a:r>
              <a:rPr lang="en-GB" dirty="0"/>
              <a:t>To define an animation, you need to specify </a:t>
            </a:r>
            <a:r>
              <a:rPr lang="en-GB" b="1" dirty="0"/>
              <a:t>key frames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is, what styles will change at what times.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33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Key frames identify the sequence of changes in the animation – </a:t>
            </a:r>
            <a:r>
              <a:rPr lang="en-GB" b="1" i="1" dirty="0"/>
              <a:t>when</a:t>
            </a:r>
            <a:r>
              <a:rPr lang="en-GB" dirty="0"/>
              <a:t> and the </a:t>
            </a:r>
            <a:r>
              <a:rPr lang="en-GB" b="1" i="1" dirty="0"/>
              <a:t>changing value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@</a:t>
            </a:r>
            <a:r>
              <a:rPr lang="en-GB" b="1" dirty="0" err="1"/>
              <a:t>keyframes</a:t>
            </a:r>
            <a:r>
              <a:rPr lang="en-GB" dirty="0"/>
              <a:t> rules is used to create an animation sequence.</a:t>
            </a:r>
          </a:p>
          <a:p>
            <a:r>
              <a:rPr lang="en-GB" dirty="0"/>
              <a:t>The sequence can be specified using:</a:t>
            </a:r>
          </a:p>
          <a:p>
            <a:pPr lvl="1"/>
            <a:r>
              <a:rPr lang="en-GB" b="1" dirty="0"/>
              <a:t>from</a:t>
            </a:r>
            <a:r>
              <a:rPr lang="en-GB" dirty="0"/>
              <a:t> (the start) and </a:t>
            </a:r>
            <a:r>
              <a:rPr lang="en-GB" b="1" dirty="0"/>
              <a:t>to</a:t>
            </a:r>
            <a:r>
              <a:rPr lang="en-GB" dirty="0"/>
              <a:t> (the end), OR</a:t>
            </a:r>
          </a:p>
          <a:p>
            <a:pPr lvl="1"/>
            <a:r>
              <a:rPr lang="en-GB" b="1" dirty="0"/>
              <a:t>Percentage (%) values</a:t>
            </a:r>
            <a:r>
              <a:rPr lang="en-GB" dirty="0"/>
              <a:t>, indicating percentage timing increments of the animation’s duration, where 0% (the start) and 100% (the end).</a:t>
            </a:r>
          </a:p>
        </p:txBody>
      </p:sp>
    </p:spTree>
    <p:extLst>
      <p:ext uri="{BB962C8B-B14F-4D97-AF65-F5344CB8AC3E}">
        <p14:creationId xmlns:p14="http://schemas.microsoft.com/office/powerpoint/2010/main" val="392339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Animation </a:t>
            </a:r>
            <a:r>
              <a:rPr lang="en-GB" dirty="0" err="1"/>
              <a:t>Keyframes</a:t>
            </a:r>
            <a:r>
              <a:rPr lang="en-GB" dirty="0"/>
              <a:t> Example I</a:t>
            </a:r>
            <a:br>
              <a:rPr lang="en-GB" dirty="0"/>
            </a:br>
            <a:r>
              <a:rPr lang="en-GB" sz="3100" dirty="0"/>
              <a:t>Using Percentage %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Specify the </a:t>
            </a:r>
            <a:r>
              <a:rPr lang="en-GB" dirty="0" err="1"/>
              <a:t>keyframe</a:t>
            </a:r>
            <a:r>
              <a:rPr lang="en-GB" dirty="0"/>
              <a:t> animation:</a:t>
            </a:r>
          </a:p>
          <a:p>
            <a:pPr lvl="1"/>
            <a:r>
              <a:rPr lang="en-GB" dirty="0"/>
              <a:t>Give the animation a </a:t>
            </a:r>
            <a:r>
              <a:rPr lang="en-GB" b="1" dirty="0"/>
              <a:t>name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Sequence of changes at different % values.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Link the animation to an element’s CSS styles using the animation property.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068960"/>
            <a:ext cx="180020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4139952" y="2492896"/>
            <a:ext cx="432048" cy="57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5437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Animation </a:t>
            </a:r>
            <a:r>
              <a:rPr lang="en-GB" dirty="0" err="1"/>
              <a:t>Keyframes</a:t>
            </a:r>
            <a:r>
              <a:rPr lang="en-GB" dirty="0"/>
              <a:t> Example I</a:t>
            </a:r>
            <a:br>
              <a:rPr lang="en-GB" dirty="0"/>
            </a:br>
            <a:r>
              <a:rPr lang="en-GB" sz="3100" dirty="0"/>
              <a:t>Using Percentage %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Specify the </a:t>
            </a:r>
            <a:r>
              <a:rPr lang="en-GB" dirty="0" err="1"/>
              <a:t>keyframe</a:t>
            </a:r>
            <a:r>
              <a:rPr lang="en-GB" dirty="0"/>
              <a:t> animation: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Link the animation to an element’s CSS styles using the animation property and specify:</a:t>
            </a:r>
          </a:p>
          <a:p>
            <a:pPr lvl="1"/>
            <a:r>
              <a:rPr lang="en-GB" dirty="0"/>
              <a:t>The name of the </a:t>
            </a:r>
            <a:r>
              <a:rPr lang="en-GB" dirty="0" err="1"/>
              <a:t>keyframe</a:t>
            </a:r>
            <a:r>
              <a:rPr lang="en-GB" dirty="0"/>
              <a:t> animation to play</a:t>
            </a:r>
          </a:p>
          <a:p>
            <a:pPr lvl="1"/>
            <a:r>
              <a:rPr lang="en-GB" dirty="0"/>
              <a:t>The duration to play the animation for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myDiv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animation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5s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200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99792" y="1988840"/>
            <a:ext cx="1728192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5301208"/>
            <a:ext cx="2160240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0938" y="6292334"/>
            <a:ext cx="822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The div element’s text will change colour (red-green-blue) over a 5 second period.</a:t>
            </a:r>
          </a:p>
        </p:txBody>
      </p:sp>
    </p:spTree>
    <p:extLst>
      <p:ext uri="{BB962C8B-B14F-4D97-AF65-F5344CB8AC3E}">
        <p14:creationId xmlns:p14="http://schemas.microsoft.com/office/powerpoint/2010/main" val="191996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Animations </a:t>
            </a:r>
            <a:r>
              <a:rPr lang="en-GB" dirty="0" err="1"/>
              <a:t>Keyframes</a:t>
            </a:r>
            <a:r>
              <a:rPr lang="en-GB" dirty="0"/>
              <a:t> Example II</a:t>
            </a:r>
            <a:br>
              <a:rPr lang="en-GB" dirty="0"/>
            </a:br>
            <a:r>
              <a:rPr lang="en-GB" sz="3100" dirty="0"/>
              <a:t>Using From – To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8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Two </a:t>
            </a:r>
            <a:r>
              <a:rPr lang="en-GB" dirty="0" err="1"/>
              <a:t>keyframe</a:t>
            </a:r>
            <a:r>
              <a:rPr lang="en-GB" dirty="0"/>
              <a:t> sequences defined: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fadeIn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from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opacity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0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to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opacity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The two key frames are applied to an element: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myDiv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animation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fadeIn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2s,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5s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2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0938" y="6292334"/>
            <a:ext cx="8245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The div element’s text will fade in over a 2 second period and also change colour (red-green-blue) over a 5 second period.</a:t>
            </a:r>
          </a:p>
        </p:txBody>
      </p:sp>
    </p:spTree>
    <p:extLst>
      <p:ext uri="{BB962C8B-B14F-4D97-AF65-F5344CB8AC3E}">
        <p14:creationId xmlns:p14="http://schemas.microsoft.com/office/powerpoint/2010/main" val="378072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Animation Properties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8276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070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63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name identifying the</a:t>
                      </a:r>
                      <a:r>
                        <a:rPr lang="en-GB" baseline="0" dirty="0"/>
                        <a:t> @</a:t>
                      </a:r>
                      <a:r>
                        <a:rPr lang="en-GB" baseline="0" dirty="0" err="1"/>
                        <a:t>keyframe</a:t>
                      </a:r>
                      <a:r>
                        <a:rPr lang="en-GB" baseline="0" dirty="0"/>
                        <a:t> animation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animation-duration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duration it takes to complete</a:t>
                      </a:r>
                      <a:r>
                        <a:rPr lang="en-GB" baseline="0" dirty="0"/>
                        <a:t> one animation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animation-timing-function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how</a:t>
                      </a:r>
                      <a:r>
                        <a:rPr lang="en-GB" baseline="0" dirty="0"/>
                        <a:t> the animation changes speed (progresses) over one animation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animation-iteration-count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number of times the animation is played - use </a:t>
                      </a:r>
                      <a:r>
                        <a:rPr lang="en-GB" b="1" i="1" baseline="0" dirty="0"/>
                        <a:t>infinite</a:t>
                      </a:r>
                      <a:r>
                        <a:rPr lang="en-GB" baseline="0" dirty="0"/>
                        <a:t> to loop continuously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if animation</a:t>
                      </a:r>
                      <a:r>
                        <a:rPr lang="en-GB" baseline="0" dirty="0"/>
                        <a:t> should play in reverse or alternate on each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animation-play-state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if animation</a:t>
                      </a:r>
                      <a:r>
                        <a:rPr lang="en-GB" baseline="0" dirty="0"/>
                        <a:t> is running or paused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animation-delay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 specify</a:t>
                      </a:r>
                      <a:r>
                        <a:rPr lang="en-GB" baseline="0" dirty="0"/>
                        <a:t> a </a:t>
                      </a:r>
                      <a:r>
                        <a:rPr lang="en-GB" dirty="0"/>
                        <a:t>delay</a:t>
                      </a:r>
                      <a:r>
                        <a:rPr lang="en-GB" baseline="0" dirty="0"/>
                        <a:t> before the animation starts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animation-fill-mode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styles will</a:t>
                      </a:r>
                      <a:r>
                        <a:rPr lang="en-GB" baseline="0" dirty="0"/>
                        <a:t> apply when not playing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shorthand property defining all properties in one statement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19406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Animation Shorthand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animation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animation-name animation-duration animation-timing-function animation-delay animation-iteration-count animation-direction animation-fill-mode animation-play-state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6815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8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2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4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DADCA9B5-158F-4D02-B046-8BD1B68E75E9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BA21EB8C-A291-475A-B6D9-2E4524FD5771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251956A2-A982-47C1-B442-63A97C345DFD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2641</Words>
  <Application>Microsoft Office PowerPoint</Application>
  <PresentationFormat>On-screen Show (4:3)</PresentationFormat>
  <Paragraphs>329</Paragraphs>
  <Slides>36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  <vt:variant>
        <vt:lpstr>Custom Shows</vt:lpstr>
      </vt:variant>
      <vt:variant>
        <vt:i4>1</vt:i4>
      </vt:variant>
    </vt:vector>
  </HeadingPairs>
  <TitlesOfParts>
    <vt:vector size="45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More CSS: Positioning, Transformations, Transitions &amp; Animations</vt:lpstr>
      <vt:lpstr>Today’s Lecture</vt:lpstr>
      <vt:lpstr>CSS Positioning</vt:lpstr>
      <vt:lpstr>CSS Positioning Properties </vt:lpstr>
      <vt:lpstr>CSS Positioning Properties</vt:lpstr>
      <vt:lpstr>Static Positioning</vt:lpstr>
      <vt:lpstr>Relative Positioning</vt:lpstr>
      <vt:lpstr>CSS Positioning: Static and Relative</vt:lpstr>
      <vt:lpstr>Fixed Positioning</vt:lpstr>
      <vt:lpstr>Absolute Positioning</vt:lpstr>
      <vt:lpstr>CSS Positioning: Fixed and Absolute</vt:lpstr>
      <vt:lpstr>Positioning</vt:lpstr>
      <vt:lpstr>Sticky Positioning</vt:lpstr>
      <vt:lpstr>Transformations, Transitions &amp; Animations</vt:lpstr>
      <vt:lpstr>The Browser Coordinate System</vt:lpstr>
      <vt:lpstr>CSS3 Transformations</vt:lpstr>
      <vt:lpstr>CSS3 Transform Functions</vt:lpstr>
      <vt:lpstr>CSS3 Transformations</vt:lpstr>
      <vt:lpstr>CSS3 Transform Functions</vt:lpstr>
      <vt:lpstr>CSS3 Transformations Examples</vt:lpstr>
      <vt:lpstr>CSS3 Transformations Examples</vt:lpstr>
      <vt:lpstr>Combining Transform Functions</vt:lpstr>
      <vt:lpstr>CSS3 Transitions</vt:lpstr>
      <vt:lpstr>CSS3 Transitions Example</vt:lpstr>
      <vt:lpstr>CSS Transition Properties</vt:lpstr>
      <vt:lpstr>CSS Transition Properties</vt:lpstr>
      <vt:lpstr>Transition &amp; Animation Timing Functions</vt:lpstr>
      <vt:lpstr>The Transition Shorthand Property</vt:lpstr>
      <vt:lpstr>CSS3 Animations</vt:lpstr>
      <vt:lpstr>Key frames</vt:lpstr>
      <vt:lpstr>Animation Keyframes Example I Using Percentage % Values</vt:lpstr>
      <vt:lpstr>Animation Keyframes Example I Using Percentage % Values</vt:lpstr>
      <vt:lpstr>Animations Keyframes Example II Using From – To Values</vt:lpstr>
      <vt:lpstr>CSS3 Animation Properties</vt:lpstr>
      <vt:lpstr>The Animation Shorthand Property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Suneth Fernando</cp:lastModifiedBy>
  <cp:revision>1474</cp:revision>
  <cp:lastPrinted>2014-09-29T16:21:25Z</cp:lastPrinted>
  <dcterms:created xsi:type="dcterms:W3CDTF">2013-09-18T07:00:31Z</dcterms:created>
  <dcterms:modified xsi:type="dcterms:W3CDTF">2021-02-03T19:16:12Z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