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6" r:id="rId8"/>
    <p:sldId id="257" r:id="rId9"/>
    <p:sldId id="258" r:id="rId10"/>
    <p:sldId id="259" r:id="rId11"/>
    <p:sldId id="260" r:id="rId12"/>
    <p:sldId id="261" r:id="rId13"/>
    <p:sldId id="262" r:id="rId14"/>
    <p:sldId id="263" r:id="rId15"/>
    <p:sldId id="264" r:id="rId16"/>
    <p:sldId id="269" r:id="rId17"/>
    <p:sldId id="265" r:id="rId18"/>
    <p:sldId id="268" r:id="rId19"/>
    <p:sldId id="266" r:id="rId20"/>
    <p:sldId id="267"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4" d="100"/>
          <a:sy n="104" d="100"/>
        </p:scale>
        <p:origin x="13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1A0960-1E7F-4759-8847-195FB0A5531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4A2FDD1-CFD9-42DB-9D5E-8FEEF8BF2C8A}">
      <dgm:prSet/>
      <dgm:spPr/>
      <dgm:t>
        <a:bodyPr/>
        <a:lstStyle/>
        <a:p>
          <a:r>
            <a:rPr lang="en-GB"/>
            <a:t>Aim:</a:t>
          </a:r>
        </a:p>
      </dgm:t>
    </dgm:pt>
    <dgm:pt modelId="{D91BF84C-183A-45E1-8560-CB30AE299BC7}" type="parTrans" cxnId="{2A339259-9CA4-4B6E-8BFF-1549BD719F27}">
      <dgm:prSet/>
      <dgm:spPr/>
      <dgm:t>
        <a:bodyPr/>
        <a:lstStyle/>
        <a:p>
          <a:endParaRPr lang="en-GB"/>
        </a:p>
      </dgm:t>
    </dgm:pt>
    <dgm:pt modelId="{201428DB-02AA-4C78-887A-A04E4E97A402}" type="sibTrans" cxnId="{2A339259-9CA4-4B6E-8BFF-1549BD719F27}">
      <dgm:prSet/>
      <dgm:spPr/>
      <dgm:t>
        <a:bodyPr/>
        <a:lstStyle/>
        <a:p>
          <a:endParaRPr lang="en-GB"/>
        </a:p>
      </dgm:t>
    </dgm:pt>
    <dgm:pt modelId="{FDD2E36A-1FDE-463E-8A73-ECC759EC1CDC}">
      <dgm:prSet/>
      <dgm:spPr/>
      <dgm:t>
        <a:bodyPr/>
        <a:lstStyle/>
        <a:p>
          <a:r>
            <a:rPr lang="en-US"/>
            <a:t>To provide an introduction to a range of groups in society who are at risk of exclusion.  </a:t>
          </a:r>
          <a:endParaRPr lang="en-GB"/>
        </a:p>
      </dgm:t>
    </dgm:pt>
    <dgm:pt modelId="{027F4728-8A51-497F-973E-107DDD514290}" type="parTrans" cxnId="{196B33E2-02E5-47BA-AD33-BE4654DB61E4}">
      <dgm:prSet/>
      <dgm:spPr/>
      <dgm:t>
        <a:bodyPr/>
        <a:lstStyle/>
        <a:p>
          <a:endParaRPr lang="en-GB"/>
        </a:p>
      </dgm:t>
    </dgm:pt>
    <dgm:pt modelId="{A1141153-6751-4B20-9528-B45DD088153A}" type="sibTrans" cxnId="{196B33E2-02E5-47BA-AD33-BE4654DB61E4}">
      <dgm:prSet/>
      <dgm:spPr/>
      <dgm:t>
        <a:bodyPr/>
        <a:lstStyle/>
        <a:p>
          <a:endParaRPr lang="en-GB"/>
        </a:p>
      </dgm:t>
    </dgm:pt>
    <dgm:pt modelId="{31179F14-50E8-4D4F-942C-1568B8172C6D}">
      <dgm:prSet/>
      <dgm:spPr/>
      <dgm:t>
        <a:bodyPr/>
        <a:lstStyle/>
        <a:p>
          <a:r>
            <a:rPr lang="en-US"/>
            <a:t>Upon the successful completion of this module, the student should be able to </a:t>
          </a:r>
          <a:endParaRPr lang="en-GB"/>
        </a:p>
      </dgm:t>
    </dgm:pt>
    <dgm:pt modelId="{2CA580FF-2F8C-44EC-A049-8608D4DC3825}" type="parTrans" cxnId="{54951268-B499-4D08-8650-511F953BFAFB}">
      <dgm:prSet/>
      <dgm:spPr/>
      <dgm:t>
        <a:bodyPr/>
        <a:lstStyle/>
        <a:p>
          <a:endParaRPr lang="en-GB"/>
        </a:p>
      </dgm:t>
    </dgm:pt>
    <dgm:pt modelId="{66A28264-AB2D-437C-B8D5-EDAEB3FE9A71}" type="sibTrans" cxnId="{54951268-B499-4D08-8650-511F953BFAFB}">
      <dgm:prSet/>
      <dgm:spPr/>
      <dgm:t>
        <a:bodyPr/>
        <a:lstStyle/>
        <a:p>
          <a:endParaRPr lang="en-GB"/>
        </a:p>
      </dgm:t>
    </dgm:pt>
    <dgm:pt modelId="{CDBB6B20-ABF8-41D4-9CA5-A67AC6320EA6}">
      <dgm:prSet/>
      <dgm:spPr/>
      <dgm:t>
        <a:bodyPr/>
        <a:lstStyle/>
        <a:p>
          <a:r>
            <a:rPr lang="en-US"/>
            <a:t>understand a range of groups at risk of exclusion; </a:t>
          </a:r>
          <a:endParaRPr lang="en-GB"/>
        </a:p>
      </dgm:t>
    </dgm:pt>
    <dgm:pt modelId="{5CCD5923-2A9A-4EAA-939E-2B7B5392FD34}" type="parTrans" cxnId="{C454D6AD-51CD-411E-B052-67E7D1BF2308}">
      <dgm:prSet/>
      <dgm:spPr/>
      <dgm:t>
        <a:bodyPr/>
        <a:lstStyle/>
        <a:p>
          <a:endParaRPr lang="en-GB"/>
        </a:p>
      </dgm:t>
    </dgm:pt>
    <dgm:pt modelId="{A6CB4153-7B36-498D-AC50-77F0EBBFB640}" type="sibTrans" cxnId="{C454D6AD-51CD-411E-B052-67E7D1BF2308}">
      <dgm:prSet/>
      <dgm:spPr/>
      <dgm:t>
        <a:bodyPr/>
        <a:lstStyle/>
        <a:p>
          <a:endParaRPr lang="en-GB"/>
        </a:p>
      </dgm:t>
    </dgm:pt>
    <dgm:pt modelId="{BD714B3D-64A9-4F7F-99EC-B0D9601EF686}">
      <dgm:prSet/>
      <dgm:spPr/>
      <dgm:t>
        <a:bodyPr/>
        <a:lstStyle/>
        <a:p>
          <a:r>
            <a:rPr lang="en-US"/>
            <a:t>define key terms and demographic characteristics of these groups; </a:t>
          </a:r>
          <a:endParaRPr lang="en-GB"/>
        </a:p>
      </dgm:t>
    </dgm:pt>
    <dgm:pt modelId="{5A4073F2-9677-4A35-BFA1-EBC362E52093}" type="parTrans" cxnId="{CEBBABFE-E522-4B09-8463-83C25C459857}">
      <dgm:prSet/>
      <dgm:spPr/>
      <dgm:t>
        <a:bodyPr/>
        <a:lstStyle/>
        <a:p>
          <a:endParaRPr lang="en-GB"/>
        </a:p>
      </dgm:t>
    </dgm:pt>
    <dgm:pt modelId="{89E0FB36-1592-433F-8B01-AC2DDD36B4C1}" type="sibTrans" cxnId="{CEBBABFE-E522-4B09-8463-83C25C459857}">
      <dgm:prSet/>
      <dgm:spPr/>
      <dgm:t>
        <a:bodyPr/>
        <a:lstStyle/>
        <a:p>
          <a:endParaRPr lang="en-GB"/>
        </a:p>
      </dgm:t>
    </dgm:pt>
    <dgm:pt modelId="{785F5C84-64D9-4696-AD06-C5F4181B1AAD}">
      <dgm:prSet/>
      <dgm:spPr/>
      <dgm:t>
        <a:bodyPr/>
        <a:lstStyle/>
        <a:p>
          <a:r>
            <a:rPr lang="en-US"/>
            <a:t>understand the barriers to equality and inclusion for these groups in society;</a:t>
          </a:r>
          <a:endParaRPr lang="en-GB"/>
        </a:p>
      </dgm:t>
    </dgm:pt>
    <dgm:pt modelId="{706562F4-FFD3-433E-9D72-5432B7711621}" type="parTrans" cxnId="{E8D3FF57-AA70-4126-8F93-0AE09671EE4E}">
      <dgm:prSet/>
      <dgm:spPr/>
      <dgm:t>
        <a:bodyPr/>
        <a:lstStyle/>
        <a:p>
          <a:endParaRPr lang="en-GB"/>
        </a:p>
      </dgm:t>
    </dgm:pt>
    <dgm:pt modelId="{939851DE-9072-449D-9EF3-BDE3CDE1D2C5}" type="sibTrans" cxnId="{E8D3FF57-AA70-4126-8F93-0AE09671EE4E}">
      <dgm:prSet/>
      <dgm:spPr/>
      <dgm:t>
        <a:bodyPr/>
        <a:lstStyle/>
        <a:p>
          <a:endParaRPr lang="en-GB"/>
        </a:p>
      </dgm:t>
    </dgm:pt>
    <dgm:pt modelId="{98B551CF-EB65-4D36-BEA9-7ED9265575F1}">
      <dgm:prSet/>
      <dgm:spPr/>
      <dgm:t>
        <a:bodyPr/>
        <a:lstStyle/>
        <a:p>
          <a:r>
            <a:rPr lang="en-US"/>
            <a:t>explore the multi-dimensional effects of social positioning within culture and sub-culture.</a:t>
          </a:r>
          <a:endParaRPr lang="en-GB"/>
        </a:p>
      </dgm:t>
    </dgm:pt>
    <dgm:pt modelId="{9FFC56B7-FE04-4305-8197-A110FD2F4EA3}" type="parTrans" cxnId="{26D62E46-D483-4E25-AF51-D86C78F2EDB8}">
      <dgm:prSet/>
      <dgm:spPr/>
      <dgm:t>
        <a:bodyPr/>
        <a:lstStyle/>
        <a:p>
          <a:endParaRPr lang="en-GB"/>
        </a:p>
      </dgm:t>
    </dgm:pt>
    <dgm:pt modelId="{D7808936-F412-45F2-9900-AA16C526C3AD}" type="sibTrans" cxnId="{26D62E46-D483-4E25-AF51-D86C78F2EDB8}">
      <dgm:prSet/>
      <dgm:spPr/>
      <dgm:t>
        <a:bodyPr/>
        <a:lstStyle/>
        <a:p>
          <a:endParaRPr lang="en-GB"/>
        </a:p>
      </dgm:t>
    </dgm:pt>
    <dgm:pt modelId="{49B45FD4-26F7-4EF6-81C6-2EA568AE8C81}" type="pres">
      <dgm:prSet presAssocID="{AA1A0960-1E7F-4759-8847-195FB0A5531E}" presName="linear" presStyleCnt="0">
        <dgm:presLayoutVars>
          <dgm:animLvl val="lvl"/>
          <dgm:resizeHandles val="exact"/>
        </dgm:presLayoutVars>
      </dgm:prSet>
      <dgm:spPr/>
    </dgm:pt>
    <dgm:pt modelId="{E780BECB-9B6A-4103-9FDB-DC16F4A065B4}" type="pres">
      <dgm:prSet presAssocID="{74A2FDD1-CFD9-42DB-9D5E-8FEEF8BF2C8A}" presName="parentText" presStyleLbl="node1" presStyleIdx="0" presStyleCnt="2">
        <dgm:presLayoutVars>
          <dgm:chMax val="0"/>
          <dgm:bulletEnabled val="1"/>
        </dgm:presLayoutVars>
      </dgm:prSet>
      <dgm:spPr/>
    </dgm:pt>
    <dgm:pt modelId="{7926702E-C8B4-4029-AF7C-E88ED9209A39}" type="pres">
      <dgm:prSet presAssocID="{74A2FDD1-CFD9-42DB-9D5E-8FEEF8BF2C8A}" presName="childText" presStyleLbl="revTx" presStyleIdx="0" presStyleCnt="2">
        <dgm:presLayoutVars>
          <dgm:bulletEnabled val="1"/>
        </dgm:presLayoutVars>
      </dgm:prSet>
      <dgm:spPr/>
    </dgm:pt>
    <dgm:pt modelId="{FA3403CE-0B79-49D9-8460-433DB9B6CEE1}" type="pres">
      <dgm:prSet presAssocID="{31179F14-50E8-4D4F-942C-1568B8172C6D}" presName="parentText" presStyleLbl="node1" presStyleIdx="1" presStyleCnt="2">
        <dgm:presLayoutVars>
          <dgm:chMax val="0"/>
          <dgm:bulletEnabled val="1"/>
        </dgm:presLayoutVars>
      </dgm:prSet>
      <dgm:spPr/>
    </dgm:pt>
    <dgm:pt modelId="{6D39728F-67CC-46BB-BEA5-C71B66CB62B9}" type="pres">
      <dgm:prSet presAssocID="{31179F14-50E8-4D4F-942C-1568B8172C6D}" presName="childText" presStyleLbl="revTx" presStyleIdx="1" presStyleCnt="2">
        <dgm:presLayoutVars>
          <dgm:bulletEnabled val="1"/>
        </dgm:presLayoutVars>
      </dgm:prSet>
      <dgm:spPr/>
    </dgm:pt>
  </dgm:ptLst>
  <dgm:cxnLst>
    <dgm:cxn modelId="{95F8CA06-892F-4ED7-8CBE-5DF25A8E7A4F}" type="presOf" srcId="{74A2FDD1-CFD9-42DB-9D5E-8FEEF8BF2C8A}" destId="{E780BECB-9B6A-4103-9FDB-DC16F4A065B4}" srcOrd="0" destOrd="0" presId="urn:microsoft.com/office/officeart/2005/8/layout/vList2"/>
    <dgm:cxn modelId="{4A45960E-F6DA-499A-9A80-AC79A69C823A}" type="presOf" srcId="{BD714B3D-64A9-4F7F-99EC-B0D9601EF686}" destId="{6D39728F-67CC-46BB-BEA5-C71B66CB62B9}" srcOrd="0" destOrd="1" presId="urn:microsoft.com/office/officeart/2005/8/layout/vList2"/>
    <dgm:cxn modelId="{63035A29-AB93-4F21-BE1D-C820D20FDBD7}" type="presOf" srcId="{CDBB6B20-ABF8-41D4-9CA5-A67AC6320EA6}" destId="{6D39728F-67CC-46BB-BEA5-C71B66CB62B9}" srcOrd="0" destOrd="0" presId="urn:microsoft.com/office/officeart/2005/8/layout/vList2"/>
    <dgm:cxn modelId="{17E7885F-5DFA-459F-AFAF-89938E6E8406}" type="presOf" srcId="{AA1A0960-1E7F-4759-8847-195FB0A5531E}" destId="{49B45FD4-26F7-4EF6-81C6-2EA568AE8C81}" srcOrd="0" destOrd="0" presId="urn:microsoft.com/office/officeart/2005/8/layout/vList2"/>
    <dgm:cxn modelId="{ECC52646-18F3-4882-AA19-D39833FB2730}" type="presOf" srcId="{98B551CF-EB65-4D36-BEA9-7ED9265575F1}" destId="{6D39728F-67CC-46BB-BEA5-C71B66CB62B9}" srcOrd="0" destOrd="3" presId="urn:microsoft.com/office/officeart/2005/8/layout/vList2"/>
    <dgm:cxn modelId="{26D62E46-D483-4E25-AF51-D86C78F2EDB8}" srcId="{31179F14-50E8-4D4F-942C-1568B8172C6D}" destId="{98B551CF-EB65-4D36-BEA9-7ED9265575F1}" srcOrd="3" destOrd="0" parTransId="{9FFC56B7-FE04-4305-8197-A110FD2F4EA3}" sibTransId="{D7808936-F412-45F2-9900-AA16C526C3AD}"/>
    <dgm:cxn modelId="{54951268-B499-4D08-8650-511F953BFAFB}" srcId="{AA1A0960-1E7F-4759-8847-195FB0A5531E}" destId="{31179F14-50E8-4D4F-942C-1568B8172C6D}" srcOrd="1" destOrd="0" parTransId="{2CA580FF-2F8C-44EC-A049-8608D4DC3825}" sibTransId="{66A28264-AB2D-437C-B8D5-EDAEB3FE9A71}"/>
    <dgm:cxn modelId="{E8D3FF57-AA70-4126-8F93-0AE09671EE4E}" srcId="{31179F14-50E8-4D4F-942C-1568B8172C6D}" destId="{785F5C84-64D9-4696-AD06-C5F4181B1AAD}" srcOrd="2" destOrd="0" parTransId="{706562F4-FFD3-433E-9D72-5432B7711621}" sibTransId="{939851DE-9072-449D-9EF3-BDE3CDE1D2C5}"/>
    <dgm:cxn modelId="{2A339259-9CA4-4B6E-8BFF-1549BD719F27}" srcId="{AA1A0960-1E7F-4759-8847-195FB0A5531E}" destId="{74A2FDD1-CFD9-42DB-9D5E-8FEEF8BF2C8A}" srcOrd="0" destOrd="0" parTransId="{D91BF84C-183A-45E1-8560-CB30AE299BC7}" sibTransId="{201428DB-02AA-4C78-887A-A04E4E97A402}"/>
    <dgm:cxn modelId="{5BCF439D-F6A5-4ADD-9648-E2A60BC2A681}" type="presOf" srcId="{FDD2E36A-1FDE-463E-8A73-ECC759EC1CDC}" destId="{7926702E-C8B4-4029-AF7C-E88ED9209A39}" srcOrd="0" destOrd="0" presId="urn:microsoft.com/office/officeart/2005/8/layout/vList2"/>
    <dgm:cxn modelId="{2714DA9D-95EE-4A6E-A9A0-6EE24E7661E0}" type="presOf" srcId="{31179F14-50E8-4D4F-942C-1568B8172C6D}" destId="{FA3403CE-0B79-49D9-8460-433DB9B6CEE1}" srcOrd="0" destOrd="0" presId="urn:microsoft.com/office/officeart/2005/8/layout/vList2"/>
    <dgm:cxn modelId="{C454D6AD-51CD-411E-B052-67E7D1BF2308}" srcId="{31179F14-50E8-4D4F-942C-1568B8172C6D}" destId="{CDBB6B20-ABF8-41D4-9CA5-A67AC6320EA6}" srcOrd="0" destOrd="0" parTransId="{5CCD5923-2A9A-4EAA-939E-2B7B5392FD34}" sibTransId="{A6CB4153-7B36-498D-AC50-77F0EBBFB640}"/>
    <dgm:cxn modelId="{B0D374B0-B039-4BEC-866B-699292231AF6}" type="presOf" srcId="{785F5C84-64D9-4696-AD06-C5F4181B1AAD}" destId="{6D39728F-67CC-46BB-BEA5-C71B66CB62B9}" srcOrd="0" destOrd="2" presId="urn:microsoft.com/office/officeart/2005/8/layout/vList2"/>
    <dgm:cxn modelId="{196B33E2-02E5-47BA-AD33-BE4654DB61E4}" srcId="{74A2FDD1-CFD9-42DB-9D5E-8FEEF8BF2C8A}" destId="{FDD2E36A-1FDE-463E-8A73-ECC759EC1CDC}" srcOrd="0" destOrd="0" parTransId="{027F4728-8A51-497F-973E-107DDD514290}" sibTransId="{A1141153-6751-4B20-9528-B45DD088153A}"/>
    <dgm:cxn modelId="{CEBBABFE-E522-4B09-8463-83C25C459857}" srcId="{31179F14-50E8-4D4F-942C-1568B8172C6D}" destId="{BD714B3D-64A9-4F7F-99EC-B0D9601EF686}" srcOrd="1" destOrd="0" parTransId="{5A4073F2-9677-4A35-BFA1-EBC362E52093}" sibTransId="{89E0FB36-1592-433F-8B01-AC2DDD36B4C1}"/>
    <dgm:cxn modelId="{B74C0A28-F61E-446C-BDFE-95F778DE084D}" type="presParOf" srcId="{49B45FD4-26F7-4EF6-81C6-2EA568AE8C81}" destId="{E780BECB-9B6A-4103-9FDB-DC16F4A065B4}" srcOrd="0" destOrd="0" presId="urn:microsoft.com/office/officeart/2005/8/layout/vList2"/>
    <dgm:cxn modelId="{FA01EB54-7D2D-4157-9D66-5E9452AF00A6}" type="presParOf" srcId="{49B45FD4-26F7-4EF6-81C6-2EA568AE8C81}" destId="{7926702E-C8B4-4029-AF7C-E88ED9209A39}" srcOrd="1" destOrd="0" presId="urn:microsoft.com/office/officeart/2005/8/layout/vList2"/>
    <dgm:cxn modelId="{7D4329F4-9685-4AB3-A57B-14D412D2DD4B}" type="presParOf" srcId="{49B45FD4-26F7-4EF6-81C6-2EA568AE8C81}" destId="{FA3403CE-0B79-49D9-8460-433DB9B6CEE1}" srcOrd="2" destOrd="0" presId="urn:microsoft.com/office/officeart/2005/8/layout/vList2"/>
    <dgm:cxn modelId="{4F5B18F7-241E-4544-8702-3BC6E0D613C8}" type="presParOf" srcId="{49B45FD4-26F7-4EF6-81C6-2EA568AE8C81}" destId="{6D39728F-67CC-46BB-BEA5-C71B66CB62B9}"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0BECB-9B6A-4103-9FDB-DC16F4A065B4}">
      <dsp:nvSpPr>
        <dsp:cNvPr id="0" name=""/>
        <dsp:cNvSpPr/>
      </dsp:nvSpPr>
      <dsp:spPr>
        <a:xfrm>
          <a:off x="0" y="15818"/>
          <a:ext cx="795655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Aim:</a:t>
          </a:r>
        </a:p>
      </dsp:txBody>
      <dsp:txXfrm>
        <a:off x="50420" y="66238"/>
        <a:ext cx="7855710" cy="932014"/>
      </dsp:txXfrm>
    </dsp:sp>
    <dsp:sp modelId="{7926702E-C8B4-4029-AF7C-E88ED9209A39}">
      <dsp:nvSpPr>
        <dsp:cNvPr id="0" name=""/>
        <dsp:cNvSpPr/>
      </dsp:nvSpPr>
      <dsp:spPr>
        <a:xfrm>
          <a:off x="0" y="1048672"/>
          <a:ext cx="7956550"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262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To provide an introduction to a range of groups in society who are at risk of exclusion.  </a:t>
          </a:r>
          <a:endParaRPr lang="en-GB" sz="2000" kern="1200"/>
        </a:p>
      </dsp:txBody>
      <dsp:txXfrm>
        <a:off x="0" y="1048672"/>
        <a:ext cx="7956550" cy="632385"/>
      </dsp:txXfrm>
    </dsp:sp>
    <dsp:sp modelId="{FA3403CE-0B79-49D9-8460-433DB9B6CEE1}">
      <dsp:nvSpPr>
        <dsp:cNvPr id="0" name=""/>
        <dsp:cNvSpPr/>
      </dsp:nvSpPr>
      <dsp:spPr>
        <a:xfrm>
          <a:off x="0" y="1681057"/>
          <a:ext cx="795655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Upon the successful completion of this module, the student should be able to </a:t>
          </a:r>
          <a:endParaRPr lang="en-GB" sz="2600" kern="1200"/>
        </a:p>
      </dsp:txBody>
      <dsp:txXfrm>
        <a:off x="50420" y="1731477"/>
        <a:ext cx="7855710" cy="932014"/>
      </dsp:txXfrm>
    </dsp:sp>
    <dsp:sp modelId="{6D39728F-67CC-46BB-BEA5-C71B66CB62B9}">
      <dsp:nvSpPr>
        <dsp:cNvPr id="0" name=""/>
        <dsp:cNvSpPr/>
      </dsp:nvSpPr>
      <dsp:spPr>
        <a:xfrm>
          <a:off x="0" y="2713911"/>
          <a:ext cx="7956550" cy="193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262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understand a range of groups at risk of exclusion; </a:t>
          </a:r>
          <a:endParaRPr lang="en-GB" sz="2000" kern="1200"/>
        </a:p>
        <a:p>
          <a:pPr marL="228600" lvl="1" indent="-228600" algn="l" defTabSz="889000">
            <a:lnSpc>
              <a:spcPct val="90000"/>
            </a:lnSpc>
            <a:spcBef>
              <a:spcPct val="0"/>
            </a:spcBef>
            <a:spcAft>
              <a:spcPct val="20000"/>
            </a:spcAft>
            <a:buChar char="•"/>
          </a:pPr>
          <a:r>
            <a:rPr lang="en-US" sz="2000" kern="1200"/>
            <a:t>define key terms and demographic characteristics of these groups; </a:t>
          </a:r>
          <a:endParaRPr lang="en-GB" sz="2000" kern="1200"/>
        </a:p>
        <a:p>
          <a:pPr marL="228600" lvl="1" indent="-228600" algn="l" defTabSz="889000">
            <a:lnSpc>
              <a:spcPct val="90000"/>
            </a:lnSpc>
            <a:spcBef>
              <a:spcPct val="0"/>
            </a:spcBef>
            <a:spcAft>
              <a:spcPct val="20000"/>
            </a:spcAft>
            <a:buChar char="•"/>
          </a:pPr>
          <a:r>
            <a:rPr lang="en-US" sz="2000" kern="1200"/>
            <a:t>understand the barriers to equality and inclusion for these groups in society;</a:t>
          </a:r>
          <a:endParaRPr lang="en-GB" sz="2000" kern="1200"/>
        </a:p>
        <a:p>
          <a:pPr marL="228600" lvl="1" indent="-228600" algn="l" defTabSz="889000">
            <a:lnSpc>
              <a:spcPct val="90000"/>
            </a:lnSpc>
            <a:spcBef>
              <a:spcPct val="0"/>
            </a:spcBef>
            <a:spcAft>
              <a:spcPct val="20000"/>
            </a:spcAft>
            <a:buChar char="•"/>
          </a:pPr>
          <a:r>
            <a:rPr lang="en-US" sz="2000" kern="1200"/>
            <a:t>explore the multi-dimensional effects of social positioning within culture and sub-culture.</a:t>
          </a:r>
          <a:endParaRPr lang="en-GB" sz="2000" kern="1200"/>
        </a:p>
      </dsp:txBody>
      <dsp:txXfrm>
        <a:off x="0" y="2713911"/>
        <a:ext cx="7956550" cy="19375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239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CF9F-8FCA-8F50-1CCF-048E42D071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D65FDD-D326-3BB5-822D-CFB2FE34E3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F03D9E-C03A-C40C-4017-CF7C7AA798A6}"/>
              </a:ext>
            </a:extLst>
          </p:cNvPr>
          <p:cNvSpPr>
            <a:spLocks noGrp="1"/>
          </p:cNvSpPr>
          <p:nvPr>
            <p:ph type="dt" sz="half" idx="10"/>
          </p:nvPr>
        </p:nvSpPr>
        <p:spPr/>
        <p:txBody>
          <a:bodyPr/>
          <a:lstStyle/>
          <a:p>
            <a:fld id="{9D36AE2D-11C1-4FDD-88CE-9E700C9758B1}" type="datetimeFigureOut">
              <a:rPr lang="en-GB" smtClean="0"/>
              <a:t>20/03/2024</a:t>
            </a:fld>
            <a:endParaRPr lang="en-GB"/>
          </a:p>
        </p:txBody>
      </p:sp>
      <p:sp>
        <p:nvSpPr>
          <p:cNvPr id="5" name="Footer Placeholder 4">
            <a:extLst>
              <a:ext uri="{FF2B5EF4-FFF2-40B4-BE49-F238E27FC236}">
                <a16:creationId xmlns:a16="http://schemas.microsoft.com/office/drawing/2014/main" id="{22B4CA26-F27E-B129-58DD-5502B13358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F0B8D9-9B35-DDB6-5E61-FAFE46C397FD}"/>
              </a:ext>
            </a:extLst>
          </p:cNvPr>
          <p:cNvSpPr>
            <a:spLocks noGrp="1"/>
          </p:cNvSpPr>
          <p:nvPr>
            <p:ph type="sldNum" sz="quarter" idx="12"/>
          </p:nvPr>
        </p:nvSpPr>
        <p:spPr/>
        <p:txBody>
          <a:bodyPr/>
          <a:lstStyle/>
          <a:p>
            <a:fld id="{8FE06FC9-5B48-46EB-A04B-FF3B43414658}" type="slidenum">
              <a:rPr lang="en-GB" smtClean="0"/>
              <a:t>‹#›</a:t>
            </a:fld>
            <a:endParaRPr lang="en-GB"/>
          </a:p>
        </p:txBody>
      </p:sp>
    </p:spTree>
    <p:extLst>
      <p:ext uri="{BB962C8B-B14F-4D97-AF65-F5344CB8AC3E}">
        <p14:creationId xmlns:p14="http://schemas.microsoft.com/office/powerpoint/2010/main" val="3120323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7003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65378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55962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40233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10543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46497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39096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29890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99178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51973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45799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98163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460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43007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973725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469408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963278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02713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5752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992960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42181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216131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9705838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5545679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252631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521873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5946924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69257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36AE2D-11C1-4FDD-88CE-9E700C9758B1}" type="datetimeFigureOut">
              <a:rPr lang="en-GB" smtClean="0"/>
              <a:t>20/03/2024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E06FC9-5B48-46EB-A04B-FF3B43414658}"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38378584"/>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705242530"/>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29778858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80508679"/>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4572892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438476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0329368"/>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mailto:l.Jenkins@uwtsd.ac.uk" TargetMode="Externa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scope.org.uk/news-and-stories/proud-to-be-black-history-month/" TargetMode="Externa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8.xml"/><Relationship Id="rId1" Type="http://schemas.openxmlformats.org/officeDocument/2006/relationships/video" Target="https://www.youtube.com/embed/ViDtnfQ9FHc?start=31&amp;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9762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8BF91A-24D1-5F1D-B54D-810F50327E1C}"/>
              </a:ext>
            </a:extLst>
          </p:cNvPr>
          <p:cNvSpPr>
            <a:spLocks noGrp="1"/>
          </p:cNvSpPr>
          <p:nvPr>
            <p:ph idx="1"/>
          </p:nvPr>
        </p:nvSpPr>
        <p:spPr/>
        <p:txBody>
          <a:bodyPr/>
          <a:lstStyle/>
          <a:p>
            <a:pPr marL="0" indent="0" algn="ctr">
              <a:buNone/>
            </a:pPr>
            <a:r>
              <a:rPr lang="en-GB" dirty="0">
                <a:solidFill>
                  <a:schemeClr val="bg1"/>
                </a:solidFill>
              </a:rPr>
              <a:t>ECSO4004</a:t>
            </a:r>
          </a:p>
          <a:p>
            <a:pPr marL="0" indent="0" algn="ctr">
              <a:buNone/>
            </a:pPr>
            <a:r>
              <a:rPr lang="en-GB" dirty="0">
                <a:solidFill>
                  <a:schemeClr val="bg1"/>
                </a:solidFill>
              </a:rPr>
              <a:t>Hard to Reach Groups</a:t>
            </a:r>
          </a:p>
          <a:p>
            <a:pPr marL="0" indent="0" algn="ctr">
              <a:buNone/>
            </a:pPr>
            <a:r>
              <a:rPr lang="en-GB" dirty="0">
                <a:solidFill>
                  <a:schemeClr val="bg1"/>
                </a:solidFill>
              </a:rPr>
              <a:t>Module Introduction and Assessments </a:t>
            </a:r>
          </a:p>
          <a:p>
            <a:pPr marL="0" indent="0" algn="ctr">
              <a:buNone/>
            </a:pPr>
            <a:r>
              <a:rPr lang="en-GB" dirty="0">
                <a:solidFill>
                  <a:schemeClr val="bg1"/>
                </a:solidFill>
              </a:rPr>
              <a:t>2023-2024</a:t>
            </a:r>
          </a:p>
        </p:txBody>
      </p:sp>
    </p:spTree>
    <p:extLst>
      <p:ext uri="{BB962C8B-B14F-4D97-AF65-F5344CB8AC3E}">
        <p14:creationId xmlns:p14="http://schemas.microsoft.com/office/powerpoint/2010/main" val="1217801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B3F57E-80BD-3F04-3C3B-78B0BBA7EB4F}"/>
              </a:ext>
            </a:extLst>
          </p:cNvPr>
          <p:cNvSpPr txBox="1"/>
          <p:nvPr/>
        </p:nvSpPr>
        <p:spPr>
          <a:xfrm>
            <a:off x="529839" y="1401509"/>
            <a:ext cx="5161660" cy="5078313"/>
          </a:xfrm>
          <a:prstGeom prst="rect">
            <a:avLst/>
          </a:prstGeom>
          <a:noFill/>
        </p:spPr>
        <p:txBody>
          <a:bodyPr wrap="square" rtlCol="0">
            <a:spAutoFit/>
          </a:bodyPr>
          <a:lstStyle/>
          <a:p>
            <a:pPr algn="ctr"/>
            <a:r>
              <a:rPr lang="en-GB" dirty="0">
                <a:solidFill>
                  <a:schemeClr val="bg1"/>
                </a:solidFill>
              </a:rPr>
              <a:t>Welcome to ECSO4004</a:t>
            </a:r>
          </a:p>
          <a:p>
            <a:pPr algn="ctr"/>
            <a:r>
              <a:rPr lang="en-GB" dirty="0">
                <a:solidFill>
                  <a:schemeClr val="bg1"/>
                </a:solidFill>
              </a:rPr>
              <a:t>‘Hard to Reach Groups’</a:t>
            </a:r>
          </a:p>
          <a:p>
            <a:pPr algn="ctr"/>
            <a:endParaRPr lang="en-GB" dirty="0">
              <a:solidFill>
                <a:schemeClr val="bg1"/>
              </a:solidFill>
            </a:endParaRPr>
          </a:p>
          <a:p>
            <a:pPr algn="ctr"/>
            <a:r>
              <a:rPr lang="en-GB" b="0" i="0" dirty="0">
                <a:solidFill>
                  <a:schemeClr val="bg1"/>
                </a:solidFill>
                <a:effectLst/>
                <a:latin typeface="-apple-system"/>
              </a:rPr>
              <a:t>This module covers a wide range of issues affecting contemporary society, much of which effects those often describes as </a:t>
            </a:r>
            <a:r>
              <a:rPr lang="en-GB" b="1" i="0" dirty="0">
                <a:solidFill>
                  <a:schemeClr val="bg1"/>
                </a:solidFill>
                <a:effectLst/>
                <a:latin typeface="-apple-system"/>
              </a:rPr>
              <a:t>‘Hard to Reach’</a:t>
            </a:r>
            <a:r>
              <a:rPr lang="en-GB" b="0" i="0" dirty="0">
                <a:solidFill>
                  <a:schemeClr val="bg1"/>
                </a:solidFill>
                <a:effectLst/>
                <a:latin typeface="-apple-system"/>
              </a:rPr>
              <a:t> or arguably </a:t>
            </a:r>
            <a:r>
              <a:rPr lang="en-GB" b="1" i="0" dirty="0">
                <a:solidFill>
                  <a:schemeClr val="bg1"/>
                </a:solidFill>
                <a:effectLst/>
                <a:latin typeface="-apple-system"/>
              </a:rPr>
              <a:t>‘Easy to Ignore’</a:t>
            </a:r>
            <a:r>
              <a:rPr lang="en-GB" b="0" i="0" dirty="0">
                <a:solidFill>
                  <a:schemeClr val="bg1"/>
                </a:solidFill>
                <a:effectLst/>
                <a:latin typeface="-apple-system"/>
              </a:rPr>
              <a:t>. </a:t>
            </a:r>
          </a:p>
          <a:p>
            <a:pPr algn="ctr"/>
            <a:endParaRPr lang="en-GB" dirty="0">
              <a:solidFill>
                <a:schemeClr val="bg1"/>
              </a:solidFill>
              <a:latin typeface="-apple-system"/>
            </a:endParaRPr>
          </a:p>
          <a:p>
            <a:pPr algn="ctr"/>
            <a:r>
              <a:rPr lang="en-GB" b="0" i="0" dirty="0">
                <a:solidFill>
                  <a:schemeClr val="bg1"/>
                </a:solidFill>
                <a:effectLst/>
                <a:latin typeface="-apple-system"/>
              </a:rPr>
              <a:t>This Module will explore in detail some very sensitive topics and students should ensure lecturers are made aware prior to lectures starting if they would prefer not to attend the session if the content is too upsetting. </a:t>
            </a:r>
          </a:p>
          <a:p>
            <a:pPr algn="ctr"/>
            <a:r>
              <a:rPr lang="en-GB" b="0" i="0" dirty="0">
                <a:solidFill>
                  <a:schemeClr val="bg1"/>
                </a:solidFill>
                <a:effectLst/>
                <a:latin typeface="-apple-system"/>
              </a:rPr>
              <a:t>This is understandable and will be catered for.</a:t>
            </a:r>
          </a:p>
          <a:p>
            <a:pPr algn="ctr"/>
            <a:endParaRPr lang="en-GB" dirty="0">
              <a:solidFill>
                <a:schemeClr val="bg1"/>
              </a:solidFill>
              <a:latin typeface="-apple-system"/>
            </a:endParaRPr>
          </a:p>
          <a:p>
            <a:pPr algn="ctr"/>
            <a:r>
              <a:rPr lang="en-GB" dirty="0">
                <a:solidFill>
                  <a:schemeClr val="bg1"/>
                </a:solidFill>
              </a:rPr>
              <a:t>As always, you can contact me on </a:t>
            </a:r>
          </a:p>
          <a:p>
            <a:pPr algn="ctr"/>
            <a:r>
              <a:rPr lang="en-GB" dirty="0">
                <a:solidFill>
                  <a:schemeClr val="bg1"/>
                </a:solidFill>
                <a:hlinkClick r:id="rId2"/>
              </a:rPr>
              <a:t>l.Jenkins@uwtsd.ac.uk</a:t>
            </a:r>
            <a:r>
              <a:rPr lang="en-GB" dirty="0">
                <a:solidFill>
                  <a:schemeClr val="bg1"/>
                </a:solidFill>
              </a:rPr>
              <a:t> </a:t>
            </a:r>
          </a:p>
          <a:p>
            <a:pPr algn="ctr"/>
            <a:endParaRPr lang="en-GB" dirty="0">
              <a:solidFill>
                <a:schemeClr val="bg1"/>
              </a:solidFill>
            </a:endParaRPr>
          </a:p>
        </p:txBody>
      </p:sp>
    </p:spTree>
    <p:extLst>
      <p:ext uri="{BB962C8B-B14F-4D97-AF65-F5344CB8AC3E}">
        <p14:creationId xmlns:p14="http://schemas.microsoft.com/office/powerpoint/2010/main" val="3558715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EAF1-77CE-CD87-7E00-FAB421545B00}"/>
              </a:ext>
            </a:extLst>
          </p:cNvPr>
          <p:cNvSpPr>
            <a:spLocks noGrp="1"/>
          </p:cNvSpPr>
          <p:nvPr>
            <p:ph type="title"/>
          </p:nvPr>
        </p:nvSpPr>
        <p:spPr>
          <a:xfrm>
            <a:off x="3780148" y="365125"/>
            <a:ext cx="7956222" cy="1325563"/>
          </a:xfrm>
        </p:spPr>
        <p:txBody>
          <a:bodyPr/>
          <a:lstStyle/>
          <a:p>
            <a:r>
              <a:rPr lang="en-GB" dirty="0"/>
              <a:t>Module Outline </a:t>
            </a:r>
          </a:p>
        </p:txBody>
      </p:sp>
      <p:graphicFrame>
        <p:nvGraphicFramePr>
          <p:cNvPr id="6" name="Content Placeholder 5">
            <a:extLst>
              <a:ext uri="{FF2B5EF4-FFF2-40B4-BE49-F238E27FC236}">
                <a16:creationId xmlns:a16="http://schemas.microsoft.com/office/drawing/2014/main" id="{8CA3C742-C9EB-FBA1-0DCD-E926EDBFB59F}"/>
              </a:ext>
            </a:extLst>
          </p:cNvPr>
          <p:cNvGraphicFramePr>
            <a:graphicFrameLocks noGrp="1"/>
          </p:cNvGraphicFramePr>
          <p:nvPr>
            <p:ph idx="1"/>
            <p:extLst>
              <p:ext uri="{D42A27DB-BD31-4B8C-83A1-F6EECF244321}">
                <p14:modId xmlns:p14="http://schemas.microsoft.com/office/powerpoint/2010/main" val="902061674"/>
              </p:ext>
            </p:extLst>
          </p:nvPr>
        </p:nvGraphicFramePr>
        <p:xfrm>
          <a:off x="3779838" y="1825625"/>
          <a:ext cx="7956550"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5240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20195-D967-2023-8722-99FF421BC0FE}"/>
              </a:ext>
            </a:extLst>
          </p:cNvPr>
          <p:cNvSpPr>
            <a:spLocks noGrp="1"/>
          </p:cNvSpPr>
          <p:nvPr>
            <p:ph type="title"/>
          </p:nvPr>
        </p:nvSpPr>
        <p:spPr/>
        <p:txBody>
          <a:bodyPr/>
          <a:lstStyle/>
          <a:p>
            <a:r>
              <a:rPr lang="en-GB" dirty="0"/>
              <a:t>Assessments 1 &amp; 2</a:t>
            </a:r>
          </a:p>
        </p:txBody>
      </p:sp>
      <p:sp>
        <p:nvSpPr>
          <p:cNvPr id="3" name="Content Placeholder 2">
            <a:extLst>
              <a:ext uri="{FF2B5EF4-FFF2-40B4-BE49-F238E27FC236}">
                <a16:creationId xmlns:a16="http://schemas.microsoft.com/office/drawing/2014/main" id="{A06A4126-342F-4F59-B835-DD46B2B509FC}"/>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E08CF6B0-9B25-7983-934F-BBB4BCC89133}"/>
              </a:ext>
            </a:extLst>
          </p:cNvPr>
          <p:cNvPicPr>
            <a:picLocks noChangeAspect="1"/>
          </p:cNvPicPr>
          <p:nvPr/>
        </p:nvPicPr>
        <p:blipFill>
          <a:blip r:embed="rId2"/>
          <a:stretch>
            <a:fillRect/>
          </a:stretch>
        </p:blipFill>
        <p:spPr>
          <a:xfrm>
            <a:off x="3446149" y="1567007"/>
            <a:ext cx="8624219" cy="2175596"/>
          </a:xfrm>
          <a:prstGeom prst="rect">
            <a:avLst/>
          </a:prstGeom>
        </p:spPr>
      </p:pic>
      <p:pic>
        <p:nvPicPr>
          <p:cNvPr id="7" name="Picture 6">
            <a:extLst>
              <a:ext uri="{FF2B5EF4-FFF2-40B4-BE49-F238E27FC236}">
                <a16:creationId xmlns:a16="http://schemas.microsoft.com/office/drawing/2014/main" id="{2206A42A-0ADC-031A-1623-209D010A4813}"/>
              </a:ext>
            </a:extLst>
          </p:cNvPr>
          <p:cNvPicPr>
            <a:picLocks noChangeAspect="1"/>
          </p:cNvPicPr>
          <p:nvPr/>
        </p:nvPicPr>
        <p:blipFill>
          <a:blip r:embed="rId3"/>
          <a:stretch>
            <a:fillRect/>
          </a:stretch>
        </p:blipFill>
        <p:spPr>
          <a:xfrm>
            <a:off x="3446149" y="4074968"/>
            <a:ext cx="8508500" cy="2085542"/>
          </a:xfrm>
          <a:prstGeom prst="rect">
            <a:avLst/>
          </a:prstGeom>
        </p:spPr>
      </p:pic>
    </p:spTree>
    <p:extLst>
      <p:ext uri="{BB962C8B-B14F-4D97-AF65-F5344CB8AC3E}">
        <p14:creationId xmlns:p14="http://schemas.microsoft.com/office/powerpoint/2010/main" val="1950386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E692-BB2B-025D-F6D2-17C37356C64B}"/>
              </a:ext>
            </a:extLst>
          </p:cNvPr>
          <p:cNvSpPr>
            <a:spLocks noGrp="1"/>
          </p:cNvSpPr>
          <p:nvPr>
            <p:ph type="title"/>
          </p:nvPr>
        </p:nvSpPr>
        <p:spPr>
          <a:xfrm>
            <a:off x="3780148" y="365125"/>
            <a:ext cx="7956222" cy="1325563"/>
          </a:xfrm>
        </p:spPr>
        <p:txBody>
          <a:bodyPr/>
          <a:lstStyle/>
          <a:p>
            <a:r>
              <a:rPr lang="en-GB" dirty="0"/>
              <a:t>Assessment 1 </a:t>
            </a:r>
          </a:p>
        </p:txBody>
      </p:sp>
      <p:sp>
        <p:nvSpPr>
          <p:cNvPr id="3" name="Content Placeholder 2">
            <a:extLst>
              <a:ext uri="{FF2B5EF4-FFF2-40B4-BE49-F238E27FC236}">
                <a16:creationId xmlns:a16="http://schemas.microsoft.com/office/drawing/2014/main" id="{0DC135DE-8353-FC72-C12B-D72E9E155194}"/>
              </a:ext>
            </a:extLst>
          </p:cNvPr>
          <p:cNvSpPr>
            <a:spLocks noGrp="1"/>
          </p:cNvSpPr>
          <p:nvPr>
            <p:ph idx="1"/>
          </p:nvPr>
        </p:nvSpPr>
        <p:spPr>
          <a:xfrm>
            <a:off x="3779838" y="3238855"/>
            <a:ext cx="7671526" cy="3254019"/>
          </a:xfrm>
        </p:spPr>
        <p:txBody>
          <a:bodyPr>
            <a:normAutofit fontScale="85000" lnSpcReduction="20000"/>
          </a:bodyPr>
          <a:lstStyle/>
          <a:p>
            <a:r>
              <a:rPr lang="en-GB" dirty="0"/>
              <a:t>The characteristics that are protected by the </a:t>
            </a:r>
            <a:r>
              <a:rPr lang="en-GB" i="1" dirty="0"/>
              <a:t>Equality Act </a:t>
            </a:r>
            <a:r>
              <a:rPr lang="en-GB" dirty="0"/>
              <a:t>(2010) are:</a:t>
            </a:r>
          </a:p>
          <a:p>
            <a:pPr lvl="1"/>
            <a:r>
              <a:rPr lang="en-GB" dirty="0"/>
              <a:t>age</a:t>
            </a:r>
          </a:p>
          <a:p>
            <a:pPr lvl="1"/>
            <a:r>
              <a:rPr lang="en-GB" dirty="0"/>
              <a:t>disability</a:t>
            </a:r>
          </a:p>
          <a:p>
            <a:pPr lvl="1"/>
            <a:r>
              <a:rPr lang="en-GB" dirty="0"/>
              <a:t>gender reassignment</a:t>
            </a:r>
          </a:p>
          <a:p>
            <a:pPr lvl="1"/>
            <a:r>
              <a:rPr lang="en-GB" dirty="0"/>
              <a:t>marriage or civil partnership (in employment only)</a:t>
            </a:r>
          </a:p>
          <a:p>
            <a:pPr lvl="1"/>
            <a:r>
              <a:rPr lang="en-GB" dirty="0"/>
              <a:t>pregnancy and maternity</a:t>
            </a:r>
          </a:p>
          <a:p>
            <a:pPr lvl="1"/>
            <a:r>
              <a:rPr lang="en-GB" dirty="0"/>
              <a:t>race</a:t>
            </a:r>
          </a:p>
          <a:p>
            <a:pPr lvl="1"/>
            <a:r>
              <a:rPr lang="en-GB" dirty="0"/>
              <a:t>religion or belief</a:t>
            </a:r>
          </a:p>
          <a:p>
            <a:pPr lvl="1"/>
            <a:r>
              <a:rPr lang="en-GB" dirty="0"/>
              <a:t>sex</a:t>
            </a:r>
          </a:p>
          <a:p>
            <a:pPr lvl="1"/>
            <a:r>
              <a:rPr lang="en-GB" dirty="0"/>
              <a:t>sexual orientation</a:t>
            </a:r>
          </a:p>
          <a:p>
            <a:endParaRPr lang="en-GB" dirty="0"/>
          </a:p>
        </p:txBody>
      </p:sp>
      <p:pic>
        <p:nvPicPr>
          <p:cNvPr id="5" name="Picture 4">
            <a:extLst>
              <a:ext uri="{FF2B5EF4-FFF2-40B4-BE49-F238E27FC236}">
                <a16:creationId xmlns:a16="http://schemas.microsoft.com/office/drawing/2014/main" id="{4D3B1AC6-5112-1F69-DD2C-5FDE7DB53C01}"/>
              </a:ext>
            </a:extLst>
          </p:cNvPr>
          <p:cNvPicPr>
            <a:picLocks noChangeAspect="1"/>
          </p:cNvPicPr>
          <p:nvPr/>
        </p:nvPicPr>
        <p:blipFill>
          <a:blip r:embed="rId2"/>
          <a:stretch>
            <a:fillRect/>
          </a:stretch>
        </p:blipFill>
        <p:spPr>
          <a:xfrm>
            <a:off x="4683042" y="1505908"/>
            <a:ext cx="6150433" cy="1551544"/>
          </a:xfrm>
          <a:prstGeom prst="rect">
            <a:avLst/>
          </a:prstGeom>
        </p:spPr>
      </p:pic>
    </p:spTree>
    <p:extLst>
      <p:ext uri="{BB962C8B-B14F-4D97-AF65-F5344CB8AC3E}">
        <p14:creationId xmlns:p14="http://schemas.microsoft.com/office/powerpoint/2010/main" val="2324283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E692-BB2B-025D-F6D2-17C37356C64B}"/>
              </a:ext>
            </a:extLst>
          </p:cNvPr>
          <p:cNvSpPr>
            <a:spLocks noGrp="1"/>
          </p:cNvSpPr>
          <p:nvPr>
            <p:ph type="title"/>
          </p:nvPr>
        </p:nvSpPr>
        <p:spPr>
          <a:xfrm>
            <a:off x="3780148" y="365125"/>
            <a:ext cx="7956222" cy="1325563"/>
          </a:xfrm>
        </p:spPr>
        <p:txBody>
          <a:bodyPr/>
          <a:lstStyle/>
          <a:p>
            <a:r>
              <a:rPr lang="en-GB" dirty="0"/>
              <a:t>Assessment 1 </a:t>
            </a:r>
          </a:p>
        </p:txBody>
      </p:sp>
      <p:sp>
        <p:nvSpPr>
          <p:cNvPr id="3" name="Content Placeholder 2">
            <a:extLst>
              <a:ext uri="{FF2B5EF4-FFF2-40B4-BE49-F238E27FC236}">
                <a16:creationId xmlns:a16="http://schemas.microsoft.com/office/drawing/2014/main" id="{0DC135DE-8353-FC72-C12B-D72E9E155194}"/>
              </a:ext>
            </a:extLst>
          </p:cNvPr>
          <p:cNvSpPr>
            <a:spLocks noGrp="1"/>
          </p:cNvSpPr>
          <p:nvPr>
            <p:ph idx="1"/>
          </p:nvPr>
        </p:nvSpPr>
        <p:spPr>
          <a:xfrm>
            <a:off x="108064" y="2532462"/>
            <a:ext cx="2891509" cy="2748839"/>
          </a:xfrm>
        </p:spPr>
        <p:txBody>
          <a:bodyPr>
            <a:normAutofit fontScale="62500" lnSpcReduction="20000"/>
          </a:bodyPr>
          <a:lstStyle/>
          <a:p>
            <a:pPr lvl="1"/>
            <a:r>
              <a:rPr lang="en-GB" dirty="0">
                <a:solidFill>
                  <a:schemeClr val="bg1"/>
                </a:solidFill>
              </a:rPr>
              <a:t>age</a:t>
            </a:r>
          </a:p>
          <a:p>
            <a:pPr lvl="1"/>
            <a:r>
              <a:rPr lang="en-GB" dirty="0">
                <a:solidFill>
                  <a:schemeClr val="bg1"/>
                </a:solidFill>
              </a:rPr>
              <a:t>disability</a:t>
            </a:r>
          </a:p>
          <a:p>
            <a:pPr lvl="1"/>
            <a:r>
              <a:rPr lang="en-GB" dirty="0">
                <a:solidFill>
                  <a:schemeClr val="bg1"/>
                </a:solidFill>
              </a:rPr>
              <a:t>gender reassignment</a:t>
            </a:r>
          </a:p>
          <a:p>
            <a:pPr lvl="1"/>
            <a:r>
              <a:rPr lang="en-GB" dirty="0">
                <a:solidFill>
                  <a:schemeClr val="bg1"/>
                </a:solidFill>
              </a:rPr>
              <a:t>marriage or civil partnership (in employment only)</a:t>
            </a:r>
          </a:p>
          <a:p>
            <a:pPr lvl="1"/>
            <a:r>
              <a:rPr lang="en-GB" dirty="0">
                <a:solidFill>
                  <a:schemeClr val="bg1"/>
                </a:solidFill>
              </a:rPr>
              <a:t>pregnancy and maternity</a:t>
            </a:r>
          </a:p>
          <a:p>
            <a:pPr lvl="1"/>
            <a:r>
              <a:rPr lang="en-GB" dirty="0">
                <a:solidFill>
                  <a:schemeClr val="bg1"/>
                </a:solidFill>
              </a:rPr>
              <a:t>race</a:t>
            </a:r>
          </a:p>
          <a:p>
            <a:pPr lvl="1"/>
            <a:r>
              <a:rPr lang="en-GB" dirty="0">
                <a:solidFill>
                  <a:schemeClr val="bg1"/>
                </a:solidFill>
              </a:rPr>
              <a:t>religion or belief</a:t>
            </a:r>
          </a:p>
          <a:p>
            <a:pPr lvl="1"/>
            <a:r>
              <a:rPr lang="en-GB" dirty="0">
                <a:solidFill>
                  <a:schemeClr val="bg1"/>
                </a:solidFill>
              </a:rPr>
              <a:t>sex</a:t>
            </a:r>
          </a:p>
          <a:p>
            <a:pPr lvl="1"/>
            <a:r>
              <a:rPr lang="en-GB" dirty="0">
                <a:solidFill>
                  <a:schemeClr val="bg1"/>
                </a:solidFill>
              </a:rPr>
              <a:t>sexual orientation.</a:t>
            </a:r>
          </a:p>
          <a:p>
            <a:endParaRPr lang="en-GB" dirty="0">
              <a:solidFill>
                <a:schemeClr val="bg1"/>
              </a:solidFill>
            </a:endParaRPr>
          </a:p>
        </p:txBody>
      </p:sp>
      <p:pic>
        <p:nvPicPr>
          <p:cNvPr id="5" name="Picture 4">
            <a:extLst>
              <a:ext uri="{FF2B5EF4-FFF2-40B4-BE49-F238E27FC236}">
                <a16:creationId xmlns:a16="http://schemas.microsoft.com/office/drawing/2014/main" id="{4D3B1AC6-5112-1F69-DD2C-5FDE7DB53C01}"/>
              </a:ext>
            </a:extLst>
          </p:cNvPr>
          <p:cNvPicPr>
            <a:picLocks noChangeAspect="1"/>
          </p:cNvPicPr>
          <p:nvPr/>
        </p:nvPicPr>
        <p:blipFill>
          <a:blip r:embed="rId2"/>
          <a:stretch>
            <a:fillRect/>
          </a:stretch>
        </p:blipFill>
        <p:spPr>
          <a:xfrm>
            <a:off x="4683042" y="1505908"/>
            <a:ext cx="6150433" cy="1551544"/>
          </a:xfrm>
          <a:prstGeom prst="rect">
            <a:avLst/>
          </a:prstGeom>
        </p:spPr>
      </p:pic>
      <p:sp>
        <p:nvSpPr>
          <p:cNvPr id="4" name="Content Placeholder 2">
            <a:extLst>
              <a:ext uri="{FF2B5EF4-FFF2-40B4-BE49-F238E27FC236}">
                <a16:creationId xmlns:a16="http://schemas.microsoft.com/office/drawing/2014/main" id="{6A7C884E-9090-103A-2A18-CAC866E8D0E0}"/>
              </a:ext>
            </a:extLst>
          </p:cNvPr>
          <p:cNvSpPr txBox="1">
            <a:spLocks/>
          </p:cNvSpPr>
          <p:nvPr/>
        </p:nvSpPr>
        <p:spPr>
          <a:xfrm>
            <a:off x="3779838" y="3238855"/>
            <a:ext cx="7671526" cy="325401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Choose ONE of these categories and define it in detail. </a:t>
            </a:r>
          </a:p>
          <a:p>
            <a:r>
              <a:rPr lang="en-GB" dirty="0"/>
              <a:t>Think about:</a:t>
            </a:r>
          </a:p>
          <a:p>
            <a:pPr lvl="1"/>
            <a:r>
              <a:rPr lang="en-GB" dirty="0"/>
              <a:t>What/Who is included within this category?</a:t>
            </a:r>
          </a:p>
          <a:p>
            <a:pPr lvl="1"/>
            <a:r>
              <a:rPr lang="en-GB" dirty="0"/>
              <a:t>What does this category look like within society?</a:t>
            </a:r>
          </a:p>
          <a:p>
            <a:pPr lvl="1"/>
            <a:r>
              <a:rPr lang="en-GB" dirty="0"/>
              <a:t>What are the issues surrounding this category within society?</a:t>
            </a:r>
          </a:p>
          <a:p>
            <a:pPr lvl="1"/>
            <a:r>
              <a:rPr lang="en-GB" dirty="0"/>
              <a:t>Why do these issues exist?</a:t>
            </a:r>
          </a:p>
          <a:p>
            <a:endParaRPr lang="en-GB" dirty="0"/>
          </a:p>
        </p:txBody>
      </p:sp>
    </p:spTree>
    <p:extLst>
      <p:ext uri="{BB962C8B-B14F-4D97-AF65-F5344CB8AC3E}">
        <p14:creationId xmlns:p14="http://schemas.microsoft.com/office/powerpoint/2010/main" val="154366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E692-BB2B-025D-F6D2-17C37356C64B}"/>
              </a:ext>
            </a:extLst>
          </p:cNvPr>
          <p:cNvSpPr>
            <a:spLocks noGrp="1"/>
          </p:cNvSpPr>
          <p:nvPr>
            <p:ph type="title"/>
          </p:nvPr>
        </p:nvSpPr>
        <p:spPr>
          <a:xfrm>
            <a:off x="3780148" y="365125"/>
            <a:ext cx="7956222" cy="1325563"/>
          </a:xfrm>
        </p:spPr>
        <p:txBody>
          <a:bodyPr/>
          <a:lstStyle/>
          <a:p>
            <a:r>
              <a:rPr lang="en-GB" dirty="0"/>
              <a:t>Assessment 1 </a:t>
            </a:r>
          </a:p>
        </p:txBody>
      </p:sp>
      <p:sp>
        <p:nvSpPr>
          <p:cNvPr id="3" name="Content Placeholder 2">
            <a:extLst>
              <a:ext uri="{FF2B5EF4-FFF2-40B4-BE49-F238E27FC236}">
                <a16:creationId xmlns:a16="http://schemas.microsoft.com/office/drawing/2014/main" id="{0DC135DE-8353-FC72-C12B-D72E9E155194}"/>
              </a:ext>
            </a:extLst>
          </p:cNvPr>
          <p:cNvSpPr>
            <a:spLocks noGrp="1"/>
          </p:cNvSpPr>
          <p:nvPr>
            <p:ph idx="1"/>
          </p:nvPr>
        </p:nvSpPr>
        <p:spPr>
          <a:xfrm>
            <a:off x="108064" y="2532462"/>
            <a:ext cx="2891509" cy="2748839"/>
          </a:xfrm>
        </p:spPr>
        <p:txBody>
          <a:bodyPr>
            <a:normAutofit fontScale="62500" lnSpcReduction="20000"/>
          </a:bodyPr>
          <a:lstStyle/>
          <a:p>
            <a:pPr lvl="1"/>
            <a:r>
              <a:rPr lang="en-GB" dirty="0">
                <a:solidFill>
                  <a:schemeClr val="bg1"/>
                </a:solidFill>
              </a:rPr>
              <a:t>age</a:t>
            </a:r>
          </a:p>
          <a:p>
            <a:pPr lvl="1"/>
            <a:r>
              <a:rPr lang="en-GB" dirty="0">
                <a:solidFill>
                  <a:schemeClr val="bg1"/>
                </a:solidFill>
              </a:rPr>
              <a:t>disability</a:t>
            </a:r>
          </a:p>
          <a:p>
            <a:pPr lvl="1"/>
            <a:r>
              <a:rPr lang="en-GB" dirty="0">
                <a:solidFill>
                  <a:schemeClr val="bg1"/>
                </a:solidFill>
              </a:rPr>
              <a:t>gender reassignment</a:t>
            </a:r>
          </a:p>
          <a:p>
            <a:pPr lvl="1"/>
            <a:r>
              <a:rPr lang="en-GB" dirty="0">
                <a:solidFill>
                  <a:schemeClr val="bg1"/>
                </a:solidFill>
              </a:rPr>
              <a:t>marriage or civil partnership (in employment only)</a:t>
            </a:r>
          </a:p>
          <a:p>
            <a:pPr lvl="1"/>
            <a:r>
              <a:rPr lang="en-GB" dirty="0">
                <a:solidFill>
                  <a:schemeClr val="bg1"/>
                </a:solidFill>
              </a:rPr>
              <a:t>pregnancy and maternity</a:t>
            </a:r>
          </a:p>
          <a:p>
            <a:pPr lvl="1"/>
            <a:r>
              <a:rPr lang="en-GB" dirty="0">
                <a:solidFill>
                  <a:schemeClr val="bg1"/>
                </a:solidFill>
              </a:rPr>
              <a:t>race</a:t>
            </a:r>
          </a:p>
          <a:p>
            <a:pPr lvl="1"/>
            <a:r>
              <a:rPr lang="en-GB" dirty="0">
                <a:solidFill>
                  <a:schemeClr val="bg1"/>
                </a:solidFill>
              </a:rPr>
              <a:t>religion or belief</a:t>
            </a:r>
          </a:p>
          <a:p>
            <a:pPr lvl="1"/>
            <a:r>
              <a:rPr lang="en-GB" dirty="0">
                <a:solidFill>
                  <a:schemeClr val="bg1"/>
                </a:solidFill>
              </a:rPr>
              <a:t>sex</a:t>
            </a:r>
          </a:p>
          <a:p>
            <a:pPr lvl="1"/>
            <a:r>
              <a:rPr lang="en-GB" dirty="0">
                <a:solidFill>
                  <a:schemeClr val="bg1"/>
                </a:solidFill>
              </a:rPr>
              <a:t>sexual orientation.</a:t>
            </a:r>
          </a:p>
          <a:p>
            <a:endParaRPr lang="en-GB" dirty="0">
              <a:solidFill>
                <a:schemeClr val="bg1"/>
              </a:solidFill>
            </a:endParaRPr>
          </a:p>
        </p:txBody>
      </p:sp>
      <p:pic>
        <p:nvPicPr>
          <p:cNvPr id="5" name="Picture 4">
            <a:extLst>
              <a:ext uri="{FF2B5EF4-FFF2-40B4-BE49-F238E27FC236}">
                <a16:creationId xmlns:a16="http://schemas.microsoft.com/office/drawing/2014/main" id="{4D3B1AC6-5112-1F69-DD2C-5FDE7DB53C01}"/>
              </a:ext>
            </a:extLst>
          </p:cNvPr>
          <p:cNvPicPr>
            <a:picLocks noChangeAspect="1"/>
          </p:cNvPicPr>
          <p:nvPr/>
        </p:nvPicPr>
        <p:blipFill>
          <a:blip r:embed="rId2"/>
          <a:stretch>
            <a:fillRect/>
          </a:stretch>
        </p:blipFill>
        <p:spPr>
          <a:xfrm>
            <a:off x="4683042" y="1505908"/>
            <a:ext cx="6150433" cy="1551544"/>
          </a:xfrm>
          <a:prstGeom prst="rect">
            <a:avLst/>
          </a:prstGeom>
        </p:spPr>
      </p:pic>
      <p:sp>
        <p:nvSpPr>
          <p:cNvPr id="4" name="Content Placeholder 2">
            <a:extLst>
              <a:ext uri="{FF2B5EF4-FFF2-40B4-BE49-F238E27FC236}">
                <a16:creationId xmlns:a16="http://schemas.microsoft.com/office/drawing/2014/main" id="{6A7C884E-9090-103A-2A18-CAC866E8D0E0}"/>
              </a:ext>
            </a:extLst>
          </p:cNvPr>
          <p:cNvSpPr txBox="1">
            <a:spLocks/>
          </p:cNvSpPr>
          <p:nvPr/>
        </p:nvSpPr>
        <p:spPr>
          <a:xfrm>
            <a:off x="3779838" y="3238855"/>
            <a:ext cx="7671526" cy="325401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Ensure that you have an understanding of WHAT the </a:t>
            </a:r>
            <a:r>
              <a:rPr lang="en-GB" i="1" dirty="0"/>
              <a:t>Equality Act </a:t>
            </a:r>
            <a:r>
              <a:rPr lang="en-GB" dirty="0"/>
              <a:t>(2010) is:</a:t>
            </a:r>
          </a:p>
          <a:p>
            <a:pPr lvl="1"/>
            <a:r>
              <a:rPr lang="en-GB" dirty="0"/>
              <a:t>Consider writing a paragraph about the </a:t>
            </a:r>
            <a:r>
              <a:rPr lang="en-GB" i="1" dirty="0"/>
              <a:t>Equality Act </a:t>
            </a:r>
            <a:r>
              <a:rPr lang="en-GB" dirty="0"/>
              <a:t>(2010) in general at the start of your main body of work. </a:t>
            </a:r>
          </a:p>
          <a:p>
            <a:r>
              <a:rPr lang="en-GB" dirty="0"/>
              <a:t>Think about:</a:t>
            </a:r>
          </a:p>
          <a:p>
            <a:pPr lvl="1"/>
            <a:r>
              <a:rPr lang="en-GB" dirty="0"/>
              <a:t>Why does the </a:t>
            </a:r>
            <a:r>
              <a:rPr lang="en-GB" i="1" dirty="0"/>
              <a:t>Equality Act </a:t>
            </a:r>
            <a:r>
              <a:rPr lang="en-GB" dirty="0"/>
              <a:t>(2010) exist? </a:t>
            </a:r>
          </a:p>
          <a:p>
            <a:pPr lvl="1"/>
            <a:r>
              <a:rPr lang="en-GB" dirty="0"/>
              <a:t>Was their previous anti-oppressive legislation previous to the </a:t>
            </a:r>
            <a:r>
              <a:rPr lang="en-GB" i="1" dirty="0"/>
              <a:t>Equality Act </a:t>
            </a:r>
            <a:r>
              <a:rPr lang="en-GB" dirty="0"/>
              <a:t>(2010) for the category of your choice?</a:t>
            </a:r>
          </a:p>
          <a:p>
            <a:endParaRPr lang="en-GB" dirty="0"/>
          </a:p>
        </p:txBody>
      </p:sp>
    </p:spTree>
    <p:extLst>
      <p:ext uri="{BB962C8B-B14F-4D97-AF65-F5344CB8AC3E}">
        <p14:creationId xmlns:p14="http://schemas.microsoft.com/office/powerpoint/2010/main" val="1015872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0208-3EA2-A220-7D9A-15B8225AE1F6}"/>
              </a:ext>
            </a:extLst>
          </p:cNvPr>
          <p:cNvSpPr>
            <a:spLocks noGrp="1"/>
          </p:cNvSpPr>
          <p:nvPr>
            <p:ph type="title"/>
          </p:nvPr>
        </p:nvSpPr>
        <p:spPr/>
        <p:txBody>
          <a:bodyPr/>
          <a:lstStyle/>
          <a:p>
            <a:r>
              <a:rPr lang="en-GB" dirty="0"/>
              <a:t>Assessment 1: Plan</a:t>
            </a:r>
          </a:p>
        </p:txBody>
      </p:sp>
      <p:sp>
        <p:nvSpPr>
          <p:cNvPr id="3" name="Content Placeholder 2">
            <a:extLst>
              <a:ext uri="{FF2B5EF4-FFF2-40B4-BE49-F238E27FC236}">
                <a16:creationId xmlns:a16="http://schemas.microsoft.com/office/drawing/2014/main" id="{542AEA94-3C42-AEA4-5CBF-86F2093D0423}"/>
              </a:ext>
            </a:extLst>
          </p:cNvPr>
          <p:cNvSpPr>
            <a:spLocks noGrp="1"/>
          </p:cNvSpPr>
          <p:nvPr>
            <p:ph idx="1"/>
          </p:nvPr>
        </p:nvSpPr>
        <p:spPr/>
        <p:txBody>
          <a:bodyPr>
            <a:normAutofit fontScale="70000" lnSpcReduction="20000"/>
          </a:bodyPr>
          <a:lstStyle/>
          <a:p>
            <a:r>
              <a:rPr lang="en-GB" dirty="0"/>
              <a:t>Introduction</a:t>
            </a:r>
          </a:p>
          <a:p>
            <a:pPr lvl="1"/>
            <a:r>
              <a:rPr lang="en-GB" dirty="0"/>
              <a:t>Remember that this section is about telling the reader WHAT will be included within your main body. </a:t>
            </a:r>
          </a:p>
          <a:p>
            <a:pPr lvl="2"/>
            <a:r>
              <a:rPr lang="en-GB" dirty="0"/>
              <a:t>This includes the key points, ensuring that you provide context on those key points. </a:t>
            </a:r>
          </a:p>
          <a:p>
            <a:pPr lvl="2"/>
            <a:r>
              <a:rPr lang="en-GB" dirty="0"/>
              <a:t>Ensure that you tell the reader what category you will be focussing your assignment on. </a:t>
            </a:r>
          </a:p>
          <a:p>
            <a:r>
              <a:rPr lang="en-GB" dirty="0"/>
              <a:t>Main Body</a:t>
            </a:r>
          </a:p>
          <a:p>
            <a:pPr lvl="1"/>
            <a:r>
              <a:rPr lang="en-GB" dirty="0"/>
              <a:t>Delve into the research surrounding your category of choice</a:t>
            </a:r>
          </a:p>
          <a:p>
            <a:pPr lvl="2"/>
            <a:r>
              <a:rPr lang="en-GB" dirty="0"/>
              <a:t>Theory: Consider the Sociological theories that you already know, and the theories that will be introduced to you within this module. TIP: Read widely to ensure that you understand the theoretical concepts. </a:t>
            </a:r>
          </a:p>
          <a:p>
            <a:pPr lvl="2"/>
            <a:r>
              <a:rPr lang="en-GB" dirty="0"/>
              <a:t>Policy: Consider the policy that is linked to the </a:t>
            </a:r>
            <a:r>
              <a:rPr lang="en-GB" i="1" dirty="0"/>
              <a:t>Equality Act </a:t>
            </a:r>
            <a:r>
              <a:rPr lang="en-GB" dirty="0"/>
              <a:t>(2010) </a:t>
            </a:r>
          </a:p>
          <a:p>
            <a:pPr lvl="2"/>
            <a:r>
              <a:rPr lang="en-GB" dirty="0"/>
              <a:t>Practice: Provide the reader with Practical examples that demonstrate your knowledge and understanding of the individuals who are protected under your category of choice.  </a:t>
            </a:r>
          </a:p>
          <a:p>
            <a:pPr lvl="2"/>
            <a:r>
              <a:rPr lang="en-GB" dirty="0"/>
              <a:t>Remember to consider the Impact, answering the question: SO WHAT?</a:t>
            </a:r>
          </a:p>
          <a:p>
            <a:r>
              <a:rPr lang="en-GB" dirty="0"/>
              <a:t>Conclusion </a:t>
            </a:r>
          </a:p>
          <a:p>
            <a:pPr lvl="1"/>
            <a:r>
              <a:rPr lang="en-GB" dirty="0"/>
              <a:t>Use the information that you have provided within your main body to draw a conclusion, </a:t>
            </a:r>
          </a:p>
          <a:p>
            <a:pPr lvl="2"/>
            <a:r>
              <a:rPr lang="en-GB" dirty="0"/>
              <a:t>What is the summary of your findings? </a:t>
            </a:r>
          </a:p>
          <a:p>
            <a:pPr lvl="2"/>
            <a:r>
              <a:rPr lang="en-GB" dirty="0"/>
              <a:t>What are the key arguments that you have made?</a:t>
            </a:r>
          </a:p>
          <a:p>
            <a:pPr lvl="2"/>
            <a:r>
              <a:rPr lang="en-GB" dirty="0"/>
              <a:t>Emphasise the key points that you have raised within your main body</a:t>
            </a:r>
          </a:p>
          <a:p>
            <a:pPr lvl="2"/>
            <a:endParaRPr lang="en-GB" dirty="0"/>
          </a:p>
          <a:p>
            <a:pPr lvl="2"/>
            <a:endParaRPr lang="en-GB" dirty="0"/>
          </a:p>
        </p:txBody>
      </p:sp>
      <p:sp>
        <p:nvSpPr>
          <p:cNvPr id="4" name="Content Placeholder 2">
            <a:extLst>
              <a:ext uri="{FF2B5EF4-FFF2-40B4-BE49-F238E27FC236}">
                <a16:creationId xmlns:a16="http://schemas.microsoft.com/office/drawing/2014/main" id="{E647459F-2B90-44F0-8B1C-64B31B3E7DB0}"/>
              </a:ext>
            </a:extLst>
          </p:cNvPr>
          <p:cNvSpPr txBox="1">
            <a:spLocks/>
          </p:cNvSpPr>
          <p:nvPr/>
        </p:nvSpPr>
        <p:spPr>
          <a:xfrm>
            <a:off x="108064" y="2532462"/>
            <a:ext cx="2891509" cy="2748839"/>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a:solidFill>
                  <a:schemeClr val="bg1"/>
                </a:solidFill>
              </a:rPr>
              <a:t>age</a:t>
            </a:r>
          </a:p>
          <a:p>
            <a:pPr lvl="1"/>
            <a:r>
              <a:rPr lang="en-GB">
                <a:solidFill>
                  <a:schemeClr val="bg1"/>
                </a:solidFill>
              </a:rPr>
              <a:t>disability</a:t>
            </a:r>
          </a:p>
          <a:p>
            <a:pPr lvl="1"/>
            <a:r>
              <a:rPr lang="en-GB">
                <a:solidFill>
                  <a:schemeClr val="bg1"/>
                </a:solidFill>
              </a:rPr>
              <a:t>gender reassignment</a:t>
            </a:r>
          </a:p>
          <a:p>
            <a:pPr lvl="1"/>
            <a:r>
              <a:rPr lang="en-GB">
                <a:solidFill>
                  <a:schemeClr val="bg1"/>
                </a:solidFill>
              </a:rPr>
              <a:t>marriage or civil partnership (in employment only)</a:t>
            </a:r>
          </a:p>
          <a:p>
            <a:pPr lvl="1"/>
            <a:r>
              <a:rPr lang="en-GB">
                <a:solidFill>
                  <a:schemeClr val="bg1"/>
                </a:solidFill>
              </a:rPr>
              <a:t>pregnancy and maternity</a:t>
            </a:r>
          </a:p>
          <a:p>
            <a:pPr lvl="1"/>
            <a:r>
              <a:rPr lang="en-GB">
                <a:solidFill>
                  <a:schemeClr val="bg1"/>
                </a:solidFill>
              </a:rPr>
              <a:t>race</a:t>
            </a:r>
          </a:p>
          <a:p>
            <a:pPr lvl="1"/>
            <a:r>
              <a:rPr lang="en-GB">
                <a:solidFill>
                  <a:schemeClr val="bg1"/>
                </a:solidFill>
              </a:rPr>
              <a:t>religion or belief</a:t>
            </a:r>
          </a:p>
          <a:p>
            <a:pPr lvl="1"/>
            <a:r>
              <a:rPr lang="en-GB">
                <a:solidFill>
                  <a:schemeClr val="bg1"/>
                </a:solidFill>
              </a:rPr>
              <a:t>sex</a:t>
            </a:r>
          </a:p>
          <a:p>
            <a:pPr lvl="1"/>
            <a:r>
              <a:rPr lang="en-GB">
                <a:solidFill>
                  <a:schemeClr val="bg1"/>
                </a:solidFill>
              </a:rPr>
              <a:t>sexual orientation.</a:t>
            </a:r>
          </a:p>
          <a:p>
            <a:endParaRPr lang="en-GB" dirty="0">
              <a:solidFill>
                <a:schemeClr val="bg1"/>
              </a:solidFill>
            </a:endParaRPr>
          </a:p>
        </p:txBody>
      </p:sp>
    </p:spTree>
    <p:extLst>
      <p:ext uri="{BB962C8B-B14F-4D97-AF65-F5344CB8AC3E}">
        <p14:creationId xmlns:p14="http://schemas.microsoft.com/office/powerpoint/2010/main" val="789647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5AE1E-F679-2ADA-C334-9BA3B562FDAE}"/>
              </a:ext>
            </a:extLst>
          </p:cNvPr>
          <p:cNvSpPr>
            <a:spLocks noGrp="1"/>
          </p:cNvSpPr>
          <p:nvPr>
            <p:ph type="title"/>
          </p:nvPr>
        </p:nvSpPr>
        <p:spPr/>
        <p:txBody>
          <a:bodyPr/>
          <a:lstStyle/>
          <a:p>
            <a:r>
              <a:rPr lang="en-GB" dirty="0"/>
              <a:t>Questions </a:t>
            </a:r>
          </a:p>
        </p:txBody>
      </p:sp>
      <p:sp>
        <p:nvSpPr>
          <p:cNvPr id="3" name="Content Placeholder 2">
            <a:extLst>
              <a:ext uri="{FF2B5EF4-FFF2-40B4-BE49-F238E27FC236}">
                <a16:creationId xmlns:a16="http://schemas.microsoft.com/office/drawing/2014/main" id="{C910C8B2-10E7-8F12-1986-0236BF131187}"/>
              </a:ext>
            </a:extLst>
          </p:cNvPr>
          <p:cNvSpPr>
            <a:spLocks noGrp="1"/>
          </p:cNvSpPr>
          <p:nvPr>
            <p:ph idx="1"/>
          </p:nvPr>
        </p:nvSpPr>
        <p:spPr/>
        <p:txBody>
          <a:bodyPr/>
          <a:lstStyle/>
          <a:p>
            <a:r>
              <a:rPr lang="en-GB" dirty="0"/>
              <a:t>Do you have any questions regarding Assessment 1?</a:t>
            </a:r>
          </a:p>
        </p:txBody>
      </p:sp>
    </p:spTree>
    <p:extLst>
      <p:ext uri="{BB962C8B-B14F-4D97-AF65-F5344CB8AC3E}">
        <p14:creationId xmlns:p14="http://schemas.microsoft.com/office/powerpoint/2010/main" val="3113895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B8B30-1F3A-44D7-D20A-C5EE24465019}"/>
              </a:ext>
            </a:extLst>
          </p:cNvPr>
          <p:cNvSpPr>
            <a:spLocks noGrp="1"/>
          </p:cNvSpPr>
          <p:nvPr>
            <p:ph type="title"/>
          </p:nvPr>
        </p:nvSpPr>
        <p:spPr/>
        <p:txBody>
          <a:bodyPr/>
          <a:lstStyle/>
          <a:p>
            <a:r>
              <a:rPr lang="en-GB" dirty="0"/>
              <a:t>Assessment 2 </a:t>
            </a:r>
          </a:p>
        </p:txBody>
      </p:sp>
      <p:sp>
        <p:nvSpPr>
          <p:cNvPr id="3" name="Content Placeholder 2">
            <a:extLst>
              <a:ext uri="{FF2B5EF4-FFF2-40B4-BE49-F238E27FC236}">
                <a16:creationId xmlns:a16="http://schemas.microsoft.com/office/drawing/2014/main" id="{B4AC6FC2-1446-0613-7D13-A78CAAA32DC0}"/>
              </a:ext>
            </a:extLst>
          </p:cNvPr>
          <p:cNvSpPr>
            <a:spLocks noGrp="1"/>
          </p:cNvSpPr>
          <p:nvPr>
            <p:ph idx="1"/>
          </p:nvPr>
        </p:nvSpPr>
        <p:spPr>
          <a:xfrm>
            <a:off x="3780148" y="3685309"/>
            <a:ext cx="7956222" cy="2807566"/>
          </a:xfrm>
        </p:spPr>
        <p:txBody>
          <a:bodyPr/>
          <a:lstStyle/>
          <a:p>
            <a:r>
              <a:rPr lang="en-GB" dirty="0"/>
              <a:t>Define Intersectionality </a:t>
            </a:r>
          </a:p>
          <a:p>
            <a:pPr lvl="1"/>
            <a:r>
              <a:rPr lang="en-GB" dirty="0"/>
              <a:t>Ensure that you use academic sources </a:t>
            </a:r>
          </a:p>
          <a:p>
            <a:r>
              <a:rPr lang="en-GB" dirty="0"/>
              <a:t>Present a small number of ‘case studies’ throughout your slides that demonstrate intersectionality within society. </a:t>
            </a:r>
          </a:p>
          <a:p>
            <a:pPr lvl="1"/>
            <a:r>
              <a:rPr lang="en-GB" dirty="0"/>
              <a:t>Ensure that you cite and reference these correctly </a:t>
            </a:r>
          </a:p>
          <a:p>
            <a:endParaRPr lang="en-GB" dirty="0"/>
          </a:p>
        </p:txBody>
      </p:sp>
      <p:pic>
        <p:nvPicPr>
          <p:cNvPr id="4" name="Picture 3">
            <a:extLst>
              <a:ext uri="{FF2B5EF4-FFF2-40B4-BE49-F238E27FC236}">
                <a16:creationId xmlns:a16="http://schemas.microsoft.com/office/drawing/2014/main" id="{52B7A74F-5B4C-2A0C-6E04-C88496F3E363}"/>
              </a:ext>
            </a:extLst>
          </p:cNvPr>
          <p:cNvPicPr>
            <a:picLocks noChangeAspect="1"/>
          </p:cNvPicPr>
          <p:nvPr/>
        </p:nvPicPr>
        <p:blipFill>
          <a:blip r:embed="rId2"/>
          <a:stretch>
            <a:fillRect/>
          </a:stretch>
        </p:blipFill>
        <p:spPr>
          <a:xfrm>
            <a:off x="3344809" y="1343458"/>
            <a:ext cx="8508500" cy="2085542"/>
          </a:xfrm>
          <a:prstGeom prst="rect">
            <a:avLst/>
          </a:prstGeom>
        </p:spPr>
      </p:pic>
    </p:spTree>
    <p:extLst>
      <p:ext uri="{BB962C8B-B14F-4D97-AF65-F5344CB8AC3E}">
        <p14:creationId xmlns:p14="http://schemas.microsoft.com/office/powerpoint/2010/main" val="363047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B8B30-1F3A-44D7-D20A-C5EE24465019}"/>
              </a:ext>
            </a:extLst>
          </p:cNvPr>
          <p:cNvSpPr>
            <a:spLocks noGrp="1"/>
          </p:cNvSpPr>
          <p:nvPr>
            <p:ph type="title"/>
          </p:nvPr>
        </p:nvSpPr>
        <p:spPr/>
        <p:txBody>
          <a:bodyPr/>
          <a:lstStyle/>
          <a:p>
            <a:r>
              <a:rPr lang="en-GB" dirty="0"/>
              <a:t>Assessment 2 </a:t>
            </a:r>
          </a:p>
        </p:txBody>
      </p:sp>
      <p:sp>
        <p:nvSpPr>
          <p:cNvPr id="3" name="Content Placeholder 2">
            <a:extLst>
              <a:ext uri="{FF2B5EF4-FFF2-40B4-BE49-F238E27FC236}">
                <a16:creationId xmlns:a16="http://schemas.microsoft.com/office/drawing/2014/main" id="{B4AC6FC2-1446-0613-7D13-A78CAAA32DC0}"/>
              </a:ext>
            </a:extLst>
          </p:cNvPr>
          <p:cNvSpPr>
            <a:spLocks noGrp="1"/>
          </p:cNvSpPr>
          <p:nvPr>
            <p:ph idx="1"/>
          </p:nvPr>
        </p:nvSpPr>
        <p:spPr>
          <a:xfrm>
            <a:off x="3780148" y="3685309"/>
            <a:ext cx="7956222" cy="2807566"/>
          </a:xfrm>
        </p:spPr>
        <p:txBody>
          <a:bodyPr>
            <a:normAutofit fontScale="92500" lnSpcReduction="20000"/>
          </a:bodyPr>
          <a:lstStyle/>
          <a:p>
            <a:r>
              <a:rPr lang="en-GB" dirty="0"/>
              <a:t>You will still need to follow the format of a presentation </a:t>
            </a:r>
          </a:p>
          <a:p>
            <a:pPr lvl="1"/>
            <a:r>
              <a:rPr lang="en-GB" dirty="0"/>
              <a:t>Introduction </a:t>
            </a:r>
          </a:p>
          <a:p>
            <a:pPr lvl="1"/>
            <a:r>
              <a:rPr lang="en-GB" dirty="0"/>
              <a:t>Main Body </a:t>
            </a:r>
          </a:p>
          <a:p>
            <a:pPr lvl="1"/>
            <a:r>
              <a:rPr lang="en-GB" dirty="0"/>
              <a:t>Conclusion </a:t>
            </a:r>
          </a:p>
          <a:p>
            <a:r>
              <a:rPr lang="en-GB" dirty="0"/>
              <a:t>And consider these three elements:</a:t>
            </a:r>
          </a:p>
          <a:p>
            <a:pPr lvl="1"/>
            <a:r>
              <a:rPr lang="en-GB" dirty="0"/>
              <a:t>Theory </a:t>
            </a:r>
          </a:p>
          <a:p>
            <a:pPr lvl="1"/>
            <a:r>
              <a:rPr lang="en-GB" dirty="0"/>
              <a:t>Policy </a:t>
            </a:r>
          </a:p>
          <a:p>
            <a:pPr lvl="1"/>
            <a:r>
              <a:rPr lang="en-GB" dirty="0"/>
              <a:t>Practice </a:t>
            </a:r>
          </a:p>
          <a:p>
            <a:endParaRPr lang="en-GB" dirty="0"/>
          </a:p>
        </p:txBody>
      </p:sp>
      <p:pic>
        <p:nvPicPr>
          <p:cNvPr id="4" name="Picture 3">
            <a:extLst>
              <a:ext uri="{FF2B5EF4-FFF2-40B4-BE49-F238E27FC236}">
                <a16:creationId xmlns:a16="http://schemas.microsoft.com/office/drawing/2014/main" id="{52B7A74F-5B4C-2A0C-6E04-C88496F3E363}"/>
              </a:ext>
            </a:extLst>
          </p:cNvPr>
          <p:cNvPicPr>
            <a:picLocks noChangeAspect="1"/>
          </p:cNvPicPr>
          <p:nvPr/>
        </p:nvPicPr>
        <p:blipFill>
          <a:blip r:embed="rId2"/>
          <a:stretch>
            <a:fillRect/>
          </a:stretch>
        </p:blipFill>
        <p:spPr>
          <a:xfrm>
            <a:off x="3344809" y="1343458"/>
            <a:ext cx="8508500" cy="2085542"/>
          </a:xfrm>
          <a:prstGeom prst="rect">
            <a:avLst/>
          </a:prstGeom>
        </p:spPr>
      </p:pic>
    </p:spTree>
    <p:extLst>
      <p:ext uri="{BB962C8B-B14F-4D97-AF65-F5344CB8AC3E}">
        <p14:creationId xmlns:p14="http://schemas.microsoft.com/office/powerpoint/2010/main" val="149468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B8B30-1F3A-44D7-D20A-C5EE24465019}"/>
              </a:ext>
            </a:extLst>
          </p:cNvPr>
          <p:cNvSpPr>
            <a:spLocks noGrp="1"/>
          </p:cNvSpPr>
          <p:nvPr>
            <p:ph type="title"/>
          </p:nvPr>
        </p:nvSpPr>
        <p:spPr/>
        <p:txBody>
          <a:bodyPr/>
          <a:lstStyle/>
          <a:p>
            <a:r>
              <a:rPr lang="en-GB" dirty="0"/>
              <a:t>Assessment 2 </a:t>
            </a:r>
          </a:p>
        </p:txBody>
      </p:sp>
      <p:sp>
        <p:nvSpPr>
          <p:cNvPr id="3" name="Content Placeholder 2">
            <a:extLst>
              <a:ext uri="{FF2B5EF4-FFF2-40B4-BE49-F238E27FC236}">
                <a16:creationId xmlns:a16="http://schemas.microsoft.com/office/drawing/2014/main" id="{B4AC6FC2-1446-0613-7D13-A78CAAA32DC0}"/>
              </a:ext>
            </a:extLst>
          </p:cNvPr>
          <p:cNvSpPr>
            <a:spLocks noGrp="1"/>
          </p:cNvSpPr>
          <p:nvPr>
            <p:ph idx="1"/>
          </p:nvPr>
        </p:nvSpPr>
        <p:spPr>
          <a:xfrm>
            <a:off x="3780148" y="3685309"/>
            <a:ext cx="7956222" cy="2807566"/>
          </a:xfrm>
        </p:spPr>
        <p:txBody>
          <a:bodyPr>
            <a:normAutofit/>
          </a:bodyPr>
          <a:lstStyle/>
          <a:p>
            <a:pPr marL="0" indent="0">
              <a:buNone/>
            </a:pPr>
            <a:r>
              <a:rPr lang="en-GB" dirty="0"/>
              <a:t>‘Real Life Examples’ or case studies:</a:t>
            </a:r>
          </a:p>
          <a:p>
            <a:pPr marL="0" indent="0">
              <a:buNone/>
            </a:pPr>
            <a:r>
              <a:rPr lang="en-GB" dirty="0">
                <a:hlinkClick r:id="rId2"/>
              </a:rPr>
              <a:t>"I’m now comfortable in my own skin": Proud to be black and disabled | Disability charity Scope UK</a:t>
            </a:r>
            <a:r>
              <a:rPr lang="en-GB" dirty="0"/>
              <a:t> </a:t>
            </a:r>
          </a:p>
        </p:txBody>
      </p:sp>
      <p:pic>
        <p:nvPicPr>
          <p:cNvPr id="4" name="Picture 3">
            <a:extLst>
              <a:ext uri="{FF2B5EF4-FFF2-40B4-BE49-F238E27FC236}">
                <a16:creationId xmlns:a16="http://schemas.microsoft.com/office/drawing/2014/main" id="{52B7A74F-5B4C-2A0C-6E04-C88496F3E363}"/>
              </a:ext>
            </a:extLst>
          </p:cNvPr>
          <p:cNvPicPr>
            <a:picLocks noChangeAspect="1"/>
          </p:cNvPicPr>
          <p:nvPr/>
        </p:nvPicPr>
        <p:blipFill>
          <a:blip r:embed="rId3"/>
          <a:stretch>
            <a:fillRect/>
          </a:stretch>
        </p:blipFill>
        <p:spPr>
          <a:xfrm>
            <a:off x="3344809" y="1343458"/>
            <a:ext cx="8508500" cy="2085542"/>
          </a:xfrm>
          <a:prstGeom prst="rect">
            <a:avLst/>
          </a:prstGeom>
        </p:spPr>
      </p:pic>
    </p:spTree>
    <p:extLst>
      <p:ext uri="{BB962C8B-B14F-4D97-AF65-F5344CB8AC3E}">
        <p14:creationId xmlns:p14="http://schemas.microsoft.com/office/powerpoint/2010/main" val="1172812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B8B30-1F3A-44D7-D20A-C5EE24465019}"/>
              </a:ext>
            </a:extLst>
          </p:cNvPr>
          <p:cNvSpPr>
            <a:spLocks noGrp="1"/>
          </p:cNvSpPr>
          <p:nvPr>
            <p:ph type="title"/>
          </p:nvPr>
        </p:nvSpPr>
        <p:spPr/>
        <p:txBody>
          <a:bodyPr/>
          <a:lstStyle/>
          <a:p>
            <a:r>
              <a:rPr lang="en-GB" dirty="0"/>
              <a:t>Assessment 2 </a:t>
            </a:r>
          </a:p>
        </p:txBody>
      </p:sp>
      <p:sp>
        <p:nvSpPr>
          <p:cNvPr id="3" name="Content Placeholder 2">
            <a:extLst>
              <a:ext uri="{FF2B5EF4-FFF2-40B4-BE49-F238E27FC236}">
                <a16:creationId xmlns:a16="http://schemas.microsoft.com/office/drawing/2014/main" id="{B4AC6FC2-1446-0613-7D13-A78CAAA32DC0}"/>
              </a:ext>
            </a:extLst>
          </p:cNvPr>
          <p:cNvSpPr>
            <a:spLocks noGrp="1"/>
          </p:cNvSpPr>
          <p:nvPr>
            <p:ph idx="1"/>
          </p:nvPr>
        </p:nvSpPr>
        <p:spPr>
          <a:xfrm>
            <a:off x="3780148" y="3685309"/>
            <a:ext cx="7956222" cy="2807566"/>
          </a:xfrm>
        </p:spPr>
        <p:txBody>
          <a:bodyPr>
            <a:normAutofit/>
          </a:bodyPr>
          <a:lstStyle/>
          <a:p>
            <a:pPr marL="0" indent="0">
              <a:buNone/>
            </a:pPr>
            <a:r>
              <a:rPr lang="en-GB" dirty="0"/>
              <a:t>Supporting Material: </a:t>
            </a:r>
          </a:p>
          <a:p>
            <a:r>
              <a:rPr lang="en-GB" dirty="0"/>
              <a:t>The supporting material for this seminar presentation could include:</a:t>
            </a:r>
          </a:p>
          <a:p>
            <a:pPr lvl="1"/>
            <a:r>
              <a:rPr lang="en-GB" dirty="0"/>
              <a:t>A handout with a brief summary of each case study with a link to the source(s)</a:t>
            </a:r>
          </a:p>
          <a:p>
            <a:pPr lvl="2"/>
            <a:r>
              <a:rPr lang="en-GB" dirty="0"/>
              <a:t>Please remember this is an academic submission, therefore it does need to be referenced.</a:t>
            </a:r>
          </a:p>
        </p:txBody>
      </p:sp>
      <p:pic>
        <p:nvPicPr>
          <p:cNvPr id="4" name="Picture 3">
            <a:extLst>
              <a:ext uri="{FF2B5EF4-FFF2-40B4-BE49-F238E27FC236}">
                <a16:creationId xmlns:a16="http://schemas.microsoft.com/office/drawing/2014/main" id="{52B7A74F-5B4C-2A0C-6E04-C88496F3E363}"/>
              </a:ext>
            </a:extLst>
          </p:cNvPr>
          <p:cNvPicPr>
            <a:picLocks noChangeAspect="1"/>
          </p:cNvPicPr>
          <p:nvPr/>
        </p:nvPicPr>
        <p:blipFill>
          <a:blip r:embed="rId2"/>
          <a:stretch>
            <a:fillRect/>
          </a:stretch>
        </p:blipFill>
        <p:spPr>
          <a:xfrm>
            <a:off x="3344809" y="1343458"/>
            <a:ext cx="8508500" cy="2085542"/>
          </a:xfrm>
          <a:prstGeom prst="rect">
            <a:avLst/>
          </a:prstGeom>
        </p:spPr>
      </p:pic>
    </p:spTree>
    <p:extLst>
      <p:ext uri="{BB962C8B-B14F-4D97-AF65-F5344CB8AC3E}">
        <p14:creationId xmlns:p14="http://schemas.microsoft.com/office/powerpoint/2010/main" val="3100995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1043C-8084-CD2A-72C3-3F928797B46C}"/>
              </a:ext>
            </a:extLst>
          </p:cNvPr>
          <p:cNvSpPr>
            <a:spLocks noGrp="1"/>
          </p:cNvSpPr>
          <p:nvPr>
            <p:ph type="title"/>
          </p:nvPr>
        </p:nvSpPr>
        <p:spPr/>
        <p:txBody>
          <a:bodyPr/>
          <a:lstStyle/>
          <a:p>
            <a:r>
              <a:rPr lang="en-GB" dirty="0"/>
              <a:t>Module Outline</a:t>
            </a:r>
          </a:p>
        </p:txBody>
      </p:sp>
      <p:pic>
        <p:nvPicPr>
          <p:cNvPr id="4" name="Online Media 3" title="Kimberlé Crenshaw: What is Intersectionality?">
            <a:hlinkClick r:id="" action="ppaction://media"/>
            <a:extLst>
              <a:ext uri="{FF2B5EF4-FFF2-40B4-BE49-F238E27FC236}">
                <a16:creationId xmlns:a16="http://schemas.microsoft.com/office/drawing/2014/main" id="{72D75476-30D1-28A4-6DF4-3D80BD2D6CAF}"/>
              </a:ext>
            </a:extLst>
          </p:cNvPr>
          <p:cNvPicPr>
            <a:picLocks noGrp="1" noRot="1" noChangeAspect="1"/>
          </p:cNvPicPr>
          <p:nvPr>
            <p:ph idx="1"/>
            <a:videoFile r:link="rId1"/>
          </p:nvPr>
        </p:nvPicPr>
        <p:blipFill>
          <a:blip r:embed="rId3"/>
          <a:stretch>
            <a:fillRect/>
          </a:stretch>
        </p:blipFill>
        <p:spPr>
          <a:xfrm>
            <a:off x="3779838" y="1911350"/>
            <a:ext cx="7956550" cy="4495800"/>
          </a:xfrm>
          <a:prstGeom prst="rect">
            <a:avLst/>
          </a:prstGeom>
        </p:spPr>
      </p:pic>
    </p:spTree>
    <p:extLst>
      <p:ext uri="{BB962C8B-B14F-4D97-AF65-F5344CB8AC3E}">
        <p14:creationId xmlns:p14="http://schemas.microsoft.com/office/powerpoint/2010/main" val="268489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104</TotalTime>
  <Words>794</Words>
  <Application>Microsoft Office PowerPoint</Application>
  <PresentationFormat>Widescreen</PresentationFormat>
  <Paragraphs>115</Paragraphs>
  <Slides>15</Slides>
  <Notes>0</Notes>
  <HiddenSlides>0</HiddenSlides>
  <MMClips>1</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15</vt:i4>
      </vt:variant>
    </vt:vector>
  </HeadingPairs>
  <TitlesOfParts>
    <vt:vector size="26" baseType="lpstr">
      <vt:lpstr>-apple-system</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Module Outline </vt:lpstr>
      <vt:lpstr>Assessments 1 &amp; 2</vt:lpstr>
      <vt:lpstr>Assessment 1 </vt:lpstr>
      <vt:lpstr>Assessment 1 </vt:lpstr>
      <vt:lpstr>Assessment 1 </vt:lpstr>
      <vt:lpstr>Assessment 1: Plan</vt:lpstr>
      <vt:lpstr>Questions </vt:lpstr>
      <vt:lpstr>Assessment 2 </vt:lpstr>
      <vt:lpstr>Assessment 2 </vt:lpstr>
      <vt:lpstr>Assessment 2 </vt:lpstr>
      <vt:lpstr>Assessment 2 </vt:lpstr>
      <vt:lpstr>Module Outline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2024-03-20T14:56:19Z</dcterms:created>
  <dcterms:modified xsi:type="dcterms:W3CDTF">2024-03-20T16:40:42Z</dcterms:modified>
</cp:coreProperties>
</file>