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8288000" cy="10287000"/>
  <p:notesSz cx="6858000" cy="9144000"/>
  <p:embeddedFontLst>
    <p:embeddedFont>
      <p:font typeface="Montserrat" panose="020B0604020202020204" charset="0"/>
      <p:regular r:id="rId13"/>
    </p:embeddedFont>
    <p:embeddedFont>
      <p:font typeface="Montserrat Bold" panose="020B0604020202020204" charset="0"/>
      <p:regular r:id="rId14"/>
    </p:embeddedFont>
    <p:embeddedFont>
      <p:font typeface="Open Sauce" panose="020B0604020202020204" charset="0"/>
      <p:regular r:id="rId15"/>
    </p:embeddedFont>
    <p:embeddedFont>
      <p:font typeface="Open Sauce Bold" panose="020B0604020202020204" charset="0"/>
      <p:regular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5" d="100"/>
          <a:sy n="45" d="100"/>
        </p:scale>
        <p:origin x="852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3" Type="http://schemas.openxmlformats.org/officeDocument/2006/relationships/image" Target="../media/image7.svg"/><Relationship Id="rId7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svg"/><Relationship Id="rId5" Type="http://schemas.openxmlformats.org/officeDocument/2006/relationships/image" Target="../media/image9.png"/><Relationship Id="rId4" Type="http://schemas.openxmlformats.org/officeDocument/2006/relationships/image" Target="../media/image13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8.svg"/><Relationship Id="rId7" Type="http://schemas.openxmlformats.org/officeDocument/2006/relationships/image" Target="../media/image22.svg"/><Relationship Id="rId12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26.svg"/><Relationship Id="rId5" Type="http://schemas.openxmlformats.org/officeDocument/2006/relationships/image" Target="../media/image20.svg"/><Relationship Id="rId10" Type="http://schemas.openxmlformats.org/officeDocument/2006/relationships/image" Target="../media/image15.png"/><Relationship Id="rId4" Type="http://schemas.openxmlformats.org/officeDocument/2006/relationships/image" Target="../media/image12.png"/><Relationship Id="rId9" Type="http://schemas.openxmlformats.org/officeDocument/2006/relationships/image" Target="../media/image24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7" Type="http://schemas.openxmlformats.org/officeDocument/2006/relationships/image" Target="../media/image29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5.sv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svg"/><Relationship Id="rId5" Type="http://schemas.openxmlformats.org/officeDocument/2006/relationships/image" Target="../media/image20.png"/><Relationship Id="rId4" Type="http://schemas.openxmlformats.org/officeDocument/2006/relationships/image" Target="../media/image3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3.sv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sv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guardian.com/education/2024/dec/12/uk-universities-urged-to-provide-better-support-for-students-from-china" TargetMode="External"/><Relationship Id="rId2" Type="http://schemas.openxmlformats.org/officeDocument/2006/relationships/hyperlink" Target="https://news.vt.edu/articles/2025/02/publicsafety_creatingcontiunityofoperationsplan.html#:~:text=%E2%80%9CThe%20goal%20of%20a%20COOP%20program%20is,if%20implemented%2C%20is%20designed%20to%20be%20act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thetimes.co.uk/article/chinese-students-ghettos-report-isolation-university-vdqb6wnqz" TargetMode="External"/><Relationship Id="rId4" Type="http://schemas.openxmlformats.org/officeDocument/2006/relationships/hyperlink" Target="https://www.pie-network.org/resource/the-federal-charter-schools-program-2023-impact-repor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6666" b="-16666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1614862" y="5050399"/>
            <a:ext cx="9315806" cy="9315806"/>
          </a:xfrm>
          <a:custGeom>
            <a:avLst/>
            <a:gdLst/>
            <a:ahLst/>
            <a:cxnLst/>
            <a:rect l="l" t="t" r="r" b="b"/>
            <a:pathLst>
              <a:path w="9315806" h="9315806">
                <a:moveTo>
                  <a:pt x="0" y="0"/>
                </a:moveTo>
                <a:lnTo>
                  <a:pt x="9315805" y="0"/>
                </a:lnTo>
                <a:lnTo>
                  <a:pt x="9315805" y="9315806"/>
                </a:lnTo>
                <a:lnTo>
                  <a:pt x="0" y="931580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8472858">
            <a:off x="-1111460" y="5540281"/>
            <a:ext cx="4280319" cy="8560638"/>
          </a:xfrm>
          <a:custGeom>
            <a:avLst/>
            <a:gdLst/>
            <a:ahLst/>
            <a:cxnLst/>
            <a:rect l="l" t="t" r="r" b="b"/>
            <a:pathLst>
              <a:path w="4280319" h="8560638">
                <a:moveTo>
                  <a:pt x="0" y="0"/>
                </a:moveTo>
                <a:lnTo>
                  <a:pt x="4280320" y="0"/>
                </a:lnTo>
                <a:lnTo>
                  <a:pt x="4280320" y="8560639"/>
                </a:lnTo>
                <a:lnTo>
                  <a:pt x="0" y="856063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4200479">
            <a:off x="13266460" y="-4924476"/>
            <a:ext cx="4280319" cy="8560638"/>
          </a:xfrm>
          <a:custGeom>
            <a:avLst/>
            <a:gdLst/>
            <a:ahLst/>
            <a:cxnLst/>
            <a:rect l="l" t="t" r="r" b="b"/>
            <a:pathLst>
              <a:path w="4280319" h="8560638">
                <a:moveTo>
                  <a:pt x="0" y="0"/>
                </a:moveTo>
                <a:lnTo>
                  <a:pt x="4280319" y="0"/>
                </a:lnTo>
                <a:lnTo>
                  <a:pt x="4280319" y="8560639"/>
                </a:lnTo>
                <a:lnTo>
                  <a:pt x="0" y="856063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688061" y="4129238"/>
            <a:ext cx="15478880" cy="18001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01"/>
              </a:lnSpc>
              <a:spcBef>
                <a:spcPct val="0"/>
              </a:spcBef>
            </a:pPr>
            <a:r>
              <a:rPr lang="en-US" sz="10501" b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Event Management 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6691621" y="5929428"/>
            <a:ext cx="4904757" cy="1298805"/>
            <a:chOff x="0" y="-54745"/>
            <a:chExt cx="986070" cy="26111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986070" cy="135928"/>
            </a:xfrm>
            <a:custGeom>
              <a:avLst/>
              <a:gdLst/>
              <a:ahLst/>
              <a:cxnLst/>
              <a:rect l="l" t="t" r="r" b="b"/>
              <a:pathLst>
                <a:path w="986070" h="135928">
                  <a:moveTo>
                    <a:pt x="28412" y="0"/>
                  </a:moveTo>
                  <a:lnTo>
                    <a:pt x="957658" y="0"/>
                  </a:lnTo>
                  <a:cubicBezTo>
                    <a:pt x="965193" y="0"/>
                    <a:pt x="972420" y="2993"/>
                    <a:pt x="977748" y="8322"/>
                  </a:cubicBezTo>
                  <a:cubicBezTo>
                    <a:pt x="983077" y="13650"/>
                    <a:pt x="986070" y="20877"/>
                    <a:pt x="986070" y="28412"/>
                  </a:cubicBezTo>
                  <a:lnTo>
                    <a:pt x="986070" y="107516"/>
                  </a:lnTo>
                  <a:cubicBezTo>
                    <a:pt x="986070" y="123208"/>
                    <a:pt x="973349" y="135928"/>
                    <a:pt x="957658" y="135928"/>
                  </a:cubicBezTo>
                  <a:lnTo>
                    <a:pt x="28412" y="135928"/>
                  </a:lnTo>
                  <a:cubicBezTo>
                    <a:pt x="12721" y="135928"/>
                    <a:pt x="0" y="123208"/>
                    <a:pt x="0" y="107516"/>
                  </a:cubicBezTo>
                  <a:lnTo>
                    <a:pt x="0" y="28412"/>
                  </a:lnTo>
                  <a:cubicBezTo>
                    <a:pt x="0" y="12721"/>
                    <a:pt x="12721" y="0"/>
                    <a:pt x="28412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54745"/>
              <a:ext cx="986070" cy="261116"/>
            </a:xfrm>
            <a:prstGeom prst="rect">
              <a:avLst/>
            </a:prstGeom>
          </p:spPr>
          <p:txBody>
            <a:bodyPr lIns="66550" tIns="66550" rIns="66550" bIns="66550" rtlCol="0" anchor="ctr"/>
            <a:lstStyle/>
            <a:p>
              <a:pPr algn="just">
                <a:lnSpc>
                  <a:spcPts val="3510"/>
                </a:lnSpc>
              </a:pPr>
              <a:r>
                <a:rPr lang="en-US" b="1" dirty="0" smtClean="0">
                  <a:solidFill>
                    <a:schemeClr val="tx2">
                      <a:lumMod val="50000"/>
                    </a:schemeClr>
                  </a:solidFill>
                  <a:latin typeface="Open Sauce"/>
                  <a:ea typeface="Open Sauce"/>
                  <a:cs typeface="Open Sauce"/>
                  <a:sym typeface="Open Sauce"/>
                </a:rPr>
                <a:t>Presented </a:t>
              </a:r>
              <a:r>
                <a:rPr lang="en-US" b="1" dirty="0">
                  <a:solidFill>
                    <a:schemeClr val="tx2">
                      <a:lumMod val="50000"/>
                    </a:schemeClr>
                  </a:solidFill>
                  <a:latin typeface="Open Sauce"/>
                  <a:ea typeface="Open Sauce"/>
                  <a:cs typeface="Open Sauce"/>
                  <a:sym typeface="Open Sauce"/>
                </a:rPr>
                <a:t>By</a:t>
              </a:r>
              <a:r>
                <a:rPr lang="en-US" b="1" dirty="0">
                  <a:solidFill>
                    <a:schemeClr val="tx2">
                      <a:lumMod val="50000"/>
                    </a:schemeClr>
                  </a:solidFill>
                  <a:latin typeface="Open Sauce"/>
                  <a:ea typeface="Open Sauce"/>
                  <a:cs typeface="Open Sauce"/>
                  <a:sym typeface="Open Sauce"/>
                </a:rPr>
                <a:t>: George Andrei </a:t>
              </a:r>
              <a:r>
                <a:rPr lang="en-US" b="1" dirty="0" err="1">
                  <a:solidFill>
                    <a:schemeClr val="tx2">
                      <a:lumMod val="50000"/>
                    </a:schemeClr>
                  </a:solidFill>
                  <a:latin typeface="Open Sauce"/>
                  <a:ea typeface="Open Sauce"/>
                  <a:cs typeface="Open Sauce"/>
                  <a:sym typeface="Open Sauce"/>
                </a:rPr>
                <a:t>Codrianu</a:t>
              </a:r>
              <a:r>
                <a:rPr lang="en-US" b="1" dirty="0">
                  <a:solidFill>
                    <a:schemeClr val="tx2">
                      <a:lumMod val="50000"/>
                    </a:schemeClr>
                  </a:solidFill>
                  <a:latin typeface="Open Sauce"/>
                  <a:ea typeface="Open Sauce"/>
                  <a:cs typeface="Open Sauce"/>
                  <a:sym typeface="Open Sauce"/>
                </a:rPr>
                <a:t> </a:t>
              </a:r>
              <a:r>
                <a:rPr lang="en-US" b="1" dirty="0" smtClean="0">
                  <a:solidFill>
                    <a:schemeClr val="tx2">
                      <a:lumMod val="50000"/>
                    </a:schemeClr>
                  </a:solidFill>
                  <a:latin typeface="Open Sauce"/>
                  <a:ea typeface="Open Sauce"/>
                  <a:cs typeface="Open Sauce"/>
                  <a:sym typeface="Open Sauce"/>
                </a:rPr>
                <a:t>Student ID:</a:t>
              </a:r>
              <a:r>
                <a:rPr lang="en-US" b="1" dirty="0">
                  <a:solidFill>
                    <a:schemeClr val="tx2">
                      <a:lumMod val="50000"/>
                    </a:schemeClr>
                  </a:solidFill>
                  <a:latin typeface="Open Sauce"/>
                  <a:ea typeface="Open Sauce"/>
                  <a:cs typeface="Open Sauce"/>
                  <a:sym typeface="Open Sauce"/>
                </a:rPr>
                <a:t> 2210052</a:t>
              </a:r>
              <a:endParaRPr lang="en-US" b="1" dirty="0">
                <a:solidFill>
                  <a:schemeClr val="tx2">
                    <a:lumMod val="50000"/>
                  </a:schemeClr>
                </a:solidFill>
                <a:latin typeface="Open Sauce"/>
                <a:ea typeface="Open Sauce"/>
                <a:cs typeface="Open Sauce"/>
                <a:sym typeface="Open Sauce"/>
              </a:endParaRPr>
            </a:p>
          </p:txBody>
        </p:sp>
      </p:grpSp>
      <p:sp>
        <p:nvSpPr>
          <p:cNvPr id="10" name="Freeform 10"/>
          <p:cNvSpPr/>
          <p:nvPr/>
        </p:nvSpPr>
        <p:spPr>
          <a:xfrm>
            <a:off x="16622329" y="3240007"/>
            <a:ext cx="1350721" cy="1350721"/>
          </a:xfrm>
          <a:custGeom>
            <a:avLst/>
            <a:gdLst/>
            <a:ahLst/>
            <a:cxnLst/>
            <a:rect l="l" t="t" r="r" b="b"/>
            <a:pathLst>
              <a:path w="1350721" h="1350721">
                <a:moveTo>
                  <a:pt x="0" y="0"/>
                </a:moveTo>
                <a:lnTo>
                  <a:pt x="1350721" y="0"/>
                </a:lnTo>
                <a:lnTo>
                  <a:pt x="1350721" y="1350720"/>
                </a:lnTo>
                <a:lnTo>
                  <a:pt x="0" y="135072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9162397">
            <a:off x="-661985" y="8913548"/>
            <a:ext cx="2746903" cy="2746903"/>
          </a:xfrm>
          <a:custGeom>
            <a:avLst/>
            <a:gdLst/>
            <a:ahLst/>
            <a:cxnLst/>
            <a:rect l="l" t="t" r="r" b="b"/>
            <a:pathLst>
              <a:path w="2746903" h="2746903">
                <a:moveTo>
                  <a:pt x="0" y="0"/>
                </a:moveTo>
                <a:lnTo>
                  <a:pt x="2746903" y="0"/>
                </a:lnTo>
                <a:lnTo>
                  <a:pt x="2746903" y="2746904"/>
                </a:lnTo>
                <a:lnTo>
                  <a:pt x="0" y="27469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1790567" y="0"/>
            <a:ext cx="6497433" cy="10287000"/>
          </a:xfrm>
          <a:custGeom>
            <a:avLst/>
            <a:gdLst/>
            <a:ahLst/>
            <a:cxnLst/>
            <a:rect l="l" t="t" r="r" b="b"/>
            <a:pathLst>
              <a:path w="6497433" h="10287000">
                <a:moveTo>
                  <a:pt x="0" y="0"/>
                </a:moveTo>
                <a:lnTo>
                  <a:pt x="6497433" y="0"/>
                </a:lnTo>
                <a:lnTo>
                  <a:pt x="6497433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94262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2244114" y="2583562"/>
            <a:ext cx="9015997" cy="6447817"/>
          </a:xfrm>
          <a:custGeom>
            <a:avLst/>
            <a:gdLst/>
            <a:ahLst/>
            <a:cxnLst/>
            <a:rect l="l" t="t" r="r" b="b"/>
            <a:pathLst>
              <a:path w="9015997" h="6447817">
                <a:moveTo>
                  <a:pt x="0" y="0"/>
                </a:moveTo>
                <a:lnTo>
                  <a:pt x="9015996" y="0"/>
                </a:lnTo>
                <a:lnTo>
                  <a:pt x="9015996" y="6447816"/>
                </a:lnTo>
                <a:lnTo>
                  <a:pt x="0" y="644781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 r="-27292"/>
            </a:stretch>
          </a:blipFill>
        </p:spPr>
      </p:sp>
      <p:sp>
        <p:nvSpPr>
          <p:cNvPr id="5" name="Freeform 5"/>
          <p:cNvSpPr/>
          <p:nvPr/>
        </p:nvSpPr>
        <p:spPr>
          <a:xfrm rot="-138804">
            <a:off x="-2093417" y="-2131724"/>
            <a:ext cx="4846369" cy="4846369"/>
          </a:xfrm>
          <a:custGeom>
            <a:avLst/>
            <a:gdLst/>
            <a:ahLst/>
            <a:cxnLst/>
            <a:rect l="l" t="t" r="r" b="b"/>
            <a:pathLst>
              <a:path w="4846369" h="4846369">
                <a:moveTo>
                  <a:pt x="0" y="0"/>
                </a:moveTo>
                <a:lnTo>
                  <a:pt x="4846369" y="0"/>
                </a:lnTo>
                <a:lnTo>
                  <a:pt x="4846369" y="4846369"/>
                </a:lnTo>
                <a:lnTo>
                  <a:pt x="0" y="484636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3098852" y="1274112"/>
            <a:ext cx="7306520" cy="1047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 b="1" spc="96">
                <a:solidFill>
                  <a:srgbClr val="1A1A1A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Wales Welcome Fair: Student Cultures &amp; Creatives Expo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627046" y="2987816"/>
            <a:ext cx="8250131" cy="55345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10211" lvl="1" indent="-205106" algn="l">
              <a:lnSpc>
                <a:spcPts val="3401"/>
              </a:lnSpc>
              <a:buFont typeface="Arial"/>
              <a:buChar char="•"/>
            </a:pPr>
            <a:r>
              <a:rPr lang="en-US" sz="1900" spc="11">
                <a:solidFill>
                  <a:srgbClr val="FFFBFB"/>
                </a:solidFill>
                <a:latin typeface="Open Sauce"/>
                <a:ea typeface="Open Sauce"/>
                <a:cs typeface="Open Sauce"/>
                <a:sym typeface="Open Sauce"/>
              </a:rPr>
              <a:t>Creative expo which celebrates student diversity and Welsh culture.</a:t>
            </a:r>
          </a:p>
          <a:p>
            <a:pPr marL="410211" lvl="1" indent="-205106" algn="l">
              <a:lnSpc>
                <a:spcPts val="3401"/>
              </a:lnSpc>
              <a:buFont typeface="Arial"/>
              <a:buChar char="•"/>
            </a:pPr>
            <a:r>
              <a:rPr lang="en-US" sz="1900" spc="11">
                <a:solidFill>
                  <a:srgbClr val="FFFBFB"/>
                </a:solidFill>
                <a:latin typeface="Open Sauce"/>
                <a:ea typeface="Open Sauce"/>
                <a:cs typeface="Open Sauce"/>
                <a:sym typeface="Open Sauce"/>
              </a:rPr>
              <a:t>Compared to “Year of Croeso 2025” – offers a cosy Welsh greeting.</a:t>
            </a:r>
          </a:p>
          <a:p>
            <a:pPr marL="410211" lvl="1" indent="-205106" algn="l">
              <a:lnSpc>
                <a:spcPts val="3401"/>
              </a:lnSpc>
              <a:buFont typeface="Arial"/>
              <a:buChar char="•"/>
            </a:pPr>
            <a:r>
              <a:rPr lang="en-US" sz="1900" spc="11">
                <a:solidFill>
                  <a:srgbClr val="FFFBFB"/>
                </a:solidFill>
                <a:latin typeface="Open Sauce"/>
                <a:ea typeface="Open Sauce"/>
                <a:cs typeface="Open Sauce"/>
                <a:sym typeface="Open Sauce"/>
              </a:rPr>
              <a:t>Event type: cultural event (art, music, crafts, poetry, film).</a:t>
            </a:r>
          </a:p>
          <a:p>
            <a:pPr marL="410211" lvl="1" indent="-205106" algn="l">
              <a:lnSpc>
                <a:spcPts val="3401"/>
              </a:lnSpc>
              <a:buFont typeface="Arial"/>
              <a:buChar char="•"/>
            </a:pPr>
            <a:r>
              <a:rPr lang="en-US" sz="1900" spc="11">
                <a:solidFill>
                  <a:srgbClr val="FFFBFB"/>
                </a:solidFill>
                <a:latin typeface="Open Sauce"/>
                <a:ea typeface="Open Sauce"/>
                <a:cs typeface="Open Sauce"/>
                <a:sym typeface="Open Sauce"/>
              </a:rPr>
              <a:t>Target: new, international and reappearing students + locals, creatives (The Times, 2024).</a:t>
            </a:r>
          </a:p>
          <a:p>
            <a:pPr marL="410211" lvl="1" indent="-205106" algn="l">
              <a:lnSpc>
                <a:spcPts val="3401"/>
              </a:lnSpc>
              <a:buFont typeface="Arial"/>
              <a:buChar char="•"/>
            </a:pPr>
            <a:r>
              <a:rPr lang="en-US" sz="1900" spc="11">
                <a:solidFill>
                  <a:srgbClr val="FFFBFB"/>
                </a:solidFill>
                <a:latin typeface="Open Sauce"/>
                <a:ea typeface="Open Sauce"/>
                <a:cs typeface="Open Sauce"/>
                <a:sym typeface="Open Sauce"/>
              </a:rPr>
              <a:t>Setting: atrium, gallery, or any other type of centre of a student for the university</a:t>
            </a:r>
          </a:p>
          <a:p>
            <a:pPr marL="410211" lvl="1" indent="-205106" algn="l">
              <a:lnSpc>
                <a:spcPts val="3401"/>
              </a:lnSpc>
              <a:buFont typeface="Arial"/>
              <a:buChar char="•"/>
            </a:pPr>
            <a:r>
              <a:rPr lang="en-US" sz="1900" spc="11">
                <a:solidFill>
                  <a:srgbClr val="FFFBFB"/>
                </a:solidFill>
                <a:latin typeface="Open Sauce"/>
                <a:ea typeface="Open Sauce"/>
                <a:cs typeface="Open Sauce"/>
                <a:sym typeface="Open Sauce"/>
              </a:rPr>
              <a:t>Attendance: 100–200 students, educators, and artists</a:t>
            </a:r>
          </a:p>
          <a:p>
            <a:pPr marL="410211" lvl="1" indent="-205106" algn="l">
              <a:lnSpc>
                <a:spcPts val="3401"/>
              </a:lnSpc>
              <a:buFont typeface="Arial"/>
              <a:buChar char="•"/>
            </a:pPr>
            <a:r>
              <a:rPr lang="en-US" sz="1900" spc="11">
                <a:solidFill>
                  <a:srgbClr val="FFFBFB"/>
                </a:solidFill>
                <a:latin typeface="Open Sauce"/>
                <a:ea typeface="Open Sauce"/>
                <a:cs typeface="Open Sauce"/>
                <a:sym typeface="Open Sauce"/>
              </a:rPr>
              <a:t>Purpose: community-building, expression, and cultural pride (Bladen et al., 2022).</a:t>
            </a:r>
          </a:p>
          <a:p>
            <a:pPr marL="410211" lvl="1" indent="-205106" algn="l">
              <a:lnSpc>
                <a:spcPts val="3401"/>
              </a:lnSpc>
              <a:buFont typeface="Arial"/>
              <a:buChar char="•"/>
            </a:pPr>
            <a:r>
              <a:rPr lang="en-US" sz="1900" spc="11">
                <a:solidFill>
                  <a:srgbClr val="FFFBFB"/>
                </a:solidFill>
                <a:latin typeface="Open Sauce"/>
                <a:ea typeface="Open Sauce"/>
                <a:cs typeface="Open Sauce"/>
                <a:sym typeface="Open Sauce"/>
              </a:rPr>
              <a:t>Includes pre-planning, feasibility, and financial strategic insights.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6666" b="-16666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5038140" y="8249125"/>
            <a:ext cx="4790663" cy="2404042"/>
          </a:xfrm>
          <a:custGeom>
            <a:avLst/>
            <a:gdLst/>
            <a:ahLst/>
            <a:cxnLst/>
            <a:rect l="l" t="t" r="r" b="b"/>
            <a:pathLst>
              <a:path w="4790663" h="2404042">
                <a:moveTo>
                  <a:pt x="0" y="0"/>
                </a:moveTo>
                <a:lnTo>
                  <a:pt x="4790663" y="0"/>
                </a:lnTo>
                <a:lnTo>
                  <a:pt x="4790663" y="2404042"/>
                </a:lnTo>
                <a:lnTo>
                  <a:pt x="0" y="240404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2853149" y="2178811"/>
            <a:ext cx="8433300" cy="68437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26281" lvl="1" indent="-263140" algn="l">
              <a:lnSpc>
                <a:spcPts val="3412"/>
              </a:lnSpc>
              <a:buFont typeface="Arial"/>
              <a:buChar char="•"/>
            </a:pPr>
            <a:r>
              <a:rPr lang="en-US" sz="2437">
                <a:solidFill>
                  <a:srgbClr val="FFFBFB"/>
                </a:solidFill>
                <a:latin typeface="Open Sauce"/>
                <a:ea typeface="Open Sauce"/>
                <a:cs typeface="Open Sauce"/>
                <a:sym typeface="Open Sauce"/>
              </a:rPr>
              <a:t>Rejoices in “Croeso” (welcome) in a joint creative activity.</a:t>
            </a:r>
          </a:p>
          <a:p>
            <a:pPr marL="526281" lvl="1" indent="-263140" algn="l">
              <a:lnSpc>
                <a:spcPts val="3412"/>
              </a:lnSpc>
              <a:buFont typeface="Arial"/>
              <a:buChar char="•"/>
            </a:pPr>
            <a:r>
              <a:rPr lang="en-US" sz="2437">
                <a:solidFill>
                  <a:srgbClr val="FFFBFB"/>
                </a:solidFill>
                <a:latin typeface="Open Sauce"/>
                <a:ea typeface="Open Sauce"/>
                <a:cs typeface="Open Sauce"/>
                <a:sym typeface="Open Sauce"/>
              </a:rPr>
              <a:t>Responds to national campaign goals: </a:t>
            </a:r>
          </a:p>
          <a:p>
            <a:pPr marL="526281" lvl="1" indent="-263140" algn="l">
              <a:lnSpc>
                <a:spcPts val="3412"/>
              </a:lnSpc>
              <a:buFont typeface="Arial"/>
              <a:buChar char="•"/>
            </a:pPr>
            <a:r>
              <a:rPr lang="en-US" sz="2437">
                <a:solidFill>
                  <a:srgbClr val="FFFBFB"/>
                </a:solidFill>
                <a:latin typeface="Open Sauce"/>
                <a:ea typeface="Open Sauce"/>
                <a:cs typeface="Open Sauce"/>
                <a:sym typeface="Open Sauce"/>
              </a:rPr>
              <a:t>inclusion, joy, Welsh pride (Rogers and Wynn-Moylan, 2022)</a:t>
            </a:r>
          </a:p>
          <a:p>
            <a:pPr marL="526281" lvl="1" indent="-263140" algn="l">
              <a:lnSpc>
                <a:spcPts val="3412"/>
              </a:lnSpc>
              <a:buFont typeface="Arial"/>
              <a:buChar char="•"/>
            </a:pPr>
            <a:r>
              <a:rPr lang="en-US" sz="2437">
                <a:solidFill>
                  <a:srgbClr val="FFFBFB"/>
                </a:solidFill>
                <a:latin typeface="Open Sauce"/>
                <a:ea typeface="Open Sauce"/>
                <a:cs typeface="Open Sauce"/>
                <a:sym typeface="Open Sauce"/>
              </a:rPr>
              <a:t>Students feel heard and experience cultural exchange.</a:t>
            </a:r>
          </a:p>
          <a:p>
            <a:pPr marL="526281" lvl="1" indent="-263140" algn="l">
              <a:lnSpc>
                <a:spcPts val="3412"/>
              </a:lnSpc>
              <a:buFont typeface="Arial"/>
              <a:buChar char="•"/>
            </a:pPr>
            <a:r>
              <a:rPr lang="en-US" sz="2437">
                <a:solidFill>
                  <a:srgbClr val="FFFBFB"/>
                </a:solidFill>
                <a:latin typeface="Open Sauce"/>
                <a:ea typeface="Open Sauce"/>
                <a:cs typeface="Open Sauce"/>
                <a:sym typeface="Open Sauce"/>
              </a:rPr>
              <a:t>Showcase diverse talents: crafts, film, performance, poetry (Chodor, 2020)</a:t>
            </a:r>
          </a:p>
          <a:p>
            <a:pPr marL="526281" lvl="1" indent="-263140" algn="l">
              <a:lnSpc>
                <a:spcPts val="3412"/>
              </a:lnSpc>
              <a:buFont typeface="Arial"/>
              <a:buChar char="•"/>
            </a:pPr>
            <a:r>
              <a:rPr lang="en-US" sz="2437">
                <a:solidFill>
                  <a:srgbClr val="FFFBFB"/>
                </a:solidFill>
                <a:latin typeface="Open Sauce"/>
                <a:ea typeface="Open Sauce"/>
                <a:cs typeface="Open Sauce"/>
                <a:sym typeface="Open Sauce"/>
              </a:rPr>
              <a:t>First-of-its-kind creative welcome expo</a:t>
            </a:r>
          </a:p>
          <a:p>
            <a:pPr marL="526281" lvl="1" indent="-263140" algn="l">
              <a:lnSpc>
                <a:spcPts val="3412"/>
              </a:lnSpc>
              <a:buFont typeface="Arial"/>
              <a:buChar char="•"/>
            </a:pPr>
            <a:r>
              <a:rPr lang="en-US" sz="2437">
                <a:solidFill>
                  <a:srgbClr val="FFFBFB"/>
                </a:solidFill>
                <a:latin typeface="Open Sauce"/>
                <a:ea typeface="Open Sauce"/>
                <a:cs typeface="Open Sauce"/>
                <a:sym typeface="Open Sauce"/>
              </a:rPr>
              <a:t>creates a sense of belonging, particularly for first-year international students.</a:t>
            </a:r>
          </a:p>
          <a:p>
            <a:pPr marL="526281" lvl="1" indent="-263140" algn="l">
              <a:lnSpc>
                <a:spcPts val="3412"/>
              </a:lnSpc>
              <a:buFont typeface="Arial"/>
              <a:buChar char="•"/>
            </a:pPr>
            <a:r>
              <a:rPr lang="en-US" sz="2437">
                <a:solidFill>
                  <a:srgbClr val="FFFBFB"/>
                </a:solidFill>
                <a:latin typeface="Open Sauce"/>
                <a:ea typeface="Open Sauce"/>
                <a:cs typeface="Open Sauce"/>
                <a:sym typeface="Open Sauce"/>
              </a:rPr>
              <a:t>Builds a brand image of Wales being a culturally full of life, accommodating place to study.</a:t>
            </a:r>
          </a:p>
          <a:p>
            <a:pPr marL="526281" lvl="1" indent="-263140" algn="l">
              <a:lnSpc>
                <a:spcPts val="3412"/>
              </a:lnSpc>
              <a:buFont typeface="Arial"/>
              <a:buChar char="•"/>
            </a:pPr>
            <a:r>
              <a:rPr lang="en-US" sz="2437">
                <a:solidFill>
                  <a:srgbClr val="FFFBFB"/>
                </a:solidFill>
                <a:latin typeface="Open Sauce"/>
                <a:ea typeface="Open Sauce"/>
                <a:cs typeface="Open Sauce"/>
                <a:sym typeface="Open Sauce"/>
              </a:rPr>
              <a:t>Highlights values: hospitality, identity, and expression (The Guardian, 2024)</a:t>
            </a:r>
          </a:p>
        </p:txBody>
      </p:sp>
      <p:sp>
        <p:nvSpPr>
          <p:cNvPr id="5" name="Freeform 5"/>
          <p:cNvSpPr/>
          <p:nvPr/>
        </p:nvSpPr>
        <p:spPr>
          <a:xfrm>
            <a:off x="-2507477" y="5474750"/>
            <a:ext cx="2581529" cy="2581529"/>
          </a:xfrm>
          <a:custGeom>
            <a:avLst/>
            <a:gdLst/>
            <a:ahLst/>
            <a:cxnLst/>
            <a:rect l="l" t="t" r="r" b="b"/>
            <a:pathLst>
              <a:path w="2581529" h="2581529">
                <a:moveTo>
                  <a:pt x="0" y="0"/>
                </a:moveTo>
                <a:lnTo>
                  <a:pt x="2581528" y="0"/>
                </a:lnTo>
                <a:lnTo>
                  <a:pt x="2581528" y="2581529"/>
                </a:lnTo>
                <a:lnTo>
                  <a:pt x="0" y="258152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8433770">
            <a:off x="-1335351" y="-1038561"/>
            <a:ext cx="4790663" cy="2404042"/>
          </a:xfrm>
          <a:custGeom>
            <a:avLst/>
            <a:gdLst/>
            <a:ahLst/>
            <a:cxnLst/>
            <a:rect l="l" t="t" r="r" b="b"/>
            <a:pathLst>
              <a:path w="4790663" h="2404042">
                <a:moveTo>
                  <a:pt x="0" y="0"/>
                </a:moveTo>
                <a:lnTo>
                  <a:pt x="4790663" y="0"/>
                </a:lnTo>
                <a:lnTo>
                  <a:pt x="4790663" y="2404042"/>
                </a:lnTo>
                <a:lnTo>
                  <a:pt x="0" y="240404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1805632" y="1868511"/>
            <a:ext cx="4948764" cy="7217763"/>
          </a:xfrm>
          <a:custGeom>
            <a:avLst/>
            <a:gdLst/>
            <a:ahLst/>
            <a:cxnLst/>
            <a:rect l="l" t="t" r="r" b="b"/>
            <a:pathLst>
              <a:path w="4948764" h="7217763">
                <a:moveTo>
                  <a:pt x="0" y="0"/>
                </a:moveTo>
                <a:lnTo>
                  <a:pt x="4948764" y="0"/>
                </a:lnTo>
                <a:lnTo>
                  <a:pt x="4948764" y="7217763"/>
                </a:lnTo>
                <a:lnTo>
                  <a:pt x="0" y="721776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3049814" y="585793"/>
            <a:ext cx="12636697" cy="8781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247"/>
              </a:lnSpc>
              <a:spcBef>
                <a:spcPct val="0"/>
              </a:spcBef>
            </a:pPr>
            <a:r>
              <a:rPr lang="en-US" sz="5177" b="1" spc="165">
                <a:solidFill>
                  <a:srgbClr val="FFFBF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Event Concept &amp; Theme Fit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60750">
            <a:off x="-4365348" y="-3816434"/>
            <a:ext cx="10788095" cy="7904732"/>
          </a:xfrm>
          <a:custGeom>
            <a:avLst/>
            <a:gdLst/>
            <a:ahLst/>
            <a:cxnLst/>
            <a:rect l="l" t="t" r="r" b="b"/>
            <a:pathLst>
              <a:path w="10788095" h="7904732">
                <a:moveTo>
                  <a:pt x="0" y="0"/>
                </a:moveTo>
                <a:lnTo>
                  <a:pt x="10788096" y="0"/>
                </a:lnTo>
                <a:lnTo>
                  <a:pt x="10788096" y="7904732"/>
                </a:lnTo>
                <a:lnTo>
                  <a:pt x="0" y="79047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2274996" y="2646470"/>
            <a:ext cx="9196772" cy="5680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73"/>
              </a:lnSpc>
            </a:pPr>
            <a:r>
              <a:rPr lang="en-US" sz="2481" b="1">
                <a:solidFill>
                  <a:srgbClr val="131211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Target audience:</a:t>
            </a:r>
          </a:p>
          <a:p>
            <a:pPr marL="535666" lvl="1" indent="-267833" algn="l">
              <a:lnSpc>
                <a:spcPts val="3473"/>
              </a:lnSpc>
              <a:buFont typeface="Arial"/>
              <a:buChar char="•"/>
            </a:pPr>
            <a:r>
              <a:rPr lang="en-US" sz="2481">
                <a:solidFill>
                  <a:srgbClr val="131211"/>
                </a:solidFill>
                <a:latin typeface="Open Sauce"/>
                <a:ea typeface="Open Sauce"/>
                <a:cs typeface="Open Sauce"/>
                <a:sym typeface="Open Sauce"/>
              </a:rPr>
              <a:t>First-year, international, and creative students</a:t>
            </a:r>
          </a:p>
          <a:p>
            <a:pPr marL="535666" lvl="1" indent="-267833" algn="l">
              <a:lnSpc>
                <a:spcPts val="3473"/>
              </a:lnSpc>
              <a:buFont typeface="Arial"/>
              <a:buChar char="•"/>
            </a:pPr>
            <a:r>
              <a:rPr lang="en-US" sz="2481">
                <a:solidFill>
                  <a:srgbClr val="131211"/>
                </a:solidFill>
                <a:latin typeface="Open Sauce"/>
                <a:ea typeface="Open Sauce"/>
                <a:cs typeface="Open Sauce"/>
                <a:sym typeface="Open Sauce"/>
              </a:rPr>
              <a:t>Arts, media, poetry and cultural societies.</a:t>
            </a:r>
          </a:p>
          <a:p>
            <a:pPr marL="535666" lvl="1" indent="-267833" algn="l">
              <a:lnSpc>
                <a:spcPts val="3473"/>
              </a:lnSpc>
              <a:buFont typeface="Arial"/>
              <a:buChar char="•"/>
            </a:pPr>
            <a:r>
              <a:rPr lang="en-US" sz="2481">
                <a:solidFill>
                  <a:srgbClr val="131211"/>
                </a:solidFill>
                <a:latin typeface="Open Sauce"/>
                <a:ea typeface="Open Sauce"/>
                <a:cs typeface="Open Sauce"/>
                <a:sym typeface="Open Sauce"/>
              </a:rPr>
              <a:t>University staff and local artists (The PIE Network, 2023).</a:t>
            </a:r>
          </a:p>
          <a:p>
            <a:pPr algn="l">
              <a:lnSpc>
                <a:spcPts val="3473"/>
              </a:lnSpc>
            </a:pPr>
            <a:r>
              <a:rPr lang="en-US" sz="2481" b="1">
                <a:solidFill>
                  <a:srgbClr val="131211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Demand:</a:t>
            </a:r>
          </a:p>
          <a:p>
            <a:pPr marL="535666" lvl="1" indent="-267833" algn="l">
              <a:lnSpc>
                <a:spcPts val="3473"/>
              </a:lnSpc>
              <a:buFont typeface="Arial"/>
              <a:buChar char="•"/>
            </a:pPr>
            <a:r>
              <a:rPr lang="en-US" sz="2481">
                <a:solidFill>
                  <a:srgbClr val="131211"/>
                </a:solidFill>
                <a:latin typeface="Open Sauce"/>
                <a:ea typeface="Open Sauce"/>
                <a:cs typeface="Open Sauce"/>
                <a:sym typeface="Open Sauce"/>
              </a:rPr>
              <a:t>Fills the gap between social welcome schemes and academic induction.</a:t>
            </a:r>
          </a:p>
          <a:p>
            <a:pPr marL="535666" lvl="1" indent="-267833" algn="l">
              <a:lnSpc>
                <a:spcPts val="3473"/>
              </a:lnSpc>
              <a:buFont typeface="Arial"/>
              <a:buChar char="•"/>
            </a:pPr>
            <a:r>
              <a:rPr lang="en-US" sz="2481">
                <a:solidFill>
                  <a:srgbClr val="131211"/>
                </a:solidFill>
                <a:latin typeface="Open Sauce"/>
                <a:ea typeface="Open Sauce"/>
                <a:cs typeface="Open Sauce"/>
                <a:sym typeface="Open Sauce"/>
              </a:rPr>
              <a:t>Attracts students looking to find their identity representation and social mentality.</a:t>
            </a:r>
          </a:p>
          <a:p>
            <a:pPr marL="535666" lvl="1" indent="-267833" algn="l">
              <a:lnSpc>
                <a:spcPts val="3473"/>
              </a:lnSpc>
              <a:buFont typeface="Arial"/>
              <a:buChar char="•"/>
            </a:pPr>
            <a:r>
              <a:rPr lang="en-US" sz="2481">
                <a:solidFill>
                  <a:srgbClr val="131211"/>
                </a:solidFill>
                <a:latin typeface="Open Sauce"/>
                <a:ea typeface="Open Sauce"/>
                <a:cs typeface="Open Sauce"/>
                <a:sym typeface="Open Sauce"/>
              </a:rPr>
              <a:t>Enforces belonging and retention, particularly on diverse groups.</a:t>
            </a:r>
          </a:p>
          <a:p>
            <a:pPr marL="535666" lvl="1" indent="-267833" algn="l">
              <a:lnSpc>
                <a:spcPts val="3473"/>
              </a:lnSpc>
              <a:spcBef>
                <a:spcPct val="0"/>
              </a:spcBef>
              <a:buFont typeface="Arial"/>
              <a:buChar char="•"/>
            </a:pPr>
            <a:r>
              <a:rPr lang="en-US" sz="2481">
                <a:solidFill>
                  <a:srgbClr val="131211"/>
                </a:solidFill>
                <a:latin typeface="Open Sauce"/>
                <a:ea typeface="Open Sauce"/>
                <a:cs typeface="Open Sauce"/>
                <a:sym typeface="Open Sauce"/>
              </a:rPr>
              <a:t>Encourages art collaboration and inter-society collaborations (Jílková, 2018).</a:t>
            </a:r>
          </a:p>
        </p:txBody>
      </p:sp>
      <p:sp>
        <p:nvSpPr>
          <p:cNvPr id="4" name="Freeform 4"/>
          <p:cNvSpPr/>
          <p:nvPr/>
        </p:nvSpPr>
        <p:spPr>
          <a:xfrm>
            <a:off x="19576857" y="2945220"/>
            <a:ext cx="2638650" cy="2638650"/>
          </a:xfrm>
          <a:custGeom>
            <a:avLst/>
            <a:gdLst/>
            <a:ahLst/>
            <a:cxnLst/>
            <a:rect l="l" t="t" r="r" b="b"/>
            <a:pathLst>
              <a:path w="2638650" h="2638650">
                <a:moveTo>
                  <a:pt x="0" y="0"/>
                </a:moveTo>
                <a:lnTo>
                  <a:pt x="2638650" y="0"/>
                </a:lnTo>
                <a:lnTo>
                  <a:pt x="2638650" y="2638651"/>
                </a:lnTo>
                <a:lnTo>
                  <a:pt x="0" y="263865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4653193" y="4705958"/>
            <a:ext cx="742086" cy="814665"/>
          </a:xfrm>
          <a:custGeom>
            <a:avLst/>
            <a:gdLst/>
            <a:ahLst/>
            <a:cxnLst/>
            <a:rect l="l" t="t" r="r" b="b"/>
            <a:pathLst>
              <a:path w="742086" h="814665">
                <a:moveTo>
                  <a:pt x="0" y="0"/>
                </a:moveTo>
                <a:lnTo>
                  <a:pt x="742085" y="0"/>
                </a:lnTo>
                <a:lnTo>
                  <a:pt x="742085" y="814664"/>
                </a:lnTo>
                <a:lnTo>
                  <a:pt x="0" y="81466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7763308" y="4731008"/>
            <a:ext cx="899016" cy="887574"/>
          </a:xfrm>
          <a:custGeom>
            <a:avLst/>
            <a:gdLst/>
            <a:ahLst/>
            <a:cxnLst/>
            <a:rect l="l" t="t" r="r" b="b"/>
            <a:pathLst>
              <a:path w="899016" h="887574">
                <a:moveTo>
                  <a:pt x="0" y="0"/>
                </a:moveTo>
                <a:lnTo>
                  <a:pt x="899016" y="0"/>
                </a:lnTo>
                <a:lnTo>
                  <a:pt x="899016" y="887574"/>
                </a:lnTo>
                <a:lnTo>
                  <a:pt x="0" y="88757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2716961" y="6701567"/>
            <a:ext cx="877197" cy="877197"/>
          </a:xfrm>
          <a:custGeom>
            <a:avLst/>
            <a:gdLst/>
            <a:ahLst/>
            <a:cxnLst/>
            <a:rect l="l" t="t" r="r" b="b"/>
            <a:pathLst>
              <a:path w="877197" h="877197">
                <a:moveTo>
                  <a:pt x="0" y="0"/>
                </a:moveTo>
                <a:lnTo>
                  <a:pt x="877197" y="0"/>
                </a:lnTo>
                <a:lnTo>
                  <a:pt x="877197" y="877197"/>
                </a:lnTo>
                <a:lnTo>
                  <a:pt x="0" y="87719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006432" y="2557931"/>
            <a:ext cx="5252868" cy="6411643"/>
          </a:xfrm>
          <a:custGeom>
            <a:avLst/>
            <a:gdLst/>
            <a:ahLst/>
            <a:cxnLst/>
            <a:rect l="l" t="t" r="r" b="b"/>
            <a:pathLst>
              <a:path w="5252868" h="6411643">
                <a:moveTo>
                  <a:pt x="0" y="0"/>
                </a:moveTo>
                <a:lnTo>
                  <a:pt x="5252868" y="0"/>
                </a:lnTo>
                <a:lnTo>
                  <a:pt x="5252868" y="6411643"/>
                </a:lnTo>
                <a:lnTo>
                  <a:pt x="0" y="6411643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-1680" r="-8304"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2274996" y="1663044"/>
            <a:ext cx="12749240" cy="6587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415"/>
              </a:lnSpc>
              <a:spcBef>
                <a:spcPct val="0"/>
              </a:spcBef>
            </a:pPr>
            <a:r>
              <a:rPr lang="en-US" sz="3868" b="1" spc="123">
                <a:solidFill>
                  <a:srgbClr val="1A1A1A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Market Analysis – Target Audience &amp; Demand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051422" y="2246853"/>
            <a:ext cx="9015997" cy="6447817"/>
          </a:xfrm>
          <a:custGeom>
            <a:avLst/>
            <a:gdLst/>
            <a:ahLst/>
            <a:cxnLst/>
            <a:rect l="l" t="t" r="r" b="b"/>
            <a:pathLst>
              <a:path w="9015997" h="6447817">
                <a:moveTo>
                  <a:pt x="0" y="0"/>
                </a:moveTo>
                <a:lnTo>
                  <a:pt x="9015996" y="0"/>
                </a:lnTo>
                <a:lnTo>
                  <a:pt x="9015996" y="6447816"/>
                </a:lnTo>
                <a:lnTo>
                  <a:pt x="0" y="64478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r="-27292"/>
            </a:stretch>
          </a:blipFill>
        </p:spPr>
      </p:sp>
      <p:sp>
        <p:nvSpPr>
          <p:cNvPr id="3" name="Freeform 3"/>
          <p:cNvSpPr/>
          <p:nvPr/>
        </p:nvSpPr>
        <p:spPr>
          <a:xfrm rot="2087323">
            <a:off x="15554786" y="4781802"/>
            <a:ext cx="4280319" cy="8560638"/>
          </a:xfrm>
          <a:custGeom>
            <a:avLst/>
            <a:gdLst/>
            <a:ahLst/>
            <a:cxnLst/>
            <a:rect l="l" t="t" r="r" b="b"/>
            <a:pathLst>
              <a:path w="4280319" h="8560638">
                <a:moveTo>
                  <a:pt x="0" y="0"/>
                </a:moveTo>
                <a:lnTo>
                  <a:pt x="4280319" y="0"/>
                </a:lnTo>
                <a:lnTo>
                  <a:pt x="4280319" y="8560639"/>
                </a:lnTo>
                <a:lnTo>
                  <a:pt x="0" y="856063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3456576" y="3124391"/>
            <a:ext cx="1305866" cy="1201397"/>
          </a:xfrm>
          <a:custGeom>
            <a:avLst/>
            <a:gdLst/>
            <a:ahLst/>
            <a:cxnLst/>
            <a:rect l="l" t="t" r="r" b="b"/>
            <a:pathLst>
              <a:path w="1305866" h="1201397">
                <a:moveTo>
                  <a:pt x="0" y="0"/>
                </a:moveTo>
                <a:lnTo>
                  <a:pt x="1305866" y="0"/>
                </a:lnTo>
                <a:lnTo>
                  <a:pt x="1305866" y="1201397"/>
                </a:lnTo>
                <a:lnTo>
                  <a:pt x="0" y="120139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-205157" y="-1800287"/>
            <a:ext cx="20241382" cy="3086100"/>
            <a:chOff x="0" y="0"/>
            <a:chExt cx="5331064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331064" cy="812800"/>
            </a:xfrm>
            <a:custGeom>
              <a:avLst/>
              <a:gdLst/>
              <a:ahLst/>
              <a:cxnLst/>
              <a:rect l="l" t="t" r="r" b="b"/>
              <a:pathLst>
                <a:path w="5331064" h="812800">
                  <a:moveTo>
                    <a:pt x="0" y="0"/>
                  </a:moveTo>
                  <a:lnTo>
                    <a:pt x="5331064" y="0"/>
                  </a:lnTo>
                  <a:lnTo>
                    <a:pt x="5331064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AC66BB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28575"/>
              <a:ext cx="5331064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88"/>
                </a:lnSpc>
              </a:pPr>
              <a:endParaRPr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1028700" y="4491083"/>
            <a:ext cx="6041394" cy="24246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471"/>
              </a:lnSpc>
              <a:spcBef>
                <a:spcPct val="0"/>
              </a:spcBef>
            </a:pPr>
            <a:r>
              <a:rPr lang="en-US" sz="4622" b="1" spc="147">
                <a:solidFill>
                  <a:srgbClr val="FFFBF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Market Analysis – Competition &amp; Marketing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8856566" y="2068169"/>
            <a:ext cx="6251833" cy="67766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88"/>
              </a:lnSpc>
              <a:spcBef>
                <a:spcPct val="0"/>
              </a:spcBef>
            </a:pPr>
            <a:r>
              <a:rPr lang="en-US" sz="2310" b="1" spc="41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Limited direct competition:</a:t>
            </a:r>
          </a:p>
          <a:p>
            <a:pPr marL="498818" lvl="1" indent="-249409" algn="l">
              <a:lnSpc>
                <a:spcPts val="3188"/>
              </a:lnSpc>
              <a:buFont typeface="Arial"/>
              <a:buChar char="•"/>
            </a:pPr>
            <a:r>
              <a:rPr lang="en-US" sz="2310" spc="41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Freshers’ Fairs are about info, not about creativity</a:t>
            </a:r>
          </a:p>
          <a:p>
            <a:pPr marL="498818" lvl="1" indent="-249409" algn="l">
              <a:lnSpc>
                <a:spcPts val="3188"/>
              </a:lnSpc>
              <a:buFont typeface="Arial"/>
              <a:buChar char="•"/>
            </a:pPr>
            <a:r>
              <a:rPr lang="en-US" sz="2310" spc="41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No cultural showcase specific to the Welsh welcome</a:t>
            </a:r>
          </a:p>
          <a:p>
            <a:pPr algn="l">
              <a:lnSpc>
                <a:spcPts val="3188"/>
              </a:lnSpc>
              <a:spcBef>
                <a:spcPct val="0"/>
              </a:spcBef>
            </a:pPr>
            <a:r>
              <a:rPr lang="en-US" sz="2310" b="1" spc="41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Differentiation</a:t>
            </a:r>
            <a:r>
              <a:rPr lang="en-US" sz="2310" spc="41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:</a:t>
            </a:r>
          </a:p>
          <a:p>
            <a:pPr marL="498818" lvl="1" indent="-249409" algn="l">
              <a:lnSpc>
                <a:spcPts val="3188"/>
              </a:lnSpc>
              <a:buFont typeface="Arial"/>
              <a:buChar char="•"/>
            </a:pPr>
            <a:r>
              <a:rPr lang="en-US" sz="2310" spc="41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Student-led, creative-first, multicultural emphasis (Hall, 1990).</a:t>
            </a:r>
          </a:p>
          <a:p>
            <a:pPr marL="498818" lvl="1" indent="-249409" algn="l">
              <a:lnSpc>
                <a:spcPts val="3188"/>
              </a:lnSpc>
              <a:buFont typeface="Arial"/>
              <a:buChar char="•"/>
            </a:pPr>
            <a:r>
              <a:rPr lang="en-US" sz="2310" spc="41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Merges Welsh identity with the rest of the world’s student cultures</a:t>
            </a:r>
          </a:p>
          <a:p>
            <a:pPr algn="l">
              <a:lnSpc>
                <a:spcPts val="3188"/>
              </a:lnSpc>
              <a:spcBef>
                <a:spcPct val="0"/>
              </a:spcBef>
            </a:pPr>
            <a:r>
              <a:rPr lang="en-US" sz="2310" b="1" spc="41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Marketing plan:</a:t>
            </a:r>
          </a:p>
          <a:p>
            <a:pPr marL="498818" lvl="1" indent="-249409" algn="l">
              <a:lnSpc>
                <a:spcPts val="3188"/>
              </a:lnSpc>
              <a:buFont typeface="Arial"/>
              <a:buChar char="•"/>
            </a:pPr>
            <a:r>
              <a:rPr lang="en-US" sz="2310" spc="41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Welcome week timetable, newsletters, digital screens (Rochin, 2024)</a:t>
            </a:r>
          </a:p>
          <a:p>
            <a:pPr marL="498818" lvl="1" indent="-249409" algn="l">
              <a:lnSpc>
                <a:spcPts val="3188"/>
              </a:lnSpc>
              <a:buFont typeface="Arial"/>
              <a:buChar char="•"/>
            </a:pPr>
            <a:r>
              <a:rPr lang="en-US" sz="2310" spc="41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Social media campaigns (societies &amp; student union)</a:t>
            </a:r>
          </a:p>
          <a:p>
            <a:pPr marL="498818" lvl="1" indent="-249409" algn="l">
              <a:lnSpc>
                <a:spcPts val="3188"/>
              </a:lnSpc>
              <a:buFont typeface="Arial"/>
              <a:buChar char="•"/>
            </a:pPr>
            <a:r>
              <a:rPr lang="en-US" sz="2310" spc="41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Posters, QR codes in halls and study spaces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111" b="-9111"/>
            </a:stretch>
          </a:blipFill>
        </p:spPr>
      </p:sp>
      <p:sp>
        <p:nvSpPr>
          <p:cNvPr id="3" name="Freeform 3"/>
          <p:cNvSpPr/>
          <p:nvPr/>
        </p:nvSpPr>
        <p:spPr>
          <a:xfrm rot="5867434">
            <a:off x="-6952736" y="-4825500"/>
            <a:ext cx="18076661" cy="13245263"/>
          </a:xfrm>
          <a:custGeom>
            <a:avLst/>
            <a:gdLst/>
            <a:ahLst/>
            <a:cxnLst/>
            <a:rect l="l" t="t" r="r" b="b"/>
            <a:pathLst>
              <a:path w="18076661" h="13245263">
                <a:moveTo>
                  <a:pt x="0" y="0"/>
                </a:moveTo>
                <a:lnTo>
                  <a:pt x="18076661" y="0"/>
                </a:lnTo>
                <a:lnTo>
                  <a:pt x="18076661" y="13245263"/>
                </a:lnTo>
                <a:lnTo>
                  <a:pt x="0" y="1324526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9394653">
            <a:off x="8220969" y="4235724"/>
            <a:ext cx="18076661" cy="13245263"/>
          </a:xfrm>
          <a:custGeom>
            <a:avLst/>
            <a:gdLst/>
            <a:ahLst/>
            <a:cxnLst/>
            <a:rect l="l" t="t" r="r" b="b"/>
            <a:pathLst>
              <a:path w="18076661" h="13245263">
                <a:moveTo>
                  <a:pt x="0" y="0"/>
                </a:moveTo>
                <a:lnTo>
                  <a:pt x="18076662" y="0"/>
                </a:lnTo>
                <a:lnTo>
                  <a:pt x="18076662" y="13245263"/>
                </a:lnTo>
                <a:lnTo>
                  <a:pt x="0" y="1324526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447966" y="2923127"/>
            <a:ext cx="10157231" cy="57868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76"/>
              </a:lnSpc>
            </a:pPr>
            <a:r>
              <a:rPr lang="en-US" sz="2546" b="1" spc="45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Venue options:</a:t>
            </a:r>
          </a:p>
          <a:p>
            <a:pPr marL="549832" lvl="1" indent="-274916" algn="l">
              <a:lnSpc>
                <a:spcPts val="4176"/>
              </a:lnSpc>
              <a:buFont typeface="Arial"/>
              <a:buChar char="•"/>
            </a:pPr>
            <a:r>
              <a:rPr lang="en-US" sz="2546" spc="45">
                <a:solidFill>
                  <a:srgbClr val="FFFFFF"/>
                </a:solidFill>
                <a:latin typeface="Open Sauce"/>
                <a:ea typeface="Open Sauce"/>
                <a:cs typeface="Open Sauce"/>
                <a:sym typeface="Open Sauce"/>
              </a:rPr>
              <a:t>University atrium (free or subsidised) (Johansson, 2008)</a:t>
            </a:r>
          </a:p>
          <a:p>
            <a:pPr marL="549832" lvl="1" indent="-274916" algn="l">
              <a:lnSpc>
                <a:spcPts val="4176"/>
              </a:lnSpc>
              <a:buFont typeface="Arial"/>
              <a:buChar char="•"/>
            </a:pPr>
            <a:r>
              <a:rPr lang="en-US" sz="2546" spc="45">
                <a:solidFill>
                  <a:srgbClr val="FFFFFF"/>
                </a:solidFill>
                <a:latin typeface="Open Sauce"/>
                <a:ea typeface="Open Sauce"/>
                <a:cs typeface="Open Sauce"/>
                <a:sym typeface="Open Sauce"/>
              </a:rPr>
              <a:t>Community arts centre</a:t>
            </a:r>
          </a:p>
          <a:p>
            <a:pPr marL="549832" lvl="1" indent="-274916" algn="l">
              <a:lnSpc>
                <a:spcPts val="4176"/>
              </a:lnSpc>
              <a:buFont typeface="Arial"/>
              <a:buChar char="•"/>
            </a:pPr>
            <a:r>
              <a:rPr lang="en-US" sz="2546" spc="45">
                <a:solidFill>
                  <a:srgbClr val="FFFFFF"/>
                </a:solidFill>
                <a:latin typeface="Open Sauce"/>
                <a:ea typeface="Open Sauce"/>
                <a:cs typeface="Open Sauce"/>
                <a:sym typeface="Open Sauce"/>
              </a:rPr>
              <a:t>Union student gallery or venue for events  (O’Toole, 2011).</a:t>
            </a:r>
          </a:p>
          <a:p>
            <a:pPr algn="l">
              <a:lnSpc>
                <a:spcPts val="4176"/>
              </a:lnSpc>
            </a:pPr>
            <a:r>
              <a:rPr lang="en-US" sz="2546" b="1" spc="45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Venue criteria:</a:t>
            </a:r>
            <a:r>
              <a:rPr lang="en-US" sz="2546" spc="45">
                <a:solidFill>
                  <a:srgbClr val="FFFFFF"/>
                </a:solidFill>
                <a:latin typeface="Open Sauce"/>
                <a:ea typeface="Open Sauce"/>
                <a:cs typeface="Open Sauce"/>
                <a:sym typeface="Open Sauce"/>
              </a:rPr>
              <a:t> central, accessible, high footfall, AV-ready (Allen, 2013)</a:t>
            </a:r>
          </a:p>
          <a:p>
            <a:pPr algn="l">
              <a:lnSpc>
                <a:spcPts val="4176"/>
              </a:lnSpc>
            </a:pPr>
            <a:r>
              <a:rPr lang="en-US" sz="2546" b="1" spc="45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Layout zones: </a:t>
            </a:r>
            <a:r>
              <a:rPr lang="en-US" sz="2546" spc="45">
                <a:solidFill>
                  <a:srgbClr val="FFFFFF"/>
                </a:solidFill>
                <a:latin typeface="Open Sauce"/>
                <a:ea typeface="Open Sauce"/>
                <a:cs typeface="Open Sauce"/>
                <a:sym typeface="Open Sauce"/>
              </a:rPr>
              <a:t>performance stage, stalls, art places, and area for films</a:t>
            </a:r>
          </a:p>
          <a:p>
            <a:pPr algn="l">
              <a:lnSpc>
                <a:spcPts val="4176"/>
              </a:lnSpc>
            </a:pPr>
            <a:r>
              <a:rPr lang="en-US" sz="2546" b="1" spc="45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Capacity: </a:t>
            </a:r>
            <a:r>
              <a:rPr lang="en-US" sz="2546" spc="45">
                <a:solidFill>
                  <a:srgbClr val="FFFFFF"/>
                </a:solidFill>
                <a:latin typeface="Open Sauce"/>
                <a:ea typeface="Open Sauce"/>
                <a:cs typeface="Open Sauce"/>
                <a:sym typeface="Open Sauce"/>
              </a:rPr>
              <a:t>Over 100-200 with seating + flow space.</a:t>
            </a:r>
          </a:p>
          <a:p>
            <a:pPr algn="l">
              <a:lnSpc>
                <a:spcPts val="4176"/>
              </a:lnSpc>
            </a:pPr>
            <a:r>
              <a:rPr lang="en-US" sz="2546" b="1" spc="45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Transport: </a:t>
            </a:r>
            <a:r>
              <a:rPr lang="en-US" sz="2546" spc="45">
                <a:solidFill>
                  <a:srgbClr val="FFFFFF"/>
                </a:solidFill>
                <a:latin typeface="Open Sauce"/>
                <a:ea typeface="Open Sauce"/>
                <a:cs typeface="Open Sauce"/>
                <a:sym typeface="Open Sauce"/>
              </a:rPr>
              <a:t>either on foot or local bus access </a:t>
            </a:r>
          </a:p>
          <a:p>
            <a:pPr algn="l">
              <a:lnSpc>
                <a:spcPts val="4176"/>
              </a:lnSpc>
            </a:pPr>
            <a:r>
              <a:rPr lang="en-US" sz="2546" spc="45">
                <a:solidFill>
                  <a:srgbClr val="FFFFFF"/>
                </a:solidFill>
                <a:latin typeface="Open Sauce"/>
                <a:ea typeface="Open Sauce"/>
                <a:cs typeface="Open Sauce"/>
                <a:sym typeface="Open Sauce"/>
              </a:rPr>
              <a:t>Parking for staff/external guests (Catherine, 2025).</a:t>
            </a:r>
          </a:p>
        </p:txBody>
      </p:sp>
      <p:sp>
        <p:nvSpPr>
          <p:cNvPr id="6" name="Freeform 6"/>
          <p:cNvSpPr/>
          <p:nvPr/>
        </p:nvSpPr>
        <p:spPr>
          <a:xfrm>
            <a:off x="12052314" y="1188633"/>
            <a:ext cx="5593938" cy="8344446"/>
          </a:xfrm>
          <a:custGeom>
            <a:avLst/>
            <a:gdLst/>
            <a:ahLst/>
            <a:cxnLst/>
            <a:rect l="l" t="t" r="r" b="b"/>
            <a:pathLst>
              <a:path w="5593938" h="8344446">
                <a:moveTo>
                  <a:pt x="0" y="0"/>
                </a:moveTo>
                <a:lnTo>
                  <a:pt x="5593937" y="0"/>
                </a:lnTo>
                <a:lnTo>
                  <a:pt x="5593937" y="8344445"/>
                </a:lnTo>
                <a:lnTo>
                  <a:pt x="0" y="834444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447966" y="722146"/>
            <a:ext cx="10971411" cy="16822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815"/>
              </a:lnSpc>
              <a:spcBef>
                <a:spcPct val="0"/>
              </a:spcBef>
            </a:pPr>
            <a:r>
              <a:rPr lang="en-US" sz="4868" b="1" spc="155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OPERATIONAL PLANNING – PLACE &amp; LOGISTICS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200400" y="2979689"/>
            <a:ext cx="8872477" cy="65784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424"/>
              </a:lnSpc>
            </a:pPr>
            <a:r>
              <a:rPr lang="en-US" sz="2602" b="1">
                <a:solidFill>
                  <a:srgbClr val="131211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Staffing needs:</a:t>
            </a:r>
          </a:p>
          <a:p>
            <a:pPr marL="561962" lvl="1" indent="-280981" algn="just">
              <a:lnSpc>
                <a:spcPts val="4424"/>
              </a:lnSpc>
              <a:buFont typeface="Arial"/>
              <a:buChar char="•"/>
            </a:pPr>
            <a:r>
              <a:rPr lang="en-US" sz="2602">
                <a:solidFill>
                  <a:srgbClr val="131211"/>
                </a:solidFill>
                <a:latin typeface="Open Sauce"/>
                <a:ea typeface="Open Sauce"/>
                <a:cs typeface="Open Sauce"/>
                <a:sym typeface="Open Sauce"/>
              </a:rPr>
              <a:t>4 – 5 facilitators (student events team or contracted)  (Getz and Page, 2019).</a:t>
            </a:r>
          </a:p>
          <a:p>
            <a:pPr marL="561962" lvl="1" indent="-280981" algn="just">
              <a:lnSpc>
                <a:spcPts val="4424"/>
              </a:lnSpc>
              <a:buFont typeface="Arial"/>
              <a:buChar char="•"/>
            </a:pPr>
            <a:r>
              <a:rPr lang="en-US" sz="2602">
                <a:solidFill>
                  <a:srgbClr val="131211"/>
                </a:solidFill>
                <a:latin typeface="Open Sauce"/>
                <a:ea typeface="Open Sauce"/>
                <a:cs typeface="Open Sauce"/>
                <a:sym typeface="Open Sauce"/>
              </a:rPr>
              <a:t>10–15 student volunteers</a:t>
            </a:r>
          </a:p>
          <a:p>
            <a:pPr marL="561962" lvl="1" indent="-280981" algn="just">
              <a:lnSpc>
                <a:spcPts val="4424"/>
              </a:lnSpc>
              <a:buFont typeface="Arial"/>
              <a:buChar char="•"/>
            </a:pPr>
            <a:r>
              <a:rPr lang="en-US" sz="2602">
                <a:solidFill>
                  <a:srgbClr val="131211"/>
                </a:solidFill>
                <a:latin typeface="Open Sauce"/>
                <a:ea typeface="Open Sauce"/>
                <a:cs typeface="Open Sauce"/>
                <a:sym typeface="Open Sauce"/>
              </a:rPr>
              <a:t>AV technician for sound/screens</a:t>
            </a:r>
          </a:p>
          <a:p>
            <a:pPr algn="just">
              <a:lnSpc>
                <a:spcPts val="4424"/>
              </a:lnSpc>
            </a:pPr>
            <a:r>
              <a:rPr lang="en-US" sz="2602" b="1">
                <a:solidFill>
                  <a:srgbClr val="131211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Resources:</a:t>
            </a:r>
          </a:p>
          <a:p>
            <a:pPr marL="561962" lvl="1" indent="-280981" algn="just">
              <a:lnSpc>
                <a:spcPts val="4424"/>
              </a:lnSpc>
              <a:buFont typeface="Arial"/>
              <a:buChar char="•"/>
            </a:pPr>
            <a:r>
              <a:rPr lang="en-US" sz="2602">
                <a:solidFill>
                  <a:srgbClr val="131211"/>
                </a:solidFill>
                <a:latin typeface="Open Sauce"/>
                <a:ea typeface="Open Sauce"/>
                <a:cs typeface="Open Sauce"/>
                <a:sym typeface="Open Sauce"/>
              </a:rPr>
              <a:t>Display boards, tables, mics, projectors (Agha and Taks, 2015)</a:t>
            </a:r>
          </a:p>
          <a:p>
            <a:pPr marL="561962" lvl="1" indent="-280981" algn="just">
              <a:lnSpc>
                <a:spcPts val="4424"/>
              </a:lnSpc>
              <a:buFont typeface="Arial"/>
              <a:buChar char="•"/>
            </a:pPr>
            <a:r>
              <a:rPr lang="en-US" sz="2602">
                <a:solidFill>
                  <a:srgbClr val="131211"/>
                </a:solidFill>
                <a:latin typeface="Open Sauce"/>
                <a:ea typeface="Open Sauce"/>
                <a:cs typeface="Open Sauce"/>
                <a:sym typeface="Open Sauce"/>
              </a:rPr>
              <a:t>Light catering, such as Welsh cakes, tea and snacks.</a:t>
            </a:r>
          </a:p>
          <a:p>
            <a:pPr marL="561962" lvl="1" indent="-280981" algn="just">
              <a:lnSpc>
                <a:spcPts val="4424"/>
              </a:lnSpc>
              <a:buFont typeface="Arial"/>
              <a:buChar char="•"/>
            </a:pPr>
            <a:r>
              <a:rPr lang="en-US" sz="2602">
                <a:solidFill>
                  <a:srgbClr val="131211"/>
                </a:solidFill>
                <a:latin typeface="Open Sauce"/>
                <a:ea typeface="Open Sauce"/>
                <a:cs typeface="Open Sauce"/>
                <a:sym typeface="Open Sauce"/>
              </a:rPr>
              <a:t>Signage, décor, printed programmes</a:t>
            </a:r>
          </a:p>
          <a:p>
            <a:pPr marL="0" lvl="0" indent="0" algn="just">
              <a:lnSpc>
                <a:spcPts val="4424"/>
              </a:lnSpc>
            </a:pPr>
            <a:endParaRPr lang="en-US" sz="2602">
              <a:solidFill>
                <a:srgbClr val="131211"/>
              </a:solidFill>
              <a:latin typeface="Open Sauce"/>
              <a:ea typeface="Open Sauce"/>
              <a:cs typeface="Open Sauce"/>
              <a:sym typeface="Open Sauce"/>
            </a:endParaRPr>
          </a:p>
        </p:txBody>
      </p:sp>
      <p:sp>
        <p:nvSpPr>
          <p:cNvPr id="3" name="Freeform 3"/>
          <p:cNvSpPr/>
          <p:nvPr/>
        </p:nvSpPr>
        <p:spPr>
          <a:xfrm rot="6303208">
            <a:off x="16681741" y="-1729431"/>
            <a:ext cx="4752708" cy="4752708"/>
          </a:xfrm>
          <a:custGeom>
            <a:avLst/>
            <a:gdLst/>
            <a:ahLst/>
            <a:cxnLst/>
            <a:rect l="l" t="t" r="r" b="b"/>
            <a:pathLst>
              <a:path w="4752708" h="4752708">
                <a:moveTo>
                  <a:pt x="0" y="0"/>
                </a:moveTo>
                <a:lnTo>
                  <a:pt x="4752708" y="0"/>
                </a:lnTo>
                <a:lnTo>
                  <a:pt x="4752708" y="4752708"/>
                </a:lnTo>
                <a:lnTo>
                  <a:pt x="0" y="47527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7379610">
            <a:off x="-1684228" y="-173321"/>
            <a:ext cx="4790663" cy="2404042"/>
          </a:xfrm>
          <a:custGeom>
            <a:avLst/>
            <a:gdLst/>
            <a:ahLst/>
            <a:cxnLst/>
            <a:rect l="l" t="t" r="r" b="b"/>
            <a:pathLst>
              <a:path w="4790663" h="2404042">
                <a:moveTo>
                  <a:pt x="0" y="0"/>
                </a:moveTo>
                <a:lnTo>
                  <a:pt x="4790663" y="0"/>
                </a:lnTo>
                <a:lnTo>
                  <a:pt x="4790663" y="2404042"/>
                </a:lnTo>
                <a:lnTo>
                  <a:pt x="0" y="24040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2069325" y="2652051"/>
            <a:ext cx="5189975" cy="7068410"/>
          </a:xfrm>
          <a:custGeom>
            <a:avLst/>
            <a:gdLst/>
            <a:ahLst/>
            <a:cxnLst/>
            <a:rect l="l" t="t" r="r" b="b"/>
            <a:pathLst>
              <a:path w="5189975" h="7068410">
                <a:moveTo>
                  <a:pt x="0" y="0"/>
                </a:moveTo>
                <a:lnTo>
                  <a:pt x="5189975" y="0"/>
                </a:lnTo>
                <a:lnTo>
                  <a:pt x="5189975" y="7068410"/>
                </a:lnTo>
                <a:lnTo>
                  <a:pt x="0" y="706841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9910"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5498226" y="820923"/>
            <a:ext cx="7291549" cy="16591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648"/>
              </a:lnSpc>
              <a:spcBef>
                <a:spcPct val="0"/>
              </a:spcBef>
            </a:pPr>
            <a:r>
              <a:rPr lang="en-US" sz="4749" b="1" spc="151">
                <a:solidFill>
                  <a:srgbClr val="13121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Operational Planning HR and resources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304221" y="2272435"/>
            <a:ext cx="9015997" cy="6447817"/>
          </a:xfrm>
          <a:custGeom>
            <a:avLst/>
            <a:gdLst/>
            <a:ahLst/>
            <a:cxnLst/>
            <a:rect l="l" t="t" r="r" b="b"/>
            <a:pathLst>
              <a:path w="9015997" h="6447817">
                <a:moveTo>
                  <a:pt x="0" y="0"/>
                </a:moveTo>
                <a:lnTo>
                  <a:pt x="9015997" y="0"/>
                </a:lnTo>
                <a:lnTo>
                  <a:pt x="9015997" y="6447817"/>
                </a:lnTo>
                <a:lnTo>
                  <a:pt x="0" y="644781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r="-27292"/>
            </a:stretch>
          </a:blipFill>
        </p:spPr>
      </p:sp>
      <p:sp>
        <p:nvSpPr>
          <p:cNvPr id="3" name="Freeform 3"/>
          <p:cNvSpPr/>
          <p:nvPr/>
        </p:nvSpPr>
        <p:spPr>
          <a:xfrm rot="5400000">
            <a:off x="-7450838" y="1465111"/>
            <a:ext cx="10287000" cy="7356778"/>
          </a:xfrm>
          <a:custGeom>
            <a:avLst/>
            <a:gdLst/>
            <a:ahLst/>
            <a:cxnLst/>
            <a:rect l="l" t="t" r="r" b="b"/>
            <a:pathLst>
              <a:path w="10287000" h="7356778">
                <a:moveTo>
                  <a:pt x="0" y="0"/>
                </a:moveTo>
                <a:lnTo>
                  <a:pt x="10287000" y="0"/>
                </a:lnTo>
                <a:lnTo>
                  <a:pt x="10287000" y="7356778"/>
                </a:lnTo>
                <a:lnTo>
                  <a:pt x="0" y="735677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r="-27292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2370259" y="1028700"/>
            <a:ext cx="5482971" cy="8229600"/>
          </a:xfrm>
          <a:custGeom>
            <a:avLst/>
            <a:gdLst/>
            <a:ahLst/>
            <a:cxnLst/>
            <a:rect l="l" t="t" r="r" b="b"/>
            <a:pathLst>
              <a:path w="5482971" h="8229600">
                <a:moveTo>
                  <a:pt x="0" y="0"/>
                </a:moveTo>
                <a:lnTo>
                  <a:pt x="5482971" y="0"/>
                </a:lnTo>
                <a:lnTo>
                  <a:pt x="5482971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78011" r="-78011"/>
            </a:stretch>
          </a:blipFill>
        </p:spPr>
      </p:sp>
      <p:graphicFrame>
        <p:nvGraphicFramePr>
          <p:cNvPr id="5" name="Table 5"/>
          <p:cNvGraphicFramePr>
            <a:graphicFrameLocks noGrp="1"/>
          </p:cNvGraphicFramePr>
          <p:nvPr/>
        </p:nvGraphicFramePr>
        <p:xfrm>
          <a:off x="2594548" y="2272435"/>
          <a:ext cx="7315200" cy="6200775"/>
        </p:xfrm>
        <a:graphic>
          <a:graphicData uri="http://schemas.openxmlformats.org/drawingml/2006/table">
            <a:tbl>
              <a:tblPr/>
              <a:tblGrid>
                <a:gridCol w="365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88975">
                <a:tc>
                  <a:txBody>
                    <a:bodyPr/>
                    <a:lstStyle/>
                    <a:p>
                      <a:pPr algn="l">
                        <a:lnSpc>
                          <a:spcPts val="2099"/>
                        </a:lnSpc>
                        <a:defRPr/>
                      </a:pPr>
                      <a:r>
                        <a:rPr lang="en-US" sz="1499">
                          <a:solidFill>
                            <a:srgbClr val="000000"/>
                          </a:solidFill>
                          <a:latin typeface="Open Sauce"/>
                          <a:ea typeface="Open Sauce"/>
                          <a:cs typeface="Open Sauce"/>
                          <a:sym typeface="Open Sauce"/>
                        </a:rPr>
                        <a:t>Item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99"/>
                        </a:lnSpc>
                        <a:defRPr/>
                      </a:pPr>
                      <a:r>
                        <a:rPr lang="en-US" sz="1499">
                          <a:solidFill>
                            <a:srgbClr val="000000"/>
                          </a:solidFill>
                          <a:latin typeface="Open Sauce"/>
                          <a:ea typeface="Open Sauce"/>
                          <a:cs typeface="Open Sauce"/>
                          <a:sym typeface="Open Sauce"/>
                        </a:rPr>
                        <a:t>Estimated Cost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8975">
                <a:tc>
                  <a:txBody>
                    <a:bodyPr/>
                    <a:lstStyle/>
                    <a:p>
                      <a:pPr algn="l">
                        <a:lnSpc>
                          <a:spcPts val="2099"/>
                        </a:lnSpc>
                        <a:defRPr/>
                      </a:pPr>
                      <a:r>
                        <a:rPr lang="en-US" sz="1499">
                          <a:solidFill>
                            <a:srgbClr val="000000"/>
                          </a:solidFill>
                          <a:latin typeface="Open Sauce"/>
                          <a:ea typeface="Open Sauce"/>
                          <a:cs typeface="Open Sauce"/>
                          <a:sym typeface="Open Sauce"/>
                        </a:rPr>
                        <a:t>Venue (in-kind or hired)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99"/>
                        </a:lnSpc>
                        <a:defRPr/>
                      </a:pPr>
                      <a:r>
                        <a:rPr lang="en-US" sz="1499">
                          <a:solidFill>
                            <a:srgbClr val="000000"/>
                          </a:solidFill>
                          <a:latin typeface="Open Sauce"/>
                          <a:ea typeface="Open Sauce"/>
                          <a:cs typeface="Open Sauce"/>
                          <a:sym typeface="Open Sauce"/>
                        </a:rPr>
                        <a:t>£0–£500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8975">
                <a:tc>
                  <a:txBody>
                    <a:bodyPr/>
                    <a:lstStyle/>
                    <a:p>
                      <a:pPr algn="l">
                        <a:lnSpc>
                          <a:spcPts val="2099"/>
                        </a:lnSpc>
                        <a:defRPr/>
                      </a:pPr>
                      <a:r>
                        <a:rPr lang="en-US" sz="1499">
                          <a:solidFill>
                            <a:srgbClr val="000000"/>
                          </a:solidFill>
                          <a:latin typeface="Open Sauce"/>
                          <a:ea typeface="Open Sauce"/>
                          <a:cs typeface="Open Sauce"/>
                          <a:sym typeface="Open Sauce"/>
                        </a:rPr>
                        <a:t>Marketing materials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99"/>
                        </a:lnSpc>
                        <a:defRPr/>
                      </a:pPr>
                      <a:r>
                        <a:rPr lang="en-US" sz="1499">
                          <a:solidFill>
                            <a:srgbClr val="000000"/>
                          </a:solidFill>
                          <a:latin typeface="Open Sauce"/>
                          <a:ea typeface="Open Sauce"/>
                          <a:cs typeface="Open Sauce"/>
                          <a:sym typeface="Open Sauce"/>
                        </a:rPr>
                        <a:t>£500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8975">
                <a:tc>
                  <a:txBody>
                    <a:bodyPr/>
                    <a:lstStyle/>
                    <a:p>
                      <a:pPr algn="l">
                        <a:lnSpc>
                          <a:spcPts val="2099"/>
                        </a:lnSpc>
                        <a:defRPr/>
                      </a:pPr>
                      <a:r>
                        <a:rPr lang="en-US" sz="1499">
                          <a:solidFill>
                            <a:srgbClr val="000000"/>
                          </a:solidFill>
                          <a:latin typeface="Open Sauce"/>
                          <a:ea typeface="Open Sauce"/>
                          <a:cs typeface="Open Sauce"/>
                          <a:sym typeface="Open Sauce"/>
                        </a:rPr>
                        <a:t>AV Equipment &amp; Screens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99"/>
                        </a:lnSpc>
                        <a:defRPr/>
                      </a:pPr>
                      <a:r>
                        <a:rPr lang="en-US" sz="1499">
                          <a:solidFill>
                            <a:srgbClr val="000000"/>
                          </a:solidFill>
                          <a:latin typeface="Open Sauce"/>
                          <a:ea typeface="Open Sauce"/>
                          <a:cs typeface="Open Sauce"/>
                          <a:sym typeface="Open Sauce"/>
                        </a:rPr>
                        <a:t>£500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8975">
                <a:tc>
                  <a:txBody>
                    <a:bodyPr/>
                    <a:lstStyle/>
                    <a:p>
                      <a:pPr algn="l">
                        <a:lnSpc>
                          <a:spcPts val="2099"/>
                        </a:lnSpc>
                        <a:defRPr/>
                      </a:pPr>
                      <a:r>
                        <a:rPr lang="en-US" sz="1499">
                          <a:solidFill>
                            <a:srgbClr val="000000"/>
                          </a:solidFill>
                          <a:latin typeface="Open Sauce"/>
                          <a:ea typeface="Open Sauce"/>
                          <a:cs typeface="Open Sauce"/>
                          <a:sym typeface="Open Sauce"/>
                        </a:rPr>
                        <a:t>Catering &amp; Refreshments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99"/>
                        </a:lnSpc>
                        <a:defRPr/>
                      </a:pPr>
                      <a:r>
                        <a:rPr lang="en-US" sz="1499">
                          <a:solidFill>
                            <a:srgbClr val="000000"/>
                          </a:solidFill>
                          <a:latin typeface="Open Sauce"/>
                          <a:ea typeface="Open Sauce"/>
                          <a:cs typeface="Open Sauce"/>
                          <a:sym typeface="Open Sauce"/>
                        </a:rPr>
                        <a:t>£1,000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88975">
                <a:tc>
                  <a:txBody>
                    <a:bodyPr/>
                    <a:lstStyle/>
                    <a:p>
                      <a:pPr algn="l">
                        <a:lnSpc>
                          <a:spcPts val="2099"/>
                        </a:lnSpc>
                        <a:defRPr/>
                      </a:pPr>
                      <a:r>
                        <a:rPr lang="en-US" sz="1499">
                          <a:solidFill>
                            <a:srgbClr val="000000"/>
                          </a:solidFill>
                          <a:latin typeface="Open Sauce"/>
                          <a:ea typeface="Open Sauce"/>
                          <a:cs typeface="Open Sauce"/>
                          <a:sym typeface="Open Sauce"/>
                        </a:rPr>
                        <a:t>Facilitators &amp; Performers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99"/>
                        </a:lnSpc>
                        <a:defRPr/>
                      </a:pPr>
                      <a:r>
                        <a:rPr lang="en-US" sz="1499">
                          <a:solidFill>
                            <a:srgbClr val="000000"/>
                          </a:solidFill>
                          <a:latin typeface="Open Sauce"/>
                          <a:ea typeface="Open Sauce"/>
                          <a:cs typeface="Open Sauce"/>
                          <a:sym typeface="Open Sauce"/>
                        </a:rPr>
                        <a:t>£2,000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88975">
                <a:tc>
                  <a:txBody>
                    <a:bodyPr/>
                    <a:lstStyle/>
                    <a:p>
                      <a:pPr algn="l">
                        <a:lnSpc>
                          <a:spcPts val="2099"/>
                        </a:lnSpc>
                        <a:defRPr/>
                      </a:pPr>
                      <a:r>
                        <a:rPr lang="en-US" sz="1499">
                          <a:solidFill>
                            <a:srgbClr val="000000"/>
                          </a:solidFill>
                          <a:latin typeface="Open Sauce"/>
                          <a:ea typeface="Open Sauce"/>
                          <a:cs typeface="Open Sauce"/>
                          <a:sym typeface="Open Sauce"/>
                        </a:rPr>
                        <a:t>Décor &amp; Print Materials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99"/>
                        </a:lnSpc>
                        <a:defRPr/>
                      </a:pPr>
                      <a:r>
                        <a:rPr lang="en-US" sz="1499">
                          <a:solidFill>
                            <a:srgbClr val="000000"/>
                          </a:solidFill>
                          <a:latin typeface="Open Sauce"/>
                          <a:ea typeface="Open Sauce"/>
                          <a:cs typeface="Open Sauce"/>
                          <a:sym typeface="Open Sauce"/>
                        </a:rPr>
                        <a:t>£500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88975">
                <a:tc>
                  <a:txBody>
                    <a:bodyPr/>
                    <a:lstStyle/>
                    <a:p>
                      <a:pPr algn="l">
                        <a:lnSpc>
                          <a:spcPts val="2099"/>
                        </a:lnSpc>
                        <a:defRPr/>
                      </a:pPr>
                      <a:r>
                        <a:rPr lang="en-US" sz="1499">
                          <a:solidFill>
                            <a:srgbClr val="000000"/>
                          </a:solidFill>
                          <a:latin typeface="Open Sauce"/>
                          <a:ea typeface="Open Sauce"/>
                          <a:cs typeface="Open Sauce"/>
                          <a:sym typeface="Open Sauce"/>
                        </a:rPr>
                        <a:t>Contingency Fund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99"/>
                        </a:lnSpc>
                        <a:defRPr/>
                      </a:pPr>
                      <a:r>
                        <a:rPr lang="en-US" sz="1499">
                          <a:solidFill>
                            <a:srgbClr val="000000"/>
                          </a:solidFill>
                          <a:latin typeface="Open Sauce"/>
                          <a:ea typeface="Open Sauce"/>
                          <a:cs typeface="Open Sauce"/>
                          <a:sym typeface="Open Sauce"/>
                        </a:rPr>
                        <a:t>£500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88975">
                <a:tc>
                  <a:txBody>
                    <a:bodyPr/>
                    <a:lstStyle/>
                    <a:p>
                      <a:pPr algn="l">
                        <a:lnSpc>
                          <a:spcPts val="2099"/>
                        </a:lnSpc>
                        <a:defRPr/>
                      </a:pPr>
                      <a:r>
                        <a:rPr lang="en-US" sz="1499">
                          <a:solidFill>
                            <a:srgbClr val="000000"/>
                          </a:solidFill>
                          <a:latin typeface="Open Sauce"/>
                          <a:ea typeface="Open Sauce"/>
                          <a:cs typeface="Open Sauce"/>
                          <a:sym typeface="Open Sauce"/>
                        </a:rPr>
                        <a:t>Total Estimated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99"/>
                        </a:lnSpc>
                        <a:defRPr/>
                      </a:pPr>
                      <a:r>
                        <a:rPr lang="en-US" sz="1499">
                          <a:solidFill>
                            <a:srgbClr val="000000"/>
                          </a:solidFill>
                          <a:latin typeface="Open Sauce"/>
                          <a:ea typeface="Open Sauce"/>
                          <a:cs typeface="Open Sauce"/>
                          <a:sym typeface="Open Sauce"/>
                        </a:rPr>
                        <a:t>£5,000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6" name="TextBox 6"/>
          <p:cNvSpPr txBox="1"/>
          <p:nvPr/>
        </p:nvSpPr>
        <p:spPr>
          <a:xfrm>
            <a:off x="2594548" y="748623"/>
            <a:ext cx="6281188" cy="11597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687"/>
              </a:lnSpc>
              <a:spcBef>
                <a:spcPct val="0"/>
              </a:spcBef>
            </a:pPr>
            <a:r>
              <a:rPr lang="en-US" sz="3348" b="1" spc="107">
                <a:solidFill>
                  <a:srgbClr val="1A1A1A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Financial Feasibility – Budget Breakdown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594548" y="8806585"/>
            <a:ext cx="8752305" cy="6684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34050" lvl="1" indent="-217025" algn="l">
              <a:lnSpc>
                <a:spcPts val="2774"/>
              </a:lnSpc>
              <a:buFont typeface="Arial"/>
              <a:buChar char="•"/>
            </a:pPr>
            <a:r>
              <a:rPr lang="en-US" sz="2010" spc="36">
                <a:solidFill>
                  <a:srgbClr val="1A1A1A"/>
                </a:solidFill>
                <a:latin typeface="Open Sauce"/>
                <a:ea typeface="Open Sauce"/>
                <a:cs typeface="Open Sauce"/>
                <a:sym typeface="Open Sauce"/>
              </a:rPr>
              <a:t>Budget range: £4,000–£6,000</a:t>
            </a:r>
          </a:p>
          <a:p>
            <a:pPr marL="434050" lvl="1" indent="-217025" algn="l">
              <a:lnSpc>
                <a:spcPts val="2774"/>
              </a:lnSpc>
              <a:buFont typeface="Arial"/>
              <a:buChar char="•"/>
            </a:pPr>
            <a:r>
              <a:rPr lang="en-US" sz="2010" spc="36">
                <a:solidFill>
                  <a:srgbClr val="1A1A1A"/>
                </a:solidFill>
                <a:latin typeface="Open Sauce"/>
                <a:ea typeface="Open Sauce"/>
                <a:cs typeface="Open Sauce"/>
                <a:sym typeface="Open Sauce"/>
              </a:rPr>
              <a:t>Value-driven, resource-efficient, no expected loss  (Smith, 2012).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53392" y="-1785897"/>
            <a:ext cx="19224623" cy="4116566"/>
          </a:xfrm>
          <a:custGeom>
            <a:avLst/>
            <a:gdLst/>
            <a:ahLst/>
            <a:cxnLst/>
            <a:rect l="l" t="t" r="r" b="b"/>
            <a:pathLst>
              <a:path w="19224623" h="4116566">
                <a:moveTo>
                  <a:pt x="0" y="0"/>
                </a:moveTo>
                <a:lnTo>
                  <a:pt x="19224623" y="0"/>
                </a:lnTo>
                <a:lnTo>
                  <a:pt x="19224623" y="4116566"/>
                </a:lnTo>
                <a:lnTo>
                  <a:pt x="0" y="41165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 t="-35957" r="-23505" b="-188088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4421037" y="2656352"/>
            <a:ext cx="9445926" cy="7673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124"/>
              </a:lnSpc>
              <a:spcBef>
                <a:spcPct val="0"/>
              </a:spcBef>
            </a:pPr>
            <a:r>
              <a:rPr lang="en-US" sz="2264" spc="221">
                <a:solidFill>
                  <a:srgbClr val="FFFFFF"/>
                </a:solidFill>
                <a:latin typeface="Open Sauce"/>
                <a:ea typeface="Open Sauce"/>
                <a:cs typeface="Open Sauce"/>
                <a:sym typeface="Open Sauce"/>
              </a:rPr>
              <a:t>Optimize this marketing plan by identifying the following details of the campaign.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028700" y="2842823"/>
            <a:ext cx="9647177" cy="67611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835"/>
              </a:lnSpc>
            </a:pPr>
            <a:r>
              <a:rPr lang="en-US" sz="2310" b="1" spc="41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Funding opportunities:</a:t>
            </a:r>
          </a:p>
          <a:p>
            <a:pPr marL="498818" lvl="1" indent="-249409" algn="l">
              <a:lnSpc>
                <a:spcPts val="3835"/>
              </a:lnSpc>
              <a:buFont typeface="Arial"/>
              <a:buChar char="•"/>
            </a:pPr>
            <a:r>
              <a:rPr lang="en-US" sz="2310" spc="41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University Welcome Week funding</a:t>
            </a:r>
          </a:p>
          <a:p>
            <a:pPr marL="498818" lvl="1" indent="-249409" algn="l">
              <a:lnSpc>
                <a:spcPts val="3835"/>
              </a:lnSpc>
              <a:buFont typeface="Arial"/>
              <a:buChar char="•"/>
            </a:pPr>
            <a:r>
              <a:rPr lang="en-US" sz="2310" spc="41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Local council cultural/event support (Hagen, 2021)</a:t>
            </a:r>
          </a:p>
          <a:p>
            <a:pPr marL="498818" lvl="1" indent="-249409" algn="l">
              <a:lnSpc>
                <a:spcPts val="3835"/>
              </a:lnSpc>
              <a:buFont typeface="Arial"/>
              <a:buChar char="•"/>
            </a:pPr>
            <a:r>
              <a:rPr lang="en-US" sz="2310" spc="41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Arts organisations (eg, Arts Council of Wales).</a:t>
            </a:r>
          </a:p>
          <a:p>
            <a:pPr algn="l">
              <a:lnSpc>
                <a:spcPts val="3835"/>
              </a:lnSpc>
            </a:pPr>
            <a:r>
              <a:rPr lang="en-US" sz="2310" b="1" spc="41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Revenue generation:</a:t>
            </a:r>
          </a:p>
          <a:p>
            <a:pPr marL="498818" lvl="1" indent="-249409" algn="l">
              <a:lnSpc>
                <a:spcPts val="3835"/>
              </a:lnSpc>
              <a:buFont typeface="Arial"/>
              <a:buChar char="•"/>
            </a:pPr>
            <a:r>
              <a:rPr lang="en-US" sz="2310" spc="41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Artefact stalls for item sale with volunteer contribution (e.g., 10% donation).</a:t>
            </a:r>
          </a:p>
          <a:p>
            <a:pPr marL="498818" lvl="1" indent="-249409" algn="l">
              <a:lnSpc>
                <a:spcPts val="3835"/>
              </a:lnSpc>
              <a:buFont typeface="Arial"/>
              <a:buChar char="•"/>
            </a:pPr>
            <a:r>
              <a:rPr lang="en-US" sz="2310" spc="41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Optional donations from guests</a:t>
            </a:r>
          </a:p>
          <a:p>
            <a:pPr algn="l">
              <a:lnSpc>
                <a:spcPts val="3835"/>
              </a:lnSpc>
            </a:pPr>
            <a:r>
              <a:rPr lang="en-US" sz="2310" b="1" spc="41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Potential sponsorship: </a:t>
            </a:r>
          </a:p>
          <a:p>
            <a:pPr marL="498818" lvl="1" indent="-249409" algn="l">
              <a:lnSpc>
                <a:spcPts val="3835"/>
              </a:lnSpc>
              <a:buFont typeface="Arial"/>
              <a:buChar char="•"/>
            </a:pPr>
            <a:r>
              <a:rPr lang="en-US" sz="2310" spc="41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Local cafes, print shops and student services</a:t>
            </a:r>
          </a:p>
          <a:p>
            <a:pPr marL="498818" lvl="1" indent="-249409" algn="l">
              <a:lnSpc>
                <a:spcPts val="3835"/>
              </a:lnSpc>
              <a:buFont typeface="Arial"/>
              <a:buChar char="•"/>
            </a:pPr>
            <a:r>
              <a:rPr lang="en-US" sz="2310" spc="41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Sustainable financial model with a low level of commercialisation (Birdir et al., 2020).</a:t>
            </a:r>
          </a:p>
          <a:p>
            <a:pPr marL="498818" lvl="1" indent="-249409" algn="l">
              <a:lnSpc>
                <a:spcPts val="3835"/>
              </a:lnSpc>
              <a:buFont typeface="Arial"/>
              <a:buChar char="•"/>
            </a:pPr>
            <a:r>
              <a:rPr lang="en-US" sz="2310" spc="41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Inner break-even (but a potential small surplus for future events)  (Fox, 2014).</a:t>
            </a:r>
          </a:p>
        </p:txBody>
      </p:sp>
      <p:sp>
        <p:nvSpPr>
          <p:cNvPr id="5" name="Freeform 5"/>
          <p:cNvSpPr/>
          <p:nvPr/>
        </p:nvSpPr>
        <p:spPr>
          <a:xfrm>
            <a:off x="11617075" y="2694452"/>
            <a:ext cx="4754010" cy="6723528"/>
          </a:xfrm>
          <a:custGeom>
            <a:avLst/>
            <a:gdLst/>
            <a:ahLst/>
            <a:cxnLst/>
            <a:rect l="l" t="t" r="r" b="b"/>
            <a:pathLst>
              <a:path w="4754010" h="6723528">
                <a:moveTo>
                  <a:pt x="0" y="0"/>
                </a:moveTo>
                <a:lnTo>
                  <a:pt x="4754010" y="0"/>
                </a:lnTo>
                <a:lnTo>
                  <a:pt x="4754010" y="6723528"/>
                </a:lnTo>
                <a:lnTo>
                  <a:pt x="0" y="672352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2712669" y="668638"/>
            <a:ext cx="13250451" cy="10087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247"/>
              </a:lnSpc>
              <a:spcBef>
                <a:spcPct val="0"/>
              </a:spcBef>
            </a:pPr>
            <a:r>
              <a:rPr lang="en-US" sz="5890" b="1" spc="188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Revenue &amp; Funding Sources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318531" y="-8757389"/>
            <a:ext cx="16390110" cy="23598325"/>
          </a:xfrm>
          <a:custGeom>
            <a:avLst/>
            <a:gdLst/>
            <a:ahLst/>
            <a:cxnLst/>
            <a:rect l="l" t="t" r="r" b="b"/>
            <a:pathLst>
              <a:path w="16390110" h="23598325">
                <a:moveTo>
                  <a:pt x="0" y="0"/>
                </a:moveTo>
                <a:lnTo>
                  <a:pt x="16390109" y="0"/>
                </a:lnTo>
                <a:lnTo>
                  <a:pt x="16390109" y="23598325"/>
                </a:lnTo>
                <a:lnTo>
                  <a:pt x="0" y="2359832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485052" y="3029158"/>
            <a:ext cx="14456264" cy="38352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77217" lvl="1" indent="-288609" algn="l">
              <a:lnSpc>
                <a:spcPts val="4357"/>
              </a:lnSpc>
              <a:buAutoNum type="arabicPeriod"/>
            </a:pPr>
            <a:r>
              <a:rPr lang="en-US" sz="2673" spc="74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Consistent with Year of Croeso 2025 and Welsh tourism objectives.</a:t>
            </a:r>
          </a:p>
          <a:p>
            <a:pPr marL="577217" lvl="1" indent="-288609" algn="l">
              <a:lnSpc>
                <a:spcPts val="4357"/>
              </a:lnSpc>
              <a:buAutoNum type="arabicPeriod"/>
            </a:pPr>
            <a:r>
              <a:rPr lang="en-US" sz="2673" spc="74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Provides a warm, creative welcome to new students  (Tremayne and Louise, 2019).</a:t>
            </a:r>
          </a:p>
          <a:p>
            <a:pPr marL="577217" lvl="1" indent="-288609" algn="l">
              <a:lnSpc>
                <a:spcPts val="4357"/>
              </a:lnSpc>
              <a:buAutoNum type="arabicPeriod"/>
            </a:pPr>
            <a:r>
              <a:rPr lang="en-US" sz="2673" spc="74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Greater risk, greater return cultural event appealing to all.</a:t>
            </a:r>
          </a:p>
          <a:p>
            <a:pPr marL="577217" lvl="1" indent="-288609" algn="l">
              <a:lnSpc>
                <a:spcPts val="4357"/>
              </a:lnSpc>
              <a:buAutoNum type="arabicPeriod"/>
            </a:pPr>
            <a:r>
              <a:rPr lang="en-US" sz="2673" spc="74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Facilitates local partnership and the spirit of the students’ leadership.</a:t>
            </a:r>
          </a:p>
          <a:p>
            <a:pPr marL="577217" lvl="1" indent="-288609" algn="l">
              <a:lnSpc>
                <a:spcPts val="4357"/>
              </a:lnSpc>
              <a:buAutoNum type="arabicPeriod"/>
            </a:pPr>
            <a:r>
              <a:rPr lang="en-US" sz="2673" u="none" spc="74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Participates and allows for recreation of story, mise en scene, and dialogue</a:t>
            </a:r>
          </a:p>
          <a:p>
            <a:pPr marL="577217" lvl="1" indent="-288609" algn="l">
              <a:lnSpc>
                <a:spcPts val="4357"/>
              </a:lnSpc>
              <a:buAutoNum type="arabicPeriod"/>
            </a:pPr>
            <a:r>
              <a:rPr lang="en-US" sz="2673" u="none" spc="74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Promotes inclusion, expression, and cultural pride (Aycan et al., 1999).</a:t>
            </a:r>
          </a:p>
        </p:txBody>
      </p:sp>
      <p:sp>
        <p:nvSpPr>
          <p:cNvPr id="4" name="Freeform 4"/>
          <p:cNvSpPr/>
          <p:nvPr/>
        </p:nvSpPr>
        <p:spPr>
          <a:xfrm>
            <a:off x="9833275" y="7245054"/>
            <a:ext cx="8360137" cy="2996620"/>
          </a:xfrm>
          <a:custGeom>
            <a:avLst/>
            <a:gdLst/>
            <a:ahLst/>
            <a:cxnLst/>
            <a:rect l="l" t="t" r="r" b="b"/>
            <a:pathLst>
              <a:path w="8360137" h="2996620">
                <a:moveTo>
                  <a:pt x="0" y="0"/>
                </a:moveTo>
                <a:lnTo>
                  <a:pt x="8360136" y="0"/>
                </a:lnTo>
                <a:lnTo>
                  <a:pt x="8360136" y="2996621"/>
                </a:lnTo>
                <a:lnTo>
                  <a:pt x="0" y="299662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442176" y="731100"/>
            <a:ext cx="10806439" cy="17013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639"/>
              </a:lnSpc>
              <a:spcBef>
                <a:spcPct val="0"/>
              </a:spcBef>
            </a:pPr>
            <a:r>
              <a:rPr lang="en-US" sz="5773" b="1" spc="161">
                <a:solidFill>
                  <a:srgbClr val="1A1A1A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STRATEGIC FIT &amp; FEASIBILITY SUMMARY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336955" y="1323313"/>
            <a:ext cx="14753688" cy="86625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69"/>
              </a:lnSpc>
            </a:pPr>
            <a:endParaRPr/>
          </a:p>
          <a:p>
            <a:pPr algn="l">
              <a:lnSpc>
                <a:spcPts val="1069"/>
              </a:lnSpc>
            </a:pPr>
            <a:r>
              <a:rPr lang="en-US" sz="774" b="1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Agha, N. and Taks, M. (2015) 'A theoretical comparison of the economic impact of large and small events'. International Journal of Sport Finance. pp. 199-216.</a:t>
            </a:r>
          </a:p>
          <a:p>
            <a:pPr algn="l">
              <a:lnSpc>
                <a:spcPts val="1069"/>
              </a:lnSpc>
            </a:pPr>
            <a:r>
              <a:rPr lang="en-US" sz="774" b="1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Allen, J. (2013) Marketing your event planning business: a creative approach to gaining the competitive edge. John Wiley &amp; Sons.</a:t>
            </a:r>
          </a:p>
          <a:p>
            <a:pPr algn="l">
              <a:lnSpc>
                <a:spcPts val="1069"/>
              </a:lnSpc>
            </a:pPr>
            <a:r>
              <a:rPr lang="en-US" sz="774" b="1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Aycan, Z., Kanungo, R.N. and Sinha, J.B.P. (1999) 'Organizational culture and human resource management practices: the model of culture fit. '. Journal of Cross Cultural Psychology. pp. 501–526.</a:t>
            </a:r>
          </a:p>
          <a:p>
            <a:pPr algn="l">
              <a:lnSpc>
                <a:spcPts val="1069"/>
              </a:lnSpc>
            </a:pPr>
            <a:r>
              <a:rPr lang="en-US" sz="774" b="1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Birdir, K., Birdir, S., Dalgic, A. and Toksoz, D. (2020) Impact of ICTs on Event Management and Marketing. IGI Global.</a:t>
            </a:r>
          </a:p>
          <a:p>
            <a:pPr algn="l">
              <a:lnSpc>
                <a:spcPts val="1069"/>
              </a:lnSpc>
            </a:pPr>
            <a:r>
              <a:rPr lang="en-US" sz="774" b="1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Bladen, C., Kennell, J., Abson, E. and Wilde, N. (2022) Events Management: An Introduction. Routledge.</a:t>
            </a:r>
          </a:p>
          <a:p>
            <a:pPr algn="l">
              <a:lnSpc>
                <a:spcPts val="1069"/>
              </a:lnSpc>
            </a:pPr>
            <a:r>
              <a:rPr lang="en-US" sz="774" b="1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Catherine, S. (2025) Departments should plan ahead by creating a Continuity of Operations Plan [Online] Available at: </a:t>
            </a: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2" tooltip="https://news.vt.edu/articles/2025/02/publicsafety_creatingcontiunityofoperationsplan.html#:~:text=%E2%80%9CThe%20goal%20of%20a%20COOP%20program%20is,if%20implemented%2C%20is%20designed%20to%20be%20act"/>
              </a:rPr>
              <a:t>References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2" tooltip="https://news.vt.edu/articles/2025/02/publicsafety_creatingcontiunityofoperationsplan.html#:~:text=%E2%80%9CThe%20goal%20of%20a%20COOP%20program%20is,if%20implemented%2C%20is%20designed%20to%20be%20act"/>
              </a:rPr>
              <a:t>Aycan, Z., Kanungo, R.N. and Sinha, J.B.P. (1999) 'Organizational culture and human resource management practices: the model of culture fit. '. Journal of Cross Cultural Psychology. pp. 501–526.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2" tooltip="https://news.vt.edu/articles/2025/02/publicsafety_creatingcontiunityofoperationsplan.html#:~:text=%E2%80%9CThe%20goal%20of%20a%20COOP%20program%20is,if%20implemented%2C%20is%20designed%20to%20be%20act"/>
              </a:rPr>
              <a:t>Birdir, K., Birdir, S., Dalgic, A. and Toksoz, D. (2020) Impact of ICTs on Event Management and Marketing. IGI Global.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2" tooltip="https://news.vt.edu/articles/2025/02/publicsafety_creatingcontiunityofoperationsplan.html#:~:text=%E2%80%9CThe%20goal%20of%20a%20COOP%20program%20is,if%20implemented%2C%20is%20designed%20to%20be%20act"/>
              </a:rPr>
              <a:t>Bladen, C., Kennell, J., Abson, E. and Wilde, N. (2022) Events Management: An Introduction. Routledge.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2" tooltip="https://news.vt.edu/articles/2025/02/publicsafety_creatingcontiunityofoperationsplan.html#:~:text=%E2%80%9CThe%20goal%20of%20a%20COOP%20program%20is,if%20implemented%2C%20is%20designed%20to%20be%20act"/>
              </a:rPr>
              <a:t>Catherine, S. (2025) Departments should plan ahead by creating a Continuity of Operations Plan [Online] Available at: https://news.vt.edu/articles/2025/02/publicsafety_creatingcontiunityofoperationsplan.html#:~:text=%E2%80%9CThe%20goal%20of%20a%20COOP%20program%20is,if%20implemented%2C%20is%20designed%20to%20be%20act [Accessed: 4 April 2025].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2" tooltip="https://news.vt.edu/articles/2025/02/publicsafety_creatingcontiunityofoperationsplan.html#:~:text=%E2%80%9CThe%20goal%20of%20a%20COOP%20program%20is,if%20implemented%2C%20is%20designed%20to%20be%20act"/>
              </a:rPr>
              <a:t>Chodor, B. (2020) Transitioning to Virtual and Hybrid Events: How to Create, Adapt, and Market an Engaging Online Experience. John Wiley &amp; Sons.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2" tooltip="https://news.vt.edu/articles/2025/02/publicsafety_creatingcontiunityofoperationsplan.html#:~:text=%E2%80%9CThe%20goal%20of%20a%20COOP%20program%20is,if%20implemented%2C%20is%20designed%20to%20be%20act"/>
              </a:rPr>
              <a:t>Hagen, D. (2021) 'Innovations and traditions for sustainable development'. Sustainable event management: new perspectives for the meeting industry through innovation and digitalisation? pp. 259-275.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2" tooltip="https://news.vt.edu/articles/2025/02/publicsafety_creatingcontiunityofoperationsplan.html#:~:text=%E2%80%9CThe%20goal%20of%20a%20COOP%20program%20is,if%20implemented%2C%20is%20designed%20to%20be%20act"/>
              </a:rPr>
              <a:t>Jílková, P. (2018) 'Social media influencer marketing in context of event marketing strategy'. In Proceedings of the International Scientific Conference of Business Economics, Management and Marketing 2018. pp. 115-120.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2" tooltip="https://news.vt.edu/articles/2025/02/publicsafety_creatingcontiunityofoperationsplan.html#:~:text=%E2%80%9CThe%20goal%20of%20a%20COOP%20program%20is,if%20implemented%2C%20is%20designed%20to%20be%20act"/>
              </a:rPr>
              <a:t>Rochin, D.N.A. (2024) 'Bibliometrics Analysis of Event Management in the Digital Era: Challenges and Opportunities for Event Planners'. Information Management and Business Review. pp. 53–64.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2" tooltip="https://news.vt.edu/articles/2025/02/publicsafety_creatingcontiunityofoperationsplan.html#:~:text=%E2%80%9CThe%20goal%20of%20a%20COOP%20program%20is,if%20implemented%2C%20is%20designed%20to%20be%20act"/>
              </a:rPr>
              <a:t> </a:t>
            </a:r>
            <a:r>
              <a:rPr lang="en-US" sz="774" b="1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[Accessed: 4 April 2025].</a:t>
            </a:r>
          </a:p>
          <a:p>
            <a:pPr algn="l">
              <a:lnSpc>
                <a:spcPts val="1069"/>
              </a:lnSpc>
            </a:pPr>
            <a:r>
              <a:rPr lang="en-US" sz="774" b="1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Chodor, B. (2020) Transitioning to Virtual and Hybrid Events: How to Create, Adapt, and Market an Engaging Online Experience. John Wiley &amp; Sons.</a:t>
            </a:r>
          </a:p>
          <a:p>
            <a:pPr algn="l">
              <a:lnSpc>
                <a:spcPts val="1069"/>
              </a:lnSpc>
            </a:pPr>
            <a:r>
              <a:rPr lang="en-US" sz="774" b="1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Fox, D. (2014) Doing events research: from theory to practice. Oxford : Routledge.</a:t>
            </a:r>
          </a:p>
          <a:p>
            <a:pPr algn="l">
              <a:lnSpc>
                <a:spcPts val="1069"/>
              </a:lnSpc>
            </a:pPr>
            <a:r>
              <a:rPr lang="en-US" sz="774" b="1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Getz, D. and Page, S. (2019) Event studies: theory, research and policy for planned events. Oxford : Routledge.</a:t>
            </a:r>
          </a:p>
          <a:p>
            <a:pPr algn="l">
              <a:lnSpc>
                <a:spcPts val="1069"/>
              </a:lnSpc>
            </a:pPr>
            <a:r>
              <a:rPr lang="en-US" sz="774" b="1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Hagen, D. (2021) 'Innovations and traditions for sustainable development'. Sustainable event management: new perspectives for the meeting industry through innovation and digitalisation? pp. 259-275.</a:t>
            </a:r>
          </a:p>
          <a:p>
            <a:pPr algn="l">
              <a:lnSpc>
                <a:spcPts val="1069"/>
              </a:lnSpc>
            </a:pPr>
            <a:r>
              <a:rPr lang="en-US" sz="774" b="1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Hall, S. (1990) Cultural Identity and Diaspora. In: J. Rutherford, ed. Identity: Community, Culture, Difference. London: Lawrence &amp; Wishart.</a:t>
            </a:r>
          </a:p>
          <a:p>
            <a:pPr algn="l">
              <a:lnSpc>
                <a:spcPts val="1069"/>
              </a:lnSpc>
            </a:pPr>
            <a:r>
              <a:rPr lang="en-US" sz="774" b="1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Jílková, P. (2018) 'Social media influencer marketing in context of event marketing strategy'. In Proceedings of the International Scientific Conference of Business Economics, Management and Marketing 2018. pp. 115-120.</a:t>
            </a:r>
          </a:p>
          <a:p>
            <a:pPr algn="l">
              <a:lnSpc>
                <a:spcPts val="1069"/>
              </a:lnSpc>
            </a:pPr>
            <a:r>
              <a:rPr lang="en-US" sz="774" b="1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Johansson, M. (2008) Engaging resources for cultural events: A performative view.. Stockholm School of Economics.</a:t>
            </a:r>
          </a:p>
          <a:p>
            <a:pPr algn="l">
              <a:lnSpc>
                <a:spcPts val="1069"/>
              </a:lnSpc>
            </a:pPr>
            <a:r>
              <a:rPr lang="en-US" sz="774" b="1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O’Toole, W. (2011) Events feasibility and development: from strategy to operations. Oxford : Elsevier.</a:t>
            </a:r>
          </a:p>
          <a:p>
            <a:pPr algn="l">
              <a:lnSpc>
                <a:spcPts val="1069"/>
              </a:lnSpc>
            </a:pPr>
            <a:r>
              <a:rPr lang="en-US" sz="774" b="1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Rochin, D.N.A. (2024) 'Bibliometrics Analysis of Event Management in the Digital Era: Challenges and Opportunities for Event Planners'. Information Management and Business Review. pp. 53–64.</a:t>
            </a:r>
          </a:p>
          <a:p>
            <a:pPr algn="l">
              <a:lnSpc>
                <a:spcPts val="1069"/>
              </a:lnSpc>
            </a:pPr>
            <a:r>
              <a:rPr lang="en-US" sz="774" b="1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Rogers, T. and Wynn-Moylan, P. (2022) Conferences and conventions: a global industry. Oxford: Routledge.</a:t>
            </a:r>
          </a:p>
          <a:p>
            <a:pPr algn="l">
              <a:lnSpc>
                <a:spcPts val="1069"/>
              </a:lnSpc>
            </a:pPr>
            <a:r>
              <a:rPr lang="en-US" sz="774" b="1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Smith, A. (2012) Events and urban regeneration: the strategic use of events to revitalise cities. :. Oxford: Routledge.</a:t>
            </a:r>
          </a:p>
          <a:p>
            <a:pPr algn="l">
              <a:lnSpc>
                <a:spcPts val="1069"/>
              </a:lnSpc>
            </a:pPr>
            <a:r>
              <a:rPr lang="en-US" sz="774" b="1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The Guardian (2024) UK universities urged to provide better support for students from China [Online] Available at: </a:t>
            </a: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3" tooltip="https://www.theguardian.com/education/2024/dec/12/uk-universities-urged-to-provide-better-support-for-students-from-china"/>
              </a:rPr>
              <a:t>References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3" tooltip="https://www.theguardian.com/education/2024/dec/12/uk-universities-urged-to-provide-better-support-for-students-from-china"/>
              </a:rPr>
              <a:t>Aycan, Z., Kanungo, R.N. and Sinha, J.B.P. (1999) 'Organizational culture and human resource management practices: the model of culture fit. '. Journal of Cross Cultural Psychology. pp. 501–526.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3" tooltip="https://www.theguardian.com/education/2024/dec/12/uk-universities-urged-to-provide-better-support-for-students-from-china"/>
              </a:rPr>
              <a:t>Birdir, K., Birdir, S., Dalgic, A. and Toksoz, D. (2020) Impact of ICTs on Event Management and Marketing. IGI Global.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3" tooltip="https://www.theguardian.com/education/2024/dec/12/uk-universities-urged-to-provide-better-support-for-students-from-china"/>
              </a:rPr>
              <a:t>Bladen, C., Kennell, J., Abson, E. and Wilde, N. (2022) Events Management: An Introduction. Routledge.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3" tooltip="https://www.theguardian.com/education/2024/dec/12/uk-universities-urged-to-provide-better-support-for-students-from-china"/>
              </a:rPr>
              <a:t>Catherine, S. (2025) Departments should plan ahead by creating a Continuity of Operations Plan [Online] Available at: https://news.vt.edu/articles/2025/02/publicsafety_creatingcontiunityofoperationsplan.html#:~:text=%E2%80%9CThe%20goal%20of%20a%20COOP%20program%20is,if%20implemented%2C%20is%20designed%20to%20be%20act [Accessed: 4 April 2025].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3" tooltip="https://www.theguardian.com/education/2024/dec/12/uk-universities-urged-to-provide-better-support-for-students-from-china"/>
              </a:rPr>
              <a:t>Chodor, B. (2020) Transitioning to Virtual and Hybrid Events: How to Create, Adapt, and Market an Engaging Online Experience. John Wiley &amp; Sons.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3" tooltip="https://www.theguardian.com/education/2024/dec/12/uk-universities-urged-to-provide-better-support-for-students-from-china"/>
              </a:rPr>
              <a:t>Hagen, D. (2021) 'Innovations and traditions for sustainable development'. Sustainable event management: new perspectives for the meeting industry through innovation and digitalisation? pp. 259-275.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3" tooltip="https://www.theguardian.com/education/2024/dec/12/uk-universities-urged-to-provide-better-support-for-students-from-china"/>
              </a:rPr>
              <a:t>Jílková, P. (2018) 'Social media influencer marketing in context of event marketing strategy'. In Proceedings of the International Scientific Conference of Business Economics, Management and Marketing 2018. pp. 115-120.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3" tooltip="https://www.theguardian.com/education/2024/dec/12/uk-universities-urged-to-provide-better-support-for-students-from-china"/>
              </a:rPr>
              <a:t>Rochin, D.N.A. (2024) 'Bibliometrics Analysis of Event Management in the Digital Era: Challenges and Opportunities for Event Planners'. Information Management and Business Review. pp. 53–64.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3" tooltip="https://www.theguardian.com/education/2024/dec/12/uk-universities-urged-to-provide-better-support-for-students-from-china"/>
              </a:rPr>
              <a:t> </a:t>
            </a:r>
            <a:r>
              <a:rPr lang="en-US" sz="774" b="1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[Accessed: 7 May 2025].</a:t>
            </a:r>
          </a:p>
          <a:p>
            <a:pPr algn="l">
              <a:lnSpc>
                <a:spcPts val="1069"/>
              </a:lnSpc>
            </a:pPr>
            <a:r>
              <a:rPr lang="en-US" sz="774" b="1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The PIE Network (2023) The Federal Charter Schools Program: 2023 Impact Report [Online] Available at: </a:t>
            </a: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4" tooltip="https://www.pie-network.org/resource/the-federal-charter-schools-program-2023-impact-report/"/>
              </a:rPr>
              <a:t>References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4" tooltip="https://www.pie-network.org/resource/the-federal-charter-schools-program-2023-impact-report/"/>
              </a:rPr>
              <a:t>Aycan, Z., Kanungo, R.N. and Sinha, J.B.P. (1999) 'Organizational culture and human resource management practices: the model of culture fit. '. Journal of Cross Cultural Psychology. pp. 501–526.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4" tooltip="https://www.pie-network.org/resource/the-federal-charter-schools-program-2023-impact-report/"/>
              </a:rPr>
              <a:t>Birdir, K., Birdir, S., Dalgic, A. and Toksoz, D. (2020) Impact of ICTs on Event Management and Marketing. IGI Global.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4" tooltip="https://www.pie-network.org/resource/the-federal-charter-schools-program-2023-impact-report/"/>
              </a:rPr>
              <a:t>Bladen, C., Kennell, J., Abson, E. and Wilde, N. (2022) Events Management: An Introduction. Routledge.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4" tooltip="https://www.pie-network.org/resource/the-federal-charter-schools-program-2023-impact-report/"/>
              </a:rPr>
              <a:t>Catherine, S. (2025) Departments should plan ahead by creating a Continuity of Operations Plan [Online] Available at: https://news.vt.edu/articles/2025/02/publicsafety_creatingcontiunityofoperationsplan.html#:~:text=%E2%80%9CThe%20goal%20of%20a%20COOP%20program%20is,if%20implemented%2C%20is%20designed%20to%20be%20act [Accessed: 4 April 2025].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4" tooltip="https://www.pie-network.org/resource/the-federal-charter-schools-program-2023-impact-report/"/>
              </a:rPr>
              <a:t>Chodor, B. (2020) Transitioning to Virtual and Hybrid Events: How to Create, Adapt, and Market an Engaging Online Experience. John Wiley &amp; Sons.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4" tooltip="https://www.pie-network.org/resource/the-federal-charter-schools-program-2023-impact-report/"/>
              </a:rPr>
              <a:t>Hagen, D. (2021) 'Innovations and traditions for sustainable development'. Sustainable event management: new perspectives for the meeting industry through innovation and digitalisation? pp. 259-275.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4" tooltip="https://www.pie-network.org/resource/the-federal-charter-schools-program-2023-impact-report/"/>
              </a:rPr>
              <a:t>Jílková, P. (2018) 'Social media influencer marketing in context of event marketing strategy'. In Proceedings of the International Scientific Conference of Business Economics, Management and Marketing 2018. pp. 115-120.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4" tooltip="https://www.pie-network.org/resource/the-federal-charter-schools-program-2023-impact-report/"/>
              </a:rPr>
              <a:t>Rochin, D.N.A. (2024) 'Bibliometrics Analysis of Event Management in the Digital Era: Challenges and Opportunities for Event Planners'. Information Management and Business Review. pp. 53–64.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4" tooltip="https://www.pie-network.org/resource/the-federal-charter-schools-program-2023-impact-report/"/>
              </a:rPr>
              <a:t> </a:t>
            </a:r>
            <a:r>
              <a:rPr lang="en-US" sz="774" b="1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[Accessed: 6 May 2025].</a:t>
            </a:r>
          </a:p>
          <a:p>
            <a:pPr algn="l">
              <a:lnSpc>
                <a:spcPts val="1069"/>
              </a:lnSpc>
            </a:pPr>
            <a:r>
              <a:rPr lang="en-US" sz="774" b="1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The Times (2024) Chinese students live in ghettos as they fail to fit in at university [Online] Available at: </a:t>
            </a: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5" tooltip="https://www.thetimes.co.uk/article/chinese-students-ghettos-report-isolation-university-vdqb6wnqz"/>
              </a:rPr>
              <a:t>References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5" tooltip="https://www.thetimes.co.uk/article/chinese-students-ghettos-report-isolation-university-vdqb6wnqz"/>
              </a:rPr>
              <a:t>Aycan, Z., Kanungo, R.N. and Sinha, J.B.P. (1999) 'Organizational culture and human resource management practices: the model of culture fit. '. Journal of Cross Cultural Psychology. pp. 501–526.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5" tooltip="https://www.thetimes.co.uk/article/chinese-students-ghettos-report-isolation-university-vdqb6wnqz"/>
              </a:rPr>
              <a:t>Birdir, K., Birdir, S., Dalgic, A. and Toksoz, D. (2020) Impact of ICTs on Event Management and Marketing. IGI Global.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5" tooltip="https://www.thetimes.co.uk/article/chinese-students-ghettos-report-isolation-university-vdqb6wnqz"/>
              </a:rPr>
              <a:t>Bladen, C., Kennell, J., Abson, E. and Wilde, N. (2022) Events Management: An Introduction. Routledge.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5" tooltip="https://www.thetimes.co.uk/article/chinese-students-ghettos-report-isolation-university-vdqb6wnqz"/>
              </a:rPr>
              <a:t>Catherine, S. (2025) Departments should plan ahead by creating a Continuity of Operations Plan [Online] Available at: https://news.vt.edu/articles/2025/02/publicsafety_creatingcontiunityofoperationsplan.html#:~:text=%E2%80%9CThe%20goal%20of%20a%20COOP%20program%20is,if%20implemented%2C%20is%20designed%20to%20be%20act [Accessed: 4 April 2025].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5" tooltip="https://www.thetimes.co.uk/article/chinese-students-ghettos-report-isolation-university-vdqb6wnqz"/>
              </a:rPr>
              <a:t>Chodor, B. (2020) Transitioning to Virtual and Hybrid Events: How to Create, Adapt, and Market an Engaging Online Experience. John Wiley &amp; Sons.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5" tooltip="https://www.thetimes.co.uk/article/chinese-students-ghettos-report-isolation-university-vdqb6wnqz"/>
              </a:rPr>
              <a:t>Hagen, D. (2021) 'Innovations and traditions for sustainable development'. Sustainable event management: new perspectives for the meeting industry through innovation and digitalisation? pp. 259-275.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5" tooltip="https://www.thetimes.co.uk/article/chinese-students-ghettos-report-isolation-university-vdqb6wnqz"/>
              </a:rPr>
              <a:t>Jílková, P. (2018) 'Social media influencer marketing in context of event marketing strategy'. In Proceedings of the International Scientific Conference of Business Economics, Management and Marketing 2018. pp. 115-120.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5" tooltip="https://www.thetimes.co.uk/article/chinese-students-ghettos-report-isolation-university-vdqb6wnqz"/>
              </a:rPr>
              <a:t>Rochin, D.N.A. (2024) 'Bibliometrics Analysis of Event Management in the Digital Era: Challenges and Opportunities for Event Planners'. Information Management and Business Review. pp. 53–64.</a:t>
            </a:r>
          </a:p>
          <a:p>
            <a:pPr algn="l">
              <a:lnSpc>
                <a:spcPts val="1069"/>
              </a:lnSpc>
            </a:pPr>
            <a:r>
              <a:rPr lang="en-US" sz="774" b="1" u="sng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  <a:hlinkClick r:id="rId5" tooltip="https://www.thetimes.co.uk/article/chinese-students-ghettos-report-isolation-university-vdqb6wnqz"/>
              </a:rPr>
              <a:t> </a:t>
            </a:r>
            <a:r>
              <a:rPr lang="en-US" sz="774" b="1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[Accessed: 7 May 2025].</a:t>
            </a:r>
          </a:p>
          <a:p>
            <a:pPr algn="l">
              <a:lnSpc>
                <a:spcPts val="1069"/>
              </a:lnSpc>
            </a:pPr>
            <a:r>
              <a:rPr lang="en-US" sz="774" b="1" spc="13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Tremayne, P. and Louise, H. (2019) 'as anyone seen the student? Creating a welcoming practice environment for students'. British Journal of Nursing. pp. 369-373.</a:t>
            </a:r>
          </a:p>
          <a:p>
            <a:pPr algn="l">
              <a:lnSpc>
                <a:spcPts val="1069"/>
              </a:lnSpc>
            </a:pPr>
            <a:endParaRPr lang="en-US" sz="774" b="1" spc="13">
              <a:solidFill>
                <a:srgbClr val="000000"/>
              </a:solidFill>
              <a:latin typeface="Open Sauce Bold"/>
              <a:ea typeface="Open Sauce Bold"/>
              <a:cs typeface="Open Sauce Bold"/>
              <a:sym typeface="Open Sauce Bold"/>
            </a:endParaRPr>
          </a:p>
          <a:p>
            <a:pPr algn="l">
              <a:lnSpc>
                <a:spcPts val="1069"/>
              </a:lnSpc>
            </a:pPr>
            <a:endParaRPr lang="en-US" sz="774" b="1" spc="13">
              <a:solidFill>
                <a:srgbClr val="000000"/>
              </a:solidFill>
              <a:latin typeface="Open Sauce Bold"/>
              <a:ea typeface="Open Sauce Bold"/>
              <a:cs typeface="Open Sauce Bold"/>
              <a:sym typeface="Open Sauce Bold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1336955" y="638837"/>
            <a:ext cx="3285083" cy="7035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47"/>
              </a:lnSpc>
              <a:spcBef>
                <a:spcPct val="0"/>
              </a:spcBef>
            </a:pPr>
            <a:r>
              <a:rPr lang="en-US" sz="4177" b="1" spc="133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References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2584</Words>
  <Application>Microsoft Office PowerPoint</Application>
  <PresentationFormat>Custom</PresentationFormat>
  <Paragraphs>161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Montserrat</vt:lpstr>
      <vt:lpstr>Arial</vt:lpstr>
      <vt:lpstr>Montserrat Bold</vt:lpstr>
      <vt:lpstr>Open Sauce</vt:lpstr>
      <vt:lpstr>Open Sauce Bold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Purple modern professional Business Marketing Plan Presentation</dc:title>
  <cp:lastModifiedBy>Sony</cp:lastModifiedBy>
  <cp:revision>3</cp:revision>
  <dcterms:created xsi:type="dcterms:W3CDTF">2006-08-16T00:00:00Z</dcterms:created>
  <dcterms:modified xsi:type="dcterms:W3CDTF">2025-05-12T10:06:56Z</dcterms:modified>
  <dc:identifier>DAGm-1nnLxM</dc:identifier>
</cp:coreProperties>
</file>