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63" r:id="rId3"/>
    <p:sldId id="265" r:id="rId4"/>
    <p:sldId id="257" r:id="rId5"/>
    <p:sldId id="258" r:id="rId6"/>
    <p:sldId id="259" r:id="rId7"/>
    <p:sldId id="264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8" autoAdjust="0"/>
    <p:restoredTop sz="94614" autoAdjust="0"/>
  </p:normalViewPr>
  <p:slideViewPr>
    <p:cSldViewPr snapToGrid="0">
      <p:cViewPr varScale="1">
        <p:scale>
          <a:sx n="82" d="100"/>
          <a:sy n="82" d="100"/>
        </p:scale>
        <p:origin x="-682" y="-9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714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75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205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2259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021395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3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672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195771"/>
      </p:ext>
    </p:extLst>
  </p:cSld>
  <p:clrMapOvr>
    <a:masterClrMapping/>
  </p:clrMapOvr>
  <p:extLst>
    <p:ext uri="{DCECCB84-F9BA-43D5-87BE-67443E8EF086}">
      <p15:sldGuideLst xmlns:p15="http://schemas.microsoft.com/office/powerpoint/2012/main" xmlns="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012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72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5032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9398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109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0447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4918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0105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041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BB5B7C0-C3B9-4C97-BAD6-4A7CB430C239}" type="datetimeFigureOut">
              <a:rPr lang="en-GB" smtClean="0"/>
              <a:t>04/12/2017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AB05C-B71B-43A1-992D-16D8407DC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9702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Why did Tesco fail in the U.S.?</a:t>
            </a:r>
            <a:endParaRPr lang="en-GB" sz="4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53934" y="2000865"/>
            <a:ext cx="5594349" cy="419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081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7805" y="483578"/>
            <a:ext cx="8946541" cy="5609492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Table Content</a:t>
            </a:r>
          </a:p>
          <a:p>
            <a:pPr>
              <a:lnSpc>
                <a:spcPct val="150000"/>
              </a:lnSpc>
            </a:pPr>
            <a:r>
              <a:rPr lang="en-GB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1.0 Background</a:t>
            </a:r>
          </a:p>
          <a:p>
            <a:pPr>
              <a:lnSpc>
                <a:spcPct val="150000"/>
              </a:lnSpc>
            </a:pPr>
            <a:r>
              <a:rPr lang="en-GB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2.0 </a:t>
            </a:r>
            <a:r>
              <a:rPr lang="en-GB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External reasons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3.0 Internal reasons</a:t>
            </a:r>
            <a:endParaRPr lang="en-GB" sz="3200" dirty="0" smtClean="0">
              <a:solidFill>
                <a:schemeClr val="accent6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4.0 Conclusion</a:t>
            </a:r>
          </a:p>
          <a:p>
            <a:pPr>
              <a:lnSpc>
                <a:spcPct val="150000"/>
              </a:lnSpc>
            </a:pPr>
            <a:r>
              <a:rPr lang="en-GB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5.0 Reference</a:t>
            </a:r>
          </a:p>
          <a:p>
            <a:endParaRPr lang="en-GB" sz="4000" dirty="0">
              <a:solidFill>
                <a:schemeClr val="accent6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800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1.0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0407" y="1237427"/>
            <a:ext cx="8946541" cy="4195481"/>
          </a:xfrm>
        </p:spPr>
        <p:txBody>
          <a:bodyPr>
            <a:normAutofit/>
          </a:bodyPr>
          <a:lstStyle/>
          <a:p>
            <a:pPr algn="just"/>
            <a:r>
              <a:rPr lang="en-US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September 11, 2013, Tesco officially announced its withdrawal from the U.S. </a:t>
            </a:r>
            <a:r>
              <a:rPr lang="en-US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2800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540" y="2336251"/>
            <a:ext cx="4904274" cy="31557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0953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2095" y="368743"/>
            <a:ext cx="9404723" cy="1400530"/>
          </a:xfrm>
        </p:spPr>
        <p:txBody>
          <a:bodyPr/>
          <a:lstStyle/>
          <a:p>
            <a:r>
              <a:rPr lang="en-GB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2.0 External reasons</a:t>
            </a:r>
            <a:br>
              <a:rPr lang="en-GB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endParaRPr lang="en-GB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020" y="1554625"/>
            <a:ext cx="9605719" cy="4665784"/>
          </a:xfrm>
        </p:spPr>
        <p:txBody>
          <a:bodyPr>
            <a:normAutofit/>
          </a:bodyPr>
          <a:lstStyle/>
          <a:p>
            <a:pPr algn="just"/>
            <a:r>
              <a:rPr lang="en-GB" sz="28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Timing </a:t>
            </a:r>
          </a:p>
          <a:p>
            <a:pPr marL="0" indent="0" algn="just">
              <a:buNone/>
            </a:pPr>
            <a:r>
              <a:rPr lang="en-US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In </a:t>
            </a:r>
            <a:r>
              <a:rPr lang="en-US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2009,the </a:t>
            </a:r>
            <a:r>
              <a:rPr lang="en-US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global economy began to </a:t>
            </a:r>
            <a:r>
              <a:rPr lang="en-US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reduce, </a:t>
            </a:r>
            <a:r>
              <a:rPr lang="en-US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most of the customers were threatened by unemployment and pay cuts, which led to weak customer </a:t>
            </a:r>
            <a:r>
              <a:rPr lang="en-US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purchases.</a:t>
            </a:r>
          </a:p>
          <a:p>
            <a:pPr marL="0" lvl="0" indent="0" algn="just">
              <a:buClr>
                <a:srgbClr val="1E5155">
                  <a:lumMod val="40000"/>
                  <a:lumOff val="60000"/>
                </a:srgbClr>
              </a:buClr>
              <a:buNone/>
            </a:pPr>
            <a:endParaRPr lang="en-GB" altLang="zh-CN" sz="2800" dirty="0">
              <a:solidFill>
                <a:srgbClr val="EA6312">
                  <a:lumMod val="60000"/>
                  <a:lumOff val="40000"/>
                </a:srgb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en-GB" sz="2800" dirty="0" smtClean="0">
              <a:solidFill>
                <a:schemeClr val="accent5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73020" y="3732244"/>
            <a:ext cx="9461241" cy="151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Wingdings 3" charset="2"/>
              <a:buChar char=""/>
            </a:pPr>
            <a:r>
              <a:rPr lang="en-GB" altLang="zh-CN" sz="2800" dirty="0">
                <a:solidFill>
                  <a:srgbClr val="EA6312">
                    <a:lumMod val="60000"/>
                    <a:lumOff val="40000"/>
                  </a:srgbClr>
                </a:solidFill>
                <a:latin typeface="Times New Roman" pitchFamily="18" charset="0"/>
                <a:cs typeface="Times New Roman" pitchFamily="18" charset="0"/>
              </a:rPr>
              <a:t>Competitor</a:t>
            </a:r>
          </a:p>
          <a:p>
            <a:pPr lvl="0" algn="just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</a:pPr>
            <a:r>
              <a:rPr lang="en-US" altLang="zh-CN" sz="2800" dirty="0">
                <a:solidFill>
                  <a:srgbClr val="54849A">
                    <a:lumMod val="60000"/>
                    <a:lumOff val="40000"/>
                  </a:srgbClr>
                </a:solidFill>
                <a:latin typeface="Times New Roman" pitchFamily="18" charset="0"/>
                <a:cs typeface="Times New Roman" pitchFamily="18" charset="0"/>
              </a:rPr>
              <a:t>Tesco's global rivals, such as </a:t>
            </a:r>
            <a:r>
              <a:rPr lang="en-US" altLang="zh-CN" sz="2800" dirty="0" err="1">
                <a:solidFill>
                  <a:srgbClr val="54849A">
                    <a:lumMod val="60000"/>
                    <a:lumOff val="40000"/>
                  </a:srgbClr>
                </a:solidFill>
                <a:latin typeface="Times New Roman" pitchFamily="18" charset="0"/>
                <a:cs typeface="Times New Roman" pitchFamily="18" charset="0"/>
              </a:rPr>
              <a:t>Aldi</a:t>
            </a:r>
            <a:r>
              <a:rPr lang="en-US" altLang="zh-CN" sz="2800" dirty="0">
                <a:solidFill>
                  <a:srgbClr val="54849A">
                    <a:lumMod val="60000"/>
                    <a:lumOff val="40000"/>
                  </a:srgbClr>
                </a:solidFill>
                <a:latin typeface="Times New Roman" pitchFamily="18" charset="0"/>
                <a:cs typeface="Times New Roman" pitchFamily="18" charset="0"/>
              </a:rPr>
              <a:t>, have also begun to expand the U.S. market at the same time</a:t>
            </a:r>
            <a:r>
              <a:rPr lang="en-US" altLang="zh-CN" sz="2800" dirty="0">
                <a:solidFill>
                  <a:srgbClr val="EA6312">
                    <a:lumMod val="60000"/>
                    <a:lumOff val="40000"/>
                  </a:srgb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GB" altLang="zh-CN" sz="2800" dirty="0">
              <a:solidFill>
                <a:srgbClr val="EA6312">
                  <a:lumMod val="60000"/>
                  <a:lumOff val="40000"/>
                </a:srgb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055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3.0 Internal reasons</a:t>
            </a:r>
            <a:b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/>
            </a:r>
            <a:b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397977"/>
            <a:ext cx="8946541" cy="4850423"/>
          </a:xfrm>
        </p:spPr>
        <p:txBody>
          <a:bodyPr/>
          <a:lstStyle/>
          <a:p>
            <a:pPr lvl="0" algn="just">
              <a:buClr>
                <a:srgbClr val="1E5155">
                  <a:lumMod val="40000"/>
                  <a:lumOff val="60000"/>
                </a:srgbClr>
              </a:buClr>
            </a:pPr>
            <a:r>
              <a:rPr lang="en-GB" altLang="zh-CN" sz="2800" dirty="0" smtClean="0">
                <a:solidFill>
                  <a:srgbClr val="EA6312">
                    <a:lumMod val="60000"/>
                    <a:lumOff val="40000"/>
                  </a:srgbClr>
                </a:solidFill>
                <a:latin typeface="Times New Roman" pitchFamily="18" charset="0"/>
                <a:cs typeface="Times New Roman" pitchFamily="18" charset="0"/>
              </a:rPr>
              <a:t>Different Shop Habit</a:t>
            </a:r>
          </a:p>
          <a:p>
            <a:pPr algn="just">
              <a:buClr>
                <a:srgbClr val="1E5155">
                  <a:lumMod val="40000"/>
                  <a:lumOff val="60000"/>
                </a:srgbClr>
              </a:buClr>
              <a:buFont typeface="Arial" pitchFamily="34" charset="0"/>
              <a:buChar char="•"/>
            </a:pPr>
            <a:r>
              <a:rPr lang="en-US" altLang="zh-CN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shopping habits of America's east-west coast are very different</a:t>
            </a:r>
            <a:r>
              <a:rPr lang="en-US" altLang="zh-CN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buClr>
                <a:srgbClr val="1E5155">
                  <a:lumMod val="40000"/>
                  <a:lumOff val="60000"/>
                </a:srgbClr>
              </a:buClr>
              <a:buFont typeface="Arial" pitchFamily="34" charset="0"/>
              <a:buChar char="•"/>
            </a:pPr>
            <a:r>
              <a:rPr lang="en-US" altLang="zh-CN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Not </a:t>
            </a:r>
            <a:r>
              <a:rPr lang="en-US" altLang="zh-CN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suitable for Tesco's payment </a:t>
            </a:r>
            <a:r>
              <a:rPr lang="en-US" altLang="zh-CN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method.</a:t>
            </a:r>
          </a:p>
          <a:p>
            <a:pPr algn="just">
              <a:buClr>
                <a:srgbClr val="1E5155">
                  <a:lumMod val="40000"/>
                  <a:lumOff val="60000"/>
                </a:srgbClr>
              </a:buClr>
              <a:buFont typeface="Arial" pitchFamily="34" charset="0"/>
              <a:buChar char="•"/>
            </a:pPr>
            <a:r>
              <a:rPr lang="en-US" altLang="zh-CN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Tesco's own direct consumption of food is not known to customers.</a:t>
            </a:r>
          </a:p>
          <a:p>
            <a:pPr marL="0" indent="0" algn="just">
              <a:buClr>
                <a:srgbClr val="1E5155">
                  <a:lumMod val="40000"/>
                  <a:lumOff val="60000"/>
                </a:srgbClr>
              </a:buClr>
              <a:buNone/>
            </a:pPr>
            <a:endParaRPr lang="en-GB" altLang="zh-CN" sz="2800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975" y="4068146"/>
            <a:ext cx="4112519" cy="2174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913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0351" y="989046"/>
            <a:ext cx="8946541" cy="5201038"/>
          </a:xfrm>
        </p:spPr>
        <p:txBody>
          <a:bodyPr/>
          <a:lstStyle/>
          <a:p>
            <a:pPr lvl="0" algn="just">
              <a:buClr>
                <a:srgbClr val="1E5155">
                  <a:lumMod val="40000"/>
                  <a:lumOff val="60000"/>
                </a:srgbClr>
              </a:buClr>
            </a:pPr>
            <a:endParaRPr lang="en-GB" altLang="zh-CN" sz="2800" dirty="0" smtClean="0">
              <a:solidFill>
                <a:srgbClr val="EA6312">
                  <a:lumMod val="60000"/>
                  <a:lumOff val="40000"/>
                </a:srgb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Clr>
                <a:srgbClr val="1E5155">
                  <a:lumMod val="40000"/>
                  <a:lumOff val="60000"/>
                </a:srgbClr>
              </a:buClr>
            </a:pPr>
            <a:endParaRPr lang="en-GB" altLang="zh-CN" sz="2800" dirty="0">
              <a:solidFill>
                <a:srgbClr val="EA6312">
                  <a:lumMod val="60000"/>
                  <a:lumOff val="40000"/>
                </a:srgb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Clr>
                <a:srgbClr val="1E5155">
                  <a:lumMod val="40000"/>
                  <a:lumOff val="60000"/>
                </a:srgbClr>
              </a:buClr>
            </a:pPr>
            <a:endParaRPr lang="en-GB" altLang="zh-CN" sz="2800" dirty="0" smtClean="0">
              <a:solidFill>
                <a:srgbClr val="EA6312">
                  <a:lumMod val="60000"/>
                  <a:lumOff val="40000"/>
                </a:srgb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>
              <a:buClr>
                <a:srgbClr val="1E5155">
                  <a:lumMod val="40000"/>
                  <a:lumOff val="60000"/>
                </a:srgbClr>
              </a:buClr>
              <a:buNone/>
            </a:pPr>
            <a:endParaRPr lang="en-GB" altLang="zh-CN" sz="2800" dirty="0" smtClean="0">
              <a:solidFill>
                <a:srgbClr val="EA6312">
                  <a:lumMod val="60000"/>
                  <a:lumOff val="40000"/>
                </a:srgbClr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just">
              <a:buClr>
                <a:srgbClr val="1E5155">
                  <a:lumMod val="40000"/>
                  <a:lumOff val="60000"/>
                </a:srgbClr>
              </a:buClr>
            </a:pPr>
            <a:r>
              <a:rPr lang="en-GB" altLang="zh-CN" sz="2800" dirty="0" smtClean="0">
                <a:solidFill>
                  <a:srgbClr val="EA6312">
                    <a:lumMod val="60000"/>
                    <a:lumOff val="40000"/>
                  </a:srgbClr>
                </a:solidFill>
                <a:latin typeface="Times New Roman" pitchFamily="18" charset="0"/>
                <a:cs typeface="Times New Roman" pitchFamily="18" charset="0"/>
              </a:rPr>
              <a:t>Business model</a:t>
            </a:r>
          </a:p>
          <a:p>
            <a:pPr algn="just">
              <a:buClr>
                <a:srgbClr val="1E5155">
                  <a:lumMod val="40000"/>
                  <a:lumOff val="60000"/>
                </a:srgbClr>
              </a:buClr>
              <a:buFont typeface="Arial" pitchFamily="34" charset="0"/>
              <a:buChar char="•"/>
            </a:pPr>
            <a:r>
              <a:rPr lang="en-US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Products do not meet customer </a:t>
            </a:r>
            <a:r>
              <a:rPr lang="en-US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demands.</a:t>
            </a:r>
          </a:p>
          <a:p>
            <a:pPr algn="just">
              <a:buClr>
                <a:srgbClr val="1E5155">
                  <a:lumMod val="40000"/>
                  <a:lumOff val="60000"/>
                </a:srgbClr>
              </a:buClr>
              <a:buFont typeface="Arial" pitchFamily="34" charset="0"/>
              <a:buChar char="•"/>
            </a:pPr>
            <a:r>
              <a:rPr lang="en-US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Lack of brand </a:t>
            </a:r>
            <a:r>
              <a:rPr lang="en-US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recognition.</a:t>
            </a:r>
          </a:p>
          <a:p>
            <a:pPr algn="just">
              <a:buClr>
                <a:srgbClr val="1E5155">
                  <a:lumMod val="40000"/>
                  <a:lumOff val="60000"/>
                </a:srgbClr>
              </a:buClr>
              <a:buFont typeface="Arial" pitchFamily="34" charset="0"/>
              <a:buChar char="•"/>
            </a:pPr>
            <a:r>
              <a:rPr lang="en-US" sz="2800" dirty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Operating costs are higher than in </a:t>
            </a:r>
            <a:r>
              <a:rPr lang="en-US" sz="28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Britain</a:t>
            </a:r>
          </a:p>
          <a:p>
            <a:pPr algn="just">
              <a:buClr>
                <a:srgbClr val="1E5155">
                  <a:lumMod val="40000"/>
                  <a:lumOff val="60000"/>
                </a:srgbClr>
              </a:buClr>
              <a:buFont typeface="Arial" pitchFamily="34" charset="0"/>
              <a:buChar char="•"/>
            </a:pPr>
            <a:endParaRPr lang="en-US" sz="2800" dirty="0" smtClean="0">
              <a:solidFill>
                <a:schemeClr val="accent5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Clr>
                <a:srgbClr val="1E5155">
                  <a:lumMod val="40000"/>
                  <a:lumOff val="60000"/>
                </a:srgbClr>
              </a:buClr>
              <a:buNone/>
            </a:pPr>
            <a:endParaRPr lang="en-US" sz="2800" dirty="0" smtClean="0">
              <a:solidFill>
                <a:schemeClr val="accent5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>
              <a:buClr>
                <a:srgbClr val="1E5155">
                  <a:lumMod val="40000"/>
                  <a:lumOff val="60000"/>
                </a:srgbClr>
              </a:buClr>
              <a:buFont typeface="Arial" pitchFamily="34" charset="0"/>
              <a:buChar char="•"/>
            </a:pPr>
            <a:endParaRPr lang="en-US" sz="2800" dirty="0" smtClean="0">
              <a:solidFill>
                <a:schemeClr val="accent5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algn="just">
              <a:buClr>
                <a:srgbClr val="1E5155">
                  <a:lumMod val="40000"/>
                  <a:lumOff val="60000"/>
                </a:srgbClr>
              </a:buClr>
              <a:buNone/>
            </a:pPr>
            <a:endParaRPr lang="en-GB" sz="2800" dirty="0">
              <a:solidFill>
                <a:schemeClr val="accent5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158" y="481790"/>
            <a:ext cx="5238750" cy="307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3723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4</a:t>
            </a:r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.0 </a:t>
            </a: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320" y="1651702"/>
            <a:ext cx="8946541" cy="4195481"/>
          </a:xfrm>
        </p:spPr>
        <p:txBody>
          <a:bodyPr>
            <a:normAutofit/>
          </a:bodyPr>
          <a:lstStyle/>
          <a:p>
            <a:pPr algn="just"/>
            <a:r>
              <a:rPr lang="en-US" altLang="zh-CN" sz="2800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pressure of </a:t>
            </a:r>
            <a:r>
              <a:rPr lang="en-US" altLang="zh-CN" sz="2800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competition</a:t>
            </a:r>
          </a:p>
          <a:p>
            <a:pPr algn="just"/>
            <a:r>
              <a:rPr lang="en-US" altLang="zh-CN" sz="2800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The timing is </a:t>
            </a:r>
            <a:r>
              <a:rPr lang="en-US" altLang="zh-CN" sz="2800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wrong</a:t>
            </a:r>
          </a:p>
          <a:p>
            <a:pPr algn="just"/>
            <a:r>
              <a:rPr lang="en-US" altLang="zh-CN" sz="2800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Do not understand customer shopping </a:t>
            </a:r>
            <a:r>
              <a:rPr lang="en-US" altLang="zh-CN" sz="2800" dirty="0" smtClean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habits</a:t>
            </a:r>
          </a:p>
          <a:p>
            <a:pPr algn="just"/>
            <a:r>
              <a:rPr lang="en-US" altLang="zh-CN" sz="2800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Business model problems</a:t>
            </a:r>
            <a:endParaRPr lang="en-US" altLang="zh-CN" sz="2800" dirty="0" smtClean="0">
              <a:solidFill>
                <a:schemeClr val="accent5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1428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GB" sz="4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.0 </a:t>
            </a:r>
            <a:r>
              <a:rPr lang="en-GB" sz="4400" dirty="0">
                <a:solidFill>
                  <a:schemeClr val="accent3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  <a:r>
              <a:rPr lang="en-GB" sz="4400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4400" dirty="0">
                <a:solidFill>
                  <a:schemeClr val="accent6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6659" y="1539734"/>
            <a:ext cx="8946541" cy="4195481"/>
          </a:xfrm>
        </p:spPr>
        <p:txBody>
          <a:bodyPr/>
          <a:lstStyle/>
          <a:p>
            <a:r>
              <a:rPr lang="en-US" altLang="zh-CN" dirty="0"/>
              <a:t>The Undergraduate Exeter. (2017). </a:t>
            </a:r>
            <a:r>
              <a:rPr lang="en-US" altLang="zh-CN" i="1" dirty="0"/>
              <a:t>Tesco’s Fresh &amp; Easy Failure - The Undergraduate Exeter</a:t>
            </a:r>
            <a:r>
              <a:rPr lang="en-US" altLang="zh-CN" dirty="0"/>
              <a:t>. [online] Available at: http://www.theundergraduateexeter.com/2014/07/tescos-fresh-easy-failure/ [Accessed 3 Dec. 2017].</a:t>
            </a:r>
            <a:endParaRPr lang="en-GB" dirty="0" smtClean="0"/>
          </a:p>
          <a:p>
            <a:r>
              <a:rPr lang="en-GB" dirty="0" smtClean="0"/>
              <a:t>Walker</a:t>
            </a:r>
            <a:r>
              <a:rPr lang="en-GB" dirty="0"/>
              <a:t>, T. (2017). Why does Tesco work in the UK but not in the United States?. [online] The Independent. Available at: http://www.independent.co.uk/news/business/analysis-and-features/why-does-tesco-work-in-the-uk-but-not-in-the-united-states-8393592.html </a:t>
            </a:r>
            <a:r>
              <a:rPr lang="en-GB" dirty="0" smtClean="0"/>
              <a:t>[</a:t>
            </a:r>
            <a:r>
              <a:rPr lang="en-GB" dirty="0"/>
              <a:t>Accessed 8 Nov. 2017</a:t>
            </a:r>
            <a:r>
              <a:rPr lang="en-GB" dirty="0" smtClean="0"/>
              <a:t>].</a:t>
            </a:r>
          </a:p>
          <a:p>
            <a:r>
              <a:rPr lang="en-GB" dirty="0"/>
              <a:t>Cbsnews.com. (2017). Why did Tesco fail in the U.S.?. [online] Available at: https://www.cbsnews.com/news/why-did-tesco-fail-in-the-us/ [Accessed 8 Nov. 2017</a:t>
            </a:r>
            <a:r>
              <a:rPr lang="en-GB" dirty="0" smtClean="0"/>
              <a:t>].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424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1133</TotalTime>
  <Words>278</Words>
  <Application>Microsoft Office PowerPoint</Application>
  <PresentationFormat>自定义</PresentationFormat>
  <Paragraphs>39</Paragraphs>
  <Slides>8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9" baseType="lpstr">
      <vt:lpstr>Ion</vt:lpstr>
      <vt:lpstr>Why did Tesco fail in the U.S.?</vt:lpstr>
      <vt:lpstr>PowerPoint 演示文稿</vt:lpstr>
      <vt:lpstr>1.0 Background</vt:lpstr>
      <vt:lpstr>2.0 External reasons </vt:lpstr>
      <vt:lpstr>3.0 Internal reasons  </vt:lpstr>
      <vt:lpstr>PowerPoint 演示文稿</vt:lpstr>
      <vt:lpstr>4.0 Conclusion</vt:lpstr>
      <vt:lpstr>5.0 Reference 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Haojie Su (1704092)</dc:creator>
  <cp:lastModifiedBy>xiaojie</cp:lastModifiedBy>
  <cp:revision>44</cp:revision>
  <dcterms:created xsi:type="dcterms:W3CDTF">2017-11-08T09:10:59Z</dcterms:created>
  <dcterms:modified xsi:type="dcterms:W3CDTF">2017-12-04T14:14:28Z</dcterms:modified>
</cp:coreProperties>
</file>