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22"/>
  </p:notesMasterIdLst>
  <p:sldIdLst>
    <p:sldId id="621" r:id="rId4"/>
    <p:sldId id="257" r:id="rId5"/>
    <p:sldId id="258" r:id="rId6"/>
    <p:sldId id="259" r:id="rId7"/>
    <p:sldId id="260" r:id="rId8"/>
    <p:sldId id="261" r:id="rId9"/>
    <p:sldId id="262" r:id="rId10"/>
    <p:sldId id="264" r:id="rId11"/>
    <p:sldId id="263" r:id="rId12"/>
    <p:sldId id="623" r:id="rId13"/>
    <p:sldId id="622" r:id="rId14"/>
    <p:sldId id="265" r:id="rId15"/>
    <p:sldId id="266" r:id="rId16"/>
    <p:sldId id="267" r:id="rId17"/>
    <p:sldId id="268" r:id="rId18"/>
    <p:sldId id="269" r:id="rId19"/>
    <p:sldId id="270" r:id="rId20"/>
    <p:sldId id="271" r:id="rId2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10" autoAdjust="0"/>
    <p:restoredTop sz="51332" autoAdjust="0"/>
  </p:normalViewPr>
  <p:slideViewPr>
    <p:cSldViewPr>
      <p:cViewPr varScale="1">
        <p:scale>
          <a:sx n="114" d="100"/>
          <a:sy n="114" d="100"/>
        </p:scale>
        <p:origin x="1476" y="11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7E91A1E-6A64-42A7-A209-3AFA62F6EDA0}" type="datetimeFigureOut">
              <a:rPr lang="en-GB"/>
              <a:pPr>
                <a:defRPr/>
              </a:pPr>
              <a:t>19/10/2021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B691804-FF78-4E11-B8BE-B5CBC3CAFB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405329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436634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2214143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19/10/2021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6277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19/10/2021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8581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19/10/2021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149289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19/10/2021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121283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19/10/2021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1680621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19/10/2021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7408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147865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2264304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27ECC41-19EA-482A-953E-7123B3AD5E76}" type="datetime1">
              <a:rPr lang="en-GB"/>
              <a:pPr>
                <a:defRPr/>
              </a:pPr>
              <a:t>19/10/2021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CBCEE50-36CB-41C1-8C57-9AC84F570812}" type="slidenum">
              <a:rPr lang="en-GB" altLang="en-US"/>
              <a:pPr>
                <a:defRPr/>
              </a:pPr>
              <a:t>‹#›</a:t>
            </a:fld>
            <a:endParaRPr lang="en-GB" altLang="en-US"/>
          </a:p>
        </p:txBody>
      </p:sp>
    </p:spTree>
    <p:extLst>
      <p:ext uri="{BB962C8B-B14F-4D97-AF65-F5344CB8AC3E}">
        <p14:creationId xmlns:p14="http://schemas.microsoft.com/office/powerpoint/2010/main" val="3201187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CDF714-6E5E-4674-9BCB-7577AC040E7A}" type="datetime1">
              <a:rPr lang="en-GB"/>
              <a:pPr>
                <a:defRPr/>
              </a:pPr>
              <a:t>19/10/2021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0BA5DB35-34C8-44B6-B061-E823A941770D}" type="slidenum">
              <a:rPr lang="en-GB" altLang="en-US"/>
              <a:pPr>
                <a:defRPr/>
              </a:pPr>
              <a:t>‹#›</a:t>
            </a:fld>
            <a:endParaRPr lang="en-GB" altLang="en-US"/>
          </a:p>
        </p:txBody>
      </p:sp>
    </p:spTree>
    <p:extLst>
      <p:ext uri="{BB962C8B-B14F-4D97-AF65-F5344CB8AC3E}">
        <p14:creationId xmlns:p14="http://schemas.microsoft.com/office/powerpoint/2010/main" val="1143254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428EEB-D655-43C2-81ED-DA8813E2705E}" type="datetime1">
              <a:rPr lang="en-GB"/>
              <a:pPr>
                <a:defRPr/>
              </a:pPr>
              <a:t>19/10/2021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52796536-B6AD-4C4E-89A1-32E0A627C67F}" type="slidenum">
              <a:rPr lang="en-GB" altLang="en-US"/>
              <a:pPr>
                <a:defRPr/>
              </a:pPr>
              <a:t>‹#›</a:t>
            </a:fld>
            <a:endParaRPr lang="en-GB" altLang="en-US"/>
          </a:p>
        </p:txBody>
      </p:sp>
    </p:spTree>
    <p:extLst>
      <p:ext uri="{BB962C8B-B14F-4D97-AF65-F5344CB8AC3E}">
        <p14:creationId xmlns:p14="http://schemas.microsoft.com/office/powerpoint/2010/main" val="158000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D54F57E8-5F16-48BD-A5AC-365AE284B917}" type="datetime1">
              <a:rPr lang="en-GB"/>
              <a:pPr>
                <a:defRPr/>
              </a:pPr>
              <a:t>19/10/2021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1158B231-97C8-43D3-A3DF-D8F3081D8AA8}" type="slidenum">
              <a:rPr lang="en-GB" altLang="en-US"/>
              <a:pPr>
                <a:defRPr/>
              </a:pPr>
              <a:t>‹#›</a:t>
            </a:fld>
            <a:endParaRPr lang="en-GB" altLang="en-US"/>
          </a:p>
        </p:txBody>
      </p:sp>
    </p:spTree>
    <p:extLst>
      <p:ext uri="{BB962C8B-B14F-4D97-AF65-F5344CB8AC3E}">
        <p14:creationId xmlns:p14="http://schemas.microsoft.com/office/powerpoint/2010/main" val="396547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B9DD20E8-FDB4-49D5-80F6-768F72F91914}" type="datetime1">
              <a:rPr lang="en-GB"/>
              <a:pPr>
                <a:defRPr/>
              </a:pPr>
              <a:t>19/10/2021</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C6FE8BAC-7553-4E63-815C-BCE64170BB95}" type="slidenum">
              <a:rPr lang="en-GB" altLang="en-US"/>
              <a:pPr>
                <a:defRPr/>
              </a:pPr>
              <a:t>‹#›</a:t>
            </a:fld>
            <a:endParaRPr lang="en-GB" altLang="en-US"/>
          </a:p>
        </p:txBody>
      </p:sp>
    </p:spTree>
    <p:extLst>
      <p:ext uri="{BB962C8B-B14F-4D97-AF65-F5344CB8AC3E}">
        <p14:creationId xmlns:p14="http://schemas.microsoft.com/office/powerpoint/2010/main" val="963679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DBECB00-7774-4B18-B6E4-B5FAED863DCC}" type="datetime1">
              <a:rPr lang="en-GB"/>
              <a:pPr>
                <a:defRPr/>
              </a:pPr>
              <a:t>19/10/2021</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264E93B2-BB80-471B-BF15-CF7E4CBDA032}" type="slidenum">
              <a:rPr lang="en-GB" altLang="en-US"/>
              <a:pPr>
                <a:defRPr/>
              </a:pPr>
              <a:t>‹#›</a:t>
            </a:fld>
            <a:endParaRPr lang="en-GB" altLang="en-US"/>
          </a:p>
        </p:txBody>
      </p:sp>
    </p:spTree>
    <p:extLst>
      <p:ext uri="{BB962C8B-B14F-4D97-AF65-F5344CB8AC3E}">
        <p14:creationId xmlns:p14="http://schemas.microsoft.com/office/powerpoint/2010/main" val="3541045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A03EEC-B14E-4A7F-BFD6-5060B1114ACC}" type="datetime1">
              <a:rPr lang="en-GB"/>
              <a:pPr>
                <a:defRPr/>
              </a:pPr>
              <a:t>19/10/2021</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703C9C18-436A-41F6-9797-10541D74A8B8}" type="slidenum">
              <a:rPr lang="en-GB" altLang="en-US"/>
              <a:pPr>
                <a:defRPr/>
              </a:pPr>
              <a:t>‹#›</a:t>
            </a:fld>
            <a:endParaRPr lang="en-GB" altLang="en-US"/>
          </a:p>
        </p:txBody>
      </p:sp>
    </p:spTree>
    <p:extLst>
      <p:ext uri="{BB962C8B-B14F-4D97-AF65-F5344CB8AC3E}">
        <p14:creationId xmlns:p14="http://schemas.microsoft.com/office/powerpoint/2010/main" val="2843000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52588FE9-B7CF-4C10-8F60-2AFD49FF6B4A}" type="datetime1">
              <a:rPr lang="en-GB"/>
              <a:pPr>
                <a:defRPr/>
              </a:pPr>
              <a:t>19/10/2021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E2B9FA73-AE59-4174-8456-F06501F255FB}" type="slidenum">
              <a:rPr lang="en-GB" altLang="en-US"/>
              <a:pPr>
                <a:defRPr/>
              </a:pPr>
              <a:t>‹#›</a:t>
            </a:fld>
            <a:endParaRPr lang="en-GB" altLang="en-US"/>
          </a:p>
        </p:txBody>
      </p:sp>
    </p:spTree>
    <p:extLst>
      <p:ext uri="{BB962C8B-B14F-4D97-AF65-F5344CB8AC3E}">
        <p14:creationId xmlns:p14="http://schemas.microsoft.com/office/powerpoint/2010/main" val="743933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B54B5C1-EB0C-4891-83EA-565F707CD801}" type="datetime1">
              <a:rPr lang="en-GB"/>
              <a:pPr>
                <a:defRPr/>
              </a:pPr>
              <a:t>19/10/2021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2FA35A5-3AA5-4D86-9171-7094E82C0F20}" type="slidenum">
              <a:rPr lang="en-GB" altLang="en-US"/>
              <a:pPr>
                <a:defRPr/>
              </a:pPr>
              <a:t>‹#›</a:t>
            </a:fld>
            <a:endParaRPr lang="en-GB" altLang="en-US"/>
          </a:p>
        </p:txBody>
      </p:sp>
    </p:spTree>
    <p:extLst>
      <p:ext uri="{BB962C8B-B14F-4D97-AF65-F5344CB8AC3E}">
        <p14:creationId xmlns:p14="http://schemas.microsoft.com/office/powerpoint/2010/main" val="2608186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3FFA933-8B13-44D1-B72A-3A40E63B9BEC}" type="datetime1">
              <a:rPr lang="en-GB"/>
              <a:pPr>
                <a:defRPr/>
              </a:pPr>
              <a:t>19/10/2021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0CA2798-5A76-40A3-8D8B-F8B170758745}" type="slidenum">
              <a:rPr lang="en-GB" altLang="en-US"/>
              <a:pPr>
                <a:defRPr/>
              </a:pPr>
              <a:t>‹#›</a:t>
            </a:fld>
            <a:endParaRPr lang="en-GB" altLang="en-US"/>
          </a:p>
        </p:txBody>
      </p:sp>
    </p:spTree>
    <p:extLst>
      <p:ext uri="{BB962C8B-B14F-4D97-AF65-F5344CB8AC3E}">
        <p14:creationId xmlns:p14="http://schemas.microsoft.com/office/powerpoint/2010/main" val="416074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1163F08-6A97-4156-9294-3C63E7FBB29C}" type="datetime1">
              <a:rPr lang="en-GB"/>
              <a:pPr>
                <a:defRPr/>
              </a:pPr>
              <a:t>19/10/2021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C3621B-BCF9-45C1-B6BD-A5169FE7BBAB}" type="slidenum">
              <a:rPr lang="en-GB" altLang="en-US"/>
              <a:pPr>
                <a:defRPr/>
              </a:pPr>
              <a:t>‹#›</a:t>
            </a:fld>
            <a:endParaRPr lang="en-GB" altLang="en-US"/>
          </a:p>
        </p:txBody>
      </p:sp>
    </p:spTree>
    <p:extLst>
      <p:ext uri="{BB962C8B-B14F-4D97-AF65-F5344CB8AC3E}">
        <p14:creationId xmlns:p14="http://schemas.microsoft.com/office/powerpoint/2010/main" val="997555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1505163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21053381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369596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19/10/2021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2301015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19/10/2021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688552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19/10/2021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3772522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19/10/2021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42112684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19/10/2021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320083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19/10/2021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23941291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1425503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19/10/2021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154659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19/10/2021</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769A3CC-BF66-429E-8512-19C50D06E9EB}" type="datetime1">
              <a:rPr lang="en-GB"/>
              <a:pPr>
                <a:defRPr/>
              </a:pPr>
              <a:t>19/10/2021</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65C6194-56E4-49E1-BED6-DC1C35F4C0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19/10/2021</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hyperlink" Target="https://www.collinsdictionary.com/dictionary/english/" TargetMode="External"/><Relationship Id="rId7" Type="http://schemas.openxmlformats.org/officeDocument/2006/relationships/hyperlink" Target="http://madteachergraham2.blogspot.co.uk/2013/02/linkers-for-contrasts.html" TargetMode="External"/><Relationship Id="rId2" Type="http://schemas.openxmlformats.org/officeDocument/2006/relationships/hyperlink" Target="http://www.bbc.co.uk/worldservice/learningenglish/flatmates/episode64/languagepoint.shtml" TargetMode="External"/><Relationship Id="rId1" Type="http://schemas.openxmlformats.org/officeDocument/2006/relationships/slideLayout" Target="../slideLayouts/slideLayout29.xml"/><Relationship Id="rId6" Type="http://schemas.openxmlformats.org/officeDocument/2006/relationships/hyperlink" Target="http://www.perfect-english-grammar.com/linking-words-contrast.html" TargetMode="External"/><Relationship Id="rId5" Type="http://schemas.openxmlformats.org/officeDocument/2006/relationships/hyperlink" Target="http://www.bbc.co.uk/worldservice/learningenglish/flatmates/episode25/languagepoint.shtml" TargetMode="External"/><Relationship Id="rId4" Type="http://schemas.openxmlformats.org/officeDocument/2006/relationships/hyperlink" Target="https://www.espressoenglish.net/linking-words-adding-organizing-and-summariz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6885384" cy="3773016"/>
          </a:xfrm>
        </p:spPr>
        <p:txBody>
          <a:bodyPr/>
          <a:lstStyle/>
          <a:p>
            <a:pPr eaLnBrk="1" hangingPunct="1"/>
            <a:r>
              <a:rPr lang="en-GB" sz="3200" b="1" dirty="0">
                <a:solidFill>
                  <a:schemeClr val="bg1"/>
                </a:solidFill>
                <a:effectLst>
                  <a:outerShdw blurRad="38100" dist="38100" dir="2700000" algn="tl">
                    <a:srgbClr val="000000">
                      <a:alpha val="43137"/>
                    </a:srgbClr>
                  </a:outerShdw>
                </a:effectLst>
              </a:rPr>
              <a:t>BMSW4001</a:t>
            </a:r>
          </a:p>
          <a:p>
            <a:pPr eaLnBrk="1" hangingPunct="1"/>
            <a:r>
              <a:rPr lang="en-GB" sz="3200" b="1" dirty="0">
                <a:solidFill>
                  <a:schemeClr val="bg1"/>
                </a:solidFill>
                <a:effectLst>
                  <a:outerShdw blurRad="38100" dist="38100" dir="2700000" algn="tl">
                    <a:srgbClr val="000000">
                      <a:alpha val="43137"/>
                    </a:srgbClr>
                  </a:outerShdw>
                </a:effectLst>
              </a:rPr>
              <a:t>Academic and Employability Skills (ACE) </a:t>
            </a:r>
          </a:p>
          <a:p>
            <a:pPr eaLnBrk="1" hangingPunct="1"/>
            <a:endParaRPr lang="en-GB" altLang="en-US" sz="3200" dirty="0">
              <a:effectLst>
                <a:outerShdw blurRad="38100" dist="38100" dir="2700000" algn="tl">
                  <a:srgbClr val="000000">
                    <a:alpha val="43137"/>
                  </a:srgbClr>
                </a:outerShdw>
              </a:effectLst>
            </a:endParaRPr>
          </a:p>
          <a:p>
            <a:pPr eaLnBrk="1" hangingPunct="1"/>
            <a:r>
              <a:rPr lang="en-US" sz="3200" b="1" dirty="0">
                <a:solidFill>
                  <a:srgbClr val="FFFF00"/>
                </a:solidFill>
                <a:effectLst>
                  <a:outerShdw blurRad="38100" dist="38100" dir="2700000" algn="tl">
                    <a:srgbClr val="000000">
                      <a:alpha val="43137"/>
                    </a:srgbClr>
                  </a:outerShdw>
                </a:effectLst>
              </a:rPr>
              <a:t>LINKERS </a:t>
            </a:r>
          </a:p>
          <a:p>
            <a:pPr eaLnBrk="1" hangingPunct="1"/>
            <a:r>
              <a:rPr lang="en-US" sz="3200" b="1" dirty="0" err="1">
                <a:solidFill>
                  <a:srgbClr val="FFFF00"/>
                </a:solidFill>
                <a:effectLst>
                  <a:outerShdw blurRad="38100" dist="38100" dir="2700000" algn="tl">
                    <a:srgbClr val="000000">
                      <a:alpha val="43137"/>
                    </a:srgbClr>
                  </a:outerShdw>
                </a:effectLst>
              </a:rPr>
              <a:t>Organising</a:t>
            </a:r>
            <a:r>
              <a:rPr lang="en-US" sz="3200" b="1" dirty="0">
                <a:solidFill>
                  <a:srgbClr val="FFFF00"/>
                </a:solidFill>
                <a:effectLst>
                  <a:outerShdw blurRad="38100" dist="38100" dir="2700000" algn="tl">
                    <a:srgbClr val="000000">
                      <a:alpha val="43137"/>
                    </a:srgbClr>
                  </a:outerShdw>
                </a:effectLst>
              </a:rPr>
              <a:t> text</a:t>
            </a:r>
          </a:p>
          <a:p>
            <a:pPr eaLnBrk="1" hangingPunct="1"/>
            <a:endParaRPr lang="en-US" sz="3200" b="1" dirty="0">
              <a:solidFill>
                <a:srgbClr val="FFFF00"/>
              </a:solidFill>
              <a:effectLst>
                <a:outerShdw blurRad="38100" dist="38100" dir="2700000" algn="tl">
                  <a:srgbClr val="000000">
                    <a:alpha val="43137"/>
                  </a:srgbClr>
                </a:outerShdw>
              </a:effectLst>
            </a:endParaRPr>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19/10/2021</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Shape 1"/>
          <p:cNvSpPr txBox="1"/>
          <p:nvPr/>
        </p:nvSpPr>
        <p:spPr>
          <a:xfrm>
            <a:off x="539552" y="332656"/>
            <a:ext cx="8229240" cy="1142640"/>
          </a:xfrm>
          <a:prstGeom prst="rect">
            <a:avLst/>
          </a:prstGeom>
          <a:noFill/>
          <a:ln>
            <a:noFill/>
          </a:ln>
        </p:spPr>
        <p:txBody>
          <a:bodyPr anchor="ctr"/>
          <a:lstStyle/>
          <a:p>
            <a:pPr algn="ctr"/>
            <a:r>
              <a:rPr lang="en-US" altLang="zh-CN" sz="3600" b="1" spc="-1" dirty="0">
                <a:uFill>
                  <a:solidFill>
                    <a:srgbClr val="FFFFFF"/>
                  </a:solidFill>
                </a:uFill>
                <a:latin typeface="Arial"/>
                <a:ea typeface="SimHei"/>
              </a:rPr>
              <a:t>Linkers</a:t>
            </a:r>
            <a:endParaRPr lang="zh-CN" altLang="en-US" sz="3600" spc="-1" dirty="0">
              <a:uFill>
                <a:solidFill>
                  <a:srgbClr val="FFFFFF"/>
                </a:solidFill>
              </a:uFill>
              <a:latin typeface="Arial"/>
            </a:endParaRPr>
          </a:p>
          <a:p>
            <a:pPr algn="ctr">
              <a:lnSpc>
                <a:spcPct val="100000"/>
              </a:lnSpc>
            </a:pPr>
            <a:endParaRPr lang="zh-CN" sz="2600" b="0" strike="noStrike" spc="-1" dirty="0">
              <a:uFill>
                <a:solidFill>
                  <a:srgbClr val="FFFFFF"/>
                </a:solidFill>
              </a:uFill>
              <a:latin typeface="Arial"/>
            </a:endParaRPr>
          </a:p>
        </p:txBody>
      </p:sp>
      <p:sp>
        <p:nvSpPr>
          <p:cNvPr id="88"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2400" b="1" strike="noStrike" spc="-1" dirty="0">
                <a:solidFill>
                  <a:srgbClr val="000000"/>
                </a:solidFill>
                <a:uFill>
                  <a:solidFill>
                    <a:srgbClr val="FFFFFF"/>
                  </a:solidFill>
                </a:uFill>
                <a:latin typeface="Arial"/>
                <a:ea typeface="华文细黑"/>
              </a:rPr>
              <a:t>Linking words and phrases </a:t>
            </a:r>
            <a:r>
              <a:rPr lang="zh-CN" sz="2400" b="0" strike="noStrike" spc="-1" dirty="0">
                <a:solidFill>
                  <a:srgbClr val="000000"/>
                </a:solidFill>
                <a:uFill>
                  <a:solidFill>
                    <a:srgbClr val="FFFFFF"/>
                  </a:solidFill>
                </a:uFill>
                <a:latin typeface="Arial"/>
                <a:ea typeface="华文细黑"/>
              </a:rPr>
              <a:t>are used to show relationships between ideas. They can be used to join 2 or more sentences or clauses (a clause is a group of words</a:t>
            </a:r>
            <a:r>
              <a:rPr lang="en-GB" altLang="zh-CN" sz="2400" b="0" strike="noStrike" spc="-1" dirty="0">
                <a:solidFill>
                  <a:srgbClr val="000000"/>
                </a:solidFill>
                <a:uFill>
                  <a:solidFill>
                    <a:srgbClr val="FFFFFF"/>
                  </a:solidFill>
                </a:uFill>
                <a:latin typeface="Arial"/>
                <a:ea typeface="华文细黑"/>
              </a:rPr>
              <a:t> </a:t>
            </a:r>
            <a:r>
              <a:rPr lang="zh-CN" sz="2400" b="0" strike="noStrike" spc="-1" dirty="0">
                <a:solidFill>
                  <a:srgbClr val="000000"/>
                </a:solidFill>
                <a:uFill>
                  <a:solidFill>
                    <a:srgbClr val="FFFFFF"/>
                  </a:solidFill>
                </a:uFill>
                <a:latin typeface="Arial"/>
                <a:ea typeface="华文细黑"/>
              </a:rPr>
              <a:t>which contains </a:t>
            </a:r>
            <a:r>
              <a:rPr lang="en-GB" altLang="zh-CN" sz="2400" b="0" strike="noStrike" spc="-1" dirty="0">
                <a:solidFill>
                  <a:srgbClr val="000000"/>
                </a:solidFill>
                <a:uFill>
                  <a:solidFill>
                    <a:srgbClr val="FFFFFF"/>
                  </a:solidFill>
                </a:uFill>
                <a:latin typeface="Arial"/>
                <a:ea typeface="华文细黑"/>
              </a:rPr>
              <a:t>at least one</a:t>
            </a:r>
            <a:r>
              <a:rPr lang="zh-CN" sz="2400" b="0" strike="noStrike" spc="-1" dirty="0">
                <a:solidFill>
                  <a:srgbClr val="000000"/>
                </a:solidFill>
                <a:uFill>
                  <a:solidFill>
                    <a:srgbClr val="FFFFFF"/>
                  </a:solidFill>
                </a:uFill>
                <a:latin typeface="Arial"/>
                <a:ea typeface="华文细黑"/>
              </a:rPr>
              <a:t> subject and </a:t>
            </a:r>
            <a:r>
              <a:rPr lang="en-GB" altLang="zh-CN" sz="2400" b="0" strike="noStrike" spc="-1" dirty="0">
                <a:solidFill>
                  <a:srgbClr val="000000"/>
                </a:solidFill>
                <a:uFill>
                  <a:solidFill>
                    <a:srgbClr val="FFFFFF"/>
                  </a:solidFill>
                </a:uFill>
                <a:latin typeface="Arial"/>
                <a:ea typeface="华文细黑"/>
              </a:rPr>
              <a:t>its</a:t>
            </a:r>
            <a:r>
              <a:rPr lang="zh-CN" sz="2400" b="0" strike="noStrike" spc="-1" dirty="0">
                <a:solidFill>
                  <a:srgbClr val="000000"/>
                </a:solidFill>
                <a:uFill>
                  <a:solidFill>
                    <a:srgbClr val="FFFFFF"/>
                  </a:solidFill>
                </a:uFill>
                <a:latin typeface="Arial"/>
                <a:ea typeface="华文细黑"/>
              </a:rPr>
              <a:t> verb).</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2400" b="0" strike="noStrike" spc="-1" dirty="0">
                <a:solidFill>
                  <a:srgbClr val="000000"/>
                </a:solidFill>
                <a:uFill>
                  <a:solidFill>
                    <a:srgbClr val="FFFFFF"/>
                  </a:solidFill>
                </a:uFill>
                <a:latin typeface="Arial"/>
                <a:ea typeface="华文细黑"/>
              </a:rPr>
              <a:t>Linking words/phrases can be used</a:t>
            </a:r>
            <a:r>
              <a:rPr lang="en-GB" altLang="zh-CN" sz="2400" b="0" strike="noStrike" spc="-1" dirty="0">
                <a:solidFill>
                  <a:srgbClr val="000000"/>
                </a:solidFill>
                <a:uFill>
                  <a:solidFill>
                    <a:srgbClr val="FFFFFF"/>
                  </a:solidFill>
                </a:uFill>
                <a:latin typeface="Arial"/>
                <a:ea typeface="华文细黑"/>
              </a:rPr>
              <a:t> to show many relationships between ideas: for example,</a:t>
            </a:r>
            <a:r>
              <a:rPr lang="zh-CN" sz="2400" b="0" strike="noStrike" spc="-1" dirty="0">
                <a:solidFill>
                  <a:srgbClr val="000000"/>
                </a:solidFill>
                <a:uFill>
                  <a:solidFill>
                    <a:srgbClr val="FFFFFF"/>
                  </a:solidFill>
                </a:uFill>
                <a:latin typeface="Arial"/>
                <a:ea typeface="华文细黑"/>
              </a:rPr>
              <a:t> to </a:t>
            </a:r>
            <a:r>
              <a:rPr lang="zh-CN" sz="2400" b="1" strike="noStrike" spc="-1" dirty="0">
                <a:solidFill>
                  <a:srgbClr val="000000"/>
                </a:solidFill>
                <a:uFill>
                  <a:solidFill>
                    <a:srgbClr val="FFFFFF"/>
                  </a:solidFill>
                </a:uFill>
                <a:latin typeface="Arial"/>
                <a:ea typeface="华文细黑"/>
              </a:rPr>
              <a:t>add ideas            together</a:t>
            </a:r>
            <a:r>
              <a:rPr lang="zh-CN" sz="2400" b="0" strike="noStrike" spc="-1" dirty="0">
                <a:solidFill>
                  <a:srgbClr val="000000"/>
                </a:solidFill>
                <a:uFill>
                  <a:solidFill>
                    <a:srgbClr val="FFFFFF"/>
                  </a:solidFill>
                </a:uFill>
                <a:latin typeface="Arial"/>
                <a:ea typeface="华文细黑"/>
              </a:rPr>
              <a:t>, </a:t>
            </a:r>
            <a:r>
              <a:rPr lang="zh-CN" sz="2400" b="1" strike="noStrike" spc="-1" dirty="0">
                <a:solidFill>
                  <a:srgbClr val="000000"/>
                </a:solidFill>
                <a:uFill>
                  <a:solidFill>
                    <a:srgbClr val="FFFFFF"/>
                  </a:solidFill>
                </a:uFill>
                <a:latin typeface="Arial"/>
                <a:ea typeface="华文细黑"/>
              </a:rPr>
              <a:t>contrast them</a:t>
            </a:r>
            <a:r>
              <a:rPr lang="zh-CN" sz="2400" b="0" strike="noStrike" spc="-1" dirty="0">
                <a:solidFill>
                  <a:srgbClr val="000000"/>
                </a:solidFill>
                <a:uFill>
                  <a:solidFill>
                    <a:srgbClr val="FFFFFF"/>
                  </a:solidFill>
                </a:uFill>
                <a:latin typeface="Arial"/>
                <a:ea typeface="华文细黑"/>
              </a:rPr>
              <a:t>, or </a:t>
            </a:r>
            <a:r>
              <a:rPr lang="zh-CN" sz="2400" b="1" strike="noStrike" spc="-1" dirty="0">
                <a:solidFill>
                  <a:srgbClr val="000000"/>
                </a:solidFill>
                <a:uFill>
                  <a:solidFill>
                    <a:srgbClr val="FFFFFF"/>
                  </a:solidFill>
                </a:uFill>
                <a:latin typeface="Arial"/>
                <a:ea typeface="华文细黑"/>
              </a:rPr>
              <a:t>show the reason </a:t>
            </a:r>
            <a:r>
              <a:rPr lang="zh-CN" sz="2400" b="0" strike="noStrike" spc="-1" dirty="0">
                <a:solidFill>
                  <a:srgbClr val="000000"/>
                </a:solidFill>
                <a:uFill>
                  <a:solidFill>
                    <a:srgbClr val="FFFFFF"/>
                  </a:solidFill>
                </a:uFill>
                <a:latin typeface="Arial"/>
                <a:ea typeface="华文细黑"/>
              </a:rPr>
              <a:t>for         something. </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88">
                                            <p:txEl>
                                              <p:charRg st="346" end="34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Adding ideas and information </a:t>
            </a:r>
            <a:endParaRPr lang="zh-CN" sz="3200" b="0" strike="noStrike" spc="-1" dirty="0">
              <a:uFill>
                <a:solidFill>
                  <a:srgbClr val="FFFFFF"/>
                </a:solidFill>
              </a:uFill>
              <a:latin typeface="Arial"/>
            </a:endParaRPr>
          </a:p>
        </p:txBody>
      </p:sp>
      <p:sp>
        <p:nvSpPr>
          <p:cNvPr id="90"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2400" b="1" strike="noStrike" spc="-1" dirty="0">
                <a:solidFill>
                  <a:srgbClr val="000000"/>
                </a:solidFill>
                <a:uFill>
                  <a:solidFill>
                    <a:srgbClr val="FFFFFF"/>
                  </a:solidFill>
                </a:uFill>
                <a:latin typeface="Arial"/>
                <a:ea typeface="华文细黑"/>
              </a:rPr>
              <a:t>Also 
</a:t>
            </a:r>
            <a:r>
              <a:rPr lang="zh-CN" sz="2400" b="0" strike="noStrike" spc="-1" dirty="0">
                <a:solidFill>
                  <a:srgbClr val="000000"/>
                </a:solidFill>
                <a:uFill>
                  <a:solidFill>
                    <a:srgbClr val="FFFFFF"/>
                  </a:solidFill>
                </a:uFill>
                <a:latin typeface="Arial"/>
                <a:ea typeface="华文细黑"/>
              </a:rPr>
              <a:t>This is used to give more information or ideas. It can be put at the beginning of a sentence, </a:t>
            </a:r>
            <a:r>
              <a:rPr lang="en-GB" altLang="zh-CN" sz="2400" b="0" strike="noStrike" spc="-1" dirty="0">
                <a:solidFill>
                  <a:srgbClr val="000000"/>
                </a:solidFill>
                <a:uFill>
                  <a:solidFill>
                    <a:srgbClr val="FFFFFF"/>
                  </a:solidFill>
                </a:uFill>
                <a:latin typeface="Arial"/>
                <a:ea typeface="华文细黑"/>
              </a:rPr>
              <a:t>but it is more formal to put it</a:t>
            </a:r>
            <a:r>
              <a:rPr lang="zh-CN" sz="2400" b="0" strike="noStrike" spc="-1" dirty="0">
                <a:solidFill>
                  <a:srgbClr val="000000"/>
                </a:solidFill>
                <a:uFill>
                  <a:solidFill>
                    <a:srgbClr val="FFFFFF"/>
                  </a:solidFill>
                </a:uFill>
                <a:latin typeface="Arial"/>
                <a:ea typeface="华文细黑"/>
              </a:rPr>
              <a:t> between the subject and the verb.</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a:lnSpc>
                <a:spcPct val="100000"/>
              </a:lnSpc>
            </a:pPr>
            <a:r>
              <a:rPr lang="zh-CN" sz="2400" b="0" i="1" strike="noStrike" spc="-1" dirty="0">
                <a:solidFill>
                  <a:srgbClr val="000000"/>
                </a:solidFill>
                <a:uFill>
                  <a:solidFill>
                    <a:srgbClr val="FFFFFF"/>
                  </a:solidFill>
                </a:uFill>
                <a:latin typeface="Arial"/>
                <a:ea typeface="华文细黑"/>
              </a:rPr>
              <a:t>We are unable to repair this watch. </a:t>
            </a:r>
            <a:r>
              <a:rPr lang="zh-CN" sz="2400" b="1" i="1" strike="noStrike" spc="-1" dirty="0">
                <a:solidFill>
                  <a:srgbClr val="000000"/>
                </a:solidFill>
                <a:uFill>
                  <a:solidFill>
                    <a:srgbClr val="FFFFFF"/>
                  </a:solidFill>
                </a:uFill>
                <a:latin typeface="Arial"/>
                <a:ea typeface="华文细黑"/>
              </a:rPr>
              <a:t>Also</a:t>
            </a:r>
            <a:r>
              <a:rPr lang="zh-CN" sz="2400" b="0" i="1" strike="noStrike" spc="-1" dirty="0">
                <a:solidFill>
                  <a:srgbClr val="000000"/>
                </a:solidFill>
                <a:uFill>
                  <a:solidFill>
                    <a:srgbClr val="FFFFFF"/>
                  </a:solidFill>
                </a:uFill>
                <a:latin typeface="Arial"/>
                <a:ea typeface="华文细黑"/>
              </a:rPr>
              <a:t>, this is the fourth time this has happened.</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a:lnSpc>
                <a:spcPct val="100000"/>
              </a:lnSpc>
            </a:pPr>
            <a:r>
              <a:rPr lang="zh-CN" sz="2400" b="0" i="1" strike="noStrike" spc="-1" dirty="0">
                <a:solidFill>
                  <a:srgbClr val="000000"/>
                </a:solidFill>
                <a:uFill>
                  <a:solidFill>
                    <a:srgbClr val="FFFFFF"/>
                  </a:solidFill>
                </a:uFill>
                <a:latin typeface="Arial"/>
                <a:ea typeface="华文细黑"/>
              </a:rPr>
              <a:t>I want to be an astronaut. </a:t>
            </a:r>
            <a:r>
              <a:rPr lang="zh-CN" sz="2400" b="1" i="1" strike="noStrike" spc="-1" dirty="0">
                <a:solidFill>
                  <a:srgbClr val="000000"/>
                </a:solidFill>
                <a:uFill>
                  <a:solidFill>
                    <a:srgbClr val="FFFFFF"/>
                  </a:solidFill>
                </a:uFill>
                <a:latin typeface="Arial"/>
                <a:ea typeface="华文细黑"/>
              </a:rPr>
              <a:t>I also want </a:t>
            </a:r>
            <a:r>
              <a:rPr lang="zh-CN" sz="2400" b="0" i="1" strike="noStrike" spc="-1" dirty="0">
                <a:solidFill>
                  <a:srgbClr val="000000"/>
                </a:solidFill>
                <a:uFill>
                  <a:solidFill>
                    <a:srgbClr val="FFFFFF"/>
                  </a:solidFill>
                </a:uFill>
                <a:latin typeface="Arial"/>
                <a:ea typeface="华文细黑"/>
              </a:rPr>
              <a:t>to be a biologist.     What should I do?</a:t>
            </a:r>
            <a:endParaRPr lang="zh-CN" sz="2000" b="1" strike="noStrike" spc="-1" dirty="0">
              <a:solidFill>
                <a:srgbClr val="000000"/>
              </a:solidFill>
              <a:uFill>
                <a:solidFill>
                  <a:srgbClr val="FFFFFF"/>
                </a:solidFill>
              </a:uFill>
              <a:latin typeface="Arial"/>
            </a:endParaRPr>
          </a:p>
          <a:p>
            <a:pPr>
              <a:lnSpc>
                <a:spcPct val="9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0">
                                            <p:txEl>
                                              <p:charRg st="306" end="30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0">
                                            <p:txEl>
                                              <p:charRg st="306" end="30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Adding ideas and information </a:t>
            </a:r>
            <a:endParaRPr lang="zh-CN" sz="3200" b="0" strike="noStrike" spc="-1" dirty="0">
              <a:uFill>
                <a:solidFill>
                  <a:srgbClr val="FFFFFF"/>
                </a:solidFill>
              </a:uFill>
              <a:latin typeface="Arial"/>
            </a:endParaRPr>
          </a:p>
        </p:txBody>
      </p:sp>
      <p:sp>
        <p:nvSpPr>
          <p:cNvPr id="92"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2400" b="1" strike="noStrike" spc="-1" dirty="0">
                <a:solidFill>
                  <a:srgbClr val="000000"/>
                </a:solidFill>
                <a:uFill>
                  <a:solidFill>
                    <a:srgbClr val="FFFFFF"/>
                  </a:solidFill>
                </a:uFill>
                <a:latin typeface="Arial"/>
                <a:ea typeface="华文细黑"/>
              </a:rPr>
              <a:t>Besides/Besides this/Besides that 
</a:t>
            </a:r>
            <a:r>
              <a:rPr lang="zh-CN" sz="2400" b="0" strike="noStrike" spc="-1" dirty="0">
                <a:solidFill>
                  <a:srgbClr val="000000"/>
                </a:solidFill>
                <a:uFill>
                  <a:solidFill>
                    <a:srgbClr val="FFFFFF"/>
                  </a:solidFill>
                </a:uFill>
                <a:latin typeface="Arial"/>
                <a:ea typeface="华文细黑"/>
              </a:rPr>
              <a:t>This is usually placed at the beginning of a sentence. It is used to make an additional point.</a:t>
            </a:r>
            <a:r>
              <a:rPr lang="en-GB" altLang="zh-CN" sz="2400" b="0" strike="noStrike" spc="-1" dirty="0">
                <a:solidFill>
                  <a:srgbClr val="000000"/>
                </a:solidFill>
                <a:uFill>
                  <a:solidFill>
                    <a:srgbClr val="FFFFFF"/>
                  </a:solidFill>
                </a:uFill>
                <a:latin typeface="Arial"/>
                <a:ea typeface="华文细黑"/>
              </a:rPr>
              <a:t> We can place </a:t>
            </a:r>
            <a:r>
              <a:rPr lang="en-GB" altLang="zh-CN" sz="2400" b="1" strike="noStrike" spc="-1" dirty="0">
                <a:solidFill>
                  <a:srgbClr val="000000"/>
                </a:solidFill>
                <a:uFill>
                  <a:solidFill>
                    <a:srgbClr val="FFFFFF"/>
                  </a:solidFill>
                </a:uFill>
                <a:latin typeface="Arial"/>
                <a:ea typeface="华文细黑"/>
              </a:rPr>
              <a:t>nouns</a:t>
            </a:r>
            <a:r>
              <a:rPr lang="en-GB" altLang="zh-CN" sz="2400" b="0" strike="noStrike" spc="-1" dirty="0">
                <a:solidFill>
                  <a:srgbClr val="000000"/>
                </a:solidFill>
                <a:uFill>
                  <a:solidFill>
                    <a:srgbClr val="FFFFFF"/>
                  </a:solidFill>
                </a:uFill>
                <a:latin typeface="Arial"/>
                <a:ea typeface="华文细黑"/>
              </a:rPr>
              <a:t> and </a:t>
            </a:r>
            <a:r>
              <a:rPr lang="en-GB" altLang="zh-CN" sz="2400" b="1" strike="noStrike" spc="-1" dirty="0">
                <a:solidFill>
                  <a:srgbClr val="000000"/>
                </a:solidFill>
                <a:uFill>
                  <a:solidFill>
                    <a:srgbClr val="FFFFFF"/>
                  </a:solidFill>
                </a:uFill>
                <a:latin typeface="Arial"/>
                <a:ea typeface="华文细黑"/>
              </a:rPr>
              <a:t>gerunds</a:t>
            </a:r>
            <a:r>
              <a:rPr lang="en-GB" altLang="zh-CN" sz="2400" b="0" strike="noStrike" spc="-1" dirty="0">
                <a:solidFill>
                  <a:srgbClr val="000000"/>
                </a:solidFill>
                <a:uFill>
                  <a:solidFill>
                    <a:srgbClr val="FFFFFF"/>
                  </a:solidFill>
                </a:uFill>
                <a:latin typeface="Arial"/>
                <a:ea typeface="华文细黑"/>
              </a:rPr>
              <a:t> </a:t>
            </a:r>
            <a:r>
              <a:rPr lang="en-US" altLang="zh-CN" sz="2400" spc="-1" dirty="0">
                <a:solidFill>
                  <a:srgbClr val="000000"/>
                </a:solidFill>
                <a:uFill>
                  <a:solidFill>
                    <a:srgbClr val="FFFFFF"/>
                  </a:solidFill>
                </a:uFill>
                <a:latin typeface="Arial"/>
                <a:ea typeface="华文细黑"/>
              </a:rPr>
              <a:t>(verb + 'ing')</a:t>
            </a:r>
            <a:r>
              <a:rPr lang="en-GB" altLang="zh-CN" sz="2400" b="0" strike="noStrike" spc="-1" dirty="0">
                <a:solidFill>
                  <a:srgbClr val="000000"/>
                </a:solidFill>
                <a:uFill>
                  <a:solidFill>
                    <a:srgbClr val="FFFFFF"/>
                  </a:solidFill>
                </a:uFill>
                <a:latin typeface="Arial"/>
                <a:ea typeface="华文细黑"/>
              </a:rPr>
              <a:t> after it too. ‘Besides’ on its own is a little bit informal.</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a:lnSpc>
                <a:spcPct val="100000"/>
              </a:lnSpc>
            </a:pPr>
            <a:r>
              <a:rPr lang="zh-CN" sz="2400" b="0" i="1" strike="noStrike" spc="-1" dirty="0">
                <a:solidFill>
                  <a:srgbClr val="000000"/>
                </a:solidFill>
                <a:uFill>
                  <a:solidFill>
                    <a:srgbClr val="FFFFFF"/>
                  </a:solidFill>
                </a:uFill>
                <a:latin typeface="Arial"/>
                <a:ea typeface="华文细黑"/>
              </a:rPr>
              <a:t>Traffic congestion is a problem in my city. </a:t>
            </a:r>
            <a:r>
              <a:rPr lang="zh-CN" sz="2400" b="1" i="1" strike="noStrike" spc="-1" dirty="0">
                <a:solidFill>
                  <a:srgbClr val="000000"/>
                </a:solidFill>
                <a:uFill>
                  <a:solidFill>
                    <a:srgbClr val="FFFFFF"/>
                  </a:solidFill>
                </a:uFill>
                <a:latin typeface="Arial"/>
                <a:ea typeface="华文细黑"/>
              </a:rPr>
              <a:t>Besides this</a:t>
            </a:r>
            <a:r>
              <a:rPr lang="zh-CN" sz="2400" b="0" i="1" strike="noStrike" spc="-1" dirty="0">
                <a:solidFill>
                  <a:srgbClr val="000000"/>
                </a:solidFill>
                <a:uFill>
                  <a:solidFill>
                    <a:srgbClr val="FFFFFF"/>
                  </a:solidFill>
                </a:uFill>
                <a:latin typeface="Arial"/>
                <a:ea typeface="华文细黑"/>
              </a:rPr>
              <a:t>, the trains are very expensive.</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a:lnSpc>
                <a:spcPct val="100000"/>
              </a:lnSpc>
            </a:pPr>
            <a:r>
              <a:rPr lang="zh-CN" sz="2400" b="0" i="1" strike="noStrike" spc="-1" dirty="0">
                <a:solidFill>
                  <a:srgbClr val="000000"/>
                </a:solidFill>
                <a:uFill>
                  <a:solidFill>
                    <a:srgbClr val="FFFFFF"/>
                  </a:solidFill>
                </a:uFill>
                <a:latin typeface="Arial"/>
                <a:ea typeface="华文细黑"/>
              </a:rPr>
              <a:t>I can't afford to go to the concert. </a:t>
            </a:r>
            <a:r>
              <a:rPr lang="zh-CN" sz="2400" b="1" i="1" strike="noStrike" spc="-1" dirty="0">
                <a:solidFill>
                  <a:srgbClr val="000000"/>
                </a:solidFill>
                <a:uFill>
                  <a:solidFill>
                    <a:srgbClr val="FFFFFF"/>
                  </a:solidFill>
                </a:uFill>
                <a:latin typeface="Arial"/>
                <a:ea typeface="华文细黑"/>
              </a:rPr>
              <a:t>Besides</a:t>
            </a:r>
            <a:r>
              <a:rPr lang="zh-CN" sz="2400" b="0" i="1" strike="noStrike" spc="-1" dirty="0">
                <a:solidFill>
                  <a:srgbClr val="000000"/>
                </a:solidFill>
                <a:uFill>
                  <a:solidFill>
                    <a:srgbClr val="FFFFFF"/>
                  </a:solidFill>
                </a:uFill>
                <a:latin typeface="Arial"/>
                <a:ea typeface="华文细黑"/>
              </a:rPr>
              <a:t>, I don't really like classical music.</a:t>
            </a:r>
            <a:endParaRPr lang="zh-CN" sz="2000" b="1" strike="noStrike" spc="-1" dirty="0">
              <a:solidFill>
                <a:srgbClr val="000000"/>
              </a:solidFill>
              <a:uFill>
                <a:solidFill>
                  <a:srgbClr val="FFFFFF"/>
                </a:solidFill>
              </a:uFill>
              <a:latin typeface="Arial"/>
            </a:endParaRPr>
          </a:p>
          <a:p>
            <a:pPr>
              <a:lnSpc>
                <a:spcPct val="9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2">
                                            <p:txEl>
                                              <p:charRg st="306" end="30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2">
                                            <p:txEl>
                                              <p:charRg st="306" end="30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Adding ideas and information </a:t>
            </a:r>
            <a:endParaRPr lang="zh-CN" sz="3200" b="0" strike="noStrike" spc="-1" dirty="0">
              <a:uFill>
                <a:solidFill>
                  <a:srgbClr val="FFFFFF"/>
                </a:solidFill>
              </a:uFill>
              <a:latin typeface="Arial"/>
            </a:endParaRPr>
          </a:p>
        </p:txBody>
      </p:sp>
      <p:sp>
        <p:nvSpPr>
          <p:cNvPr id="94"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b="1" strike="noStrike" spc="-1" dirty="0">
                <a:solidFill>
                  <a:srgbClr val="000000"/>
                </a:solidFill>
                <a:uFill>
                  <a:solidFill>
                    <a:srgbClr val="FFFFFF"/>
                  </a:solidFill>
                </a:uFill>
                <a:latin typeface="Arial"/>
                <a:ea typeface="华文细黑"/>
              </a:rPr>
              <a:t>in addition / moreover / furthermore</a:t>
            </a:r>
            <a:endParaRPr lang="zh-CN" b="1" strike="noStrike" spc="-1" dirty="0">
              <a:solidFill>
                <a:srgbClr val="000000"/>
              </a:solidFill>
              <a:uFill>
                <a:solidFill>
                  <a:srgbClr val="FFFFFF"/>
                </a:solidFill>
              </a:uFill>
              <a:latin typeface="Arial"/>
            </a:endParaRPr>
          </a:p>
          <a:p>
            <a:pPr>
              <a:lnSpc>
                <a:spcPct val="100000"/>
              </a:lnSpc>
            </a:pPr>
            <a:r>
              <a:rPr lang="zh-CN" b="0" strike="noStrike" spc="-1" dirty="0">
                <a:solidFill>
                  <a:srgbClr val="000000"/>
                </a:solidFill>
                <a:uFill>
                  <a:solidFill>
                    <a:srgbClr val="FFFFFF"/>
                  </a:solidFill>
                </a:uFill>
                <a:latin typeface="Arial"/>
                <a:ea typeface="华文细黑"/>
              </a:rPr>
              <a:t>These linking words are usually used at the beginning of a sentence to add another idea or further develop the previous point.</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r>
              <a:rPr lang="zh-CN" b="0" i="1" strike="noStrike" spc="-1" dirty="0">
                <a:solidFill>
                  <a:srgbClr val="000000"/>
                </a:solidFill>
                <a:uFill>
                  <a:solidFill>
                    <a:srgbClr val="FFFFFF"/>
                  </a:solidFill>
                </a:uFill>
                <a:latin typeface="Arial"/>
                <a:ea typeface="华文细黑"/>
              </a:rPr>
              <a:t>People who exercise regularly have more energy during the day and sleep better at night. </a:t>
            </a:r>
            <a:r>
              <a:rPr lang="zh-CN" b="1" i="1" strike="noStrike" spc="-1" dirty="0">
                <a:solidFill>
                  <a:srgbClr val="000000"/>
                </a:solidFill>
                <a:uFill>
                  <a:solidFill>
                    <a:srgbClr val="FFFFFF"/>
                  </a:solidFill>
                </a:uFill>
                <a:latin typeface="Arial"/>
                <a:ea typeface="华文细黑"/>
              </a:rPr>
              <a:t>In addition,</a:t>
            </a:r>
            <a:r>
              <a:rPr lang="zh-CN" b="0" i="1" strike="noStrike" spc="-1" dirty="0">
                <a:solidFill>
                  <a:srgbClr val="000000"/>
                </a:solidFill>
                <a:uFill>
                  <a:solidFill>
                    <a:srgbClr val="FFFFFF"/>
                  </a:solidFill>
                </a:uFill>
                <a:latin typeface="Arial"/>
                <a:ea typeface="华文细黑"/>
              </a:rPr>
              <a:t> they tend to live longer.</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r>
              <a:rPr lang="zh-CN" b="0" i="1" strike="noStrike" spc="-1" dirty="0">
                <a:solidFill>
                  <a:srgbClr val="000000"/>
                </a:solidFill>
                <a:uFill>
                  <a:solidFill>
                    <a:srgbClr val="FFFFFF"/>
                  </a:solidFill>
                </a:uFill>
                <a:latin typeface="Arial"/>
                <a:ea typeface="华文细黑"/>
              </a:rPr>
              <a:t>Construction on the new subway has been delayed for months due to budget shortfalls. </a:t>
            </a:r>
            <a:r>
              <a:rPr lang="zh-CN" b="1" i="1" strike="noStrike" spc="-1" dirty="0">
                <a:solidFill>
                  <a:srgbClr val="000000"/>
                </a:solidFill>
                <a:uFill>
                  <a:solidFill>
                    <a:srgbClr val="FFFFFF"/>
                  </a:solidFill>
                </a:uFill>
                <a:latin typeface="Arial"/>
                <a:ea typeface="华文细黑"/>
              </a:rPr>
              <a:t>Moreover, </a:t>
            </a:r>
            <a:r>
              <a:rPr lang="zh-CN" b="0" i="1" strike="noStrike" spc="-1" dirty="0">
                <a:solidFill>
                  <a:srgbClr val="000000"/>
                </a:solidFill>
                <a:uFill>
                  <a:solidFill>
                    <a:srgbClr val="FFFFFF"/>
                  </a:solidFill>
                </a:uFill>
                <a:latin typeface="Arial"/>
                <a:ea typeface="华文细黑"/>
              </a:rPr>
              <a:t>the workers are threatening to go on strike.</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r>
              <a:rPr lang="zh-CN" b="0" i="1" strike="noStrike" spc="-1" dirty="0">
                <a:solidFill>
                  <a:srgbClr val="000000"/>
                </a:solidFill>
                <a:uFill>
                  <a:solidFill>
                    <a:srgbClr val="FFFFFF"/>
                  </a:solidFill>
                </a:uFill>
                <a:latin typeface="Arial"/>
                <a:ea typeface="华文细黑"/>
              </a:rPr>
              <a:t>Our sales are expected to rise 30% in the next year. </a:t>
            </a:r>
            <a:r>
              <a:rPr lang="zh-CN" b="1" i="1" strike="noStrike" spc="-1" dirty="0">
                <a:solidFill>
                  <a:srgbClr val="000000"/>
                </a:solidFill>
                <a:uFill>
                  <a:solidFill>
                    <a:srgbClr val="FFFFFF"/>
                  </a:solidFill>
                </a:uFill>
                <a:latin typeface="Arial"/>
                <a:ea typeface="华文细黑"/>
              </a:rPr>
              <a:t>Furthermore, </a:t>
            </a:r>
            <a:r>
              <a:rPr lang="zh-CN" b="0" i="1" strike="noStrike" spc="-1" dirty="0">
                <a:solidFill>
                  <a:srgbClr val="000000"/>
                </a:solidFill>
                <a:uFill>
                  <a:solidFill>
                    <a:srgbClr val="FFFFFF"/>
                  </a:solidFill>
                </a:uFill>
                <a:latin typeface="Arial"/>
                <a:ea typeface="华文细黑"/>
              </a:rPr>
              <a:t>purchase of new equipment will help cut manufacturing costs and increase profits.</a:t>
            </a:r>
            <a:endParaRPr lang="zh-CN"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400" b="1" strike="noStrike" spc="-1" dirty="0">
                <a:solidFill>
                  <a:srgbClr val="000000"/>
                </a:solidFill>
                <a:uFill>
                  <a:solidFill>
                    <a:srgbClr val="FFFFFF"/>
                  </a:solidFill>
                </a:uFill>
                <a:latin typeface="Arial"/>
                <a:ea typeface="华文细黑"/>
              </a:rPr>
              <a:t>Note: </a:t>
            </a:r>
            <a:r>
              <a:rPr lang="zh-CN" sz="1400" b="0" strike="noStrike" spc="-1" dirty="0">
                <a:solidFill>
                  <a:srgbClr val="000000"/>
                </a:solidFill>
                <a:uFill>
                  <a:solidFill>
                    <a:srgbClr val="FFFFFF"/>
                  </a:solidFill>
                </a:uFill>
                <a:latin typeface="Arial"/>
                <a:ea typeface="华文细黑"/>
              </a:rPr>
              <a:t>These expressions are </a:t>
            </a:r>
            <a:r>
              <a:rPr lang="en-GB" altLang="zh-CN" sz="1400" b="0" strike="noStrike" spc="-1" dirty="0">
                <a:solidFill>
                  <a:srgbClr val="000000"/>
                </a:solidFill>
                <a:uFill>
                  <a:solidFill>
                    <a:srgbClr val="FFFFFF"/>
                  </a:solidFill>
                </a:uFill>
                <a:latin typeface="Arial"/>
                <a:ea typeface="华文细黑"/>
              </a:rPr>
              <a:t>quite</a:t>
            </a:r>
            <a:r>
              <a:rPr lang="zh-CN" sz="1400" b="0" strike="noStrike" spc="-1" dirty="0">
                <a:solidFill>
                  <a:srgbClr val="000000"/>
                </a:solidFill>
                <a:uFill>
                  <a:solidFill>
                    <a:srgbClr val="FFFFFF"/>
                  </a:solidFill>
                </a:uFill>
                <a:latin typeface="Arial"/>
                <a:ea typeface="华文细黑"/>
              </a:rPr>
              <a:t> formal. In informal spoken English, we </a:t>
            </a:r>
            <a:r>
              <a:rPr lang="en-GB" altLang="zh-CN" sz="1400" b="0" strike="noStrike" spc="-1" dirty="0">
                <a:solidFill>
                  <a:srgbClr val="000000"/>
                </a:solidFill>
                <a:uFill>
                  <a:solidFill>
                    <a:srgbClr val="FFFFFF"/>
                  </a:solidFill>
                </a:uFill>
                <a:latin typeface="Arial"/>
                <a:ea typeface="华文细黑"/>
              </a:rPr>
              <a:t>may</a:t>
            </a:r>
            <a:r>
              <a:rPr lang="zh-CN" sz="1400" b="0" strike="noStrike" spc="-1" dirty="0">
                <a:solidFill>
                  <a:srgbClr val="000000"/>
                </a:solidFill>
                <a:uFill>
                  <a:solidFill>
                    <a:srgbClr val="FFFFFF"/>
                  </a:solidFill>
                </a:uFill>
                <a:latin typeface="Arial"/>
                <a:ea typeface="华文细黑"/>
              </a:rPr>
              <a:t> use these expressions instead: </a:t>
            </a:r>
            <a:r>
              <a:rPr lang="zh-CN" sz="1400" b="1" strike="noStrike" spc="-1" dirty="0">
                <a:solidFill>
                  <a:srgbClr val="000000"/>
                </a:solidFill>
                <a:uFill>
                  <a:solidFill>
                    <a:srgbClr val="FFFFFF"/>
                  </a:solidFill>
                </a:uFill>
                <a:latin typeface="Arial"/>
                <a:ea typeface="华文细黑"/>
              </a:rPr>
              <a:t>plus, what</a:t>
            </a:r>
            <a:r>
              <a:rPr lang="en-GB" altLang="zh-CN" sz="1400" b="1" strike="noStrike" spc="-1" dirty="0">
                <a:solidFill>
                  <a:srgbClr val="000000"/>
                </a:solidFill>
                <a:uFill>
                  <a:solidFill>
                    <a:srgbClr val="FFFFFF"/>
                  </a:solidFill>
                </a:uFill>
                <a:latin typeface="Arial"/>
                <a:ea typeface="华文细黑"/>
              </a:rPr>
              <a:t>’</a:t>
            </a:r>
            <a:r>
              <a:rPr lang="zh-CN" sz="1400" b="1" strike="noStrike" spc="-1" dirty="0">
                <a:solidFill>
                  <a:srgbClr val="000000"/>
                </a:solidFill>
                <a:uFill>
                  <a:solidFill>
                    <a:srgbClr val="FFFFFF"/>
                  </a:solidFill>
                </a:uFill>
                <a:latin typeface="Arial"/>
                <a:ea typeface="华文细黑"/>
              </a:rPr>
              <a:t>s more, besides</a:t>
            </a:r>
            <a:endParaRPr lang="zh-CN" sz="2000" b="1" strike="noStrike" spc="-1" dirty="0">
              <a:solidFill>
                <a:srgbClr val="000000"/>
              </a:solidFill>
              <a:uFill>
                <a:solidFill>
                  <a:srgbClr val="FFFFFF"/>
                </a:solidFill>
              </a:uFill>
              <a:latin typeface="Arial"/>
            </a:endParaRPr>
          </a:p>
          <a:p>
            <a:pPr>
              <a:lnSpc>
                <a:spcPct val="9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4">
                                            <p:txEl>
                                              <p:charRg st="720" end="72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4">
                                            <p:txEl>
                                              <p:charRg st="720" end="72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94">
                                            <p:txEl>
                                              <p:charRg st="720" end="72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94">
                                            <p:txEl>
                                              <p:charRg st="720" end="72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Adding ideas and information </a:t>
            </a:r>
            <a:endParaRPr lang="zh-CN" sz="3200" b="0" strike="noStrike" spc="-1" dirty="0">
              <a:uFill>
                <a:solidFill>
                  <a:srgbClr val="FFFFFF"/>
                </a:solidFill>
              </a:uFill>
              <a:latin typeface="Arial"/>
            </a:endParaRPr>
          </a:p>
        </p:txBody>
      </p:sp>
      <p:sp>
        <p:nvSpPr>
          <p:cNvPr id="96" name="TextShape 2"/>
          <p:cNvSpPr txBox="1"/>
          <p:nvPr/>
        </p:nvSpPr>
        <p:spPr>
          <a:xfrm>
            <a:off x="468360" y="1268280"/>
            <a:ext cx="8206920" cy="5040000"/>
          </a:xfrm>
          <a:prstGeom prst="rect">
            <a:avLst/>
          </a:prstGeom>
          <a:noFill/>
          <a:ln>
            <a:noFill/>
          </a:ln>
        </p:spPr>
        <p:txBody>
          <a:bodyPr/>
          <a:lstStyle/>
          <a:p>
            <a:pPr marL="343080" indent="-342720">
              <a:lnSpc>
                <a:spcPct val="9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2400" b="1" strike="noStrike" spc="-1" dirty="0">
                <a:solidFill>
                  <a:srgbClr val="000000"/>
                </a:solidFill>
                <a:uFill>
                  <a:solidFill>
                    <a:srgbClr val="FFFFFF"/>
                  </a:solidFill>
                </a:uFill>
                <a:latin typeface="Arial"/>
                <a:ea typeface="华文细黑"/>
              </a:rPr>
              <a:t>Above all</a:t>
            </a: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en-GB" altLang="zh-CN" sz="2400" b="0" strike="noStrike" spc="-1" dirty="0">
                <a:solidFill>
                  <a:srgbClr val="000000"/>
                </a:solidFill>
                <a:uFill>
                  <a:solidFill>
                    <a:srgbClr val="FFFFFF"/>
                  </a:solidFill>
                </a:uFill>
                <a:latin typeface="Arial"/>
                <a:ea typeface="华文细黑"/>
              </a:rPr>
              <a:t>This</a:t>
            </a:r>
            <a:r>
              <a:rPr lang="zh-CN" sz="2400" b="0" strike="noStrike" spc="-1" dirty="0">
                <a:solidFill>
                  <a:srgbClr val="000000"/>
                </a:solidFill>
                <a:uFill>
                  <a:solidFill>
                    <a:srgbClr val="FFFFFF"/>
                  </a:solidFill>
                </a:uFill>
                <a:latin typeface="Arial"/>
                <a:ea typeface="华文细黑"/>
              </a:rPr>
              <a:t> adds a point, and stresses </a:t>
            </a:r>
            <a:r>
              <a:rPr lang="en-GB" altLang="zh-CN" sz="2400" b="0" strike="noStrike" spc="-1" dirty="0">
                <a:solidFill>
                  <a:srgbClr val="000000"/>
                </a:solidFill>
                <a:uFill>
                  <a:solidFill>
                    <a:srgbClr val="FFFFFF"/>
                  </a:solidFill>
                </a:uFill>
                <a:latin typeface="Arial"/>
                <a:ea typeface="华文细黑"/>
              </a:rPr>
              <a:t>that </a:t>
            </a:r>
            <a:r>
              <a:rPr lang="zh-CN" sz="2400" b="0" strike="noStrike" spc="-1" dirty="0">
                <a:solidFill>
                  <a:srgbClr val="000000"/>
                </a:solidFill>
                <a:uFill>
                  <a:solidFill>
                    <a:srgbClr val="FFFFFF"/>
                  </a:solidFill>
                </a:uFill>
                <a:latin typeface="Arial"/>
                <a:ea typeface="华文细黑"/>
              </a:rPr>
              <a:t>it is the most important one: </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a:lnSpc>
                <a:spcPct val="100000"/>
              </a:lnSpc>
            </a:pPr>
            <a:r>
              <a:rPr lang="zh-CN" sz="2400" b="0" i="1" strike="noStrike" spc="-1" dirty="0">
                <a:solidFill>
                  <a:srgbClr val="000000"/>
                </a:solidFill>
                <a:uFill>
                  <a:solidFill>
                    <a:srgbClr val="FFFFFF"/>
                  </a:solidFill>
                </a:uFill>
                <a:latin typeface="Arial"/>
                <a:ea typeface="华文细黑"/>
              </a:rPr>
              <a:t>Eating too much sugar leads to </a:t>
            </a:r>
            <a:r>
              <a:rPr lang="en-GB" altLang="zh-CN" sz="2400" b="0" i="1" strike="noStrike" spc="-1" dirty="0">
                <a:solidFill>
                  <a:srgbClr val="000000"/>
                </a:solidFill>
                <a:uFill>
                  <a:solidFill>
                    <a:srgbClr val="FFFFFF"/>
                  </a:solidFill>
                </a:uFill>
                <a:latin typeface="Arial"/>
                <a:ea typeface="华文细黑"/>
              </a:rPr>
              <a:t>being </a:t>
            </a:r>
            <a:r>
              <a:rPr lang="zh-CN" sz="2400" b="0" i="1" strike="noStrike" spc="-1" dirty="0">
                <a:solidFill>
                  <a:srgbClr val="000000"/>
                </a:solidFill>
                <a:uFill>
                  <a:solidFill>
                    <a:srgbClr val="FFFFFF"/>
                  </a:solidFill>
                </a:uFill>
                <a:latin typeface="Arial"/>
                <a:ea typeface="华文细黑"/>
              </a:rPr>
              <a:t>overweight, and also damages the teeth. </a:t>
            </a:r>
            <a:r>
              <a:rPr lang="zh-CN" sz="2400" b="1" i="1" strike="noStrike" spc="-1" dirty="0">
                <a:solidFill>
                  <a:srgbClr val="000000"/>
                </a:solidFill>
                <a:uFill>
                  <a:solidFill>
                    <a:srgbClr val="FFFFFF"/>
                  </a:solidFill>
                </a:uFill>
                <a:latin typeface="Arial"/>
                <a:ea typeface="华文细黑"/>
              </a:rPr>
              <a:t>Above all</a:t>
            </a:r>
            <a:r>
              <a:rPr lang="zh-CN" sz="2400" b="0" i="1" strike="noStrike" spc="-1" dirty="0">
                <a:solidFill>
                  <a:srgbClr val="000000"/>
                </a:solidFill>
                <a:uFill>
                  <a:solidFill>
                    <a:srgbClr val="FFFFFF"/>
                  </a:solidFill>
                </a:uFill>
                <a:latin typeface="Arial"/>
                <a:ea typeface="华文细黑"/>
              </a:rPr>
              <a:t>, it has been linked with increased incidence of Type 2 diabetes. </a:t>
            </a:r>
            <a:endParaRPr lang="zh-CN" sz="2000" b="1" strike="noStrike" spc="-1" dirty="0">
              <a:solidFill>
                <a:srgbClr val="000000"/>
              </a:solidFill>
              <a:uFill>
                <a:solidFill>
                  <a:srgbClr val="FFFFFF"/>
                </a:solidFill>
              </a:uFill>
              <a:latin typeface="Arial"/>
            </a:endParaRPr>
          </a:p>
          <a:p>
            <a:pPr>
              <a:lnSpc>
                <a:spcPct val="9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6">
                                            <p:txEl>
                                              <p:charRg st="234" end="23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2600" b="1" strike="noStrike" spc="-1" dirty="0">
                <a:solidFill>
                  <a:srgbClr val="FFFFFF"/>
                </a:solidFill>
                <a:uFill>
                  <a:solidFill>
                    <a:srgbClr val="FFFFFF"/>
                  </a:solidFill>
                </a:uFill>
                <a:latin typeface="Arial"/>
                <a:ea typeface="SimHei"/>
              </a:rPr>
              <a:t>
</a:t>
            </a:r>
            <a:r>
              <a:rPr lang="zh-CN" sz="3200" b="1" strike="noStrike" spc="-1" dirty="0">
                <a:uFill>
                  <a:solidFill>
                    <a:srgbClr val="FFFFFF"/>
                  </a:solidFill>
                </a:uFill>
                <a:latin typeface="Arial"/>
                <a:ea typeface="SimHei"/>
              </a:rPr>
              <a:t>Contrasting ideas 
</a:t>
            </a:r>
            <a:endParaRPr lang="zh-CN" sz="3200" b="0" strike="noStrike" spc="-1" dirty="0">
              <a:uFill>
                <a:solidFill>
                  <a:srgbClr val="FFFFFF"/>
                </a:solidFill>
              </a:uFill>
              <a:latin typeface="Arial"/>
            </a:endParaRPr>
          </a:p>
        </p:txBody>
      </p:sp>
      <p:sp>
        <p:nvSpPr>
          <p:cNvPr id="98"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en-GB" altLang="zh-CN" b="1" strike="noStrike" spc="-1" dirty="0">
                <a:solidFill>
                  <a:srgbClr val="000000"/>
                </a:solidFill>
                <a:uFill>
                  <a:solidFill>
                    <a:srgbClr val="FFFFFF"/>
                  </a:solidFill>
                </a:uFill>
                <a:latin typeface="Arial"/>
                <a:ea typeface="华文细黑"/>
              </a:rPr>
              <a:t>but</a:t>
            </a:r>
            <a:r>
              <a:rPr lang="zh-CN" b="1" strike="noStrike" spc="-1" dirty="0">
                <a:solidFill>
                  <a:srgbClr val="000000"/>
                </a:solidFill>
                <a:uFill>
                  <a:solidFill>
                    <a:srgbClr val="FFFFFF"/>
                  </a:solidFill>
                </a:uFill>
                <a:latin typeface="Arial"/>
                <a:ea typeface="华文细黑"/>
              </a:rPr>
              <a:t>
</a:t>
            </a:r>
            <a:r>
              <a:rPr lang="zh-CN" b="0" strike="noStrike" spc="-1" dirty="0">
                <a:solidFill>
                  <a:srgbClr val="000000"/>
                </a:solidFill>
                <a:uFill>
                  <a:solidFill>
                    <a:srgbClr val="FFFFFF"/>
                  </a:solidFill>
                </a:uFill>
                <a:latin typeface="Arial"/>
                <a:ea typeface="华文细黑"/>
              </a:rPr>
              <a:t>Th</a:t>
            </a:r>
            <a:r>
              <a:rPr lang="en-GB" altLang="zh-CN" b="0" strike="noStrike" spc="-1" dirty="0">
                <a:solidFill>
                  <a:srgbClr val="000000"/>
                </a:solidFill>
                <a:uFill>
                  <a:solidFill>
                    <a:srgbClr val="FFFFFF"/>
                  </a:solidFill>
                </a:uFill>
                <a:latin typeface="Arial"/>
                <a:ea typeface="华文细黑"/>
              </a:rPr>
              <a:t>is </a:t>
            </a:r>
            <a:r>
              <a:rPr lang="en-GB" altLang="zh-CN" b="0" strike="noStrike" spc="-1" dirty="0" err="1">
                <a:solidFill>
                  <a:srgbClr val="000000"/>
                </a:solidFill>
                <a:uFill>
                  <a:solidFill>
                    <a:srgbClr val="FFFFFF"/>
                  </a:solidFill>
                </a:uFill>
                <a:latin typeface="Arial"/>
                <a:ea typeface="华文细黑"/>
              </a:rPr>
              <a:t>is</a:t>
            </a:r>
            <a:r>
              <a:rPr lang="en-GB" altLang="zh-CN" b="0" strike="noStrike" spc="-1" dirty="0">
                <a:solidFill>
                  <a:srgbClr val="000000"/>
                </a:solidFill>
                <a:uFill>
                  <a:solidFill>
                    <a:srgbClr val="FFFFFF"/>
                  </a:solidFill>
                </a:uFill>
                <a:latin typeface="Arial"/>
                <a:ea typeface="华文细黑"/>
              </a:rPr>
              <a:t> the most basic way of indicating a contrast. It should appear only in the MIDDLE of a sentence, between two clauses. It is very informal to start a sentence with ‘but’ and we should never do this in academic or professional writing.</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20000"/>
              </a:lnSpc>
            </a:pPr>
            <a:r>
              <a:rPr lang="en-GB" altLang="zh-CN" strike="noStrike" spc="-1" dirty="0">
                <a:solidFill>
                  <a:srgbClr val="000000"/>
                </a:solidFill>
                <a:uFill>
                  <a:solidFill>
                    <a:srgbClr val="FFFFFF"/>
                  </a:solidFill>
                </a:uFill>
                <a:latin typeface="Arial"/>
              </a:rPr>
              <a:t>The two clauses should be equal in importance, but in fact we always remember the second one better, so we can say that it is more important. There is a difference between</a:t>
            </a:r>
          </a:p>
          <a:p>
            <a:pPr>
              <a:lnSpc>
                <a:spcPct val="120000"/>
              </a:lnSpc>
            </a:pPr>
            <a:r>
              <a:rPr lang="en-GB" altLang="zh-CN" i="1" strike="noStrike" spc="-1" dirty="0">
                <a:solidFill>
                  <a:srgbClr val="000000"/>
                </a:solidFill>
                <a:uFill>
                  <a:solidFill>
                    <a:srgbClr val="FFFFFF"/>
                  </a:solidFill>
                </a:uFill>
                <a:latin typeface="Arial"/>
              </a:rPr>
              <a:t>I was very tired but I finished the work</a:t>
            </a:r>
          </a:p>
          <a:p>
            <a:pPr>
              <a:lnSpc>
                <a:spcPct val="120000"/>
              </a:lnSpc>
            </a:pPr>
            <a:r>
              <a:rPr lang="en-GB" altLang="zh-CN" spc="-1" dirty="0">
                <a:solidFill>
                  <a:srgbClr val="000000"/>
                </a:solidFill>
                <a:uFill>
                  <a:solidFill>
                    <a:srgbClr val="FFFFFF"/>
                  </a:solidFill>
                </a:uFill>
                <a:latin typeface="Arial"/>
              </a:rPr>
              <a:t>and </a:t>
            </a:r>
          </a:p>
          <a:p>
            <a:pPr>
              <a:lnSpc>
                <a:spcPct val="120000"/>
              </a:lnSpc>
            </a:pPr>
            <a:r>
              <a:rPr lang="en-GB" altLang="zh-CN" i="1" spc="-1" dirty="0">
                <a:solidFill>
                  <a:srgbClr val="000000"/>
                </a:solidFill>
                <a:uFill>
                  <a:solidFill>
                    <a:srgbClr val="FFFFFF"/>
                  </a:solidFill>
                </a:uFill>
                <a:latin typeface="Arial"/>
              </a:rPr>
              <a:t>I finished the work but I was very tired</a:t>
            </a:r>
            <a:endParaRPr lang="zh-CN" i="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8">
                                            <p:txEl>
                                              <p:charRg st="505" end="50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8">
                                            <p:txEl>
                                              <p:charRg st="505" end="50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98">
                                            <p:txEl>
                                              <p:charRg st="505" end="50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98">
                                            <p:txEl>
                                              <p:charRg st="505" end="50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98">
                                            <p:txEl>
                                              <p:charRg st="505" end="50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2600" b="1" strike="noStrike" spc="-1" dirty="0">
                <a:solidFill>
                  <a:srgbClr val="FFFFFF"/>
                </a:solidFill>
                <a:uFill>
                  <a:solidFill>
                    <a:srgbClr val="FFFFFF"/>
                  </a:solidFill>
                </a:uFill>
                <a:latin typeface="Arial"/>
                <a:ea typeface="SimHei"/>
              </a:rPr>
              <a:t>
Co</a:t>
            </a:r>
            <a:r>
              <a:rPr lang="en-US" altLang="zh-CN" sz="2800" b="1" spc="-1" dirty="0">
                <a:uFill>
                  <a:solidFill>
                    <a:srgbClr val="FFFFFF"/>
                  </a:solidFill>
                </a:uFill>
                <a:latin typeface="Arial"/>
                <a:ea typeface="SimHei"/>
              </a:rPr>
              <a:t>Contrasting ideas </a:t>
            </a:r>
            <a:r>
              <a:rPr lang="zh-CN" sz="2600" b="1" strike="noStrike" spc="-1" dirty="0">
                <a:solidFill>
                  <a:srgbClr val="FFFFFF"/>
                </a:solidFill>
                <a:uFill>
                  <a:solidFill>
                    <a:srgbClr val="FFFFFF"/>
                  </a:solidFill>
                </a:uFill>
                <a:latin typeface="Arial"/>
                <a:ea typeface="SimHei"/>
              </a:rPr>
              <a:t>
</a:t>
            </a:r>
            <a:endParaRPr lang="zh-CN" sz="2600" b="0" strike="noStrike" spc="-1" dirty="0">
              <a:solidFill>
                <a:srgbClr val="000000"/>
              </a:solidFill>
              <a:uFill>
                <a:solidFill>
                  <a:srgbClr val="FFFFFF"/>
                </a:solidFill>
              </a:uFill>
              <a:latin typeface="Arial"/>
            </a:endParaRPr>
          </a:p>
        </p:txBody>
      </p:sp>
      <p:sp>
        <p:nvSpPr>
          <p:cNvPr id="102" name="TextShape 2"/>
          <p:cNvSpPr txBox="1"/>
          <p:nvPr/>
        </p:nvSpPr>
        <p:spPr>
          <a:xfrm>
            <a:off x="468360" y="1268280"/>
            <a:ext cx="8206920" cy="5040000"/>
          </a:xfrm>
          <a:prstGeom prst="rect">
            <a:avLst/>
          </a:prstGeom>
          <a:noFill/>
          <a:ln>
            <a:noFill/>
          </a:ln>
        </p:spPr>
        <p:txBody>
          <a:bodyPr/>
          <a:lstStyle/>
          <a:p>
            <a:pPr>
              <a:lnSpc>
                <a:spcPct val="12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2000" b="1" strike="noStrike" spc="-1" dirty="0">
                <a:solidFill>
                  <a:srgbClr val="000000"/>
                </a:solidFill>
                <a:uFill>
                  <a:solidFill>
                    <a:srgbClr val="FFFFFF"/>
                  </a:solidFill>
                </a:uFill>
                <a:latin typeface="Arial"/>
                <a:ea typeface="华文细黑"/>
              </a:rPr>
              <a:t>However </a:t>
            </a:r>
            <a:r>
              <a:rPr lang="zh-CN" sz="2000" b="0" strike="noStrike" spc="-1" dirty="0">
                <a:solidFill>
                  <a:srgbClr val="000000"/>
                </a:solidFill>
                <a:uFill>
                  <a:solidFill>
                    <a:srgbClr val="FFFFFF"/>
                  </a:solidFill>
                </a:uFill>
                <a:latin typeface="Arial"/>
                <a:ea typeface="华文细黑"/>
              </a:rPr>
              <a:t>(more formal)</a:t>
            </a:r>
            <a:r>
              <a:rPr lang="zh-CN" sz="2000" b="1" strike="noStrike" spc="-1" dirty="0">
                <a:solidFill>
                  <a:srgbClr val="000000"/>
                </a:solidFill>
                <a:uFill>
                  <a:solidFill>
                    <a:srgbClr val="FFFFFF"/>
                  </a:solidFill>
                </a:uFill>
                <a:latin typeface="Arial"/>
                <a:ea typeface="华文细黑"/>
              </a:rPr>
              <a:t>
</a:t>
            </a:r>
            <a:r>
              <a:rPr lang="en-GB" altLang="zh-CN" strike="noStrike" spc="-1" dirty="0">
                <a:solidFill>
                  <a:srgbClr val="000000"/>
                </a:solidFill>
                <a:uFill>
                  <a:solidFill>
                    <a:srgbClr val="FFFFFF"/>
                  </a:solidFill>
                </a:uFill>
                <a:latin typeface="Arial"/>
                <a:ea typeface="华文细黑"/>
              </a:rPr>
              <a:t>This MEANS the same as ‘but’, but the grammar is different. </a:t>
            </a:r>
            <a:r>
              <a:rPr lang="zh-CN" strike="noStrike" spc="-1" dirty="0">
                <a:solidFill>
                  <a:srgbClr val="000000"/>
                </a:solidFill>
                <a:uFill>
                  <a:solidFill>
                    <a:srgbClr val="FFFFFF"/>
                  </a:solidFill>
                </a:uFill>
                <a:latin typeface="Arial"/>
                <a:ea typeface="华文细黑"/>
              </a:rPr>
              <a:t>We use</a:t>
            </a:r>
            <a:r>
              <a:rPr lang="zh-CN" b="0" strike="noStrike" spc="-1" dirty="0">
                <a:solidFill>
                  <a:srgbClr val="000000"/>
                </a:solidFill>
                <a:uFill>
                  <a:solidFill>
                    <a:srgbClr val="FFFFFF"/>
                  </a:solidFill>
                </a:uFill>
                <a:latin typeface="Arial"/>
                <a:ea typeface="华文细黑"/>
              </a:rPr>
              <a:t> </a:t>
            </a:r>
            <a:r>
              <a:rPr lang="en-GB" altLang="zh-CN" b="0" strike="noStrike" spc="-1" dirty="0">
                <a:solidFill>
                  <a:srgbClr val="000000"/>
                </a:solidFill>
                <a:uFill>
                  <a:solidFill>
                    <a:srgbClr val="FFFFFF"/>
                  </a:solidFill>
                </a:uFill>
                <a:latin typeface="Arial"/>
                <a:ea typeface="华文细黑"/>
              </a:rPr>
              <a:t>‘but’</a:t>
            </a:r>
            <a:r>
              <a:rPr lang="zh-CN" b="0" strike="noStrike" spc="-1" dirty="0">
                <a:solidFill>
                  <a:srgbClr val="000000"/>
                </a:solidFill>
                <a:uFill>
                  <a:solidFill>
                    <a:srgbClr val="FFFFFF"/>
                  </a:solidFill>
                </a:uFill>
                <a:latin typeface="Arial"/>
                <a:ea typeface="华文细黑"/>
              </a:rPr>
              <a:t> to connect two clauses in the same sentence. On the other hand, 'however’ is</a:t>
            </a:r>
            <a:r>
              <a:rPr lang="en-GB" altLang="zh-CN" b="0" strike="noStrike" spc="-1" dirty="0">
                <a:solidFill>
                  <a:srgbClr val="000000"/>
                </a:solidFill>
                <a:uFill>
                  <a:solidFill>
                    <a:srgbClr val="FFFFFF"/>
                  </a:solidFill>
                </a:uFill>
                <a:latin typeface="Arial"/>
                <a:ea typeface="华文细黑"/>
              </a:rPr>
              <a:t> not</a:t>
            </a:r>
            <a:r>
              <a:rPr lang="zh-CN" b="0" strike="noStrike" spc="-1" dirty="0">
                <a:solidFill>
                  <a:srgbClr val="000000"/>
                </a:solidFill>
                <a:uFill>
                  <a:solidFill>
                    <a:srgbClr val="FFFFFF"/>
                  </a:solidFill>
                </a:uFill>
                <a:latin typeface="Arial"/>
                <a:ea typeface="华文细黑"/>
              </a:rPr>
              <a:t> used to connect two clauses. Instead, we </a:t>
            </a:r>
            <a:r>
              <a:rPr lang="en-GB" altLang="zh-CN" b="0" strike="noStrike" spc="-1" dirty="0">
                <a:solidFill>
                  <a:srgbClr val="000000"/>
                </a:solidFill>
                <a:uFill>
                  <a:solidFill>
                    <a:srgbClr val="FFFFFF"/>
                  </a:solidFill>
                </a:uFill>
                <a:latin typeface="Arial"/>
                <a:ea typeface="华文细黑"/>
              </a:rPr>
              <a:t>usually </a:t>
            </a:r>
            <a:r>
              <a:rPr lang="zh-CN" b="0" strike="noStrike" spc="-1" dirty="0">
                <a:solidFill>
                  <a:srgbClr val="000000"/>
                </a:solidFill>
                <a:uFill>
                  <a:solidFill>
                    <a:srgbClr val="FFFFFF"/>
                  </a:solidFill>
                </a:uFill>
                <a:latin typeface="Arial"/>
                <a:ea typeface="华文细黑"/>
              </a:rPr>
              <a:t>put the two ideas in two separate sentences. We put 'however' in the second sentence, and we can put it at the beginning</a:t>
            </a:r>
            <a:r>
              <a:rPr lang="en-GB" altLang="zh-CN" b="0" strike="noStrike" spc="-1" dirty="0">
                <a:solidFill>
                  <a:srgbClr val="000000"/>
                </a:solidFill>
                <a:uFill>
                  <a:solidFill>
                    <a:srgbClr val="FFFFFF"/>
                  </a:solidFill>
                </a:uFill>
                <a:latin typeface="Arial"/>
                <a:ea typeface="华文细黑"/>
              </a:rPr>
              <a:t> (this is the easiest and most common place)</a:t>
            </a:r>
            <a:r>
              <a:rPr lang="zh-CN" b="0" strike="noStrike" spc="-1" dirty="0">
                <a:solidFill>
                  <a:srgbClr val="000000"/>
                </a:solidFill>
                <a:uFill>
                  <a:solidFill>
                    <a:srgbClr val="FFFFFF"/>
                  </a:solidFill>
                </a:uFill>
                <a:latin typeface="Arial"/>
                <a:ea typeface="华文细黑"/>
              </a:rPr>
              <a:t>, at the end, or</a:t>
            </a:r>
            <a:r>
              <a:rPr lang="en-GB" altLang="zh-CN" b="0" strike="noStrike" spc="-1" dirty="0">
                <a:solidFill>
                  <a:srgbClr val="000000"/>
                </a:solidFill>
                <a:uFill>
                  <a:solidFill>
                    <a:srgbClr val="FFFFFF"/>
                  </a:solidFill>
                </a:uFill>
                <a:latin typeface="Arial"/>
                <a:ea typeface="华文细黑"/>
              </a:rPr>
              <a:t> almost anywhere</a:t>
            </a:r>
            <a:r>
              <a:rPr lang="zh-CN" b="0" strike="noStrike" spc="-1" dirty="0">
                <a:solidFill>
                  <a:srgbClr val="000000"/>
                </a:solidFill>
                <a:uFill>
                  <a:solidFill>
                    <a:srgbClr val="FFFFFF"/>
                  </a:solidFill>
                </a:uFill>
                <a:latin typeface="Arial"/>
                <a:ea typeface="华文细黑"/>
              </a:rPr>
              <a:t> </a:t>
            </a:r>
            <a:r>
              <a:rPr lang="en-GB" altLang="zh-CN" b="0" strike="noStrike" spc="-1" dirty="0">
                <a:solidFill>
                  <a:srgbClr val="000000"/>
                </a:solidFill>
                <a:uFill>
                  <a:solidFill>
                    <a:srgbClr val="FFFFFF"/>
                  </a:solidFill>
                </a:uFill>
                <a:latin typeface="Arial"/>
                <a:ea typeface="华文细黑"/>
              </a:rPr>
              <a:t>in the middle</a:t>
            </a:r>
            <a:r>
              <a:rPr lang="zh-CN" b="0" strike="noStrike" spc="-1" dirty="0">
                <a:solidFill>
                  <a:srgbClr val="000000"/>
                </a:solidFill>
                <a:uFill>
                  <a:solidFill>
                    <a:srgbClr val="FFFFFF"/>
                  </a:solidFill>
                </a:uFill>
                <a:latin typeface="Arial"/>
                <a:ea typeface="华文细黑"/>
              </a:rPr>
              <a:t>.</a:t>
            </a:r>
            <a:endParaRPr lang="zh-CN"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	</a:t>
            </a:r>
            <a:r>
              <a:rPr lang="zh-CN" sz="1800" b="0" i="1" strike="noStrike" spc="-1" dirty="0">
                <a:solidFill>
                  <a:srgbClr val="000000"/>
                </a:solidFill>
                <a:uFill>
                  <a:solidFill>
                    <a:srgbClr val="FFFFFF"/>
                  </a:solidFill>
                </a:uFill>
                <a:latin typeface="Arial"/>
                <a:ea typeface="华文细黑"/>
              </a:rPr>
              <a:t>I love London. </a:t>
            </a:r>
            <a:r>
              <a:rPr lang="zh-CN" sz="1800" b="1" i="1" strike="noStrike" spc="-1" dirty="0">
                <a:solidFill>
                  <a:srgbClr val="000000"/>
                </a:solidFill>
                <a:uFill>
                  <a:solidFill>
                    <a:srgbClr val="FFFFFF"/>
                  </a:solidFill>
                </a:uFill>
                <a:latin typeface="Arial"/>
                <a:ea typeface="华文细黑"/>
              </a:rPr>
              <a:t>However</a:t>
            </a:r>
            <a:r>
              <a:rPr lang="zh-CN" sz="1800" b="0" i="1" strike="noStrike" spc="-1" dirty="0">
                <a:solidFill>
                  <a:srgbClr val="000000"/>
                </a:solidFill>
                <a:uFill>
                  <a:solidFill>
                    <a:srgbClr val="FFFFFF"/>
                  </a:solidFill>
                </a:uFill>
                <a:latin typeface="Arial"/>
                <a:ea typeface="华文细黑"/>
              </a:rPr>
              <a:t>, the weather is bad.</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I love London. The weather, </a:t>
            </a:r>
            <a:r>
              <a:rPr lang="zh-CN" sz="1800" b="1" i="1" strike="noStrike" spc="-1" dirty="0">
                <a:solidFill>
                  <a:srgbClr val="000000"/>
                </a:solidFill>
                <a:uFill>
                  <a:solidFill>
                    <a:srgbClr val="FFFFFF"/>
                  </a:solidFill>
                </a:uFill>
                <a:latin typeface="Arial"/>
                <a:ea typeface="华文细黑"/>
              </a:rPr>
              <a:t>however</a:t>
            </a:r>
            <a:r>
              <a:rPr lang="zh-CN" sz="1800" b="0" i="1" strike="noStrike" spc="-1" dirty="0">
                <a:solidFill>
                  <a:srgbClr val="000000"/>
                </a:solidFill>
                <a:uFill>
                  <a:solidFill>
                    <a:srgbClr val="FFFFFF"/>
                  </a:solidFill>
                </a:uFill>
                <a:latin typeface="Arial"/>
                <a:ea typeface="华文细黑"/>
              </a:rPr>
              <a:t>, is bad.</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I love London. The weather is bad, </a:t>
            </a:r>
            <a:r>
              <a:rPr lang="zh-CN" sz="1800" b="1" i="1" strike="noStrike" spc="-1" dirty="0">
                <a:solidFill>
                  <a:srgbClr val="000000"/>
                </a:solidFill>
                <a:uFill>
                  <a:solidFill>
                    <a:srgbClr val="FFFFFF"/>
                  </a:solidFill>
                </a:uFill>
                <a:latin typeface="Arial"/>
                <a:ea typeface="华文细黑"/>
              </a:rPr>
              <a:t>however</a:t>
            </a:r>
            <a:r>
              <a:rPr lang="zh-CN" sz="1800" b="0" i="1" strike="noStrike" spc="-1" dirty="0">
                <a:solidFill>
                  <a:srgbClr val="000000"/>
                </a:solidFill>
                <a:uFill>
                  <a:solidFill>
                    <a:srgbClr val="FFFFFF"/>
                  </a:solidFill>
                </a:uFill>
                <a:latin typeface="Arial"/>
                <a:ea typeface="华文细黑"/>
              </a:rPr>
              <a:t>.</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02">
                                            <p:txEl>
                                              <p:charRg st="1" end="49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02">
                                            <p:txEl>
                                              <p:charRg st="492" end="492"/>
                                            </p:txEl>
                                          </p:spTgt>
                                        </p:tgtEl>
                                        <p:attrNameLst>
                                          <p:attrName>style.visibility</p:attrName>
                                        </p:attrNameLst>
                                      </p:cBhvr>
                                      <p:to>
                                        <p:strVal val="visible"/>
                                      </p:to>
                                    </p:set>
                                  </p:childTnLst>
                                </p:cTn>
                              </p:par>
                              <p:par>
                                <p:cTn id="11" presetID="1" presetClass="entr" fill="hold" nodeType="withEffect">
                                  <p:stCondLst>
                                    <p:cond delay="0"/>
                                  </p:stCondLst>
                                  <p:childTnLst>
                                    <p:set>
                                      <p:cBhvr>
                                        <p:cTn id="12" dur="1" fill="hold">
                                          <p:stCondLst>
                                            <p:cond delay="0"/>
                                          </p:stCondLst>
                                        </p:cTn>
                                        <p:tgtEl>
                                          <p:spTgt spid="102">
                                            <p:txEl>
                                              <p:charRg st="492" end="492"/>
                                            </p:txEl>
                                          </p:spTgt>
                                        </p:tgtEl>
                                        <p:attrNameLst>
                                          <p:attrName>style.visibility</p:attrName>
                                        </p:attrNameLst>
                                      </p:cBhvr>
                                      <p:to>
                                        <p:strVal val="visible"/>
                                      </p:to>
                                    </p:set>
                                  </p:childTnLst>
                                </p:cTn>
                              </p:par>
                              <p:par>
                                <p:cTn id="13" presetID="1" presetClass="entr" fill="hold" nodeType="withEffect">
                                  <p:stCondLst>
                                    <p:cond delay="0"/>
                                  </p:stCondLst>
                                  <p:childTnLst>
                                    <p:set>
                                      <p:cBhvr>
                                        <p:cTn id="14" dur="1" fill="hold">
                                          <p:stCondLst>
                                            <p:cond delay="0"/>
                                          </p:stCondLst>
                                        </p:cTn>
                                        <p:tgtEl>
                                          <p:spTgt spid="102">
                                            <p:txEl>
                                              <p:charRg st="492" end="49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Shape 1"/>
          <p:cNvSpPr txBox="1"/>
          <p:nvPr/>
        </p:nvSpPr>
        <p:spPr>
          <a:xfrm>
            <a:off x="539640" y="44280"/>
            <a:ext cx="8229240" cy="1142640"/>
          </a:xfrm>
          <a:prstGeom prst="rect">
            <a:avLst/>
          </a:prstGeom>
          <a:noFill/>
          <a:ln>
            <a:noFill/>
          </a:ln>
        </p:spPr>
        <p:txBody>
          <a:bodyPr anchor="ctr"/>
          <a:lstStyle/>
          <a:p>
            <a:pPr algn="ctr">
              <a:lnSpc>
                <a:spcPct val="100000"/>
              </a:lnSpc>
            </a:pPr>
            <a:endParaRPr lang="en-US" altLang="zh-CN" sz="2800" b="1" spc="-1" dirty="0">
              <a:uFill>
                <a:solidFill>
                  <a:srgbClr val="FFFFFF"/>
                </a:solidFill>
              </a:uFill>
              <a:latin typeface="Arial"/>
              <a:ea typeface="SimHei"/>
            </a:endParaRPr>
          </a:p>
          <a:p>
            <a:pPr algn="ctr">
              <a:lnSpc>
                <a:spcPct val="100000"/>
              </a:lnSpc>
            </a:pPr>
            <a:r>
              <a:rPr lang="en-US" altLang="zh-CN" sz="2800" b="1" spc="-1" dirty="0">
                <a:uFill>
                  <a:solidFill>
                    <a:srgbClr val="FFFFFF"/>
                  </a:solidFill>
                </a:uFill>
                <a:latin typeface="Arial"/>
                <a:ea typeface="SimHei"/>
              </a:rPr>
              <a:t>Contrasting ideas </a:t>
            </a:r>
            <a:r>
              <a:rPr lang="zh-CN" sz="2600" b="1" strike="noStrike" spc="-1" dirty="0">
                <a:solidFill>
                  <a:srgbClr val="FFFFFF"/>
                </a:solidFill>
                <a:uFill>
                  <a:solidFill>
                    <a:srgbClr val="FFFFFF"/>
                  </a:solidFill>
                </a:uFill>
                <a:latin typeface="Arial"/>
                <a:ea typeface="SimHei"/>
              </a:rPr>
              <a:t>s 
</a:t>
            </a:r>
            <a:endParaRPr lang="zh-CN" sz="2600" b="0" strike="noStrike" spc="-1" dirty="0">
              <a:solidFill>
                <a:srgbClr val="000000"/>
              </a:solidFill>
              <a:uFill>
                <a:solidFill>
                  <a:srgbClr val="FFFFFF"/>
                </a:solidFill>
              </a:uFill>
              <a:latin typeface="Arial"/>
            </a:endParaRPr>
          </a:p>
        </p:txBody>
      </p:sp>
      <p:sp>
        <p:nvSpPr>
          <p:cNvPr id="100"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2000" b="1" strike="noStrike" spc="-1" dirty="0">
                <a:solidFill>
                  <a:srgbClr val="000000"/>
                </a:solidFill>
                <a:uFill>
                  <a:solidFill>
                    <a:srgbClr val="FFFFFF"/>
                  </a:solidFill>
                </a:uFill>
                <a:latin typeface="Arial"/>
                <a:ea typeface="华文细黑"/>
              </a:rPr>
              <a:t>Although</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a:lnSpc>
                <a:spcPct val="100000"/>
              </a:lnSpc>
            </a:pPr>
            <a:r>
              <a:rPr lang="zh-CN" sz="2000" b="1" i="1" strike="noStrike" spc="-1" dirty="0">
                <a:solidFill>
                  <a:srgbClr val="000000"/>
                </a:solidFill>
                <a:uFill>
                  <a:solidFill>
                    <a:srgbClr val="FFFFFF"/>
                  </a:solidFill>
                </a:uFill>
                <a:latin typeface="Arial"/>
                <a:ea typeface="华文细黑"/>
              </a:rPr>
              <a:t>	Although</a:t>
            </a:r>
            <a:r>
              <a:rPr lang="zh-CN" sz="2000" b="0" i="1" strike="noStrike" spc="-1" dirty="0">
                <a:solidFill>
                  <a:srgbClr val="000000"/>
                </a:solidFill>
                <a:uFill>
                  <a:solidFill>
                    <a:srgbClr val="FFFFFF"/>
                  </a:solidFill>
                </a:uFill>
                <a:latin typeface="Arial"/>
                <a:ea typeface="华文细黑"/>
              </a:rPr>
              <a:t> he's trying to </a:t>
            </a:r>
            <a:r>
              <a:rPr lang="en-GB" altLang="zh-CN" sz="2000" b="0" i="1" strike="noStrike" spc="-1" dirty="0">
                <a:solidFill>
                  <a:srgbClr val="000000"/>
                </a:solidFill>
                <a:uFill>
                  <a:solidFill>
                    <a:srgbClr val="FFFFFF"/>
                  </a:solidFill>
                </a:uFill>
                <a:latin typeface="Arial"/>
                <a:ea typeface="华文细黑"/>
              </a:rPr>
              <a:t>have a</a:t>
            </a:r>
            <a:r>
              <a:rPr lang="zh-CN" sz="2000" b="0" i="1" strike="noStrike" spc="-1" dirty="0">
                <a:solidFill>
                  <a:srgbClr val="000000"/>
                </a:solidFill>
                <a:uFill>
                  <a:solidFill>
                    <a:srgbClr val="FFFFFF"/>
                  </a:solidFill>
                </a:uFill>
                <a:latin typeface="Arial"/>
                <a:ea typeface="华文细黑"/>
              </a:rPr>
              <a:t> healthy</a:t>
            </a:r>
            <a:r>
              <a:rPr lang="en-GB" altLang="zh-CN" sz="2000" b="0" i="1" strike="noStrike" spc="-1" dirty="0">
                <a:solidFill>
                  <a:srgbClr val="000000"/>
                </a:solidFill>
                <a:uFill>
                  <a:solidFill>
                    <a:srgbClr val="FFFFFF"/>
                  </a:solidFill>
                </a:uFill>
                <a:latin typeface="Arial"/>
                <a:ea typeface="华文细黑"/>
              </a:rPr>
              <a:t> diet</a:t>
            </a:r>
            <a:r>
              <a:rPr lang="zh-CN" sz="2000" b="0" i="1" strike="noStrike" spc="-1" dirty="0">
                <a:solidFill>
                  <a:srgbClr val="000000"/>
                </a:solidFill>
                <a:uFill>
                  <a:solidFill>
                    <a:srgbClr val="FFFFFF"/>
                  </a:solidFill>
                </a:uFill>
                <a:latin typeface="Arial"/>
                <a:ea typeface="华文细黑"/>
              </a:rPr>
              <a:t>, he finds it easier to 	eat fast food.</a:t>
            </a:r>
            <a:endParaRPr lang="zh-CN" sz="2000" b="1" strike="noStrike" spc="-1" dirty="0">
              <a:solidFill>
                <a:srgbClr val="000000"/>
              </a:solidFill>
              <a:uFill>
                <a:solidFill>
                  <a:srgbClr val="FFFFFF"/>
                </a:solidFill>
              </a:uFill>
              <a:latin typeface="Arial"/>
            </a:endParaRPr>
          </a:p>
          <a:p>
            <a:pPr>
              <a:lnSpc>
                <a:spcPct val="100000"/>
              </a:lnSpc>
            </a:pPr>
            <a:r>
              <a:rPr lang="zh-CN" sz="2000" b="1" i="1" strike="noStrike" spc="-1" dirty="0">
                <a:solidFill>
                  <a:srgbClr val="000000"/>
                </a:solidFill>
                <a:uFill>
                  <a:solidFill>
                    <a:srgbClr val="FFFFFF"/>
                  </a:solidFill>
                </a:uFill>
                <a:latin typeface="Arial"/>
                <a:ea typeface="华文细黑"/>
              </a:rPr>
              <a:t>
	</a:t>
            </a:r>
            <a:r>
              <a:rPr lang="zh-CN" sz="2000" b="0" i="1" strike="noStrike" spc="-1" dirty="0">
                <a:solidFill>
                  <a:srgbClr val="000000"/>
                </a:solidFill>
                <a:uFill>
                  <a:solidFill>
                    <a:srgbClr val="FFFFFF"/>
                  </a:solidFill>
                </a:uFill>
                <a:latin typeface="Arial"/>
                <a:ea typeface="华文细黑"/>
              </a:rPr>
              <a:t>Tim is going to work in the stockroom </a:t>
            </a:r>
            <a:r>
              <a:rPr lang="zh-CN" sz="2000" b="1" i="1" strike="noStrike" spc="-1" dirty="0">
                <a:solidFill>
                  <a:srgbClr val="000000"/>
                </a:solidFill>
                <a:uFill>
                  <a:solidFill>
                    <a:srgbClr val="FFFFFF"/>
                  </a:solidFill>
                </a:uFill>
                <a:latin typeface="Arial"/>
                <a:ea typeface="华文细黑"/>
              </a:rPr>
              <a:t>although</a:t>
            </a:r>
            <a:r>
              <a:rPr lang="zh-CN" sz="2000" b="0" i="1" strike="noStrike" spc="-1" dirty="0">
                <a:solidFill>
                  <a:srgbClr val="000000"/>
                </a:solidFill>
                <a:uFill>
                  <a:solidFill>
                    <a:srgbClr val="FFFFFF"/>
                  </a:solidFill>
                </a:uFill>
                <a:latin typeface="Arial"/>
                <a:ea typeface="华文细黑"/>
              </a:rPr>
              <a:t> he doesn't 	really want to.</a:t>
            </a:r>
            <a:endParaRPr lang="zh-CN" sz="2000" b="1" strike="noStrike" spc="-1" dirty="0">
              <a:solidFill>
                <a:srgbClr val="000000"/>
              </a:solidFill>
              <a:uFill>
                <a:solidFill>
                  <a:srgbClr val="FFFFFF"/>
                </a:solidFill>
              </a:uFill>
              <a:latin typeface="Arial"/>
            </a:endParaRPr>
          </a:p>
          <a:p>
            <a:pPr>
              <a:lnSpc>
                <a:spcPct val="120000"/>
              </a:lnSpc>
            </a:pPr>
            <a:endParaRPr lang="en-GB" altLang="zh-CN" sz="2000" b="1" strike="noStrike" spc="-1" dirty="0">
              <a:solidFill>
                <a:srgbClr val="000000"/>
              </a:solidFill>
              <a:uFill>
                <a:solidFill>
                  <a:srgbClr val="FFFFFF"/>
                </a:solidFill>
              </a:uFill>
              <a:latin typeface="Arial"/>
            </a:endParaRPr>
          </a:p>
          <a:p>
            <a:pPr>
              <a:lnSpc>
                <a:spcPct val="120000"/>
              </a:lnSpc>
            </a:pPr>
            <a:r>
              <a:rPr lang="en-US" altLang="zh-CN" spc="-1" dirty="0">
                <a:solidFill>
                  <a:srgbClr val="000000"/>
                </a:solidFill>
                <a:uFill>
                  <a:solidFill>
                    <a:srgbClr val="FFFFFF"/>
                  </a:solidFill>
                </a:uFill>
                <a:latin typeface="Arial"/>
                <a:ea typeface="华文细黑"/>
              </a:rPr>
              <a:t>This indicates something that is true, but unimportant, because it does not change the situation in the other clause. We use ‘although’ before a dependent clause, which could appear at the start or after the independent clause. Unlike the case with ‘but’, changing the order of the clauses will not change the relative importance of each. </a:t>
            </a:r>
            <a:endParaRPr lang="zh-CN"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00">
                                            <p:txEl>
                                              <p:charRg st="1" end="16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00">
                                            <p:txEl>
                                              <p:charRg st="169" end="16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00">
                                            <p:txEl>
                                              <p:charRg st="169" end="16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2600" b="1" strike="noStrike" spc="-1" dirty="0">
                <a:solidFill>
                  <a:srgbClr val="FFFFFF"/>
                </a:solidFill>
                <a:uFill>
                  <a:solidFill>
                    <a:srgbClr val="FFFFFF"/>
                  </a:solidFill>
                </a:uFill>
                <a:latin typeface="Arial"/>
                <a:ea typeface="SimHei"/>
              </a:rPr>
              <a:t>
</a:t>
            </a:r>
            <a:r>
              <a:rPr lang="zh-CN" sz="3200" b="1" strike="noStrike" spc="-1" dirty="0">
                <a:uFill>
                  <a:solidFill>
                    <a:srgbClr val="FFFFFF"/>
                  </a:solidFill>
                </a:uFill>
                <a:latin typeface="Arial"/>
                <a:ea typeface="SimHei"/>
              </a:rPr>
              <a:t>Contrasting ideas 
</a:t>
            </a:r>
            <a:endParaRPr lang="zh-CN" sz="3200" b="0" strike="noStrike" spc="-1" dirty="0">
              <a:uFill>
                <a:solidFill>
                  <a:srgbClr val="FFFFFF"/>
                </a:solidFill>
              </a:uFill>
              <a:latin typeface="Arial"/>
            </a:endParaRPr>
          </a:p>
        </p:txBody>
      </p:sp>
      <p:sp>
        <p:nvSpPr>
          <p:cNvPr id="98"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b="1" strike="noStrike" spc="-1" dirty="0">
                <a:solidFill>
                  <a:srgbClr val="000000"/>
                </a:solidFill>
                <a:uFill>
                  <a:solidFill>
                    <a:srgbClr val="FFFFFF"/>
                  </a:solidFill>
                </a:uFill>
                <a:latin typeface="Arial"/>
                <a:ea typeface="华文细黑"/>
              </a:rPr>
              <a:t>Despite </a:t>
            </a:r>
            <a:r>
              <a:rPr lang="zh-CN" b="0" strike="noStrike" spc="-1" dirty="0">
                <a:solidFill>
                  <a:srgbClr val="000000"/>
                </a:solidFill>
                <a:uFill>
                  <a:solidFill>
                    <a:srgbClr val="FFFFFF"/>
                  </a:solidFill>
                </a:uFill>
                <a:latin typeface="Arial"/>
                <a:ea typeface="华文细黑"/>
              </a:rPr>
              <a:t>and </a:t>
            </a:r>
            <a:r>
              <a:rPr lang="zh-CN" b="1" strike="noStrike" spc="-1" dirty="0">
                <a:solidFill>
                  <a:srgbClr val="000000"/>
                </a:solidFill>
                <a:uFill>
                  <a:solidFill>
                    <a:srgbClr val="FFFFFF"/>
                  </a:solidFill>
                </a:uFill>
                <a:latin typeface="Arial"/>
                <a:ea typeface="华文细黑"/>
              </a:rPr>
              <a:t>in spite of 
</a:t>
            </a:r>
            <a:r>
              <a:rPr lang="zh-CN" b="0" strike="noStrike" spc="-1" dirty="0">
                <a:solidFill>
                  <a:srgbClr val="000000"/>
                </a:solidFill>
                <a:uFill>
                  <a:solidFill>
                    <a:srgbClr val="FFFFFF"/>
                  </a:solidFill>
                </a:uFill>
                <a:latin typeface="Arial"/>
                <a:ea typeface="华文细黑"/>
              </a:rPr>
              <a:t>These are followed by </a:t>
            </a:r>
            <a:r>
              <a:rPr lang="zh-CN" b="1" strike="noStrike" spc="-1" dirty="0">
                <a:solidFill>
                  <a:srgbClr val="000000"/>
                </a:solidFill>
                <a:uFill>
                  <a:solidFill>
                    <a:srgbClr val="FFFFFF"/>
                  </a:solidFill>
                </a:uFill>
                <a:latin typeface="Arial"/>
                <a:ea typeface="华文细黑"/>
              </a:rPr>
              <a:t>nouns </a:t>
            </a:r>
            <a:r>
              <a:rPr lang="zh-CN" b="0" strike="noStrike" spc="-1" dirty="0">
                <a:solidFill>
                  <a:srgbClr val="000000"/>
                </a:solidFill>
                <a:uFill>
                  <a:solidFill>
                    <a:srgbClr val="FFFFFF"/>
                  </a:solidFill>
                </a:uFill>
                <a:latin typeface="Arial"/>
                <a:ea typeface="华文细黑"/>
              </a:rPr>
              <a:t>or </a:t>
            </a:r>
            <a:r>
              <a:rPr lang="zh-CN" b="1" strike="noStrike" spc="-1" dirty="0">
                <a:solidFill>
                  <a:srgbClr val="000000"/>
                </a:solidFill>
                <a:uFill>
                  <a:solidFill>
                    <a:srgbClr val="FFFFFF"/>
                  </a:solidFill>
                </a:uFill>
                <a:latin typeface="Arial"/>
                <a:ea typeface="华文细黑"/>
              </a:rPr>
              <a:t>gerunds </a:t>
            </a:r>
            <a:r>
              <a:rPr lang="zh-CN" b="0" strike="noStrike" spc="-1" dirty="0">
                <a:solidFill>
                  <a:srgbClr val="000000"/>
                </a:solidFill>
                <a:uFill>
                  <a:solidFill>
                    <a:srgbClr val="FFFFFF"/>
                  </a:solidFill>
                </a:uFill>
                <a:latin typeface="Arial"/>
                <a:ea typeface="华文细黑"/>
              </a:rPr>
              <a:t>(verb + 'ing'). They are </a:t>
            </a:r>
            <a:r>
              <a:rPr lang="zh-CN" b="1" strike="noStrike" spc="-1" dirty="0">
                <a:solidFill>
                  <a:srgbClr val="000000"/>
                </a:solidFill>
                <a:uFill>
                  <a:solidFill>
                    <a:srgbClr val="FFFFFF"/>
                  </a:solidFill>
                </a:uFill>
                <a:latin typeface="Arial"/>
                <a:ea typeface="华文细黑"/>
              </a:rPr>
              <a:t>not</a:t>
            </a:r>
            <a:r>
              <a:rPr lang="zh-CN" b="0" strike="noStrike" spc="-1" dirty="0">
                <a:solidFill>
                  <a:srgbClr val="000000"/>
                </a:solidFill>
                <a:uFill>
                  <a:solidFill>
                    <a:srgbClr val="FFFFFF"/>
                  </a:solidFill>
                </a:uFill>
                <a:latin typeface="Arial"/>
                <a:ea typeface="华文细黑"/>
              </a:rPr>
              <a:t> followed by clauses (subject + verb).</a:t>
            </a:r>
            <a:endParaRPr lang="en-GB" altLang="zh-CN" b="0" strike="noStrike" spc="-1" dirty="0">
              <a:solidFill>
                <a:srgbClr val="000000"/>
              </a:solidFill>
              <a:uFill>
                <a:solidFill>
                  <a:srgbClr val="FFFFFF"/>
                </a:solidFill>
              </a:uFill>
              <a:latin typeface="Arial"/>
              <a:ea typeface="华文细黑"/>
            </a:endParaRPr>
          </a:p>
          <a:p>
            <a:pPr marL="360">
              <a:lnSpc>
                <a:spcPct val="120000"/>
              </a:lnSpc>
              <a:buClr>
                <a:srgbClr val="2DA2BF"/>
              </a:buClr>
            </a:pPr>
            <a:r>
              <a:rPr lang="en-US" altLang="zh-CN" spc="-1" dirty="0">
                <a:solidFill>
                  <a:srgbClr val="000000"/>
                </a:solidFill>
                <a:uFill>
                  <a:solidFill>
                    <a:srgbClr val="FFFFFF"/>
                  </a:solidFill>
                </a:uFill>
                <a:latin typeface="Arial"/>
                <a:ea typeface="华文细黑"/>
              </a:rPr>
              <a:t>These also indicate something that is true, but unimportant, because it does not change the situation in the clause elsewhere in the sentence.</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r>
              <a:rPr lang="zh-CN" b="1" i="1" strike="noStrike" spc="-1" dirty="0">
                <a:solidFill>
                  <a:srgbClr val="000000"/>
                </a:solidFill>
                <a:uFill>
                  <a:solidFill>
                    <a:srgbClr val="FFFFFF"/>
                  </a:solidFill>
                </a:uFill>
                <a:latin typeface="Arial"/>
                <a:ea typeface="华文细黑"/>
              </a:rPr>
              <a:t>Despite losing </a:t>
            </a:r>
            <a:r>
              <a:rPr lang="zh-CN" b="0" i="1" strike="noStrike" spc="-1" dirty="0">
                <a:solidFill>
                  <a:srgbClr val="000000"/>
                </a:solidFill>
                <a:uFill>
                  <a:solidFill>
                    <a:srgbClr val="FFFFFF"/>
                  </a:solidFill>
                </a:uFill>
                <a:latin typeface="Arial"/>
                <a:ea typeface="华文细黑"/>
              </a:rPr>
              <a:t>the match, the team were happy.</a:t>
            </a:r>
            <a:endParaRPr lang="zh-CN" b="1" strike="noStrike" spc="-1" dirty="0">
              <a:solidFill>
                <a:srgbClr val="000000"/>
              </a:solidFill>
              <a:uFill>
                <a:solidFill>
                  <a:srgbClr val="FFFFFF"/>
                </a:solidFill>
              </a:uFill>
              <a:latin typeface="Arial"/>
            </a:endParaRPr>
          </a:p>
          <a:p>
            <a:pPr>
              <a:lnSpc>
                <a:spcPct val="100000"/>
              </a:lnSpc>
            </a:pPr>
            <a:r>
              <a:rPr lang="zh-CN" b="1" i="1" strike="noStrike" spc="-1" dirty="0">
                <a:solidFill>
                  <a:srgbClr val="000000"/>
                </a:solidFill>
                <a:uFill>
                  <a:solidFill>
                    <a:srgbClr val="FFFFFF"/>
                  </a:solidFill>
                </a:uFill>
                <a:latin typeface="Arial"/>
                <a:ea typeface="华文细黑"/>
              </a:rPr>
              <a:t>In spite of the lost match</a:t>
            </a:r>
            <a:r>
              <a:rPr lang="zh-CN" b="0" i="1" strike="noStrike" spc="-1" dirty="0">
                <a:solidFill>
                  <a:srgbClr val="000000"/>
                </a:solidFill>
                <a:uFill>
                  <a:solidFill>
                    <a:srgbClr val="FFFFFF"/>
                  </a:solidFill>
                </a:uFill>
                <a:latin typeface="Arial"/>
                <a:ea typeface="华文细黑"/>
              </a:rPr>
              <a:t>, the team were happy. (meaning: they lost the match but they were happy anyway)</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r>
              <a:rPr lang="zh-CN" b="0" strike="noStrike" spc="-1" dirty="0">
                <a:solidFill>
                  <a:srgbClr val="000000"/>
                </a:solidFill>
                <a:uFill>
                  <a:solidFill>
                    <a:srgbClr val="FFFFFF"/>
                  </a:solidFill>
                </a:uFill>
                <a:latin typeface="Arial"/>
                <a:ea typeface="华文细黑"/>
              </a:rPr>
              <a:t>If you want to use a </a:t>
            </a:r>
            <a:r>
              <a:rPr lang="zh-CN" b="1" strike="noStrike" spc="-1" dirty="0">
                <a:solidFill>
                  <a:srgbClr val="000000"/>
                </a:solidFill>
                <a:uFill>
                  <a:solidFill>
                    <a:srgbClr val="FFFFFF"/>
                  </a:solidFill>
                </a:uFill>
                <a:latin typeface="Arial"/>
                <a:ea typeface="华文细黑"/>
              </a:rPr>
              <a:t>clause </a:t>
            </a:r>
            <a:r>
              <a:rPr lang="zh-CN" b="0" strike="noStrike" spc="-1" dirty="0">
                <a:solidFill>
                  <a:srgbClr val="000000"/>
                </a:solidFill>
                <a:uFill>
                  <a:solidFill>
                    <a:srgbClr val="FFFFFF"/>
                  </a:solidFill>
                </a:uFill>
                <a:latin typeface="Arial"/>
                <a:ea typeface="华文细黑"/>
              </a:rPr>
              <a:t>with </a:t>
            </a:r>
            <a:r>
              <a:rPr lang="zh-CN" b="1" strike="noStrike" spc="-1" dirty="0">
                <a:solidFill>
                  <a:srgbClr val="000000"/>
                </a:solidFill>
                <a:uFill>
                  <a:solidFill>
                    <a:srgbClr val="FFFFFF"/>
                  </a:solidFill>
                </a:uFill>
                <a:latin typeface="Arial"/>
                <a:ea typeface="华文细黑"/>
              </a:rPr>
              <a:t>despite </a:t>
            </a:r>
            <a:r>
              <a:rPr lang="zh-CN" b="0" strike="noStrike" spc="-1" dirty="0">
                <a:solidFill>
                  <a:srgbClr val="000000"/>
                </a:solidFill>
                <a:uFill>
                  <a:solidFill>
                    <a:srgbClr val="FFFFFF"/>
                  </a:solidFill>
                </a:uFill>
                <a:latin typeface="Arial"/>
                <a:ea typeface="华文细黑"/>
              </a:rPr>
              <a:t>and </a:t>
            </a:r>
            <a:r>
              <a:rPr lang="zh-CN" b="1" strike="noStrike" spc="-1" dirty="0">
                <a:solidFill>
                  <a:srgbClr val="000000"/>
                </a:solidFill>
                <a:uFill>
                  <a:solidFill>
                    <a:srgbClr val="FFFFFF"/>
                  </a:solidFill>
                </a:uFill>
                <a:latin typeface="Arial"/>
                <a:ea typeface="华文细黑"/>
              </a:rPr>
              <a:t>in spite of</a:t>
            </a:r>
            <a:r>
              <a:rPr lang="zh-CN" b="0" strike="noStrike" spc="-1" dirty="0">
                <a:solidFill>
                  <a:srgbClr val="000000"/>
                </a:solidFill>
                <a:uFill>
                  <a:solidFill>
                    <a:srgbClr val="FFFFFF"/>
                  </a:solidFill>
                </a:uFill>
                <a:latin typeface="Arial"/>
                <a:ea typeface="华文细黑"/>
              </a:rPr>
              <a:t>, you need to add '</a:t>
            </a:r>
            <a:r>
              <a:rPr lang="zh-CN" b="1" strike="noStrike" spc="-1" dirty="0">
                <a:solidFill>
                  <a:srgbClr val="000000"/>
                </a:solidFill>
                <a:uFill>
                  <a:solidFill>
                    <a:srgbClr val="FFFFFF"/>
                  </a:solidFill>
                </a:uFill>
                <a:latin typeface="Arial"/>
                <a:ea typeface="华文细黑"/>
              </a:rPr>
              <a:t>the fact that</a:t>
            </a:r>
            <a:r>
              <a:rPr lang="zh-CN" b="0" strike="noStrike" spc="-1" dirty="0">
                <a:solidFill>
                  <a:srgbClr val="000000"/>
                </a:solidFill>
                <a:uFill>
                  <a:solidFill>
                    <a:srgbClr val="FFFFFF"/>
                  </a:solidFill>
                </a:uFill>
                <a:latin typeface="Arial"/>
                <a:ea typeface="华文细黑"/>
              </a:rPr>
              <a:t>'.</a:t>
            </a:r>
            <a:endParaRPr lang="zh-CN" b="1" strike="noStrike" spc="-1" dirty="0">
              <a:solidFill>
                <a:srgbClr val="000000"/>
              </a:solidFill>
              <a:uFill>
                <a:solidFill>
                  <a:srgbClr val="FFFFFF"/>
                </a:solidFill>
              </a:uFill>
              <a:latin typeface="Arial"/>
            </a:endParaRPr>
          </a:p>
          <a:p>
            <a:pPr>
              <a:lnSpc>
                <a:spcPct val="100000"/>
              </a:lnSpc>
            </a:pPr>
            <a:r>
              <a:rPr lang="zh-CN" b="1" i="1" strike="noStrike" spc="-1" dirty="0">
                <a:solidFill>
                  <a:srgbClr val="000000"/>
                </a:solidFill>
                <a:uFill>
                  <a:solidFill>
                    <a:srgbClr val="FFFFFF"/>
                  </a:solidFill>
                </a:uFill>
                <a:latin typeface="Arial"/>
                <a:ea typeface="华文细黑"/>
              </a:rPr>
              <a:t>Despite the fact that they lost </a:t>
            </a:r>
            <a:r>
              <a:rPr lang="zh-CN" b="0" i="1" strike="noStrike" spc="-1" dirty="0">
                <a:solidFill>
                  <a:srgbClr val="000000"/>
                </a:solidFill>
                <a:uFill>
                  <a:solidFill>
                    <a:srgbClr val="FFFFFF"/>
                  </a:solidFill>
                </a:uFill>
                <a:latin typeface="Arial"/>
                <a:ea typeface="华文细黑"/>
              </a:rPr>
              <a:t>the match, the team were happy.</a:t>
            </a:r>
            <a:endParaRPr lang="zh-CN" b="1" strike="noStrike" spc="-1" dirty="0">
              <a:solidFill>
                <a:srgbClr val="000000"/>
              </a:solidFill>
              <a:uFill>
                <a:solidFill>
                  <a:srgbClr val="FFFFFF"/>
                </a:solidFill>
              </a:uFill>
              <a:latin typeface="Arial"/>
            </a:endParaRPr>
          </a:p>
          <a:p>
            <a:pPr>
              <a:lnSpc>
                <a:spcPct val="100000"/>
              </a:lnSpc>
            </a:pPr>
            <a:r>
              <a:rPr lang="zh-CN" b="1" i="1" strike="noStrike" spc="-1" dirty="0">
                <a:solidFill>
                  <a:srgbClr val="000000"/>
                </a:solidFill>
                <a:uFill>
                  <a:solidFill>
                    <a:srgbClr val="FFFFFF"/>
                  </a:solidFill>
                </a:uFill>
                <a:latin typeface="Arial"/>
                <a:ea typeface="华文细黑"/>
              </a:rPr>
              <a:t>In spite of the fact that they lost</a:t>
            </a:r>
            <a:r>
              <a:rPr lang="zh-CN" b="0" i="1" strike="noStrike" spc="-1" dirty="0">
                <a:solidFill>
                  <a:srgbClr val="000000"/>
                </a:solidFill>
                <a:uFill>
                  <a:solidFill>
                    <a:srgbClr val="FFFFFF"/>
                  </a:solidFill>
                </a:uFill>
                <a:latin typeface="Arial"/>
                <a:ea typeface="华文细黑"/>
              </a:rPr>
              <a:t>, the team were happy.</a:t>
            </a:r>
            <a:endParaRPr lang="zh-CN"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p:txBody>
      </p:sp>
    </p:spTree>
    <p:extLst>
      <p:ext uri="{BB962C8B-B14F-4D97-AF65-F5344CB8AC3E}">
        <p14:creationId xmlns:p14="http://schemas.microsoft.com/office/powerpoint/2010/main" val="173356875"/>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8">
                                            <p:txEl>
                                              <p:charRg st="535" end="53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8">
                                            <p:txEl>
                                              <p:charRg st="535" end="53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98">
                                            <p:txEl>
                                              <p:charRg st="535" end="53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98">
                                            <p:txEl>
                                              <p:charRg st="535" end="53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98">
                                            <p:txEl>
                                              <p:charRg st="535" end="53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2600" b="1" strike="noStrike" spc="-1" dirty="0">
                <a:solidFill>
                  <a:srgbClr val="FFFFFF"/>
                </a:solidFill>
                <a:uFill>
                  <a:solidFill>
                    <a:srgbClr val="FFFFFF"/>
                  </a:solidFill>
                </a:uFill>
                <a:latin typeface="Arial"/>
                <a:ea typeface="SimHei"/>
              </a:rPr>
              <a:t>
</a:t>
            </a:r>
            <a:r>
              <a:rPr lang="zh-CN" sz="3200" b="1" strike="noStrike" spc="-1" dirty="0">
                <a:uFill>
                  <a:solidFill>
                    <a:srgbClr val="FFFFFF"/>
                  </a:solidFill>
                </a:uFill>
                <a:latin typeface="Arial"/>
                <a:ea typeface="SimHei"/>
              </a:rPr>
              <a:t>Contrasting ideas 
</a:t>
            </a:r>
            <a:endParaRPr lang="zh-CN" sz="3200" b="0" strike="noStrike" spc="-1" dirty="0">
              <a:uFill>
                <a:solidFill>
                  <a:srgbClr val="FFFFFF"/>
                </a:solidFill>
              </a:uFill>
              <a:latin typeface="Arial"/>
            </a:endParaRPr>
          </a:p>
        </p:txBody>
      </p:sp>
      <p:sp>
        <p:nvSpPr>
          <p:cNvPr id="98" name="TextShape 2"/>
          <p:cNvSpPr txBox="1"/>
          <p:nvPr/>
        </p:nvSpPr>
        <p:spPr>
          <a:xfrm>
            <a:off x="397440" y="90900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en-GB" altLang="zh-CN" b="1" strike="noStrike" spc="-1" dirty="0">
                <a:solidFill>
                  <a:srgbClr val="000000"/>
                </a:solidFill>
                <a:uFill>
                  <a:solidFill>
                    <a:srgbClr val="FFFFFF"/>
                  </a:solidFill>
                </a:uFill>
                <a:latin typeface="Arial"/>
                <a:ea typeface="华文细黑"/>
              </a:rPr>
              <a:t>‘Although’ versus ‘d</a:t>
            </a:r>
            <a:r>
              <a:rPr lang="zh-CN" b="1" strike="noStrike" spc="-1" dirty="0">
                <a:solidFill>
                  <a:srgbClr val="000000"/>
                </a:solidFill>
                <a:uFill>
                  <a:solidFill>
                    <a:srgbClr val="FFFFFF"/>
                  </a:solidFill>
                </a:uFill>
                <a:latin typeface="Arial"/>
                <a:ea typeface="华文细黑"/>
              </a:rPr>
              <a:t>espite</a:t>
            </a:r>
            <a:r>
              <a:rPr lang="en-GB" altLang="zh-CN" b="1" strike="noStrike" spc="-1" dirty="0">
                <a:solidFill>
                  <a:srgbClr val="000000"/>
                </a:solidFill>
                <a:uFill>
                  <a:solidFill>
                    <a:srgbClr val="FFFFFF"/>
                  </a:solidFill>
                </a:uFill>
                <a:latin typeface="Arial"/>
                <a:ea typeface="华文细黑"/>
              </a:rPr>
              <a:t>’</a:t>
            </a:r>
            <a:r>
              <a:rPr lang="zh-CN" b="1" strike="noStrike" spc="-1" dirty="0">
                <a:solidFill>
                  <a:srgbClr val="000000"/>
                </a:solidFill>
                <a:uFill>
                  <a:solidFill>
                    <a:srgbClr val="FFFFFF"/>
                  </a:solidFill>
                </a:uFill>
                <a:latin typeface="Arial"/>
                <a:ea typeface="华文细黑"/>
              </a:rPr>
              <a:t> </a:t>
            </a:r>
            <a:r>
              <a:rPr lang="en-GB" altLang="zh-CN" b="0" strike="noStrike" spc="-1" dirty="0">
                <a:solidFill>
                  <a:srgbClr val="000000"/>
                </a:solidFill>
                <a:uFill>
                  <a:solidFill>
                    <a:srgbClr val="FFFFFF"/>
                  </a:solidFill>
                </a:uFill>
                <a:latin typeface="Arial"/>
                <a:ea typeface="华文细黑"/>
              </a:rPr>
              <a:t>/</a:t>
            </a:r>
            <a:r>
              <a:rPr lang="zh-CN" b="0" strike="noStrike" spc="-1" dirty="0">
                <a:solidFill>
                  <a:srgbClr val="000000"/>
                </a:solidFill>
                <a:uFill>
                  <a:solidFill>
                    <a:srgbClr val="FFFFFF"/>
                  </a:solidFill>
                </a:uFill>
                <a:latin typeface="Arial"/>
                <a:ea typeface="华文细黑"/>
              </a:rPr>
              <a:t> </a:t>
            </a:r>
            <a:r>
              <a:rPr lang="en-GB" altLang="zh-CN" b="0" strike="noStrike" spc="-1" dirty="0">
                <a:solidFill>
                  <a:srgbClr val="000000"/>
                </a:solidFill>
                <a:uFill>
                  <a:solidFill>
                    <a:srgbClr val="FFFFFF"/>
                  </a:solidFill>
                </a:uFill>
                <a:latin typeface="Arial"/>
                <a:ea typeface="华文细黑"/>
              </a:rPr>
              <a:t>’</a:t>
            </a:r>
            <a:r>
              <a:rPr lang="zh-CN" b="1" strike="noStrike" spc="-1" dirty="0">
                <a:solidFill>
                  <a:srgbClr val="000000"/>
                </a:solidFill>
                <a:uFill>
                  <a:solidFill>
                    <a:srgbClr val="FFFFFF"/>
                  </a:solidFill>
                </a:uFill>
                <a:latin typeface="Arial"/>
                <a:ea typeface="华文细黑"/>
              </a:rPr>
              <a:t>in spite of</a:t>
            </a:r>
            <a:r>
              <a:rPr lang="en-GB" altLang="zh-CN" b="1" strike="noStrike" spc="-1" dirty="0">
                <a:solidFill>
                  <a:srgbClr val="000000"/>
                </a:solidFill>
                <a:uFill>
                  <a:solidFill>
                    <a:srgbClr val="FFFFFF"/>
                  </a:solidFill>
                </a:uFill>
                <a:latin typeface="Arial"/>
                <a:ea typeface="华文细黑"/>
              </a:rPr>
              <a:t>’</a:t>
            </a:r>
            <a:r>
              <a:rPr lang="zh-CN" b="1" strike="noStrike" spc="-1" dirty="0">
                <a:solidFill>
                  <a:srgbClr val="000000"/>
                </a:solidFill>
                <a:uFill>
                  <a:solidFill>
                    <a:srgbClr val="FFFFFF"/>
                  </a:solidFill>
                </a:uFill>
                <a:latin typeface="Arial"/>
                <a:ea typeface="华文细黑"/>
              </a:rPr>
              <a:t> </a:t>
            </a:r>
            <a:endParaRPr lang="en-GB" altLang="zh-CN" b="1" strike="noStrike" spc="-1" dirty="0">
              <a:solidFill>
                <a:srgbClr val="000000"/>
              </a:solidFill>
              <a:uFill>
                <a:solidFill>
                  <a:srgbClr val="FFFFFF"/>
                </a:solidFill>
              </a:uFill>
              <a:latin typeface="Arial"/>
              <a:ea typeface="华文细黑"/>
            </a:endParaRPr>
          </a:p>
          <a:p>
            <a:pPr marL="360">
              <a:lnSpc>
                <a:spcPct val="120000"/>
              </a:lnSpc>
              <a:buClr>
                <a:srgbClr val="2DA2BF"/>
              </a:buClr>
            </a:pPr>
            <a:r>
              <a:rPr lang="en-GB" altLang="zh-CN" b="1" spc="-1" dirty="0">
                <a:solidFill>
                  <a:srgbClr val="000000"/>
                </a:solidFill>
                <a:uFill>
                  <a:solidFill>
                    <a:srgbClr val="FFFFFF"/>
                  </a:solidFill>
                </a:uFill>
                <a:latin typeface="Arial"/>
              </a:rPr>
              <a:t>The MEANING of ‘although’ and ‘despite’ / ‘in spite of’ is the same: </a:t>
            </a:r>
            <a:r>
              <a:rPr lang="en-GB" altLang="zh-CN" spc="-1" dirty="0">
                <a:solidFill>
                  <a:srgbClr val="000000"/>
                </a:solidFill>
                <a:uFill>
                  <a:solidFill>
                    <a:srgbClr val="FFFFFF"/>
                  </a:solidFill>
                </a:uFill>
                <a:latin typeface="Arial"/>
              </a:rPr>
              <a:t>t</a:t>
            </a:r>
            <a:r>
              <a:rPr lang="en-US" altLang="zh-CN" spc="-1" dirty="0">
                <a:solidFill>
                  <a:srgbClr val="000000"/>
                </a:solidFill>
                <a:uFill>
                  <a:solidFill>
                    <a:srgbClr val="FFFFFF"/>
                  </a:solidFill>
                </a:uFill>
                <a:latin typeface="Arial"/>
                <a:ea typeface="华文细黑"/>
              </a:rPr>
              <a:t>hey both indicate something that is true, but unimportant, because it does not change the situation in the independent clause.</a:t>
            </a:r>
          </a:p>
          <a:p>
            <a:pPr marL="360">
              <a:lnSpc>
                <a:spcPct val="120000"/>
              </a:lnSpc>
              <a:buClr>
                <a:srgbClr val="2DA2BF"/>
              </a:buClr>
            </a:pPr>
            <a:r>
              <a:rPr lang="en-US" altLang="zh-CN" b="1" strike="noStrike" spc="-1" dirty="0">
                <a:solidFill>
                  <a:srgbClr val="000000"/>
                </a:solidFill>
                <a:uFill>
                  <a:solidFill>
                    <a:srgbClr val="FFFFFF"/>
                  </a:solidFill>
                </a:uFill>
                <a:latin typeface="Arial"/>
                <a:ea typeface="华文细黑"/>
              </a:rPr>
              <a:t>However, the GRAMMAR is different. </a:t>
            </a:r>
            <a:r>
              <a:rPr lang="en-GB" altLang="zh-CN" b="1" spc="-1" dirty="0">
                <a:solidFill>
                  <a:srgbClr val="000000"/>
                </a:solidFill>
                <a:uFill>
                  <a:solidFill>
                    <a:srgbClr val="FFFFFF"/>
                  </a:solidFill>
                </a:uFill>
                <a:latin typeface="Arial"/>
                <a:ea typeface="华文细黑"/>
              </a:rPr>
              <a:t>‘Although’ requires a clause after it, whereas </a:t>
            </a:r>
            <a:r>
              <a:rPr lang="en-GB" altLang="zh-CN" b="1" spc="-1" dirty="0">
                <a:solidFill>
                  <a:srgbClr val="000000"/>
                </a:solidFill>
                <a:uFill>
                  <a:solidFill>
                    <a:srgbClr val="FFFFFF"/>
                  </a:solidFill>
                </a:uFill>
                <a:latin typeface="Arial"/>
              </a:rPr>
              <a:t>‘despite’ and ‘in spite of’ require a noun or a gerund.</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r>
              <a:rPr lang="en-GB" altLang="zh-CN" b="1" i="1" strike="noStrike" spc="-1" dirty="0">
                <a:solidFill>
                  <a:srgbClr val="000000"/>
                </a:solidFill>
                <a:uFill>
                  <a:solidFill>
                    <a:srgbClr val="FFFFFF"/>
                  </a:solidFill>
                </a:uFill>
                <a:latin typeface="Arial"/>
                <a:ea typeface="华文细黑"/>
              </a:rPr>
              <a:t>Although they lost the</a:t>
            </a:r>
            <a:r>
              <a:rPr lang="zh-CN" b="1" i="1" strike="noStrike" spc="-1" dirty="0">
                <a:solidFill>
                  <a:srgbClr val="000000"/>
                </a:solidFill>
                <a:uFill>
                  <a:solidFill>
                    <a:srgbClr val="FFFFFF"/>
                  </a:solidFill>
                </a:uFill>
                <a:latin typeface="Arial"/>
                <a:ea typeface="华文细黑"/>
              </a:rPr>
              <a:t> match</a:t>
            </a:r>
            <a:r>
              <a:rPr lang="zh-CN" b="0" i="1" strike="noStrike" spc="-1" dirty="0">
                <a:solidFill>
                  <a:srgbClr val="000000"/>
                </a:solidFill>
                <a:uFill>
                  <a:solidFill>
                    <a:srgbClr val="FFFFFF"/>
                  </a:solidFill>
                </a:uFill>
                <a:latin typeface="Arial"/>
                <a:ea typeface="华文细黑"/>
              </a:rPr>
              <a:t>, the team were happy. (meaning: they lost the match but they were happy anyway)</a:t>
            </a:r>
            <a:endParaRPr lang="en-GB" altLang="zh-CN" b="0" i="1" strike="noStrike" spc="-1" dirty="0">
              <a:solidFill>
                <a:srgbClr val="000000"/>
              </a:solidFill>
              <a:uFill>
                <a:solidFill>
                  <a:srgbClr val="FFFFFF"/>
                </a:solidFill>
              </a:uFill>
              <a:latin typeface="Arial"/>
              <a:ea typeface="华文细黑"/>
            </a:endParaRPr>
          </a:p>
          <a:p>
            <a:r>
              <a:rPr lang="en-US" altLang="zh-CN" b="1" i="1" spc="-1" dirty="0">
                <a:solidFill>
                  <a:srgbClr val="000000"/>
                </a:solidFill>
                <a:uFill>
                  <a:solidFill>
                    <a:srgbClr val="FFFFFF"/>
                  </a:solidFill>
                </a:uFill>
                <a:latin typeface="Arial"/>
                <a:ea typeface="华文细黑"/>
              </a:rPr>
              <a:t>Despite losing </a:t>
            </a:r>
            <a:r>
              <a:rPr lang="en-US" altLang="zh-CN" i="1" spc="-1" dirty="0">
                <a:solidFill>
                  <a:srgbClr val="000000"/>
                </a:solidFill>
                <a:uFill>
                  <a:solidFill>
                    <a:srgbClr val="FFFFFF"/>
                  </a:solidFill>
                </a:uFill>
                <a:latin typeface="Arial"/>
                <a:ea typeface="华文细黑"/>
              </a:rPr>
              <a:t>the match, the team were happy. (meaning: they lost the match but they were happy anyway)</a:t>
            </a:r>
          </a:p>
          <a:p>
            <a:endParaRPr lang="en-US" altLang="zh-CN" b="1" i="1" spc="-1" dirty="0">
              <a:solidFill>
                <a:srgbClr val="000000"/>
              </a:solidFill>
              <a:uFill>
                <a:solidFill>
                  <a:srgbClr val="FFFFFF"/>
                </a:solidFill>
              </a:uFill>
              <a:latin typeface="Arial"/>
              <a:ea typeface="华文细黑"/>
            </a:endParaRPr>
          </a:p>
          <a:p>
            <a:r>
              <a:rPr lang="en-US" altLang="zh-CN" b="1" spc="-1" dirty="0">
                <a:solidFill>
                  <a:srgbClr val="000000"/>
                </a:solidFill>
                <a:uFill>
                  <a:solidFill>
                    <a:srgbClr val="FFFFFF"/>
                  </a:solidFill>
                </a:uFill>
                <a:latin typeface="Arial"/>
                <a:ea typeface="华文细黑"/>
              </a:rPr>
              <a:t>If we want to </a:t>
            </a:r>
            <a:r>
              <a:rPr lang="en-US" altLang="zh-CN" b="1" spc="-1" dirty="0" err="1">
                <a:solidFill>
                  <a:srgbClr val="000000"/>
                </a:solidFill>
                <a:uFill>
                  <a:solidFill>
                    <a:srgbClr val="FFFFFF"/>
                  </a:solidFill>
                </a:uFill>
                <a:latin typeface="Arial"/>
                <a:ea typeface="华文细黑"/>
              </a:rPr>
              <a:t>emphasise</a:t>
            </a:r>
            <a:r>
              <a:rPr lang="en-US" altLang="zh-CN" b="1" spc="-1" dirty="0">
                <a:solidFill>
                  <a:srgbClr val="000000"/>
                </a:solidFill>
                <a:uFill>
                  <a:solidFill>
                    <a:srgbClr val="FFFFFF"/>
                  </a:solidFill>
                </a:uFill>
                <a:latin typeface="Arial"/>
                <a:ea typeface="华文细黑"/>
              </a:rPr>
              <a:t> this contrast, we can add ‘still’:</a:t>
            </a:r>
            <a:endParaRPr lang="zh-CN" altLang="en-US" b="1" spc="-1" dirty="0">
              <a:solidFill>
                <a:srgbClr val="000000"/>
              </a:solidFill>
              <a:uFill>
                <a:solidFill>
                  <a:srgbClr val="FFFFFF"/>
                </a:solidFill>
              </a:uFill>
              <a:latin typeface="Arial"/>
            </a:endParaRPr>
          </a:p>
          <a:p>
            <a:pPr>
              <a:lnSpc>
                <a:spcPct val="100000"/>
              </a:lnSpc>
            </a:pPr>
            <a:r>
              <a:rPr lang="en-GB" altLang="zh-CN" b="1" i="1" spc="-1" dirty="0">
                <a:solidFill>
                  <a:srgbClr val="000000"/>
                </a:solidFill>
                <a:uFill>
                  <a:solidFill>
                    <a:srgbClr val="FFFFFF"/>
                  </a:solidFill>
                </a:uFill>
                <a:latin typeface="Arial"/>
                <a:ea typeface="华文细黑"/>
              </a:rPr>
              <a:t>Although they lost the</a:t>
            </a:r>
            <a:r>
              <a:rPr lang="zh-CN" altLang="en-US" b="1" i="1" spc="-1" dirty="0">
                <a:solidFill>
                  <a:srgbClr val="000000"/>
                </a:solidFill>
                <a:uFill>
                  <a:solidFill>
                    <a:srgbClr val="FFFFFF"/>
                  </a:solidFill>
                </a:uFill>
                <a:latin typeface="Arial"/>
                <a:ea typeface="华文细黑"/>
              </a:rPr>
              <a:t> </a:t>
            </a:r>
            <a:r>
              <a:rPr lang="en-US" altLang="zh-CN" b="1" i="1" spc="-1" dirty="0">
                <a:solidFill>
                  <a:srgbClr val="000000"/>
                </a:solidFill>
                <a:uFill>
                  <a:solidFill>
                    <a:srgbClr val="FFFFFF"/>
                  </a:solidFill>
                </a:uFill>
                <a:latin typeface="Arial"/>
                <a:ea typeface="华文细黑"/>
              </a:rPr>
              <a:t>match</a:t>
            </a:r>
            <a:r>
              <a:rPr lang="en-US" altLang="zh-CN" i="1" spc="-1" dirty="0">
                <a:solidFill>
                  <a:srgbClr val="000000"/>
                </a:solidFill>
                <a:uFill>
                  <a:solidFill>
                    <a:srgbClr val="FFFFFF"/>
                  </a:solidFill>
                </a:uFill>
                <a:latin typeface="Arial"/>
                <a:ea typeface="华文细黑"/>
              </a:rPr>
              <a:t>, the team were still happy.</a:t>
            </a:r>
          </a:p>
          <a:p>
            <a:pPr>
              <a:lnSpc>
                <a:spcPct val="100000"/>
              </a:lnSpc>
            </a:pPr>
            <a:r>
              <a:rPr lang="en-US" altLang="zh-CN" b="1" i="1" spc="-1" dirty="0">
                <a:solidFill>
                  <a:srgbClr val="000000"/>
                </a:solidFill>
                <a:uFill>
                  <a:solidFill>
                    <a:srgbClr val="FFFFFF"/>
                  </a:solidFill>
                </a:uFill>
                <a:latin typeface="Arial"/>
                <a:ea typeface="华文细黑"/>
              </a:rPr>
              <a:t>In spite of losing </a:t>
            </a:r>
            <a:r>
              <a:rPr lang="en-US" altLang="zh-CN" i="1" spc="-1" dirty="0">
                <a:solidFill>
                  <a:srgbClr val="000000"/>
                </a:solidFill>
                <a:uFill>
                  <a:solidFill>
                    <a:srgbClr val="FFFFFF"/>
                  </a:solidFill>
                </a:uFill>
                <a:latin typeface="Arial"/>
                <a:ea typeface="华文细黑"/>
              </a:rPr>
              <a:t>the match, the team were still happy.</a:t>
            </a:r>
            <a:endParaRPr lang="zh-CN" b="1" strike="noStrike" spc="-1" dirty="0">
              <a:solidFill>
                <a:srgbClr val="000000"/>
              </a:solidFill>
              <a:uFill>
                <a:solidFill>
                  <a:srgbClr val="FFFFFF"/>
                </a:solidFill>
              </a:uFill>
              <a:latin typeface="Arial"/>
            </a:endParaRPr>
          </a:p>
          <a:p>
            <a:pPr>
              <a:lnSpc>
                <a:spcPct val="100000"/>
              </a:lnSpc>
            </a:pPr>
            <a:endParaRPr lang="zh-CN"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p:txBody>
      </p:sp>
    </p:spTree>
    <p:extLst>
      <p:ext uri="{BB962C8B-B14F-4D97-AF65-F5344CB8AC3E}">
        <p14:creationId xmlns:p14="http://schemas.microsoft.com/office/powerpoint/2010/main" val="1917024941"/>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8">
                                            <p:txEl>
                                              <p:charRg st="422" end="42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8">
                                            <p:txEl>
                                              <p:charRg st="422" end="42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98">
                                            <p:txEl>
                                              <p:charRg st="422" end="42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98">
                                            <p:txEl>
                                              <p:charRg st="422" end="42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98">
                                            <p:txEl>
                                              <p:charRg st="422" end="42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2600" b="1" strike="noStrike" spc="-1" dirty="0">
                <a:solidFill>
                  <a:srgbClr val="FFFFFF"/>
                </a:solidFill>
                <a:uFill>
                  <a:solidFill>
                    <a:srgbClr val="FFFFFF"/>
                  </a:solidFill>
                </a:uFill>
                <a:latin typeface="Arial"/>
                <a:ea typeface="SimHei"/>
              </a:rPr>
              <a:t>
</a:t>
            </a:r>
            <a:r>
              <a:rPr lang="en-US" altLang="zh-CN" sz="2800" b="1" spc="-1" dirty="0">
                <a:uFill>
                  <a:solidFill>
                    <a:srgbClr val="FFFFFF"/>
                  </a:solidFill>
                </a:uFill>
                <a:latin typeface="Arial"/>
                <a:ea typeface="SimHei"/>
              </a:rPr>
              <a:t>Contrasting ideas </a:t>
            </a:r>
            <a:r>
              <a:rPr lang="zh-CN" sz="2600" b="1" strike="noStrike" spc="-1" dirty="0">
                <a:solidFill>
                  <a:srgbClr val="FFFFFF"/>
                </a:solidFill>
                <a:uFill>
                  <a:solidFill>
                    <a:srgbClr val="FFFFFF"/>
                  </a:solidFill>
                </a:uFill>
                <a:latin typeface="Arial"/>
                <a:ea typeface="SimHei"/>
              </a:rPr>
              <a:t>
</a:t>
            </a:r>
            <a:endParaRPr lang="zh-CN" sz="2600" b="0" strike="noStrike" spc="-1" dirty="0">
              <a:solidFill>
                <a:srgbClr val="000000"/>
              </a:solidFill>
              <a:uFill>
                <a:solidFill>
                  <a:srgbClr val="FFFFFF"/>
                </a:solidFill>
              </a:uFill>
              <a:latin typeface="Arial"/>
            </a:endParaRPr>
          </a:p>
        </p:txBody>
      </p:sp>
      <p:sp>
        <p:nvSpPr>
          <p:cNvPr id="104" name="TextShape 2"/>
          <p:cNvSpPr txBox="1"/>
          <p:nvPr/>
        </p:nvSpPr>
        <p:spPr>
          <a:xfrm>
            <a:off x="468540" y="1052736"/>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Yet
</a:t>
            </a:r>
            <a:r>
              <a:rPr lang="zh-CN" sz="1800" b="0" strike="noStrike" spc="-1" dirty="0">
                <a:solidFill>
                  <a:srgbClr val="000000"/>
                </a:solidFill>
                <a:uFill>
                  <a:solidFill>
                    <a:srgbClr val="FFFFFF"/>
                  </a:solidFill>
                </a:uFill>
                <a:latin typeface="Arial"/>
                <a:ea typeface="华文细黑"/>
              </a:rPr>
              <a:t>This linker is used to say something surprising that </a:t>
            </a:r>
            <a:r>
              <a:rPr lang="en-GB" altLang="zh-CN" sz="1800" b="0" strike="noStrike" spc="-1" dirty="0">
                <a:solidFill>
                  <a:srgbClr val="000000"/>
                </a:solidFill>
                <a:uFill>
                  <a:solidFill>
                    <a:srgbClr val="FFFFFF"/>
                  </a:solidFill>
                </a:uFill>
                <a:latin typeface="Arial"/>
                <a:ea typeface="华文细黑"/>
              </a:rPr>
              <a:t>does not seem to fit with</a:t>
            </a:r>
            <a:r>
              <a:rPr lang="zh-CN" sz="1800" b="0" strike="noStrike" spc="-1" dirty="0">
                <a:solidFill>
                  <a:srgbClr val="000000"/>
                </a:solidFill>
                <a:uFill>
                  <a:solidFill>
                    <a:srgbClr val="FFFFFF"/>
                  </a:solidFill>
                </a:uFill>
                <a:latin typeface="Arial"/>
                <a:ea typeface="华文细黑"/>
              </a:rPr>
              <a:t> what has just been said</a:t>
            </a:r>
            <a:r>
              <a:rPr lang="en-GB" altLang="zh-CN" sz="1800" b="0" strike="noStrike" spc="-1" dirty="0">
                <a:solidFill>
                  <a:srgbClr val="000000"/>
                </a:solidFill>
                <a:uFill>
                  <a:solidFill>
                    <a:srgbClr val="FFFFFF"/>
                  </a:solidFill>
                </a:uFill>
                <a:latin typeface="Arial"/>
                <a:ea typeface="华文细黑"/>
              </a:rPr>
              <a:t> (although in fact it does)</a:t>
            </a:r>
            <a:r>
              <a:rPr lang="zh-CN" sz="1800" b="0" strike="noStrike" spc="-1" dirty="0">
                <a:solidFill>
                  <a:srgbClr val="000000"/>
                </a:solidFill>
                <a:uFill>
                  <a:solidFill>
                    <a:srgbClr val="FFFFFF"/>
                  </a:solidFill>
                </a:uFill>
                <a:latin typeface="Arial"/>
                <a:ea typeface="华文细黑"/>
              </a:rPr>
              <a:t>.</a:t>
            </a:r>
            <a:r>
              <a:rPr lang="en-GB" altLang="zh-CN" sz="1800" b="0" strike="noStrike" spc="-1" dirty="0">
                <a:solidFill>
                  <a:srgbClr val="000000"/>
                </a:solidFill>
                <a:uFill>
                  <a:solidFill>
                    <a:srgbClr val="FFFFFF"/>
                  </a:solidFill>
                </a:uFill>
                <a:latin typeface="Arial"/>
                <a:ea typeface="华文细黑"/>
              </a:rPr>
              <a:t> It is stronger than ‘but’.</a:t>
            </a:r>
            <a:endParaRPr lang="en-GB" altLang="zh-CN" b="1" spc="-1" dirty="0">
              <a:solidFill>
                <a:srgbClr val="000000"/>
              </a:solidFill>
              <a:uFill>
                <a:solidFill>
                  <a:srgbClr val="FFFFFF"/>
                </a:solidFill>
              </a:uFill>
              <a:latin typeface="Arial"/>
              <a:ea typeface="华文细黑"/>
            </a:endParaRPr>
          </a:p>
          <a:p>
            <a:pPr marL="343080" indent="-342720">
              <a:lnSpc>
                <a:spcPct val="120000"/>
              </a:lnSpc>
              <a:buClr>
                <a:srgbClr val="2DA2BF"/>
              </a:buClr>
              <a:buFont typeface="Wingdings" charset="2"/>
              <a:buChar char=""/>
            </a:pP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	</a:t>
            </a:r>
            <a:r>
              <a:rPr lang="zh-CN" sz="1800" b="0" i="1" strike="noStrike" spc="-1" dirty="0">
                <a:solidFill>
                  <a:srgbClr val="000000"/>
                </a:solidFill>
                <a:uFill>
                  <a:solidFill>
                    <a:srgbClr val="FFFFFF"/>
                  </a:solidFill>
                </a:uFill>
                <a:latin typeface="Arial"/>
                <a:ea typeface="华文细黑"/>
              </a:rPr>
              <a:t>He's overweight and bald, </a:t>
            </a:r>
            <a:r>
              <a:rPr lang="zh-CN" sz="1800" b="1" i="1" strike="noStrike" spc="-1" dirty="0">
                <a:solidFill>
                  <a:srgbClr val="000000"/>
                </a:solidFill>
                <a:uFill>
                  <a:solidFill>
                    <a:srgbClr val="FFFFFF"/>
                  </a:solidFill>
                </a:uFill>
                <a:latin typeface="Arial"/>
                <a:ea typeface="华文细黑"/>
              </a:rPr>
              <a:t>yet</a:t>
            </a:r>
            <a:r>
              <a:rPr lang="zh-CN" sz="1800" b="0" i="1" strike="noStrike" spc="-1" dirty="0">
                <a:solidFill>
                  <a:srgbClr val="000000"/>
                </a:solidFill>
                <a:uFill>
                  <a:solidFill>
                    <a:srgbClr val="FFFFFF"/>
                  </a:solidFill>
                </a:uFill>
                <a:latin typeface="Arial"/>
                <a:ea typeface="华文细黑"/>
              </a:rPr>
              <a:t> he is </a:t>
            </a:r>
            <a:r>
              <a:rPr lang="en-GB" altLang="zh-CN" sz="1800" b="0" i="1" strike="noStrike" spc="-1" dirty="0">
                <a:solidFill>
                  <a:srgbClr val="000000"/>
                </a:solidFill>
                <a:uFill>
                  <a:solidFill>
                    <a:srgbClr val="FFFFFF"/>
                  </a:solidFill>
                </a:uFill>
                <a:latin typeface="Arial"/>
                <a:ea typeface="华文细黑"/>
              </a:rPr>
              <a:t>somehow </a:t>
            </a:r>
            <a:r>
              <a:rPr lang="zh-CN" sz="1800" b="0" i="1" strike="noStrike" spc="-1" dirty="0">
                <a:solidFill>
                  <a:srgbClr val="000000"/>
                </a:solidFill>
                <a:uFill>
                  <a:solidFill>
                    <a:srgbClr val="FFFFFF"/>
                  </a:solidFill>
                </a:uFill>
                <a:latin typeface="Arial"/>
                <a:ea typeface="华文细黑"/>
              </a:rPr>
              <a:t>attractive.</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He studied a lot, </a:t>
            </a:r>
            <a:r>
              <a:rPr lang="zh-CN" sz="1800" b="1" i="1" strike="noStrike" spc="-1" dirty="0">
                <a:solidFill>
                  <a:srgbClr val="000000"/>
                </a:solidFill>
                <a:uFill>
                  <a:solidFill>
                    <a:srgbClr val="FFFFFF"/>
                  </a:solidFill>
                </a:uFill>
                <a:latin typeface="Arial"/>
                <a:ea typeface="华文细黑"/>
              </a:rPr>
              <a:t>yet</a:t>
            </a:r>
            <a:r>
              <a:rPr lang="zh-CN" sz="1800" b="0" i="1" strike="noStrike" spc="-1" dirty="0">
                <a:solidFill>
                  <a:srgbClr val="000000"/>
                </a:solidFill>
                <a:uFill>
                  <a:solidFill>
                    <a:srgbClr val="FFFFFF"/>
                  </a:solidFill>
                </a:uFill>
                <a:latin typeface="Arial"/>
                <a:ea typeface="华文细黑"/>
              </a:rPr>
              <a:t> he didn't pass the exam.</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Nevertheless </a:t>
            </a:r>
            <a:r>
              <a:rPr lang="en-GB" altLang="zh-CN" sz="1800" b="1" strike="noStrike" spc="-1" dirty="0">
                <a:solidFill>
                  <a:srgbClr val="000000"/>
                </a:solidFill>
                <a:uFill>
                  <a:solidFill>
                    <a:srgbClr val="FFFFFF"/>
                  </a:solidFill>
                </a:uFill>
                <a:latin typeface="Arial"/>
                <a:ea typeface="华文细黑"/>
              </a:rPr>
              <a:t>&amp;</a:t>
            </a:r>
            <a:r>
              <a:rPr lang="zh-CN" sz="1800" b="1" strike="noStrike" spc="-1" dirty="0">
                <a:solidFill>
                  <a:srgbClr val="000000"/>
                </a:solidFill>
                <a:uFill>
                  <a:solidFill>
                    <a:srgbClr val="FFFFFF"/>
                  </a:solidFill>
                </a:uFill>
                <a:latin typeface="Arial"/>
                <a:ea typeface="华文细黑"/>
              </a:rPr>
              <a:t> Nonetheless
</a:t>
            </a:r>
            <a:r>
              <a:rPr lang="zh-CN" sz="1800" b="0" strike="noStrike" spc="-1" dirty="0">
                <a:solidFill>
                  <a:srgbClr val="000000"/>
                </a:solidFill>
                <a:uFill>
                  <a:solidFill>
                    <a:srgbClr val="FFFFFF"/>
                  </a:solidFill>
                </a:uFill>
                <a:latin typeface="Arial"/>
                <a:ea typeface="华文细黑"/>
              </a:rPr>
              <a:t>These linkers mean the same, </a:t>
            </a:r>
            <a:r>
              <a:rPr lang="en-GB" altLang="zh-CN" sz="1800" b="0" strike="noStrike" spc="-1" dirty="0">
                <a:solidFill>
                  <a:srgbClr val="000000"/>
                </a:solidFill>
                <a:uFill>
                  <a:solidFill>
                    <a:srgbClr val="FFFFFF"/>
                  </a:solidFill>
                </a:uFill>
                <a:latin typeface="Arial"/>
                <a:ea typeface="华文细黑"/>
              </a:rPr>
              <a:t>al</a:t>
            </a:r>
            <a:r>
              <a:rPr lang="zh-CN" sz="1800" b="0" strike="noStrike" spc="-1" dirty="0">
                <a:solidFill>
                  <a:srgbClr val="000000"/>
                </a:solidFill>
                <a:uFill>
                  <a:solidFill>
                    <a:srgbClr val="FFFFFF"/>
                  </a:solidFill>
                </a:uFill>
                <a:latin typeface="Arial"/>
                <a:ea typeface="华文细黑"/>
              </a:rPr>
              <a:t>though </a:t>
            </a:r>
            <a:r>
              <a:rPr lang="zh-CN" sz="1800" b="1" strike="noStrike" spc="-1" dirty="0">
                <a:solidFill>
                  <a:srgbClr val="000000"/>
                </a:solidFill>
                <a:uFill>
                  <a:solidFill>
                    <a:srgbClr val="FFFFFF"/>
                  </a:solidFill>
                </a:uFill>
                <a:latin typeface="Arial"/>
                <a:ea typeface="华文细黑"/>
              </a:rPr>
              <a:t>nevertheless</a:t>
            </a:r>
            <a:r>
              <a:rPr lang="zh-CN" sz="1800" b="0" strike="noStrike" spc="-1" dirty="0">
                <a:solidFill>
                  <a:srgbClr val="000000"/>
                </a:solidFill>
                <a:uFill>
                  <a:solidFill>
                    <a:srgbClr val="FFFFFF"/>
                  </a:solidFill>
                </a:uFill>
                <a:latin typeface="Arial"/>
                <a:ea typeface="华文细黑"/>
              </a:rPr>
              <a:t> is slightly </a:t>
            </a:r>
            <a:r>
              <a:rPr lang="en-GB" altLang="zh-CN" sz="1800" b="0" strike="noStrike" spc="-1" dirty="0">
                <a:solidFill>
                  <a:srgbClr val="000000"/>
                </a:solidFill>
                <a:uFill>
                  <a:solidFill>
                    <a:srgbClr val="FFFFFF"/>
                  </a:solidFill>
                </a:uFill>
                <a:latin typeface="Arial"/>
                <a:ea typeface="华文细黑"/>
              </a:rPr>
              <a:t>more </a:t>
            </a:r>
            <a:r>
              <a:rPr lang="zh-CN" sz="1800" b="0" strike="noStrike" spc="-1" dirty="0">
                <a:solidFill>
                  <a:srgbClr val="000000"/>
                </a:solidFill>
                <a:uFill>
                  <a:solidFill>
                    <a:srgbClr val="FFFFFF"/>
                  </a:solidFill>
                </a:uFill>
                <a:latin typeface="Arial"/>
                <a:ea typeface="华文细黑"/>
              </a:rPr>
              <a:t>formal. They </a:t>
            </a:r>
            <a:r>
              <a:rPr lang="en-GB" altLang="zh-CN" sz="1800" b="0" strike="noStrike" spc="-1" dirty="0">
                <a:solidFill>
                  <a:srgbClr val="000000"/>
                </a:solidFill>
                <a:uFill>
                  <a:solidFill>
                    <a:srgbClr val="FFFFFF"/>
                  </a:solidFill>
                </a:uFill>
                <a:latin typeface="Arial"/>
                <a:ea typeface="华文细黑"/>
              </a:rPr>
              <a:t>show a very surprising contrast with </a:t>
            </a:r>
            <a:r>
              <a:rPr lang="zh-CN" sz="1800" b="0" strike="noStrike" spc="-1" dirty="0">
                <a:solidFill>
                  <a:srgbClr val="000000"/>
                </a:solidFill>
                <a:uFill>
                  <a:solidFill>
                    <a:srgbClr val="FFFFFF"/>
                  </a:solidFill>
                </a:uFill>
                <a:latin typeface="Arial"/>
                <a:ea typeface="华文细黑"/>
              </a:rPr>
              <a:t>what has just been said.</a:t>
            </a:r>
            <a:endParaRPr lang="en-GB" altLang="zh-CN" b="1" spc="-1" dirty="0">
              <a:solidFill>
                <a:srgbClr val="000000"/>
              </a:solidFill>
              <a:uFill>
                <a:solidFill>
                  <a:srgbClr val="FFFFFF"/>
                </a:solidFill>
              </a:uFill>
              <a:latin typeface="Arial"/>
              <a:ea typeface="华文细黑"/>
            </a:endParaRPr>
          </a:p>
          <a:p>
            <a:pPr marL="360">
              <a:lnSpc>
                <a:spcPct val="120000"/>
              </a:lnSpc>
              <a:buClr>
                <a:srgbClr val="2DA2BF"/>
              </a:buClr>
            </a:pPr>
            <a:r>
              <a:rPr lang="zh-CN" sz="1800" b="1" strike="noStrike" spc="-1" dirty="0">
                <a:solidFill>
                  <a:srgbClr val="000000"/>
                </a:solidFill>
                <a:uFill>
                  <a:solidFill>
                    <a:srgbClr val="FFFFFF"/>
                  </a:solidFill>
                </a:uFill>
                <a:latin typeface="Arial"/>
              </a:rPr>
              <a:t> </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She didn't love him</a:t>
            </a:r>
            <a:r>
              <a:rPr lang="en-GB" altLang="zh-CN" sz="1800" b="0" i="1" strike="noStrike" spc="-1" dirty="0">
                <a:solidFill>
                  <a:srgbClr val="000000"/>
                </a:solidFill>
                <a:uFill>
                  <a:solidFill>
                    <a:srgbClr val="FFFFFF"/>
                  </a:solidFill>
                </a:uFill>
                <a:latin typeface="Arial"/>
                <a:ea typeface="华文细黑"/>
              </a:rPr>
              <a:t>;</a:t>
            </a:r>
            <a:r>
              <a:rPr lang="zh-CN" sz="1800" b="0" i="1" strike="noStrike" spc="-1" dirty="0">
                <a:solidFill>
                  <a:srgbClr val="000000"/>
                </a:solidFill>
                <a:uFill>
                  <a:solidFill>
                    <a:srgbClr val="FFFFFF"/>
                  </a:solidFill>
                </a:uFill>
                <a:latin typeface="Arial"/>
                <a:ea typeface="华文细黑"/>
              </a:rPr>
              <a:t> </a:t>
            </a:r>
            <a:r>
              <a:rPr lang="zh-CN" sz="1800" b="1" i="1" strike="noStrike" spc="-1" dirty="0">
                <a:solidFill>
                  <a:srgbClr val="000000"/>
                </a:solidFill>
                <a:uFill>
                  <a:solidFill>
                    <a:srgbClr val="FFFFFF"/>
                  </a:solidFill>
                </a:uFill>
                <a:latin typeface="Arial"/>
                <a:ea typeface="华文细黑"/>
              </a:rPr>
              <a:t>nevertheless</a:t>
            </a:r>
            <a:r>
              <a:rPr lang="en-GB" altLang="zh-CN" sz="1800" b="1" i="1" strike="noStrike" spc="-1" dirty="0">
                <a:solidFill>
                  <a:srgbClr val="000000"/>
                </a:solidFill>
                <a:uFill>
                  <a:solidFill>
                    <a:srgbClr val="FFFFFF"/>
                  </a:solidFill>
                </a:uFill>
                <a:latin typeface="Arial"/>
                <a:ea typeface="华文细黑"/>
              </a:rPr>
              <a:t>,</a:t>
            </a:r>
            <a:r>
              <a:rPr lang="zh-CN" sz="1800" b="0" i="1" strike="noStrike" spc="-1" dirty="0">
                <a:solidFill>
                  <a:srgbClr val="000000"/>
                </a:solidFill>
                <a:uFill>
                  <a:solidFill>
                    <a:srgbClr val="FFFFFF"/>
                  </a:solidFill>
                </a:uFill>
                <a:latin typeface="Arial"/>
                <a:ea typeface="华文细黑"/>
              </a:rPr>
              <a:t> </a:t>
            </a:r>
            <a:r>
              <a:rPr lang="en-GB" altLang="zh-CN" sz="1800" b="0" i="1" strike="noStrike" spc="-1" dirty="0">
                <a:solidFill>
                  <a:srgbClr val="000000"/>
                </a:solidFill>
                <a:uFill>
                  <a:solidFill>
                    <a:srgbClr val="FFFFFF"/>
                  </a:solidFill>
                </a:uFill>
                <a:latin typeface="Arial"/>
                <a:ea typeface="华文细黑"/>
              </a:rPr>
              <a:t>she </a:t>
            </a:r>
            <a:r>
              <a:rPr lang="zh-CN" sz="1800" b="0" i="1" strike="noStrike" spc="-1" dirty="0">
                <a:solidFill>
                  <a:srgbClr val="000000"/>
                </a:solidFill>
                <a:uFill>
                  <a:solidFill>
                    <a:srgbClr val="FFFFFF"/>
                  </a:solidFill>
                </a:uFill>
                <a:latin typeface="Arial"/>
                <a:ea typeface="华文细黑"/>
              </a:rPr>
              <a:t>agreed to marry him.</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I already knew a lot of what was said, but the class was fun </a:t>
            </a:r>
            <a:r>
              <a:rPr lang="zh-CN" sz="1800" b="1" i="1" strike="noStrike" spc="-1" dirty="0">
                <a:solidFill>
                  <a:srgbClr val="000000"/>
                </a:solidFill>
                <a:uFill>
                  <a:solidFill>
                    <a:srgbClr val="FFFFFF"/>
                  </a:solidFill>
                </a:uFill>
                <a:latin typeface="Arial"/>
                <a:ea typeface="华文细黑"/>
              </a:rPr>
              <a:t>nonetheless</a:t>
            </a:r>
            <a:r>
              <a:rPr lang="zh-CN" sz="1800" b="0" i="1" strike="noStrike" spc="-1" dirty="0">
                <a:solidFill>
                  <a:srgbClr val="000000"/>
                </a:solidFill>
                <a:uFill>
                  <a:solidFill>
                    <a:srgbClr val="FFFFFF"/>
                  </a:solidFill>
                </a:uFill>
                <a:latin typeface="Arial"/>
                <a:ea typeface="华文细黑"/>
              </a:rPr>
              <a:t>.</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04">
                                            <p:txEl>
                                              <p:charRg st="504" end="50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04">
                                            <p:txEl>
                                              <p:charRg st="504" end="50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04">
                                            <p:txEl>
                                              <p:charRg st="504" end="50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04">
                                            <p:txEl>
                                              <p:charRg st="504" end="50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04">
                                            <p:txEl>
                                              <p:charRg st="504" end="50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2600" b="1" strike="noStrike" spc="-1" dirty="0">
                <a:solidFill>
                  <a:srgbClr val="FFFFFF"/>
                </a:solidFill>
                <a:uFill>
                  <a:solidFill>
                    <a:srgbClr val="FFFFFF"/>
                  </a:solidFill>
                </a:uFill>
                <a:latin typeface="Arial"/>
                <a:ea typeface="SimHei"/>
              </a:rPr>
              <a:t>
</a:t>
            </a:r>
            <a:r>
              <a:rPr lang="zh-CN" sz="3200" b="1" strike="noStrike" spc="-1" dirty="0">
                <a:uFill>
                  <a:solidFill>
                    <a:srgbClr val="FFFFFF"/>
                  </a:solidFill>
                </a:uFill>
                <a:latin typeface="Arial"/>
                <a:ea typeface="SimHei"/>
              </a:rPr>
              <a:t>Comparing and Contrasting</a:t>
            </a:r>
            <a:r>
              <a:rPr lang="zh-CN" sz="3200" b="1" strike="noStrike" spc="-1" dirty="0">
                <a:solidFill>
                  <a:srgbClr val="FFFFFF"/>
                </a:solidFill>
                <a:uFill>
                  <a:solidFill>
                    <a:srgbClr val="FFFFFF"/>
                  </a:solidFill>
                </a:uFill>
                <a:latin typeface="Arial"/>
                <a:ea typeface="SimHei"/>
              </a:rPr>
              <a:t>
</a:t>
            </a:r>
            <a:endParaRPr lang="zh-CN" sz="2600" b="0" strike="noStrike" spc="-1" dirty="0">
              <a:solidFill>
                <a:srgbClr val="000000"/>
              </a:solidFill>
              <a:uFill>
                <a:solidFill>
                  <a:srgbClr val="FFFFFF"/>
                </a:solidFill>
              </a:uFill>
              <a:latin typeface="Arial"/>
            </a:endParaRPr>
          </a:p>
        </p:txBody>
      </p:sp>
      <p:sp>
        <p:nvSpPr>
          <p:cNvPr id="106" name="TextShape 2"/>
          <p:cNvSpPr txBox="1"/>
          <p:nvPr/>
        </p:nvSpPr>
        <p:spPr>
          <a:xfrm>
            <a:off x="539640" y="909000"/>
            <a:ext cx="8280832" cy="5040000"/>
          </a:xfrm>
          <a:prstGeom prst="rect">
            <a:avLst/>
          </a:prstGeom>
          <a:noFill/>
          <a:ln>
            <a:noFill/>
          </a:ln>
        </p:spPr>
        <p:txBody>
          <a:bodyPr/>
          <a:lstStyle/>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On the one hand / on the other hand</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This linker is used to compare </a:t>
            </a:r>
            <a:r>
              <a:rPr lang="zh-CN" sz="1800" b="0" i="1" strike="noStrike" spc="-1" dirty="0">
                <a:solidFill>
                  <a:srgbClr val="000000"/>
                </a:solidFill>
                <a:uFill>
                  <a:solidFill>
                    <a:srgbClr val="FFFFFF"/>
                  </a:solidFill>
                </a:uFill>
                <a:latin typeface="Arial"/>
                <a:ea typeface="华文细黑"/>
              </a:rPr>
              <a:t>two different facts</a:t>
            </a:r>
            <a:r>
              <a:rPr lang="zh-CN" sz="1800" b="0" strike="noStrike" spc="-1" dirty="0">
                <a:solidFill>
                  <a:srgbClr val="000000"/>
                </a:solidFill>
                <a:uFill>
                  <a:solidFill>
                    <a:srgbClr val="FFFFFF"/>
                  </a:solidFill>
                </a:uFill>
                <a:latin typeface="Arial"/>
                <a:ea typeface="华文细黑"/>
              </a:rPr>
              <a:t> or </a:t>
            </a:r>
            <a:r>
              <a:rPr lang="zh-CN" sz="1800" b="0" i="1" strike="noStrike" spc="-1" dirty="0">
                <a:solidFill>
                  <a:srgbClr val="000000"/>
                </a:solidFill>
                <a:uFill>
                  <a:solidFill>
                    <a:srgbClr val="FFFFFF"/>
                  </a:solidFill>
                </a:uFill>
                <a:latin typeface="Arial"/>
                <a:ea typeface="华文细黑"/>
              </a:rPr>
              <a:t>two opposite ways</a:t>
            </a:r>
            <a:r>
              <a:rPr lang="zh-CN" sz="1800" b="0" strike="noStrike" spc="-1" dirty="0">
                <a:solidFill>
                  <a:srgbClr val="000000"/>
                </a:solidFill>
                <a:uFill>
                  <a:solidFill>
                    <a:srgbClr val="FFFFFF"/>
                  </a:solidFill>
                </a:uFill>
                <a:latin typeface="Arial"/>
                <a:ea typeface="华文细黑"/>
              </a:rPr>
              <a:t> of thinking about</a:t>
            </a:r>
            <a:r>
              <a:rPr lang="zh-CN" sz="1800" b="0" i="1" strike="noStrike" spc="-1" dirty="0">
                <a:solidFill>
                  <a:srgbClr val="000000"/>
                </a:solidFill>
                <a:uFill>
                  <a:solidFill>
                    <a:srgbClr val="FFFFFF"/>
                  </a:solidFill>
                </a:uFill>
                <a:latin typeface="Arial"/>
                <a:ea typeface="华文细黑"/>
              </a:rPr>
              <a:t> the same situation</a:t>
            </a:r>
            <a:r>
              <a:rPr lang="zh-CN" sz="1800" b="0" strike="noStrike" spc="-1" dirty="0">
                <a:solidFill>
                  <a:srgbClr val="000000"/>
                </a:solidFill>
                <a:uFill>
                  <a:solidFill>
                    <a:srgbClr val="FFFFFF"/>
                  </a:solidFill>
                </a:uFill>
                <a:latin typeface="Arial"/>
                <a:ea typeface="华文细黑"/>
              </a:rPr>
              <a:t>.</a:t>
            </a:r>
            <a:endParaRPr lang="zh-CN" sz="2000" b="1" strike="noStrike" spc="-1" dirty="0">
              <a:solidFill>
                <a:srgbClr val="000000"/>
              </a:solidFill>
              <a:uFill>
                <a:solidFill>
                  <a:srgbClr val="FFFFFF"/>
                </a:solidFill>
              </a:uFill>
              <a:latin typeface="Arial"/>
            </a:endParaRPr>
          </a:p>
          <a:p>
            <a:pPr>
              <a:lnSpc>
                <a:spcPct val="100000"/>
              </a:lnSpc>
            </a:pPr>
            <a:r>
              <a:rPr lang="zh-CN" sz="1800" b="1" i="1" strike="noStrike" spc="-1" dirty="0">
                <a:solidFill>
                  <a:srgbClr val="000000"/>
                </a:solidFill>
                <a:uFill>
                  <a:solidFill>
                    <a:srgbClr val="FFFFFF"/>
                  </a:solidFill>
                </a:uFill>
                <a:latin typeface="Arial"/>
                <a:ea typeface="华文细黑"/>
              </a:rPr>
              <a:t>     </a:t>
            </a:r>
            <a:endParaRPr lang="en-GB" altLang="zh-CN" sz="1800" b="1" i="1" strike="noStrike" spc="-1" dirty="0">
              <a:solidFill>
                <a:srgbClr val="000000"/>
              </a:solidFill>
              <a:uFill>
                <a:solidFill>
                  <a:srgbClr val="FFFFFF"/>
                </a:solidFill>
              </a:uFill>
              <a:latin typeface="Arial"/>
              <a:ea typeface="华文细黑"/>
            </a:endParaRPr>
          </a:p>
          <a:p>
            <a:pPr>
              <a:lnSpc>
                <a:spcPct val="100000"/>
              </a:lnSpc>
            </a:pPr>
            <a:r>
              <a:rPr lang="zh-CN" sz="1800" b="1" i="1" strike="noStrike" spc="-1" dirty="0">
                <a:solidFill>
                  <a:srgbClr val="000000"/>
                </a:solidFill>
                <a:uFill>
                  <a:solidFill>
                    <a:srgbClr val="FFFFFF"/>
                  </a:solidFill>
                </a:uFill>
                <a:latin typeface="Arial"/>
                <a:ea typeface="华文细黑"/>
              </a:rPr>
              <a:t> On (the) one hand</a:t>
            </a:r>
            <a:r>
              <a:rPr lang="zh-CN" sz="1800" b="0" i="1" strike="noStrike" spc="-1" dirty="0">
                <a:solidFill>
                  <a:srgbClr val="000000"/>
                </a:solidFill>
                <a:uFill>
                  <a:solidFill>
                    <a:srgbClr val="FFFFFF"/>
                  </a:solidFill>
                </a:uFill>
                <a:latin typeface="Arial"/>
                <a:ea typeface="华文细黑"/>
              </a:rPr>
              <a:t> I'd like a job that pays more</a:t>
            </a:r>
            <a:r>
              <a:rPr lang="zh-CN" sz="1800" b="1" i="1" strike="noStrike" spc="-1" dirty="0">
                <a:solidFill>
                  <a:srgbClr val="000000"/>
                </a:solidFill>
                <a:uFill>
                  <a:solidFill>
                    <a:srgbClr val="FFFFFF"/>
                  </a:solidFill>
                </a:uFill>
                <a:latin typeface="Arial"/>
                <a:ea typeface="华文细黑"/>
              </a:rPr>
              <a:t>,</a:t>
            </a:r>
            <a:r>
              <a:rPr lang="zh-CN" sz="1800" b="0" i="1" strike="noStrike" spc="-1" dirty="0">
                <a:solidFill>
                  <a:srgbClr val="000000"/>
                </a:solidFill>
                <a:uFill>
                  <a:solidFill>
                    <a:srgbClr val="FFFFFF"/>
                  </a:solidFill>
                </a:uFill>
                <a:latin typeface="Arial"/>
                <a:ea typeface="华文细黑"/>
              </a:rPr>
              <a:t> </a:t>
            </a:r>
            <a:r>
              <a:rPr lang="zh-CN" sz="1800" b="1" i="1" strike="noStrike" spc="-1" dirty="0">
                <a:solidFill>
                  <a:srgbClr val="000000"/>
                </a:solidFill>
                <a:uFill>
                  <a:solidFill>
                    <a:srgbClr val="FFFFFF"/>
                  </a:solidFill>
                </a:uFill>
                <a:latin typeface="Arial"/>
                <a:ea typeface="华文细黑"/>
              </a:rPr>
              <a:t>but on the other hand</a:t>
            </a:r>
            <a:r>
              <a:rPr lang="zh-CN" sz="1800" b="0" i="1" strike="noStrike" spc="-1" dirty="0">
                <a:solidFill>
                  <a:srgbClr val="000000"/>
                </a:solidFill>
                <a:uFill>
                  <a:solidFill>
                    <a:srgbClr val="FFFFFF"/>
                  </a:solidFill>
                </a:uFill>
                <a:latin typeface="Arial"/>
                <a:ea typeface="华文细黑"/>
              </a:rPr>
              <a:t> I     </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am quite happy with the job I have now.</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We can use </a:t>
            </a:r>
            <a:r>
              <a:rPr lang="zh-CN" sz="1800" b="1" strike="noStrike" spc="-1" dirty="0">
                <a:solidFill>
                  <a:srgbClr val="000000"/>
                </a:solidFill>
                <a:uFill>
                  <a:solidFill>
                    <a:srgbClr val="FFFFFF"/>
                  </a:solidFill>
                </a:uFill>
                <a:latin typeface="Arial"/>
                <a:ea typeface="华文细黑"/>
              </a:rPr>
              <a:t>on the other hand </a:t>
            </a:r>
            <a:r>
              <a:rPr lang="zh-CN" sz="1800" b="0" strike="noStrike" spc="-1" dirty="0">
                <a:solidFill>
                  <a:srgbClr val="000000"/>
                </a:solidFill>
                <a:uFill>
                  <a:solidFill>
                    <a:srgbClr val="FFFFFF"/>
                  </a:solidFill>
                </a:uFill>
                <a:latin typeface="Arial"/>
                <a:ea typeface="华文细黑"/>
              </a:rPr>
              <a:t>to begin a contrasting paragraph </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In contrast</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It is used to show differences between two things. "In contrast to" is  followed   </a:t>
            </a:r>
            <a:r>
              <a:rPr lang="en-GB" altLang="zh-CN" sz="1800" b="0" strike="noStrike" spc="-1" dirty="0">
                <a:solidFill>
                  <a:srgbClr val="000000"/>
                </a:solidFill>
                <a:uFill>
                  <a:solidFill>
                    <a:srgbClr val="FFFFFF"/>
                  </a:solidFill>
                </a:uFill>
                <a:latin typeface="Arial"/>
                <a:ea typeface="华文细黑"/>
              </a:rPr>
              <a:t> </a:t>
            </a:r>
            <a:r>
              <a:rPr lang="zh-CN" sz="1800" b="0" strike="noStrike" spc="-1" dirty="0">
                <a:solidFill>
                  <a:srgbClr val="000000"/>
                </a:solidFill>
                <a:uFill>
                  <a:solidFill>
                    <a:srgbClr val="FFFFFF"/>
                  </a:solidFill>
                </a:uFill>
                <a:latin typeface="Arial"/>
                <a:ea typeface="华文细黑"/>
              </a:rPr>
              <a:t>by a noun or gerund and often begins a sentence. </a:t>
            </a:r>
            <a:endParaRPr lang="en-GB" altLang="zh-CN" sz="1800" b="0" strike="noStrike" spc="-1" dirty="0">
              <a:solidFill>
                <a:srgbClr val="000000"/>
              </a:solidFill>
              <a:uFill>
                <a:solidFill>
                  <a:srgbClr val="FFFFFF"/>
                </a:solidFill>
              </a:uFill>
              <a:latin typeface="Arial"/>
              <a:ea typeface="华文细黑"/>
            </a:endParaRPr>
          </a:p>
          <a:p>
            <a:pPr>
              <a:lnSpc>
                <a:spcPct val="100000"/>
              </a:lnSpc>
            </a:pPr>
            <a:endParaRPr lang="zh-CN" sz="2000" b="1" strike="noStrike" spc="-1" dirty="0">
              <a:solidFill>
                <a:srgbClr val="000000"/>
              </a:solidFill>
              <a:uFill>
                <a:solidFill>
                  <a:srgbClr val="FFFFFF"/>
                </a:solidFill>
              </a:uFill>
              <a:latin typeface="Arial"/>
            </a:endParaRPr>
          </a:p>
          <a:p>
            <a:pPr>
              <a:lnSpc>
                <a:spcPct val="100000"/>
              </a:lnSpc>
            </a:pPr>
            <a:r>
              <a:rPr lang="zh-CN" sz="1800" b="1" i="1" strike="noStrike" spc="-1" dirty="0">
                <a:solidFill>
                  <a:srgbClr val="000000"/>
                </a:solidFill>
                <a:uFill>
                  <a:solidFill>
                    <a:srgbClr val="FFFFFF"/>
                  </a:solidFill>
                </a:uFill>
                <a:latin typeface="Arial"/>
                <a:ea typeface="华文细黑"/>
              </a:rPr>
              <a:t>In contrast to</a:t>
            </a:r>
            <a:r>
              <a:rPr lang="zh-CN" sz="1800" b="0" i="1" strike="noStrike" spc="-1" dirty="0">
                <a:solidFill>
                  <a:srgbClr val="000000"/>
                </a:solidFill>
                <a:uFill>
                  <a:solidFill>
                    <a:srgbClr val="FFFFFF"/>
                  </a:solidFill>
                </a:uFill>
                <a:latin typeface="Arial"/>
                <a:ea typeface="华文细黑"/>
              </a:rPr>
              <a:t> fatty acids, the total bile acid concentration was hardly</a:t>
            </a:r>
            <a:r>
              <a:rPr lang="en-GB" altLang="zh-CN" sz="1800" b="0" i="1" strike="noStrike" spc="-1" dirty="0">
                <a:solidFill>
                  <a:srgbClr val="000000"/>
                </a:solidFill>
                <a:uFill>
                  <a:solidFill>
                    <a:srgbClr val="FFFFFF"/>
                  </a:solidFill>
                </a:uFill>
                <a:latin typeface="Arial"/>
                <a:ea typeface="华文细黑"/>
              </a:rPr>
              <a:t> </a:t>
            </a:r>
            <a:r>
              <a:rPr lang="zh-CN" sz="1800" b="0" i="1" strike="noStrike" spc="-1" dirty="0">
                <a:solidFill>
                  <a:srgbClr val="000000"/>
                </a:solidFill>
                <a:uFill>
                  <a:solidFill>
                    <a:srgbClr val="FFFFFF"/>
                  </a:solidFill>
                </a:uFill>
                <a:latin typeface="Arial"/>
                <a:ea typeface="华文细黑"/>
              </a:rPr>
              <a:t>influenced by the different diets.</a:t>
            </a:r>
            <a:endParaRPr lang="zh-CN" sz="2000" b="1" strike="noStrike" spc="-1" dirty="0">
              <a:solidFill>
                <a:srgbClr val="000000"/>
              </a:solidFill>
              <a:uFill>
                <a:solidFill>
                  <a:srgbClr val="FFFFFF"/>
                </a:solidFill>
              </a:uFill>
              <a:latin typeface="Arial"/>
            </a:endParaRPr>
          </a:p>
          <a:p>
            <a:pPr>
              <a:lnSpc>
                <a:spcPct val="100000"/>
              </a:lnSpc>
            </a:pPr>
            <a:r>
              <a:rPr lang="zh-CN" sz="1800" b="1" i="1" strike="noStrike" spc="-1" dirty="0">
                <a:solidFill>
                  <a:srgbClr val="000000"/>
                </a:solidFill>
                <a:uFill>
                  <a:solidFill>
                    <a:srgbClr val="FFFFFF"/>
                  </a:solidFill>
                </a:uFill>
                <a:latin typeface="Arial"/>
                <a:ea typeface="华文细黑"/>
              </a:rPr>
              <a:t>In contrast to </a:t>
            </a:r>
            <a:r>
              <a:rPr lang="zh-CN" sz="1800" b="0" i="1" strike="noStrike" spc="-1" dirty="0">
                <a:solidFill>
                  <a:srgbClr val="000000"/>
                </a:solidFill>
                <a:uFill>
                  <a:solidFill>
                    <a:srgbClr val="FFFFFF"/>
                  </a:solidFill>
                </a:uFill>
                <a:latin typeface="Arial"/>
                <a:ea typeface="华文细黑"/>
              </a:rPr>
              <a:t>Twitter</a:t>
            </a:r>
            <a:r>
              <a:rPr lang="zh-CN" sz="1800" b="1" i="1" strike="noStrike" spc="-1" dirty="0">
                <a:solidFill>
                  <a:srgbClr val="000000"/>
                </a:solidFill>
                <a:uFill>
                  <a:solidFill>
                    <a:srgbClr val="FFFFFF"/>
                  </a:solidFill>
                </a:uFill>
                <a:latin typeface="Arial"/>
                <a:ea typeface="华文细黑"/>
              </a:rPr>
              <a:t>,</a:t>
            </a:r>
            <a:r>
              <a:rPr lang="zh-CN" sz="1800" b="0" i="1" strike="noStrike" spc="-1" dirty="0">
                <a:solidFill>
                  <a:srgbClr val="000000"/>
                </a:solidFill>
                <a:uFill>
                  <a:solidFill>
                    <a:srgbClr val="FFFFFF"/>
                  </a:solidFill>
                </a:uFill>
                <a:latin typeface="Arial"/>
                <a:ea typeface="华文细黑"/>
              </a:rPr>
              <a:t> other social networking sites collect and share as much of their user</a:t>
            </a:r>
            <a:r>
              <a:rPr lang="en-GB" altLang="zh-CN" i="1" spc="-1" dirty="0">
                <a:solidFill>
                  <a:srgbClr val="000000"/>
                </a:solidFill>
                <a:uFill>
                  <a:solidFill>
                    <a:srgbClr val="FFFFFF"/>
                  </a:solidFill>
                </a:uFill>
                <a:latin typeface="Arial"/>
                <a:ea typeface="华文细黑"/>
              </a:rPr>
              <a:t>s’ </a:t>
            </a:r>
            <a:r>
              <a:rPr lang="zh-CN" sz="1800" b="0" i="1" strike="noStrike" spc="-1" dirty="0">
                <a:solidFill>
                  <a:srgbClr val="000000"/>
                </a:solidFill>
                <a:uFill>
                  <a:solidFill>
                    <a:srgbClr val="FFFFFF"/>
                  </a:solidFill>
                </a:uFill>
                <a:latin typeface="Arial"/>
                <a:ea typeface="华文细黑"/>
              </a:rPr>
              <a:t>personal information as they can.</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06">
                                            <p:txEl>
                                              <p:charRg st="732" end="732"/>
                                            </p:txEl>
                                          </p:spTgt>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106">
                                            <p:txEl>
                                              <p:charRg st="732" end="73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fill="hold" nodeType="clickEffect">
                                  <p:stCondLst>
                                    <p:cond delay="0"/>
                                  </p:stCondLst>
                                  <p:childTnLst>
                                    <p:set>
                                      <p:cBhvr>
                                        <p:cTn id="12" dur="1" fill="hold">
                                          <p:stCondLst>
                                            <p:cond delay="0"/>
                                          </p:stCondLst>
                                        </p:cTn>
                                        <p:tgtEl>
                                          <p:spTgt spid="106">
                                            <p:txEl>
                                              <p:charRg st="732" end="73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fill="hold" nodeType="clickEffect">
                                  <p:stCondLst>
                                    <p:cond delay="0"/>
                                  </p:stCondLst>
                                  <p:childTnLst>
                                    <p:set>
                                      <p:cBhvr>
                                        <p:cTn id="16" dur="1" fill="hold">
                                          <p:stCondLst>
                                            <p:cond delay="0"/>
                                          </p:stCondLst>
                                        </p:cTn>
                                        <p:tgtEl>
                                          <p:spTgt spid="106">
                                            <p:txEl>
                                              <p:charRg st="732" end="73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p:cTn id="20" dur="1" fill="hold">
                                          <p:stCondLst>
                                            <p:cond delay="0"/>
                                          </p:stCondLst>
                                        </p:cTn>
                                        <p:tgtEl>
                                          <p:spTgt spid="106">
                                            <p:txEl>
                                              <p:charRg st="732" end="73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p:cTn id="24" dur="1" fill="hold">
                                          <p:stCondLst>
                                            <p:cond delay="0"/>
                                          </p:stCondLst>
                                        </p:cTn>
                                        <p:tgtEl>
                                          <p:spTgt spid="106">
                                            <p:txEl>
                                              <p:charRg st="732" end="73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p:cTn id="28" dur="1" fill="hold">
                                          <p:stCondLst>
                                            <p:cond delay="0"/>
                                          </p:stCondLst>
                                        </p:cTn>
                                        <p:tgtEl>
                                          <p:spTgt spid="106">
                                            <p:txEl>
                                              <p:charRg st="732" end="73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
Comparing and Contrasting
</a:t>
            </a:r>
            <a:endParaRPr lang="zh-CN" sz="3200" b="0" strike="noStrike" spc="-1" dirty="0">
              <a:uFill>
                <a:solidFill>
                  <a:srgbClr val="FFFFFF"/>
                </a:solidFill>
              </a:uFill>
              <a:latin typeface="Arial"/>
            </a:endParaRPr>
          </a:p>
        </p:txBody>
      </p:sp>
      <p:sp>
        <p:nvSpPr>
          <p:cNvPr id="108" name="TextShape 2"/>
          <p:cNvSpPr txBox="1"/>
          <p:nvPr/>
        </p:nvSpPr>
        <p:spPr>
          <a:xfrm>
            <a:off x="539640" y="126864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Compared to </a:t>
            </a:r>
            <a:r>
              <a:rPr lang="en-GB" altLang="zh-CN" sz="1800" b="1" strike="noStrike" spc="-1" dirty="0">
                <a:solidFill>
                  <a:srgbClr val="000000"/>
                </a:solidFill>
                <a:uFill>
                  <a:solidFill>
                    <a:srgbClr val="FFFFFF"/>
                  </a:solidFill>
                </a:uFill>
                <a:latin typeface="Arial"/>
                <a:ea typeface="华文细黑"/>
              </a:rPr>
              <a:t>/</a:t>
            </a:r>
            <a:r>
              <a:rPr lang="zh-CN" sz="1800" b="1" strike="noStrike" spc="-1" dirty="0">
                <a:solidFill>
                  <a:srgbClr val="000000"/>
                </a:solidFill>
                <a:uFill>
                  <a:solidFill>
                    <a:srgbClr val="FFFFFF"/>
                  </a:solidFill>
                </a:uFill>
                <a:latin typeface="Arial"/>
                <a:ea typeface="华文细黑"/>
              </a:rPr>
              <a:t>/ in comparison to / with </a:t>
            </a:r>
            <a:r>
              <a:rPr lang="zh-CN" sz="1800" b="0" strike="noStrike" spc="-1" dirty="0">
                <a:solidFill>
                  <a:srgbClr val="000000"/>
                </a:solidFill>
                <a:uFill>
                  <a:solidFill>
                    <a:srgbClr val="FFFFFF"/>
                  </a:solidFill>
                </a:uFill>
                <a:latin typeface="Arial"/>
                <a:ea typeface="华文细黑"/>
              </a:rPr>
              <a:t>– used in introductory or closing paragraphs. </a:t>
            </a:r>
            <a:endParaRPr lang="zh-CN" sz="2000" b="1" strike="noStrike" spc="-1" dirty="0">
              <a:solidFill>
                <a:srgbClr val="000000"/>
              </a:solidFill>
              <a:uFill>
                <a:solidFill>
                  <a:srgbClr val="FFFFFF"/>
                </a:solidFill>
              </a:uFill>
              <a:latin typeface="Arial"/>
            </a:endParaRPr>
          </a:p>
          <a:p>
            <a:pPr>
              <a:lnSpc>
                <a:spcPct val="100000"/>
              </a:lnSpc>
            </a:pPr>
            <a:endParaRPr lang="en-GB" altLang="zh-CN" sz="1800" b="1" i="1" strike="noStrike" spc="-1" dirty="0">
              <a:solidFill>
                <a:srgbClr val="000000"/>
              </a:solidFill>
              <a:uFill>
                <a:solidFill>
                  <a:srgbClr val="FFFFFF"/>
                </a:solidFill>
              </a:uFill>
              <a:latin typeface="Arial"/>
              <a:ea typeface="华文细黑"/>
            </a:endParaRPr>
          </a:p>
          <a:p>
            <a:pPr>
              <a:lnSpc>
                <a:spcPct val="100000"/>
              </a:lnSpc>
            </a:pPr>
            <a:r>
              <a:rPr lang="zh-CN" sz="1800" b="1" i="1" strike="noStrike" spc="-1" dirty="0">
                <a:solidFill>
                  <a:srgbClr val="000000"/>
                </a:solidFill>
                <a:uFill>
                  <a:solidFill>
                    <a:srgbClr val="FFFFFF"/>
                  </a:solidFill>
                </a:uFill>
                <a:latin typeface="Arial"/>
                <a:ea typeface="华文细黑"/>
              </a:rPr>
              <a:t>Compared to /</a:t>
            </a:r>
            <a:r>
              <a:rPr lang="en-GB" altLang="zh-CN" sz="1800" b="1" i="1" strike="noStrike" spc="-1" dirty="0">
                <a:solidFill>
                  <a:srgbClr val="000000"/>
                </a:solidFill>
                <a:uFill>
                  <a:solidFill>
                    <a:srgbClr val="FFFFFF"/>
                  </a:solidFill>
                </a:uFill>
                <a:latin typeface="Arial"/>
                <a:ea typeface="华文细黑"/>
              </a:rPr>
              <a:t>/</a:t>
            </a:r>
            <a:r>
              <a:rPr lang="zh-CN" sz="1800" b="1" i="1" strike="noStrike" spc="-1" dirty="0">
                <a:solidFill>
                  <a:srgbClr val="000000"/>
                </a:solidFill>
                <a:uFill>
                  <a:solidFill>
                    <a:srgbClr val="FFFFFF"/>
                  </a:solidFill>
                </a:uFill>
                <a:latin typeface="Arial"/>
                <a:ea typeface="华文细黑"/>
              </a:rPr>
              <a:t> in comparison to / with </a:t>
            </a:r>
            <a:r>
              <a:rPr lang="zh-CN" sz="1800" b="0" i="1" strike="noStrike" spc="-1" dirty="0">
                <a:solidFill>
                  <a:srgbClr val="000000"/>
                </a:solidFill>
                <a:uFill>
                  <a:solidFill>
                    <a:srgbClr val="FFFFFF"/>
                  </a:solidFill>
                </a:uFill>
                <a:latin typeface="Arial"/>
                <a:ea typeface="华文细黑"/>
              </a:rPr>
              <a:t>last year, there has been an improvement. </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There has been an improvement </a:t>
            </a:r>
            <a:r>
              <a:rPr lang="zh-CN" sz="1800" b="1" i="1" strike="noStrike" spc="-1" dirty="0">
                <a:solidFill>
                  <a:srgbClr val="000000"/>
                </a:solidFill>
                <a:uFill>
                  <a:solidFill>
                    <a:srgbClr val="FFFFFF"/>
                  </a:solidFill>
                </a:uFill>
                <a:latin typeface="Arial"/>
                <a:ea typeface="华文细黑"/>
              </a:rPr>
              <a:t>compared to /</a:t>
            </a:r>
            <a:r>
              <a:rPr lang="en-GB" altLang="zh-CN" sz="1800" b="1" i="1" strike="noStrike" spc="-1" dirty="0">
                <a:solidFill>
                  <a:srgbClr val="000000"/>
                </a:solidFill>
                <a:uFill>
                  <a:solidFill>
                    <a:srgbClr val="FFFFFF"/>
                  </a:solidFill>
                </a:uFill>
                <a:latin typeface="Arial"/>
                <a:ea typeface="华文细黑"/>
              </a:rPr>
              <a:t>/</a:t>
            </a:r>
            <a:r>
              <a:rPr lang="zh-CN" sz="1800" b="1" i="1" strike="noStrike" spc="-1" dirty="0">
                <a:solidFill>
                  <a:srgbClr val="000000"/>
                </a:solidFill>
                <a:uFill>
                  <a:solidFill>
                    <a:srgbClr val="FFFFFF"/>
                  </a:solidFill>
                </a:uFill>
                <a:latin typeface="Arial"/>
                <a:ea typeface="华文细黑"/>
              </a:rPr>
              <a:t> in comparison to / 	with </a:t>
            </a:r>
            <a:r>
              <a:rPr lang="zh-CN" sz="1800" b="0" i="1" strike="noStrike" spc="-1" dirty="0">
                <a:solidFill>
                  <a:srgbClr val="000000"/>
                </a:solidFill>
                <a:uFill>
                  <a:solidFill>
                    <a:srgbClr val="FFFFFF"/>
                  </a:solidFill>
                </a:uFill>
                <a:latin typeface="Arial"/>
                <a:ea typeface="华文细黑"/>
              </a:rPr>
              <a:t>last year. </a:t>
            </a:r>
            <a:endParaRPr lang="zh-CN" sz="2000" b="1" strike="noStrike" spc="-1" dirty="0">
              <a:solidFill>
                <a:srgbClr val="000000"/>
              </a:solidFill>
              <a:uFill>
                <a:solidFill>
                  <a:srgbClr val="FFFFFF"/>
                </a:solidFill>
              </a:uFill>
              <a:latin typeface="Arial"/>
            </a:endParaRPr>
          </a:p>
          <a:p>
            <a:pPr>
              <a:lnSpc>
                <a:spcPct val="10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in the same way </a:t>
            </a:r>
            <a:r>
              <a:rPr lang="en-GB" altLang="zh-CN" b="1" spc="-1" dirty="0">
                <a:solidFill>
                  <a:srgbClr val="000000"/>
                </a:solidFill>
                <a:uFill>
                  <a:solidFill>
                    <a:srgbClr val="FFFFFF"/>
                  </a:solidFill>
                </a:uFill>
                <a:latin typeface="Arial"/>
                <a:ea typeface="华文细黑"/>
              </a:rPr>
              <a:t>/ likewise</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You </a:t>
            </a:r>
            <a:r>
              <a:rPr lang="en-GB" altLang="zh-CN" sz="1800" b="0" strike="noStrike" spc="-1" dirty="0">
                <a:solidFill>
                  <a:srgbClr val="000000"/>
                </a:solidFill>
                <a:uFill>
                  <a:solidFill>
                    <a:srgbClr val="FFFFFF"/>
                  </a:solidFill>
                </a:uFill>
                <a:latin typeface="Arial"/>
                <a:ea typeface="华文细黑"/>
              </a:rPr>
              <a:t>use these </a:t>
            </a:r>
            <a:r>
              <a:rPr lang="zh-CN" sz="1800" b="0" strike="noStrike" spc="-1" dirty="0">
                <a:solidFill>
                  <a:srgbClr val="000000"/>
                </a:solidFill>
                <a:uFill>
                  <a:solidFill>
                    <a:srgbClr val="FFFFFF"/>
                  </a:solidFill>
                </a:uFill>
                <a:latin typeface="Arial"/>
                <a:ea typeface="华文细黑"/>
              </a:rPr>
              <a:t>to introduce a situation that you are comparing with one that you have just mentioned, because there is a strong similarity between them.</a:t>
            </a:r>
            <a:endParaRPr lang="zh-CN" sz="2000" b="1" strike="noStrike" spc="-1" dirty="0">
              <a:solidFill>
                <a:srgbClr val="000000"/>
              </a:solidFill>
              <a:uFill>
                <a:solidFill>
                  <a:srgbClr val="FFFFFF"/>
                </a:solidFill>
              </a:uFill>
              <a:latin typeface="Arial"/>
            </a:endParaRPr>
          </a:p>
          <a:p>
            <a:pPr>
              <a:lnSpc>
                <a:spcPct val="100000"/>
              </a:lnSpc>
            </a:pPr>
            <a:endParaRPr lang="en-GB" altLang="zh-CN" sz="1800" b="0" i="1" strike="noStrike" spc="-1" dirty="0">
              <a:solidFill>
                <a:srgbClr val="000000"/>
              </a:solidFill>
              <a:uFill>
                <a:solidFill>
                  <a:srgbClr val="FFFFFF"/>
                </a:solidFill>
              </a:uFill>
              <a:latin typeface="Arial"/>
              <a:ea typeface="华文细黑"/>
            </a:endParaRPr>
          </a:p>
          <a:p>
            <a:pPr>
              <a:lnSpc>
                <a:spcPct val="100000"/>
              </a:lnSpc>
            </a:pPr>
            <a:r>
              <a:rPr lang="zh-CN" sz="1800" b="0" i="1" strike="noStrike" spc="-1" dirty="0">
                <a:solidFill>
                  <a:srgbClr val="000000"/>
                </a:solidFill>
                <a:uFill>
                  <a:solidFill>
                    <a:srgbClr val="FFFFFF"/>
                  </a:solidFill>
                </a:uFill>
                <a:latin typeface="Arial"/>
                <a:ea typeface="华文细黑"/>
              </a:rPr>
              <a:t>There is no reason why a gifted aircraft designer should also be a capable pilot. </a:t>
            </a:r>
            <a:r>
              <a:rPr lang="zh-CN" sz="1800" b="1" i="1" strike="noStrike" spc="-1" dirty="0">
                <a:solidFill>
                  <a:srgbClr val="000000"/>
                </a:solidFill>
                <a:uFill>
                  <a:solidFill>
                    <a:srgbClr val="FFFFFF"/>
                  </a:solidFill>
                </a:uFill>
                <a:latin typeface="Arial"/>
                <a:ea typeface="华文细黑"/>
              </a:rPr>
              <a:t>In the same way, </a:t>
            </a:r>
            <a:r>
              <a:rPr lang="zh-CN" sz="1800" b="0" i="1" strike="noStrike" spc="-1" dirty="0">
                <a:solidFill>
                  <a:srgbClr val="000000"/>
                </a:solidFill>
                <a:uFill>
                  <a:solidFill>
                    <a:srgbClr val="FFFFFF"/>
                  </a:solidFill>
                </a:uFill>
                <a:latin typeface="Arial"/>
                <a:ea typeface="华文细黑"/>
              </a:rPr>
              <a:t>a brilliant pilot can be a menace behind the wheel of a car.</a:t>
            </a: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08">
                                            <p:txEl>
                                              <p:charRg st="587" end="58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08">
                                            <p:txEl>
                                              <p:charRg st="587" end="58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08">
                                            <p:txEl>
                                              <p:charRg st="587" end="58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08">
                                            <p:txEl>
                                              <p:charRg st="587" end="58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08">
                                            <p:txEl>
                                              <p:charRg st="587" end="58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Degree</a:t>
            </a:r>
            <a:endParaRPr lang="zh-CN" sz="3200" b="0" strike="noStrike" spc="-1" dirty="0">
              <a:uFill>
                <a:solidFill>
                  <a:srgbClr val="FFFFFF"/>
                </a:solidFill>
              </a:uFill>
              <a:latin typeface="Arial"/>
            </a:endParaRPr>
          </a:p>
        </p:txBody>
      </p:sp>
      <p:sp>
        <p:nvSpPr>
          <p:cNvPr id="110" name="TextShape 2"/>
          <p:cNvSpPr txBox="1"/>
          <p:nvPr/>
        </p:nvSpPr>
        <p:spPr>
          <a:xfrm>
            <a:off x="468360" y="1268280"/>
            <a:ext cx="8206920" cy="5040000"/>
          </a:xfrm>
          <a:prstGeom prst="rect">
            <a:avLst/>
          </a:prstGeom>
          <a:noFill/>
          <a:ln>
            <a:noFill/>
          </a:ln>
        </p:spPr>
        <p:txBody>
          <a:bodyPr/>
          <a:lstStyle/>
          <a:p>
            <a:pPr>
              <a:lnSpc>
                <a:spcPct val="100000"/>
              </a:lnSpc>
            </a:pPr>
            <a:r>
              <a:rPr lang="zh-CN" sz="1800" b="0" strike="noStrike" spc="-1" dirty="0">
                <a:solidFill>
                  <a:srgbClr val="000000"/>
                </a:solidFill>
                <a:uFill>
                  <a:solidFill>
                    <a:srgbClr val="FFFFFF"/>
                  </a:solidFill>
                </a:uFill>
                <a:latin typeface="Arial"/>
                <a:ea typeface="华文细黑"/>
              </a:rPr>
              <a:t>To make partially correct statements:</a:t>
            </a:r>
            <a:r>
              <a:rPr lang="zh-CN" sz="1800" b="1" strike="noStrike" spc="-1" dirty="0">
                <a:solidFill>
                  <a:srgbClr val="000000"/>
                </a:solidFill>
                <a:uFill>
                  <a:solidFill>
                    <a:srgbClr val="FFFFFF"/>
                  </a:solidFill>
                </a:uFill>
                <a:latin typeface="Arial"/>
                <a:ea typeface="华文细黑"/>
              </a:rPr>
              <a:t>
</a:t>
            </a: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to a certain extent/degree, to some extent/degree, in a way/sense</a:t>
            </a:r>
            <a:endParaRPr lang="zh-CN" sz="2000" b="1" strike="noStrike" spc="-1" dirty="0">
              <a:solidFill>
                <a:srgbClr val="000000"/>
              </a:solidFill>
              <a:uFill>
                <a:solidFill>
                  <a:srgbClr val="FFFFFF"/>
                </a:solidFill>
              </a:uFill>
              <a:latin typeface="Arial"/>
            </a:endParaRPr>
          </a:p>
          <a:p>
            <a:pPr>
              <a:lnSpc>
                <a:spcPct val="100000"/>
              </a:lnSpc>
            </a:pPr>
            <a:r>
              <a:rPr lang="zh-CN" sz="1800" b="1" strike="noStrike" spc="-1" dirty="0">
                <a:solidFill>
                  <a:srgbClr val="000000"/>
                </a:solidFill>
                <a:uFill>
                  <a:solidFill>
                    <a:srgbClr val="FFFFFF"/>
                  </a:solidFill>
                </a:uFill>
                <a:latin typeface="Arial"/>
                <a:ea typeface="华文细黑"/>
              </a:rPr>
              <a:t>	</a:t>
            </a:r>
            <a:r>
              <a:rPr lang="zh-CN" sz="1800" b="1" i="1" strike="noStrike" spc="-1" dirty="0">
                <a:solidFill>
                  <a:srgbClr val="000000"/>
                </a:solidFill>
                <a:uFill>
                  <a:solidFill>
                    <a:srgbClr val="FFFFFF"/>
                  </a:solidFill>
                </a:uFill>
                <a:latin typeface="Arial"/>
                <a:ea typeface="华文细黑"/>
              </a:rPr>
              <a:t>To some extent</a:t>
            </a:r>
            <a:r>
              <a:rPr lang="zh-CN" sz="1800" b="0" i="1" strike="noStrike" spc="-1" dirty="0">
                <a:solidFill>
                  <a:srgbClr val="000000"/>
                </a:solidFill>
                <a:uFill>
                  <a:solidFill>
                    <a:srgbClr val="FFFFFF"/>
                  </a:solidFill>
                </a:uFill>
                <a:latin typeface="Arial"/>
                <a:ea typeface="华文细黑"/>
              </a:rPr>
              <a:t>, experts believe this is true. </a:t>
            </a: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In some respects</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Many economists argue that the crisis was caused by government 	inaction. </a:t>
            </a:r>
            <a:r>
              <a:rPr lang="zh-CN" sz="1800" b="1" i="1" strike="noStrike" spc="-1" dirty="0">
                <a:solidFill>
                  <a:srgbClr val="000000"/>
                </a:solidFill>
                <a:uFill>
                  <a:solidFill>
                    <a:srgbClr val="FFFFFF"/>
                  </a:solidFill>
                </a:uFill>
                <a:latin typeface="Arial"/>
                <a:ea typeface="华文细黑"/>
              </a:rPr>
              <a:t>In some respects</a:t>
            </a:r>
            <a:r>
              <a:rPr lang="zh-CN" sz="1800" b="0" i="1" strike="noStrike" spc="-1" dirty="0">
                <a:solidFill>
                  <a:srgbClr val="000000"/>
                </a:solidFill>
                <a:uFill>
                  <a:solidFill>
                    <a:srgbClr val="FFFFFF"/>
                  </a:solidFill>
                </a:uFill>
                <a:latin typeface="Arial"/>
                <a:ea typeface="华文细黑"/>
              </a:rPr>
              <a:t>, this is true. </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Other: </a:t>
            </a: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this is partly true (but), to a limited extent</a:t>
            </a: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there is some truth in (this), in some cases, up to a point</a:t>
            </a: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more or less</a:t>
            </a: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10">
                                            <p:txEl>
                                              <p:charRg st="408" end="40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10">
                                            <p:txEl>
                                              <p:charRg st="408" end="40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10">
                                            <p:txEl>
                                              <p:charRg st="408" end="40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10">
                                            <p:txEl>
                                              <p:charRg st="408" end="40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10">
                                            <p:txEl>
                                              <p:charRg st="408" end="408"/>
                                            </p:txEl>
                                          </p:spTgt>
                                        </p:tgtEl>
                                        <p:attrNameLst>
                                          <p:attrName>style.visibility</p:attrName>
                                        </p:attrNameLst>
                                      </p:cBhvr>
                                      <p:to>
                                        <p:strVal val="visible"/>
                                      </p:to>
                                    </p:set>
                                  </p:childTnLst>
                                </p:cTn>
                              </p:par>
                              <p:par>
                                <p:cTn id="23" presetID="1" presetClass="entr" fill="hold" nodeType="withEffect">
                                  <p:stCondLst>
                                    <p:cond delay="0"/>
                                  </p:stCondLst>
                                  <p:childTnLst>
                                    <p:set>
                                      <p:cBhvr>
                                        <p:cTn id="24" dur="1" fill="hold">
                                          <p:stCondLst>
                                            <p:cond delay="0"/>
                                          </p:stCondLst>
                                        </p:cTn>
                                        <p:tgtEl>
                                          <p:spTgt spid="110">
                                            <p:txEl>
                                              <p:charRg st="408" end="408"/>
                                            </p:txEl>
                                          </p:spTgt>
                                        </p:tgtEl>
                                        <p:attrNameLst>
                                          <p:attrName>style.visibility</p:attrName>
                                        </p:attrNameLst>
                                      </p:cBhvr>
                                      <p:to>
                                        <p:strVal val="visible"/>
                                      </p:to>
                                    </p:set>
                                  </p:childTnLst>
                                </p:cTn>
                              </p:par>
                              <p:par>
                                <p:cTn id="25" presetID="1" presetClass="entr" fill="hold" nodeType="withEffect">
                                  <p:stCondLst>
                                    <p:cond delay="0"/>
                                  </p:stCondLst>
                                  <p:childTnLst>
                                    <p:set>
                                      <p:cBhvr>
                                        <p:cTn id="26" dur="1" fill="hold">
                                          <p:stCondLst>
                                            <p:cond delay="0"/>
                                          </p:stCondLst>
                                        </p:cTn>
                                        <p:tgtEl>
                                          <p:spTgt spid="110">
                                            <p:txEl>
                                              <p:charRg st="408" end="408"/>
                                            </p:txEl>
                                          </p:spTgt>
                                        </p:tgtEl>
                                        <p:attrNameLst>
                                          <p:attrName>style.visibility</p:attrName>
                                        </p:attrNameLst>
                                      </p:cBhvr>
                                      <p:to>
                                        <p:strVal val="visible"/>
                                      </p:to>
                                    </p:set>
                                  </p:childTnLst>
                                </p:cTn>
                              </p:par>
                              <p:par>
                                <p:cTn id="27" presetID="1" presetClass="entr" fill="hold" nodeType="withEffect">
                                  <p:stCondLst>
                                    <p:cond delay="0"/>
                                  </p:stCondLst>
                                  <p:childTnLst>
                                    <p:set>
                                      <p:cBhvr>
                                        <p:cTn id="28" dur="1" fill="hold">
                                          <p:stCondLst>
                                            <p:cond delay="0"/>
                                          </p:stCondLst>
                                        </p:cTn>
                                        <p:tgtEl>
                                          <p:spTgt spid="110">
                                            <p:txEl>
                                              <p:charRg st="408" end="40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Exceptions and alternatives</a:t>
            </a:r>
            <a:endParaRPr lang="zh-CN" sz="3200" b="0" strike="noStrike" spc="-1" dirty="0">
              <a:uFill>
                <a:solidFill>
                  <a:srgbClr val="FFFFFF"/>
                </a:solidFill>
              </a:uFill>
              <a:latin typeface="Arial"/>
            </a:endParaRPr>
          </a:p>
        </p:txBody>
      </p:sp>
      <p:sp>
        <p:nvSpPr>
          <p:cNvPr id="112"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Except for</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You use </a:t>
            </a:r>
            <a:r>
              <a:rPr lang="zh-CN" sz="1800" b="1" strike="noStrike" spc="-1" dirty="0">
                <a:solidFill>
                  <a:srgbClr val="000000"/>
                </a:solidFill>
                <a:uFill>
                  <a:solidFill>
                    <a:srgbClr val="FFFFFF"/>
                  </a:solidFill>
                </a:uFill>
                <a:latin typeface="Arial"/>
                <a:ea typeface="华文细黑"/>
              </a:rPr>
              <a:t>except for</a:t>
            </a:r>
            <a:r>
              <a:rPr lang="zh-CN" sz="1800" b="0" strike="noStrike" spc="-1" dirty="0">
                <a:solidFill>
                  <a:srgbClr val="000000"/>
                </a:solidFill>
                <a:uFill>
                  <a:solidFill>
                    <a:srgbClr val="FFFFFF"/>
                  </a:solidFill>
                </a:uFill>
                <a:latin typeface="Arial"/>
                <a:ea typeface="华文细黑"/>
              </a:rPr>
              <a:t> to introduce the only thing or person that prevents a statement from being completely true. </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He hadn't eaten a thing </a:t>
            </a:r>
            <a:r>
              <a:rPr lang="zh-CN" sz="1800" b="1" i="1" strike="noStrike" spc="-1" dirty="0">
                <a:solidFill>
                  <a:srgbClr val="000000"/>
                </a:solidFill>
                <a:uFill>
                  <a:solidFill>
                    <a:srgbClr val="FFFFFF"/>
                  </a:solidFill>
                </a:uFill>
                <a:latin typeface="Arial"/>
                <a:ea typeface="华文细黑"/>
              </a:rPr>
              <a:t>except for </a:t>
            </a:r>
            <a:r>
              <a:rPr lang="zh-CN" sz="1800" b="0" i="1" strike="noStrike" spc="-1" dirty="0">
                <a:solidFill>
                  <a:srgbClr val="000000"/>
                </a:solidFill>
                <a:uFill>
                  <a:solidFill>
                    <a:srgbClr val="FFFFFF"/>
                  </a:solidFill>
                </a:uFill>
                <a:latin typeface="Arial"/>
                <a:ea typeface="华文细黑"/>
              </a:rPr>
              <a:t>one forkful of salad.</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Everyone was late, </a:t>
            </a:r>
            <a:r>
              <a:rPr lang="zh-CN" sz="1800" b="1" i="1" strike="noStrike" spc="-1" dirty="0">
                <a:solidFill>
                  <a:srgbClr val="000000"/>
                </a:solidFill>
                <a:uFill>
                  <a:solidFill>
                    <a:srgbClr val="FFFFFF"/>
                  </a:solidFill>
                </a:uFill>
                <a:latin typeface="Arial"/>
                <a:ea typeface="华文细黑"/>
              </a:rPr>
              <a:t>except for </a:t>
            </a:r>
            <a:r>
              <a:rPr lang="zh-CN" sz="1800" b="0" i="1" strike="noStrike" spc="-1" dirty="0">
                <a:solidFill>
                  <a:srgbClr val="000000"/>
                </a:solidFill>
                <a:uFill>
                  <a:solidFill>
                    <a:srgbClr val="FFFFFF"/>
                  </a:solidFill>
                </a:uFill>
                <a:latin typeface="Arial"/>
                <a:ea typeface="华文细黑"/>
              </a:rPr>
              <a:t>Richard.</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Except for </a:t>
            </a:r>
            <a:r>
              <a:rPr lang="zh-CN" sz="1800" b="0" strike="noStrike" spc="-1" dirty="0">
                <a:solidFill>
                  <a:srgbClr val="000000"/>
                </a:solidFill>
                <a:uFill>
                  <a:solidFill>
                    <a:srgbClr val="FFFFFF"/>
                  </a:solidFill>
                </a:uFill>
                <a:latin typeface="Arial"/>
                <a:ea typeface="华文细黑"/>
              </a:rPr>
              <a:t>can mean the same as </a:t>
            </a:r>
            <a:r>
              <a:rPr lang="zh-CN" sz="1800" b="1" strike="noStrike" spc="-1" dirty="0">
                <a:solidFill>
                  <a:srgbClr val="000000"/>
                </a:solidFill>
                <a:uFill>
                  <a:solidFill>
                    <a:srgbClr val="FFFFFF"/>
                  </a:solidFill>
                </a:uFill>
                <a:latin typeface="Arial"/>
                <a:ea typeface="华文细黑"/>
              </a:rPr>
              <a:t>apart from</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The room was empty </a:t>
            </a:r>
            <a:r>
              <a:rPr lang="zh-CN" sz="1800" b="1" i="1" strike="noStrike" spc="-1" dirty="0">
                <a:solidFill>
                  <a:srgbClr val="000000"/>
                </a:solidFill>
                <a:uFill>
                  <a:solidFill>
                    <a:srgbClr val="FFFFFF"/>
                  </a:solidFill>
                </a:uFill>
                <a:latin typeface="Arial"/>
                <a:ea typeface="华文细黑"/>
              </a:rPr>
              <a:t>except for </a:t>
            </a:r>
            <a:r>
              <a:rPr lang="zh-CN" sz="1800" b="0" i="1" strike="noStrike" spc="-1" dirty="0">
                <a:solidFill>
                  <a:srgbClr val="000000"/>
                </a:solidFill>
                <a:uFill>
                  <a:solidFill>
                    <a:srgbClr val="FFFFFF"/>
                  </a:solidFill>
                </a:uFill>
                <a:latin typeface="Arial"/>
                <a:ea typeface="华文细黑"/>
              </a:rPr>
              <a:t>one man seated beside the fire.</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The room was empty </a:t>
            </a:r>
            <a:r>
              <a:rPr lang="zh-CN" sz="1800" b="1" i="1" strike="noStrike" spc="-1" dirty="0">
                <a:solidFill>
                  <a:srgbClr val="000000"/>
                </a:solidFill>
                <a:uFill>
                  <a:solidFill>
                    <a:srgbClr val="FFFFFF"/>
                  </a:solidFill>
                </a:uFill>
                <a:latin typeface="Arial"/>
                <a:ea typeface="华文细黑"/>
              </a:rPr>
              <a:t>apart from </a:t>
            </a:r>
            <a:r>
              <a:rPr lang="zh-CN" sz="1800" b="0" i="1" strike="noStrike" spc="-1" dirty="0">
                <a:solidFill>
                  <a:srgbClr val="000000"/>
                </a:solidFill>
                <a:uFill>
                  <a:solidFill>
                    <a:srgbClr val="FFFFFF"/>
                  </a:solidFill>
                </a:uFill>
                <a:latin typeface="Arial"/>
                <a:ea typeface="华文细黑"/>
              </a:rPr>
              <a:t>one man seated beside the fire.</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Apart from </a:t>
            </a:r>
            <a:r>
              <a:rPr lang="zh-CN" sz="1800" b="0" strike="noStrike" spc="-1" dirty="0">
                <a:solidFill>
                  <a:srgbClr val="000000"/>
                </a:solidFill>
                <a:uFill>
                  <a:solidFill>
                    <a:srgbClr val="FFFFFF"/>
                  </a:solidFill>
                </a:uFill>
                <a:latin typeface="Arial"/>
                <a:ea typeface="华文细黑"/>
              </a:rPr>
              <a:t>can also mean </a:t>
            </a:r>
            <a:r>
              <a:rPr lang="zh-CN" sz="1800" b="1" strike="noStrike" spc="-1" dirty="0">
                <a:solidFill>
                  <a:srgbClr val="000000"/>
                </a:solidFill>
                <a:uFill>
                  <a:solidFill>
                    <a:srgbClr val="FFFFFF"/>
                  </a:solidFill>
                </a:uFill>
                <a:latin typeface="Arial"/>
                <a:ea typeface="华文细黑"/>
              </a:rPr>
              <a:t>besides</a:t>
            </a:r>
            <a:endParaRPr lang="zh-CN" sz="2000" b="1" strike="noStrike" spc="-1" dirty="0">
              <a:solidFill>
                <a:srgbClr val="000000"/>
              </a:solidFill>
              <a:uFill>
                <a:solidFill>
                  <a:srgbClr val="FFFFFF"/>
                </a:solidFill>
              </a:uFill>
              <a:latin typeface="Arial"/>
            </a:endParaRPr>
          </a:p>
          <a:p>
            <a:pPr>
              <a:lnSpc>
                <a:spcPct val="100000"/>
              </a:lnSpc>
            </a:pPr>
            <a:r>
              <a:rPr lang="zh-CN" sz="1800" b="1" i="1" strike="noStrike" spc="-1" dirty="0">
                <a:solidFill>
                  <a:srgbClr val="000000"/>
                </a:solidFill>
                <a:uFill>
                  <a:solidFill>
                    <a:srgbClr val="FFFFFF"/>
                  </a:solidFill>
                </a:uFill>
                <a:latin typeface="Arial"/>
                <a:ea typeface="华文细黑"/>
              </a:rPr>
              <a:t>	Apart from </a:t>
            </a:r>
            <a:r>
              <a:rPr lang="zh-CN" sz="1800" b="0" i="1" strike="noStrike" spc="-1" dirty="0">
                <a:solidFill>
                  <a:srgbClr val="000000"/>
                </a:solidFill>
                <a:uFill>
                  <a:solidFill>
                    <a:srgbClr val="FFFFFF"/>
                  </a:solidFill>
                </a:uFill>
                <a:latin typeface="Arial"/>
                <a:ea typeface="华文细黑"/>
              </a:rPr>
              <a:t>his salary, he also has a private income.</a:t>
            </a:r>
            <a:r>
              <a:rPr lang="zh-CN" sz="1800" b="1" i="1" strike="noStrike" spc="-1" dirty="0">
                <a:solidFill>
                  <a:srgbClr val="000000"/>
                </a:solidFill>
                <a:uFill>
                  <a:solidFill>
                    <a:srgbClr val="FFFFFF"/>
                  </a:solidFill>
                </a:uFill>
                <a:latin typeface="Arial"/>
                <a:ea typeface="华文细黑"/>
              </a:rPr>
              <a:t>
</a:t>
            </a: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12">
                                            <p:txEl>
                                              <p:charRg st="0" end="48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112">
                                            <p:txEl>
                                              <p:charRg st="480" end="480"/>
                                            </p:txEl>
                                          </p:spTgt>
                                        </p:tgtEl>
                                        <p:attrNameLst>
                                          <p:attrName>style.visibility</p:attrName>
                                        </p:attrNameLst>
                                      </p:cBhvr>
                                      <p:to>
                                        <p:strVal val="visible"/>
                                      </p:to>
                                    </p:set>
                                  </p:childTnLst>
                                </p:cTn>
                              </p:par>
                              <p:par>
                                <p:cTn id="27" presetID="1" presetClass="entr" fill="hold" nodeType="withEffect">
                                  <p:stCondLst>
                                    <p:cond delay="0"/>
                                  </p:stCondLst>
                                  <p:childTnLst>
                                    <p:set>
                                      <p:cBhvr>
                                        <p:cTn id="28"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fill="hold" nodeType="clickEffect">
                                  <p:stCondLst>
                                    <p:cond delay="0"/>
                                  </p:stCondLst>
                                  <p:childTnLst>
                                    <p:set>
                                      <p:cBhvr>
                                        <p:cTn id="32"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fill="hold" nodeType="clickEffect">
                                  <p:stCondLst>
                                    <p:cond delay="0"/>
                                  </p:stCondLst>
                                  <p:childTnLst>
                                    <p:set>
                                      <p:cBhvr>
                                        <p:cTn id="36" dur="1" fill="hold">
                                          <p:stCondLst>
                                            <p:cond delay="0"/>
                                          </p:stCondLst>
                                        </p:cTn>
                                        <p:tgtEl>
                                          <p:spTgt spid="112">
                                            <p:txEl>
                                              <p:charRg st="480" end="48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Exceptions and alternatives</a:t>
            </a:r>
            <a:endParaRPr lang="zh-CN" sz="3200" b="0" strike="noStrike" spc="-1" dirty="0">
              <a:uFill>
                <a:solidFill>
                  <a:srgbClr val="FFFFFF"/>
                </a:solidFill>
              </a:uFill>
              <a:latin typeface="Arial"/>
            </a:endParaRPr>
          </a:p>
        </p:txBody>
      </p:sp>
      <p:sp>
        <p:nvSpPr>
          <p:cNvPr id="114" name="TextShape 2"/>
          <p:cNvSpPr txBox="1"/>
          <p:nvPr/>
        </p:nvSpPr>
        <p:spPr>
          <a:xfrm>
            <a:off x="468360" y="1268280"/>
            <a:ext cx="8206920" cy="5040000"/>
          </a:xfrm>
          <a:prstGeom prst="rect">
            <a:avLst/>
          </a:prstGeom>
          <a:noFill/>
          <a:ln>
            <a:noFill/>
          </a:ln>
        </p:spPr>
        <p:txBody>
          <a:bodyPr/>
          <a:lstStyle/>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Instead</a:t>
            </a:r>
            <a:endParaRPr lang="zh-CN" sz="2000" b="1" strike="noStrike" spc="-1" dirty="0">
              <a:solidFill>
                <a:srgbClr val="000000"/>
              </a:solidFill>
              <a:uFill>
                <a:solidFill>
                  <a:srgbClr val="FFFFFF"/>
                </a:solidFill>
              </a:uFill>
              <a:latin typeface="Arial"/>
            </a:endParaRPr>
          </a:p>
          <a:p>
            <a:pPr>
              <a:lnSpc>
                <a:spcPct val="100000"/>
              </a:lnSpc>
            </a:pPr>
            <a:r>
              <a:rPr lang="zh-CN" sz="1800" b="0" strike="noStrike" spc="-1" dirty="0">
                <a:solidFill>
                  <a:srgbClr val="000000"/>
                </a:solidFill>
                <a:uFill>
                  <a:solidFill>
                    <a:srgbClr val="FFFFFF"/>
                  </a:solidFill>
                </a:uFill>
                <a:latin typeface="Arial"/>
                <a:ea typeface="华文细黑"/>
              </a:rPr>
              <a:t>Meaning that one thing replaces another</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He reached for the wine but did not drink</a:t>
            </a:r>
            <a:r>
              <a:rPr lang="en-GB" altLang="zh-CN" sz="1800" b="0" i="1" strike="noStrike" spc="-1" dirty="0">
                <a:solidFill>
                  <a:srgbClr val="000000"/>
                </a:solidFill>
                <a:uFill>
                  <a:solidFill>
                    <a:srgbClr val="FFFFFF"/>
                  </a:solidFill>
                </a:uFill>
                <a:latin typeface="Arial"/>
                <a:ea typeface="华文细黑"/>
              </a:rPr>
              <a:t> it. </a:t>
            </a:r>
            <a:r>
              <a:rPr lang="en-GB" altLang="zh-CN" sz="1800" b="1" i="1" strike="noStrike" spc="-1" dirty="0">
                <a:solidFill>
                  <a:srgbClr val="000000"/>
                </a:solidFill>
                <a:uFill>
                  <a:solidFill>
                    <a:srgbClr val="FFFFFF"/>
                  </a:solidFill>
                </a:uFill>
                <a:latin typeface="Arial"/>
                <a:ea typeface="华文细黑"/>
              </a:rPr>
              <a:t>I</a:t>
            </a:r>
            <a:r>
              <a:rPr lang="zh-CN" sz="1800" b="1" i="1" strike="noStrike" spc="-1" dirty="0">
                <a:solidFill>
                  <a:srgbClr val="000000"/>
                </a:solidFill>
                <a:uFill>
                  <a:solidFill>
                    <a:srgbClr val="FFFFFF"/>
                  </a:solidFill>
                </a:uFill>
                <a:latin typeface="Arial"/>
                <a:ea typeface="华文细黑"/>
              </a:rPr>
              <a:t>nstead</a:t>
            </a:r>
            <a:r>
              <a:rPr lang="zh-CN" sz="1800" b="0" i="1" strike="noStrike" spc="-1" dirty="0">
                <a:solidFill>
                  <a:srgbClr val="000000"/>
                </a:solidFill>
                <a:uFill>
                  <a:solidFill>
                    <a:srgbClr val="FFFFFF"/>
                  </a:solidFill>
                </a:uFill>
                <a:latin typeface="Arial"/>
                <a:ea typeface="华文细黑"/>
              </a:rPr>
              <a:t>, </a:t>
            </a:r>
            <a:r>
              <a:rPr lang="en-GB" altLang="zh-CN" sz="1800" b="0" i="1" strike="noStrike" spc="-1" dirty="0">
                <a:solidFill>
                  <a:srgbClr val="000000"/>
                </a:solidFill>
                <a:uFill>
                  <a:solidFill>
                    <a:srgbClr val="FFFFFF"/>
                  </a:solidFill>
                </a:uFill>
                <a:latin typeface="Arial"/>
                <a:ea typeface="华文细黑"/>
              </a:rPr>
              <a:t>he pushed it </a:t>
            </a:r>
            <a:r>
              <a:rPr lang="zh-CN" sz="1800" b="0" i="1" strike="noStrike" spc="-1" dirty="0">
                <a:solidFill>
                  <a:srgbClr val="000000"/>
                </a:solidFill>
                <a:uFill>
                  <a:solidFill>
                    <a:srgbClr val="FFFFFF"/>
                  </a:solidFill>
                </a:uFill>
                <a:latin typeface="Arial"/>
                <a:ea typeface="华文细黑"/>
              </a:rPr>
              <a:t>across the table towards Joanna.</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My husband asked why I couldn't just forget about dieting all the time and eat normally </a:t>
            </a:r>
            <a:r>
              <a:rPr lang="zh-CN" sz="1800" b="1" i="1" strike="noStrike" spc="-1" dirty="0">
                <a:solidFill>
                  <a:srgbClr val="000000"/>
                </a:solidFill>
                <a:uFill>
                  <a:solidFill>
                    <a:srgbClr val="FFFFFF"/>
                  </a:solidFill>
                </a:uFill>
                <a:latin typeface="Arial"/>
                <a:ea typeface="华文细黑"/>
              </a:rPr>
              <a:t>instead</a:t>
            </a:r>
            <a:r>
              <a:rPr lang="zh-CN" sz="1800" b="0" i="1" strike="noStrike" spc="-1" dirty="0">
                <a:solidFill>
                  <a:srgbClr val="000000"/>
                </a:solidFill>
                <a:uFill>
                  <a:solidFill>
                    <a:srgbClr val="FFFFFF"/>
                  </a:solidFill>
                </a:uFill>
                <a:latin typeface="Arial"/>
                <a:ea typeface="华文细黑"/>
              </a:rPr>
              <a:t>.</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800" b="1" strike="noStrike" spc="-1" dirty="0">
                <a:solidFill>
                  <a:srgbClr val="000000"/>
                </a:solidFill>
                <a:uFill>
                  <a:solidFill>
                    <a:srgbClr val="FFFFFF"/>
                  </a:solidFill>
                </a:uFill>
                <a:latin typeface="Arial"/>
                <a:ea typeface="华文细黑"/>
              </a:rPr>
              <a:t>Alternatively </a:t>
            </a:r>
            <a:r>
              <a:rPr lang="zh-CN" sz="1800" b="0" strike="noStrike" spc="-1" dirty="0">
                <a:solidFill>
                  <a:srgbClr val="000000"/>
                </a:solidFill>
                <a:uFill>
                  <a:solidFill>
                    <a:srgbClr val="FFFFFF"/>
                  </a:solidFill>
                </a:uFill>
                <a:latin typeface="Arial"/>
                <a:ea typeface="华文细黑"/>
              </a:rPr>
              <a:t>- you use </a:t>
            </a:r>
            <a:r>
              <a:rPr lang="zh-CN" sz="1800" b="1" strike="noStrike" spc="-1" dirty="0">
                <a:solidFill>
                  <a:srgbClr val="000000"/>
                </a:solidFill>
                <a:uFill>
                  <a:solidFill>
                    <a:srgbClr val="FFFFFF"/>
                  </a:solidFill>
                </a:uFill>
                <a:latin typeface="Arial"/>
                <a:ea typeface="华文细黑"/>
              </a:rPr>
              <a:t>alternatively</a:t>
            </a:r>
            <a:r>
              <a:rPr lang="zh-CN" sz="1800" b="0" strike="noStrike" spc="-1" dirty="0">
                <a:solidFill>
                  <a:srgbClr val="000000"/>
                </a:solidFill>
                <a:uFill>
                  <a:solidFill>
                    <a:srgbClr val="FFFFFF"/>
                  </a:solidFill>
                </a:uFill>
                <a:latin typeface="Arial"/>
                <a:ea typeface="华文细黑"/>
              </a:rPr>
              <a:t> to introduce a suggestion or to mention something different to what has just been stated.</a:t>
            </a:r>
            <a:r>
              <a:rPr lang="zh-CN" sz="1800" b="0" i="1" strike="noStrike" spc="-1" dirty="0">
                <a:solidFill>
                  <a:srgbClr val="000000"/>
                </a:solidFill>
                <a:uFill>
                  <a:solidFill>
                    <a:srgbClr val="FFFFFF"/>
                  </a:solidFill>
                </a:uFill>
                <a:latin typeface="Arial"/>
                <a:ea typeface="华文细黑"/>
              </a:rPr>
              <a:t>	.</a:t>
            </a:r>
            <a:endParaRPr lang="zh-CN" sz="2000" b="1" strike="noStrike" spc="-1" dirty="0">
              <a:solidFill>
                <a:srgbClr val="000000"/>
              </a:solidFill>
              <a:uFill>
                <a:solidFill>
                  <a:srgbClr val="FFFFFF"/>
                </a:solidFill>
              </a:uFill>
              <a:latin typeface="Arial"/>
            </a:endParaRPr>
          </a:p>
          <a:p>
            <a:pPr>
              <a:lnSpc>
                <a:spcPct val="100000"/>
              </a:lnSpc>
            </a:pPr>
            <a:r>
              <a:rPr lang="zh-CN" sz="1800" b="0" i="1" strike="noStrike" spc="-1" dirty="0">
                <a:solidFill>
                  <a:srgbClr val="000000"/>
                </a:solidFill>
                <a:uFill>
                  <a:solidFill>
                    <a:srgbClr val="FFFFFF"/>
                  </a:solidFill>
                </a:uFill>
                <a:latin typeface="Arial"/>
                <a:ea typeface="华文细黑"/>
              </a:rPr>
              <a:t>     Allow about eight hours for the drive from Calais. </a:t>
            </a:r>
            <a:r>
              <a:rPr lang="zh-CN" sz="1800" b="1" i="1" strike="noStrike" spc="-1" dirty="0">
                <a:solidFill>
                  <a:srgbClr val="000000"/>
                </a:solidFill>
                <a:uFill>
                  <a:solidFill>
                    <a:srgbClr val="FFFFFF"/>
                  </a:solidFill>
                </a:uFill>
                <a:latin typeface="Arial"/>
                <a:ea typeface="华文细黑"/>
              </a:rPr>
              <a:t>Alternatively</a:t>
            </a:r>
            <a:r>
              <a:rPr lang="en-GB" altLang="zh-CN" sz="1800" b="1" i="1" strike="noStrike" spc="-1" dirty="0">
                <a:solidFill>
                  <a:srgbClr val="000000"/>
                </a:solidFill>
                <a:uFill>
                  <a:solidFill>
                    <a:srgbClr val="FFFFFF"/>
                  </a:solidFill>
                </a:uFill>
                <a:latin typeface="Arial"/>
                <a:ea typeface="华文细黑"/>
              </a:rPr>
              <a:t>, </a:t>
            </a:r>
            <a:r>
              <a:rPr lang="zh-CN" sz="1800" b="1" i="1" strike="noStrike" spc="-1" dirty="0">
                <a:solidFill>
                  <a:srgbClr val="000000"/>
                </a:solidFill>
                <a:uFill>
                  <a:solidFill>
                    <a:srgbClr val="FFFFFF"/>
                  </a:solidFill>
                </a:uFill>
                <a:latin typeface="Arial"/>
                <a:ea typeface="华文细黑"/>
              </a:rPr>
              <a:t>/</a:t>
            </a:r>
            <a:r>
              <a:rPr lang="en-GB" altLang="zh-CN" sz="1800" b="1" i="1" strike="noStrike" spc="-1" dirty="0">
                <a:solidFill>
                  <a:srgbClr val="000000"/>
                </a:solidFill>
                <a:uFill>
                  <a:solidFill>
                    <a:srgbClr val="FFFFFF"/>
                  </a:solidFill>
                </a:uFill>
                <a:latin typeface="Arial"/>
                <a:ea typeface="华文细黑"/>
              </a:rPr>
              <a:t> </a:t>
            </a:r>
            <a:r>
              <a:rPr lang="zh-CN" sz="1800" b="1" i="1" strike="noStrike" spc="-1" dirty="0">
                <a:solidFill>
                  <a:srgbClr val="000000"/>
                </a:solidFill>
                <a:uFill>
                  <a:solidFill>
                    <a:srgbClr val="FFFFFF"/>
                  </a:solidFill>
                </a:uFill>
                <a:latin typeface="Arial"/>
                <a:ea typeface="华文细黑"/>
              </a:rPr>
              <a:t>Instead</a:t>
            </a:r>
            <a:r>
              <a:rPr lang="zh-CN" sz="1800" b="0" i="1" strike="noStrike" spc="-1" dirty="0">
                <a:solidFill>
                  <a:srgbClr val="000000"/>
                </a:solidFill>
                <a:uFill>
                  <a:solidFill>
                    <a:srgbClr val="FFFFFF"/>
                  </a:solidFill>
                </a:uFill>
                <a:latin typeface="Arial"/>
                <a:ea typeface="华文细黑"/>
              </a:rPr>
              <a:t>, you can fly to Brive.</a:t>
            </a: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14">
                                            <p:txEl>
                                              <p:charRg st="0" end="48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14">
                                            <p:txEl>
                                              <p:charRg st="487" end="48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14">
                                            <p:txEl>
                                              <p:charRg st="487" end="48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14">
                                            <p:txEl>
                                              <p:charRg st="487" end="48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14">
                                            <p:txEl>
                                              <p:charRg st="487" end="48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114">
                                            <p:txEl>
                                              <p:charRg st="487" end="48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TextShape 1"/>
          <p:cNvSpPr txBox="1"/>
          <p:nvPr/>
        </p:nvSpPr>
        <p:spPr>
          <a:xfrm>
            <a:off x="539640" y="44280"/>
            <a:ext cx="8229240" cy="1142640"/>
          </a:xfrm>
          <a:prstGeom prst="rect">
            <a:avLst/>
          </a:prstGeom>
          <a:noFill/>
          <a:ln>
            <a:noFill/>
          </a:ln>
        </p:spPr>
        <p:txBody>
          <a:bodyPr anchor="ctr"/>
          <a:lstStyle/>
          <a:p>
            <a:pPr algn="ctr">
              <a:lnSpc>
                <a:spcPct val="100000"/>
              </a:lnSpc>
            </a:pPr>
            <a:r>
              <a:rPr lang="zh-CN" sz="3200" b="1" strike="noStrike" spc="-1" dirty="0">
                <a:uFill>
                  <a:solidFill>
                    <a:srgbClr val="FFFFFF"/>
                  </a:solidFill>
                </a:uFill>
                <a:latin typeface="Arial"/>
                <a:ea typeface="SimHei"/>
              </a:rPr>
              <a:t>References</a:t>
            </a:r>
            <a:endParaRPr lang="zh-CN" sz="3200" b="0" strike="noStrike" spc="-1" dirty="0">
              <a:uFill>
                <a:solidFill>
                  <a:srgbClr val="FFFFFF"/>
                </a:solidFill>
              </a:uFill>
              <a:latin typeface="Arial"/>
            </a:endParaRPr>
          </a:p>
        </p:txBody>
      </p:sp>
      <p:sp>
        <p:nvSpPr>
          <p:cNvPr id="116" name="TextShape 2"/>
          <p:cNvSpPr txBox="1"/>
          <p:nvPr/>
        </p:nvSpPr>
        <p:spPr>
          <a:xfrm>
            <a:off x="513000" y="1172678"/>
            <a:ext cx="8496720" cy="4032584"/>
          </a:xfrm>
          <a:prstGeom prst="rect">
            <a:avLst/>
          </a:prstGeom>
          <a:noFill/>
          <a:ln>
            <a:noFill/>
          </a:ln>
        </p:spPr>
        <p:txBody>
          <a:bodyPr/>
          <a:lstStyle/>
          <a:p>
            <a:pPr marL="343080" indent="-342720">
              <a:lnSpc>
                <a:spcPct val="120000"/>
              </a:lnSpc>
              <a:buClr>
                <a:srgbClr val="2DA2BF"/>
              </a:buClr>
              <a:buFont typeface="Wingdings" charset="2"/>
              <a:buChar char=""/>
            </a:pPr>
            <a:r>
              <a:rPr lang="en-US" altLang="zh-CN" sz="1700" spc="-1" dirty="0">
                <a:solidFill>
                  <a:srgbClr val="000000"/>
                </a:solidFill>
                <a:uFill>
                  <a:solidFill>
                    <a:srgbClr val="FFFFFF"/>
                  </a:solidFill>
                </a:uFill>
                <a:latin typeface="Arial"/>
                <a:ea typeface="华文细黑"/>
              </a:rPr>
              <a:t>BBC Learning English. Language Point – Conjunctions </a:t>
            </a:r>
            <a:endParaRPr lang="zh-CN" altLang="en-US" sz="1700" b="1" spc="-1" dirty="0">
              <a:solidFill>
                <a:srgbClr val="000000"/>
              </a:solidFill>
              <a:uFill>
                <a:solidFill>
                  <a:srgbClr val="FFFFFF"/>
                </a:solidFill>
              </a:uFill>
              <a:latin typeface="Arial"/>
            </a:endParaRPr>
          </a:p>
          <a:p>
            <a:pPr>
              <a:lnSpc>
                <a:spcPct val="100000"/>
              </a:lnSpc>
            </a:pPr>
            <a:r>
              <a:rPr lang="en-US" altLang="zh-CN" sz="1700" u="sng" spc="-1" dirty="0">
                <a:solidFill>
                  <a:srgbClr val="FF8119"/>
                </a:solidFill>
                <a:uFill>
                  <a:solidFill>
                    <a:srgbClr val="FFFFFF"/>
                  </a:solidFill>
                </a:uFill>
                <a:latin typeface="Arial"/>
                <a:ea typeface="华文细黑"/>
                <a:hlinkClick r:id="rId2"/>
              </a:rPr>
              <a:t>http://www.bbc.co.uk/worldservice/learningenglish/flatmates/episode64/languagepoint.shtml</a:t>
            </a:r>
            <a:endParaRPr lang="zh-CN" altLang="en-US" sz="1700" b="1"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en-US" altLang="zh-CN" sz="1700" spc="-1" dirty="0">
                <a:solidFill>
                  <a:srgbClr val="000000"/>
                </a:solidFill>
                <a:uFill>
                  <a:solidFill>
                    <a:srgbClr val="FFFFFF"/>
                  </a:solidFill>
                </a:uFill>
                <a:latin typeface="Arial"/>
                <a:ea typeface="华文细黑"/>
              </a:rPr>
              <a:t>Collins Dictionary. </a:t>
            </a:r>
            <a:r>
              <a:rPr lang="en-US" altLang="zh-CN" sz="1700" u="sng" spc="-1" dirty="0">
                <a:solidFill>
                  <a:srgbClr val="FF8119"/>
                </a:solidFill>
                <a:uFill>
                  <a:solidFill>
                    <a:srgbClr val="FFFFFF"/>
                  </a:solidFill>
                </a:uFill>
                <a:latin typeface="Arial"/>
                <a:ea typeface="华文细黑"/>
                <a:hlinkClick r:id="rId3"/>
              </a:rPr>
              <a:t>https://www.collinsdictionary.com/dictionary/english/</a:t>
            </a:r>
            <a:endParaRPr lang="zh-CN" altLang="en-US" sz="1700" b="1"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700" b="0" strike="noStrike" spc="-1" dirty="0">
                <a:solidFill>
                  <a:srgbClr val="000000"/>
                </a:solidFill>
                <a:uFill>
                  <a:solidFill>
                    <a:srgbClr val="FFFFFF"/>
                  </a:solidFill>
                </a:uFill>
                <a:latin typeface="Arial"/>
                <a:ea typeface="华文细黑"/>
              </a:rPr>
              <a:t>Espresso English. ‘Linking Words: Adding, Organizing, And Summarizing’</a:t>
            </a:r>
            <a:endParaRPr lang="zh-CN" sz="1700" b="1" strike="noStrike" spc="-1" dirty="0">
              <a:solidFill>
                <a:srgbClr val="000000"/>
              </a:solidFill>
              <a:uFill>
                <a:solidFill>
                  <a:srgbClr val="FFFFFF"/>
                </a:solidFill>
              </a:uFill>
              <a:latin typeface="Arial"/>
            </a:endParaRPr>
          </a:p>
          <a:p>
            <a:pPr>
              <a:lnSpc>
                <a:spcPct val="100000"/>
              </a:lnSpc>
            </a:pPr>
            <a:r>
              <a:rPr lang="zh-CN" sz="1700" b="0" u="sng" strike="noStrike" spc="-1" dirty="0">
                <a:solidFill>
                  <a:srgbClr val="FF8119"/>
                </a:solidFill>
                <a:uFill>
                  <a:solidFill>
                    <a:srgbClr val="FFFFFF"/>
                  </a:solidFill>
                </a:uFill>
                <a:latin typeface="Arial"/>
                <a:ea typeface="华文细黑"/>
                <a:hlinkClick r:id="rId4"/>
              </a:rPr>
              <a:t>https://www.espressoenglish.net/linking-words-adding-organizing-and-summarizing/</a:t>
            </a:r>
            <a:endParaRPr lang="zh-CN" sz="1700" b="1" strike="noStrike" spc="-1" dirty="0">
              <a:solidFill>
                <a:srgbClr val="000000"/>
              </a:solidFill>
              <a:uFill>
                <a:solidFill>
                  <a:srgbClr val="FFFFFF"/>
                </a:solidFill>
              </a:uFill>
              <a:latin typeface="Arial"/>
            </a:endParaRPr>
          </a:p>
          <a:p>
            <a:pPr>
              <a:lnSpc>
                <a:spcPct val="100000"/>
              </a:lnSpc>
            </a:pPr>
            <a:r>
              <a:rPr lang="zh-CN" sz="1700" b="0" u="sng" strike="noStrike" spc="-1" dirty="0">
                <a:solidFill>
                  <a:srgbClr val="FF8119"/>
                </a:solidFill>
                <a:uFill>
                  <a:solidFill>
                    <a:srgbClr val="FFFFFF"/>
                  </a:solidFill>
                </a:uFill>
                <a:latin typeface="Arial"/>
                <a:ea typeface="华文细黑"/>
                <a:hlinkClick r:id="rId5"/>
              </a:rPr>
              <a:t>http://www.bbc.co.uk/worldservice/learningenglish/flatmates/episode25/languagepoint.shtml</a:t>
            </a:r>
            <a:endParaRPr lang="zh-CN" sz="17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700" b="0" strike="noStrike" spc="-1" dirty="0">
                <a:solidFill>
                  <a:srgbClr val="000000"/>
                </a:solidFill>
                <a:uFill>
                  <a:solidFill>
                    <a:srgbClr val="FFFFFF"/>
                  </a:solidFill>
                </a:uFill>
                <a:latin typeface="Arial"/>
                <a:ea typeface="华文细黑"/>
              </a:rPr>
              <a:t>Perfect English Grammar. ‘Using linking words to show contrast’ </a:t>
            </a:r>
            <a:endParaRPr lang="zh-CN" sz="1700" b="1" strike="noStrike" spc="-1" dirty="0">
              <a:solidFill>
                <a:srgbClr val="000000"/>
              </a:solidFill>
              <a:uFill>
                <a:solidFill>
                  <a:srgbClr val="FFFFFF"/>
                </a:solidFill>
              </a:uFill>
              <a:latin typeface="Arial"/>
            </a:endParaRPr>
          </a:p>
          <a:p>
            <a:pPr>
              <a:lnSpc>
                <a:spcPct val="100000"/>
              </a:lnSpc>
            </a:pPr>
            <a:r>
              <a:rPr lang="zh-CN" sz="1700" b="0" u="sng" strike="noStrike" spc="-1" dirty="0">
                <a:solidFill>
                  <a:srgbClr val="FF8119"/>
                </a:solidFill>
                <a:uFill>
                  <a:solidFill>
                    <a:srgbClr val="FFFFFF"/>
                  </a:solidFill>
                </a:uFill>
                <a:latin typeface="Arial"/>
                <a:ea typeface="华文细黑"/>
                <a:hlinkClick r:id="rId6"/>
              </a:rPr>
              <a:t>http://www.perfect-english-grammar.com/linking-words-contrast.html</a:t>
            </a:r>
            <a:r>
              <a:rPr lang="zh-CN" sz="1700" b="0" strike="noStrike" spc="-1" dirty="0">
                <a:solidFill>
                  <a:srgbClr val="000000"/>
                </a:solidFill>
                <a:uFill>
                  <a:solidFill>
                    <a:srgbClr val="FFFFFF"/>
                  </a:solidFill>
                </a:uFill>
                <a:latin typeface="Arial"/>
                <a:ea typeface="华文细黑"/>
              </a:rPr>
              <a:t> </a:t>
            </a:r>
            <a:endParaRPr lang="zh-CN" sz="1700" b="1" strike="noStrike"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zh-CN" sz="1700" b="0" u="sng" strike="noStrike" spc="-1" dirty="0">
                <a:solidFill>
                  <a:srgbClr val="FF8119"/>
                </a:solidFill>
                <a:uFill>
                  <a:solidFill>
                    <a:srgbClr val="FFFFFF"/>
                  </a:solidFill>
                </a:uFill>
                <a:latin typeface="Arial"/>
                <a:ea typeface="华文细黑"/>
                <a:hlinkClick r:id="rId7"/>
              </a:rPr>
              <a:t>http://madteachergraham2.blogspot.co.uk/2013/02/linkers-for-contrasts.html</a:t>
            </a:r>
            <a:endParaRPr lang="en-US" altLang="zh-CN" sz="1700" b="1" u="sng" spc="-1" dirty="0">
              <a:solidFill>
                <a:srgbClr val="000000"/>
              </a:solidFill>
              <a:uFill>
                <a:solidFill>
                  <a:srgbClr val="FFFFFF"/>
                </a:solidFill>
              </a:uFill>
              <a:latin typeface="Arial"/>
            </a:endParaRPr>
          </a:p>
          <a:p>
            <a:pPr marL="343080" indent="-342720">
              <a:lnSpc>
                <a:spcPct val="120000"/>
              </a:lnSpc>
              <a:buClr>
                <a:srgbClr val="2DA2BF"/>
              </a:buClr>
              <a:buFont typeface="Wingdings" charset="2"/>
              <a:buChar char=""/>
            </a:pPr>
            <a:r>
              <a:rPr lang="en-US" altLang="zh-CN" sz="1700" spc="-1" dirty="0">
                <a:solidFill>
                  <a:srgbClr val="000000"/>
                </a:solidFill>
                <a:uFill>
                  <a:solidFill>
                    <a:srgbClr val="FFFFFF"/>
                  </a:solidFill>
                </a:uFill>
                <a:latin typeface="Arial"/>
                <a:ea typeface="华文细黑"/>
              </a:rPr>
              <a:t>Vince, M., French, A. (2011</a:t>
            </a:r>
            <a:r>
              <a:rPr lang="en-US" altLang="zh-CN" sz="1700" i="1" spc="-1" dirty="0">
                <a:solidFill>
                  <a:srgbClr val="000000"/>
                </a:solidFill>
                <a:uFill>
                  <a:solidFill>
                    <a:srgbClr val="FFFFFF"/>
                  </a:solidFill>
                </a:uFill>
                <a:latin typeface="Arial"/>
                <a:ea typeface="华文细黑"/>
              </a:rPr>
              <a:t>) IELTS Language Practice: English Grammar and Vocabulary</a:t>
            </a:r>
            <a:r>
              <a:rPr lang="en-US" altLang="zh-CN" sz="1700" spc="-1" dirty="0">
                <a:solidFill>
                  <a:srgbClr val="000000"/>
                </a:solidFill>
                <a:uFill>
                  <a:solidFill>
                    <a:srgbClr val="FFFFFF"/>
                  </a:solidFill>
                </a:uFill>
                <a:latin typeface="Arial"/>
                <a:ea typeface="华文细黑"/>
              </a:rPr>
              <a:t>. Macmillan. </a:t>
            </a:r>
            <a:endParaRPr lang="zh-CN" altLang="en-US" sz="1700" b="1"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a:p>
            <a:pPr>
              <a:lnSpc>
                <a:spcPct val="120000"/>
              </a:lnSpc>
            </a:pPr>
            <a:endParaRPr lang="zh-CN" sz="2000" b="1" strike="noStrike" spc="-1" dirty="0">
              <a:solidFill>
                <a:srgbClr val="000000"/>
              </a:solidFill>
              <a:uFill>
                <a:solidFill>
                  <a:srgbClr val="FFFFFF"/>
                </a:solidFill>
              </a:uFill>
              <a:latin typeface="Arial"/>
            </a:endParaRPr>
          </a:p>
        </p:txBody>
      </p:sp>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5100</TotalTime>
  <Words>6386</Words>
  <Application>Microsoft Office PowerPoint</Application>
  <PresentationFormat>On-screen Show (4:3)</PresentationFormat>
  <Paragraphs>157</Paragraphs>
  <Slides>18</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18</vt:i4>
      </vt:variant>
    </vt:vector>
  </HeadingPairs>
  <TitlesOfParts>
    <vt:vector size="27" baseType="lpstr">
      <vt:lpstr>SimHei</vt:lpstr>
      <vt:lpstr>华文细黑</vt:lpstr>
      <vt:lpstr>Arial</vt:lpstr>
      <vt:lpstr>Calibri</vt:lpstr>
      <vt:lpstr>Myriad Pro</vt:lpstr>
      <vt:lpstr>Wingdings</vt:lpstr>
      <vt:lpstr>1_20140311PresentationUWTSDTemplate</vt:lpstr>
      <vt:lpstr>20140311PresentationUWTSDTemplate</vt:lpstr>
      <vt:lpstr>2_20140311PresentationUWTSDTemplate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Sylvia Hoffmann</cp:lastModifiedBy>
  <cp:revision>355</cp:revision>
  <dcterms:created xsi:type="dcterms:W3CDTF">2012-10-20T16:04:33Z</dcterms:created>
  <dcterms:modified xsi:type="dcterms:W3CDTF">2021-10-19T10:31:53Z</dcterms:modified>
</cp:coreProperties>
</file>