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ink/ink1.xml" ContentType="application/inkml+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2" r:id="rId4"/>
    <p:sldMasterId id="2147483661" r:id="rId5"/>
  </p:sldMasterIdLst>
  <p:notesMasterIdLst>
    <p:notesMasterId r:id="rId32"/>
  </p:notesMasterIdLst>
  <p:sldIdLst>
    <p:sldId id="719" r:id="rId6"/>
    <p:sldId id="301" r:id="rId7"/>
    <p:sldId id="767" r:id="rId8"/>
    <p:sldId id="378" r:id="rId9"/>
    <p:sldId id="398" r:id="rId10"/>
    <p:sldId id="738" r:id="rId11"/>
    <p:sldId id="381" r:id="rId12"/>
    <p:sldId id="380" r:id="rId13"/>
    <p:sldId id="399" r:id="rId14"/>
    <p:sldId id="739" r:id="rId15"/>
    <p:sldId id="768" r:id="rId16"/>
    <p:sldId id="741" r:id="rId17"/>
    <p:sldId id="756" r:id="rId18"/>
    <p:sldId id="387" r:id="rId19"/>
    <p:sldId id="726" r:id="rId20"/>
    <p:sldId id="757" r:id="rId21"/>
    <p:sldId id="396" r:id="rId22"/>
    <p:sldId id="395" r:id="rId23"/>
    <p:sldId id="727" r:id="rId24"/>
    <p:sldId id="769" r:id="rId25"/>
    <p:sldId id="397" r:id="rId26"/>
    <p:sldId id="732" r:id="rId27"/>
    <p:sldId id="729" r:id="rId28"/>
    <p:sldId id="730" r:id="rId29"/>
    <p:sldId id="731" r:id="rId30"/>
    <p:sldId id="721"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BC4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54E0E8-17D4-416C-A76B-92621BA1B0E5}" v="69" dt="2026-01-09T12:25:40.23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782"/>
    <p:restoredTop sz="77253"/>
  </p:normalViewPr>
  <p:slideViewPr>
    <p:cSldViewPr snapToGrid="0">
      <p:cViewPr varScale="1">
        <p:scale>
          <a:sx n="65" d="100"/>
          <a:sy n="65" d="100"/>
        </p:scale>
        <p:origin x="1022"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alin Jacob Wilson Packia Dhas" userId="050d7d71-3621-4503-95e8-1c9a9d962492" providerId="ADAL" clId="{00722E61-A757-4134-8CBB-8B7208677708}"/>
    <pc:docChg chg="undo custSel addSld delSld modSld">
      <pc:chgData name="Stalin Jacob Wilson Packia Dhas" userId="050d7d71-3621-4503-95e8-1c9a9d962492" providerId="ADAL" clId="{00722E61-A757-4134-8CBB-8B7208677708}" dt="2026-01-09T12:26:12.496" v="379" actId="5793"/>
      <pc:docMkLst>
        <pc:docMk/>
      </pc:docMkLst>
      <pc:sldChg chg="modSp mod">
        <pc:chgData name="Stalin Jacob Wilson Packia Dhas" userId="050d7d71-3621-4503-95e8-1c9a9d962492" providerId="ADAL" clId="{00722E61-A757-4134-8CBB-8B7208677708}" dt="2025-12-12T11:50:20.312" v="130" actId="20577"/>
        <pc:sldMkLst>
          <pc:docMk/>
          <pc:sldMk cId="3657130640" sldId="301"/>
        </pc:sldMkLst>
        <pc:spChg chg="mod">
          <ac:chgData name="Stalin Jacob Wilson Packia Dhas" userId="050d7d71-3621-4503-95e8-1c9a9d962492" providerId="ADAL" clId="{00722E61-A757-4134-8CBB-8B7208677708}" dt="2025-12-12T11:50:20.312" v="130" actId="20577"/>
          <ac:spMkLst>
            <pc:docMk/>
            <pc:sldMk cId="3657130640" sldId="301"/>
            <ac:spMk id="3" creationId="{00000000-0000-0000-0000-000000000000}"/>
          </ac:spMkLst>
        </pc:spChg>
      </pc:sldChg>
      <pc:sldChg chg="add">
        <pc:chgData name="Stalin Jacob Wilson Packia Dhas" userId="050d7d71-3621-4503-95e8-1c9a9d962492" providerId="ADAL" clId="{00722E61-A757-4134-8CBB-8B7208677708}" dt="2025-12-12T11:29:06.410" v="90"/>
        <pc:sldMkLst>
          <pc:docMk/>
          <pc:sldMk cId="1483572703" sldId="378"/>
        </pc:sldMkLst>
      </pc:sldChg>
      <pc:sldChg chg="add">
        <pc:chgData name="Stalin Jacob Wilson Packia Dhas" userId="050d7d71-3621-4503-95e8-1c9a9d962492" providerId="ADAL" clId="{00722E61-A757-4134-8CBB-8B7208677708}" dt="2025-12-12T11:29:06.410" v="90"/>
        <pc:sldMkLst>
          <pc:docMk/>
          <pc:sldMk cId="1967443470" sldId="380"/>
        </pc:sldMkLst>
      </pc:sldChg>
      <pc:sldChg chg="add">
        <pc:chgData name="Stalin Jacob Wilson Packia Dhas" userId="050d7d71-3621-4503-95e8-1c9a9d962492" providerId="ADAL" clId="{00722E61-A757-4134-8CBB-8B7208677708}" dt="2025-12-12T11:29:06.410" v="90"/>
        <pc:sldMkLst>
          <pc:docMk/>
          <pc:sldMk cId="2755054893" sldId="381"/>
        </pc:sldMkLst>
      </pc:sldChg>
      <pc:sldChg chg="modSp mod">
        <pc:chgData name="Stalin Jacob Wilson Packia Dhas" userId="050d7d71-3621-4503-95e8-1c9a9d962492" providerId="ADAL" clId="{00722E61-A757-4134-8CBB-8B7208677708}" dt="2025-12-12T11:17:26.081" v="29" actId="20577"/>
        <pc:sldMkLst>
          <pc:docMk/>
          <pc:sldMk cId="3101842036" sldId="387"/>
        </pc:sldMkLst>
        <pc:spChg chg="mod">
          <ac:chgData name="Stalin Jacob Wilson Packia Dhas" userId="050d7d71-3621-4503-95e8-1c9a9d962492" providerId="ADAL" clId="{00722E61-A757-4134-8CBB-8B7208677708}" dt="2025-12-12T11:17:26.081" v="29" actId="20577"/>
          <ac:spMkLst>
            <pc:docMk/>
            <pc:sldMk cId="3101842036" sldId="387"/>
            <ac:spMk id="10" creationId="{3D48A9E3-704A-1501-D3F2-AFAF59CCB35A}"/>
          </ac:spMkLst>
        </pc:spChg>
      </pc:sldChg>
      <pc:sldChg chg="addSp modSp mod modAnim">
        <pc:chgData name="Stalin Jacob Wilson Packia Dhas" userId="050d7d71-3621-4503-95e8-1c9a9d962492" providerId="ADAL" clId="{00722E61-A757-4134-8CBB-8B7208677708}" dt="2026-01-09T12:20:58.445" v="305"/>
        <pc:sldMkLst>
          <pc:docMk/>
          <pc:sldMk cId="180367946" sldId="395"/>
        </pc:sldMkLst>
        <pc:spChg chg="add mod">
          <ac:chgData name="Stalin Jacob Wilson Packia Dhas" userId="050d7d71-3621-4503-95e8-1c9a9d962492" providerId="ADAL" clId="{00722E61-A757-4134-8CBB-8B7208677708}" dt="2026-01-09T12:20:50.954" v="303" actId="20577"/>
          <ac:spMkLst>
            <pc:docMk/>
            <pc:sldMk cId="180367946" sldId="395"/>
            <ac:spMk id="3" creationId="{94F4B628-1CD0-BACD-6B44-C3D0EAA7862B}"/>
          </ac:spMkLst>
        </pc:spChg>
        <pc:spChg chg="mod">
          <ac:chgData name="Stalin Jacob Wilson Packia Dhas" userId="050d7d71-3621-4503-95e8-1c9a9d962492" providerId="ADAL" clId="{00722E61-A757-4134-8CBB-8B7208677708}" dt="2025-12-12T11:18:52.885" v="72" actId="20577"/>
          <ac:spMkLst>
            <pc:docMk/>
            <pc:sldMk cId="180367946" sldId="395"/>
            <ac:spMk id="7" creationId="{2974F68F-F9B9-8BA7-3E7E-E14422612176}"/>
          </ac:spMkLst>
        </pc:spChg>
        <pc:spChg chg="mod">
          <ac:chgData name="Stalin Jacob Wilson Packia Dhas" userId="050d7d71-3621-4503-95e8-1c9a9d962492" providerId="ADAL" clId="{00722E61-A757-4134-8CBB-8B7208677708}" dt="2026-01-09T12:20:55.551" v="304"/>
          <ac:spMkLst>
            <pc:docMk/>
            <pc:sldMk cId="180367946" sldId="395"/>
            <ac:spMk id="9" creationId="{00000000-0000-0000-0000-000000000000}"/>
          </ac:spMkLst>
        </pc:spChg>
      </pc:sldChg>
      <pc:sldChg chg="add">
        <pc:chgData name="Stalin Jacob Wilson Packia Dhas" userId="050d7d71-3621-4503-95e8-1c9a9d962492" providerId="ADAL" clId="{00722E61-A757-4134-8CBB-8B7208677708}" dt="2025-12-12T11:29:06.410" v="90"/>
        <pc:sldMkLst>
          <pc:docMk/>
          <pc:sldMk cId="3380073380" sldId="398"/>
        </pc:sldMkLst>
      </pc:sldChg>
      <pc:sldChg chg="add">
        <pc:chgData name="Stalin Jacob Wilson Packia Dhas" userId="050d7d71-3621-4503-95e8-1c9a9d962492" providerId="ADAL" clId="{00722E61-A757-4134-8CBB-8B7208677708}" dt="2025-12-12T11:29:06.410" v="90"/>
        <pc:sldMkLst>
          <pc:docMk/>
          <pc:sldMk cId="1891827361" sldId="399"/>
        </pc:sldMkLst>
      </pc:sldChg>
      <pc:sldChg chg="modSp mod">
        <pc:chgData name="Stalin Jacob Wilson Packia Dhas" userId="050d7d71-3621-4503-95e8-1c9a9d962492" providerId="ADAL" clId="{00722E61-A757-4134-8CBB-8B7208677708}" dt="2025-12-12T11:17:10.931" v="12" actId="20577"/>
        <pc:sldMkLst>
          <pc:docMk/>
          <pc:sldMk cId="3119007398" sldId="719"/>
        </pc:sldMkLst>
        <pc:spChg chg="mod">
          <ac:chgData name="Stalin Jacob Wilson Packia Dhas" userId="050d7d71-3621-4503-95e8-1c9a9d962492" providerId="ADAL" clId="{00722E61-A757-4134-8CBB-8B7208677708}" dt="2025-12-12T11:17:10.931" v="12" actId="20577"/>
          <ac:spMkLst>
            <pc:docMk/>
            <pc:sldMk cId="3119007398" sldId="719"/>
            <ac:spMk id="2" creationId="{5AF40EAB-6954-8B5E-C784-2A455332F66A}"/>
          </ac:spMkLst>
        </pc:spChg>
      </pc:sldChg>
      <pc:sldChg chg="modSp mod">
        <pc:chgData name="Stalin Jacob Wilson Packia Dhas" userId="050d7d71-3621-4503-95e8-1c9a9d962492" providerId="ADAL" clId="{00722E61-A757-4134-8CBB-8B7208677708}" dt="2026-01-09T12:06:38.176" v="257" actId="113"/>
        <pc:sldMkLst>
          <pc:docMk/>
          <pc:sldMk cId="2433247320" sldId="726"/>
        </pc:sldMkLst>
        <pc:spChg chg="mod">
          <ac:chgData name="Stalin Jacob Wilson Packia Dhas" userId="050d7d71-3621-4503-95e8-1c9a9d962492" providerId="ADAL" clId="{00722E61-A757-4134-8CBB-8B7208677708}" dt="2026-01-09T12:06:38.176" v="257" actId="113"/>
          <ac:spMkLst>
            <pc:docMk/>
            <pc:sldMk cId="2433247320" sldId="726"/>
            <ac:spMk id="3" creationId="{00000000-0000-0000-0000-000000000000}"/>
          </ac:spMkLst>
        </pc:spChg>
        <pc:spChg chg="mod">
          <ac:chgData name="Stalin Jacob Wilson Packia Dhas" userId="050d7d71-3621-4503-95e8-1c9a9d962492" providerId="ADAL" clId="{00722E61-A757-4134-8CBB-8B7208677708}" dt="2025-12-12T11:18:28.314" v="53" actId="20577"/>
          <ac:spMkLst>
            <pc:docMk/>
            <pc:sldMk cId="2433247320" sldId="726"/>
            <ac:spMk id="10" creationId="{3D48A9E3-704A-1501-D3F2-AFAF59CCB35A}"/>
          </ac:spMkLst>
        </pc:spChg>
      </pc:sldChg>
      <pc:sldChg chg="modSp mod">
        <pc:chgData name="Stalin Jacob Wilson Packia Dhas" userId="050d7d71-3621-4503-95e8-1c9a9d962492" providerId="ADAL" clId="{00722E61-A757-4134-8CBB-8B7208677708}" dt="2026-01-09T12:22:39.487" v="333" actId="20577"/>
        <pc:sldMkLst>
          <pc:docMk/>
          <pc:sldMk cId="1648362585" sldId="727"/>
        </pc:sldMkLst>
        <pc:spChg chg="mod">
          <ac:chgData name="Stalin Jacob Wilson Packia Dhas" userId="050d7d71-3621-4503-95e8-1c9a9d962492" providerId="ADAL" clId="{00722E61-A757-4134-8CBB-8B7208677708}" dt="2025-12-12T11:19:06.413" v="89" actId="20577"/>
          <ac:spMkLst>
            <pc:docMk/>
            <pc:sldMk cId="1648362585" sldId="727"/>
            <ac:spMk id="7" creationId="{2974F68F-F9B9-8BA7-3E7E-E14422612176}"/>
          </ac:spMkLst>
        </pc:spChg>
        <pc:spChg chg="mod">
          <ac:chgData name="Stalin Jacob Wilson Packia Dhas" userId="050d7d71-3621-4503-95e8-1c9a9d962492" providerId="ADAL" clId="{00722E61-A757-4134-8CBB-8B7208677708}" dt="2026-01-09T12:22:39.487" v="333" actId="20577"/>
          <ac:spMkLst>
            <pc:docMk/>
            <pc:sldMk cId="1648362585" sldId="727"/>
            <ac:spMk id="8" creationId="{00000000-0000-0000-0000-000000000000}"/>
          </ac:spMkLst>
        </pc:spChg>
      </pc:sldChg>
      <pc:sldChg chg="add">
        <pc:chgData name="Stalin Jacob Wilson Packia Dhas" userId="050d7d71-3621-4503-95e8-1c9a9d962492" providerId="ADAL" clId="{00722E61-A757-4134-8CBB-8B7208677708}" dt="2025-12-12T11:29:06.410" v="90"/>
        <pc:sldMkLst>
          <pc:docMk/>
          <pc:sldMk cId="5184294" sldId="738"/>
        </pc:sldMkLst>
      </pc:sldChg>
      <pc:sldChg chg="add">
        <pc:chgData name="Stalin Jacob Wilson Packia Dhas" userId="050d7d71-3621-4503-95e8-1c9a9d962492" providerId="ADAL" clId="{00722E61-A757-4134-8CBB-8B7208677708}" dt="2025-12-12T11:29:06.410" v="90"/>
        <pc:sldMkLst>
          <pc:docMk/>
          <pc:sldMk cId="567361486" sldId="739"/>
        </pc:sldMkLst>
      </pc:sldChg>
      <pc:sldChg chg="add">
        <pc:chgData name="Stalin Jacob Wilson Packia Dhas" userId="050d7d71-3621-4503-95e8-1c9a9d962492" providerId="ADAL" clId="{00722E61-A757-4134-8CBB-8B7208677708}" dt="2025-12-12T11:29:06.410" v="90"/>
        <pc:sldMkLst>
          <pc:docMk/>
          <pc:sldMk cId="3252959992" sldId="741"/>
        </pc:sldMkLst>
      </pc:sldChg>
      <pc:sldChg chg="modSp add del mod">
        <pc:chgData name="Stalin Jacob Wilson Packia Dhas" userId="050d7d71-3621-4503-95e8-1c9a9d962492" providerId="ADAL" clId="{00722E61-A757-4134-8CBB-8B7208677708}" dt="2025-12-12T11:40:47.290" v="98" actId="47"/>
        <pc:sldMkLst>
          <pc:docMk/>
          <pc:sldMk cId="1828788170" sldId="756"/>
        </pc:sldMkLst>
        <pc:spChg chg="mod">
          <ac:chgData name="Stalin Jacob Wilson Packia Dhas" userId="050d7d71-3621-4503-95e8-1c9a9d962492" providerId="ADAL" clId="{00722E61-A757-4134-8CBB-8B7208677708}" dt="2025-12-12T11:18:00.048" v="35" actId="20577"/>
          <ac:spMkLst>
            <pc:docMk/>
            <pc:sldMk cId="1828788170" sldId="756"/>
            <ac:spMk id="4" creationId="{00000000-0000-0000-0000-000000000000}"/>
          </ac:spMkLst>
        </pc:spChg>
      </pc:sldChg>
      <pc:sldChg chg="modSp add mod">
        <pc:chgData name="Stalin Jacob Wilson Packia Dhas" userId="050d7d71-3621-4503-95e8-1c9a9d962492" providerId="ADAL" clId="{00722E61-A757-4134-8CBB-8B7208677708}" dt="2025-12-12T12:37:37.039" v="133" actId="403"/>
        <pc:sldMkLst>
          <pc:docMk/>
          <pc:sldMk cId="1798384260" sldId="767"/>
        </pc:sldMkLst>
        <pc:spChg chg="mod">
          <ac:chgData name="Stalin Jacob Wilson Packia Dhas" userId="050d7d71-3621-4503-95e8-1c9a9d962492" providerId="ADAL" clId="{00722E61-A757-4134-8CBB-8B7208677708}" dt="2025-12-12T12:37:37.039" v="133" actId="403"/>
          <ac:spMkLst>
            <pc:docMk/>
            <pc:sldMk cId="1798384260" sldId="767"/>
            <ac:spMk id="3" creationId="{00000000-0000-0000-0000-000000000000}"/>
          </ac:spMkLst>
        </pc:spChg>
        <pc:spChg chg="mod">
          <ac:chgData name="Stalin Jacob Wilson Packia Dhas" userId="050d7d71-3621-4503-95e8-1c9a9d962492" providerId="ADAL" clId="{00722E61-A757-4134-8CBB-8B7208677708}" dt="2025-12-12T11:39:19.658" v="92" actId="20577"/>
          <ac:spMkLst>
            <pc:docMk/>
            <pc:sldMk cId="1798384260" sldId="767"/>
            <ac:spMk id="4" creationId="{00000000-0000-0000-0000-000000000000}"/>
          </ac:spMkLst>
        </pc:spChg>
      </pc:sldChg>
      <pc:sldChg chg="add">
        <pc:chgData name="Stalin Jacob Wilson Packia Dhas" userId="050d7d71-3621-4503-95e8-1c9a9d962492" providerId="ADAL" clId="{00722E61-A757-4134-8CBB-8B7208677708}" dt="2025-12-12T11:29:06.410" v="90"/>
        <pc:sldMkLst>
          <pc:docMk/>
          <pc:sldMk cId="3311679041" sldId="768"/>
        </pc:sldMkLst>
      </pc:sldChg>
      <pc:sldChg chg="modSp add mod">
        <pc:chgData name="Stalin Jacob Wilson Packia Dhas" userId="050d7d71-3621-4503-95e8-1c9a9d962492" providerId="ADAL" clId="{00722E61-A757-4134-8CBB-8B7208677708}" dt="2026-01-09T12:26:12.496" v="379" actId="5793"/>
        <pc:sldMkLst>
          <pc:docMk/>
          <pc:sldMk cId="2638865448" sldId="769"/>
        </pc:sldMkLst>
        <pc:spChg chg="mod">
          <ac:chgData name="Stalin Jacob Wilson Packia Dhas" userId="050d7d71-3621-4503-95e8-1c9a9d962492" providerId="ADAL" clId="{00722E61-A757-4134-8CBB-8B7208677708}" dt="2026-01-09T12:26:12.496" v="379" actId="5793"/>
          <ac:spMkLst>
            <pc:docMk/>
            <pc:sldMk cId="2638865448" sldId="769"/>
            <ac:spMk id="8" creationId="{90F1427D-71A6-DF68-9C6C-DA5CCF47788E}"/>
          </ac:spMkLst>
        </pc:spChg>
      </pc:sldChg>
    </pc:docChg>
  </pc:docChgLst>
</pc:chgInfo>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6301.34619" units="1/cm"/>
          <inkml:channelProperty channel="Y" name="resolution" value="6301.34619" units="1/cm"/>
          <inkml:channelProperty channel="F" name="resolution" value="3999.51147" units="1/in"/>
          <inkml:channelProperty channel="T" name="resolution" value="1" units="1/dev"/>
        </inkml:channelProperties>
      </inkml:inkSource>
      <inkml:timestamp xml:id="ts0" timeString="2023-06-06T11:01:06.610"/>
    </inkml:context>
    <inkml:brush xml:id="br0">
      <inkml:brushProperty name="width" value="0.05292" units="cm"/>
      <inkml:brushProperty name="height" value="0.05292" units="cm"/>
      <inkml:brushProperty name="color" value="#FF0000"/>
    </inkml:brush>
  </inkml:definitions>
  <inkml:trace contextRef="#ctx0" brushRef="#br0">22176 10521 62 0,'0'-4'384'0,"-7"-1"31"0,7 0-2 0,-6 1-9 15,-1-4-199-15,7 4-156 0,-7 4-101 16,7-4-83-16,0 4-60 0,-6-5-74 0,6 5-47 16,0 0-12-16,0 0 16 0,0 0 42 15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43E031-8EA7-4CC5-A13E-73C0167506AA}" type="datetimeFigureOut">
              <a:rPr lang="en-GB" smtClean="0"/>
              <a:t>09/01/2026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74F67A-0874-45E3-BD6B-71B178B0D08F}" type="slidenum">
              <a:rPr lang="en-GB" smtClean="0"/>
              <a:t>‹#›</a:t>
            </a:fld>
            <a:endParaRPr lang="en-GB"/>
          </a:p>
        </p:txBody>
      </p:sp>
    </p:spTree>
    <p:extLst>
      <p:ext uri="{BB962C8B-B14F-4D97-AF65-F5344CB8AC3E}">
        <p14:creationId xmlns:p14="http://schemas.microsoft.com/office/powerpoint/2010/main" val="1790153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3</a:t>
            </a:fld>
            <a:endParaRPr lang="en-US" dirty="0"/>
          </a:p>
        </p:txBody>
      </p:sp>
    </p:spTree>
    <p:extLst>
      <p:ext uri="{BB962C8B-B14F-4D97-AF65-F5344CB8AC3E}">
        <p14:creationId xmlns:p14="http://schemas.microsoft.com/office/powerpoint/2010/main" val="42821809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4</a:t>
            </a:fld>
            <a:endParaRPr lang="en-US" dirty="0"/>
          </a:p>
        </p:txBody>
      </p:sp>
    </p:spTree>
    <p:extLst>
      <p:ext uri="{BB962C8B-B14F-4D97-AF65-F5344CB8AC3E}">
        <p14:creationId xmlns:p14="http://schemas.microsoft.com/office/powerpoint/2010/main" val="30848179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5</a:t>
            </a:fld>
            <a:endParaRPr lang="en-US" dirty="0"/>
          </a:p>
        </p:txBody>
      </p:sp>
    </p:spTree>
    <p:extLst>
      <p:ext uri="{BB962C8B-B14F-4D97-AF65-F5344CB8AC3E}">
        <p14:creationId xmlns:p14="http://schemas.microsoft.com/office/powerpoint/2010/main" val="32842738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6</a:t>
            </a:fld>
            <a:endParaRPr lang="en-US" dirty="0"/>
          </a:p>
        </p:txBody>
      </p:sp>
    </p:spTree>
    <p:extLst>
      <p:ext uri="{BB962C8B-B14F-4D97-AF65-F5344CB8AC3E}">
        <p14:creationId xmlns:p14="http://schemas.microsoft.com/office/powerpoint/2010/main" val="11774819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7</a:t>
            </a:fld>
            <a:endParaRPr lang="en-US" dirty="0"/>
          </a:p>
        </p:txBody>
      </p:sp>
    </p:spTree>
    <p:extLst>
      <p:ext uri="{BB962C8B-B14F-4D97-AF65-F5344CB8AC3E}">
        <p14:creationId xmlns:p14="http://schemas.microsoft.com/office/powerpoint/2010/main" val="27845754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8</a:t>
            </a:fld>
            <a:endParaRPr lang="en-US" dirty="0"/>
          </a:p>
        </p:txBody>
      </p:sp>
    </p:spTree>
    <p:extLst>
      <p:ext uri="{BB962C8B-B14F-4D97-AF65-F5344CB8AC3E}">
        <p14:creationId xmlns:p14="http://schemas.microsoft.com/office/powerpoint/2010/main" val="6591323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9</a:t>
            </a:fld>
            <a:endParaRPr lang="en-US" dirty="0"/>
          </a:p>
        </p:txBody>
      </p:sp>
    </p:spTree>
    <p:extLst>
      <p:ext uri="{BB962C8B-B14F-4D97-AF65-F5344CB8AC3E}">
        <p14:creationId xmlns:p14="http://schemas.microsoft.com/office/powerpoint/2010/main" val="10821435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10</a:t>
            </a:fld>
            <a:endParaRPr lang="en-US" dirty="0"/>
          </a:p>
        </p:txBody>
      </p:sp>
    </p:spTree>
    <p:extLst>
      <p:ext uri="{BB962C8B-B14F-4D97-AF65-F5344CB8AC3E}">
        <p14:creationId xmlns:p14="http://schemas.microsoft.com/office/powerpoint/2010/main" val="32926782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11</a:t>
            </a:fld>
            <a:endParaRPr lang="en-US" dirty="0"/>
          </a:p>
        </p:txBody>
      </p:sp>
    </p:spTree>
    <p:extLst>
      <p:ext uri="{BB962C8B-B14F-4D97-AF65-F5344CB8AC3E}">
        <p14:creationId xmlns:p14="http://schemas.microsoft.com/office/powerpoint/2010/main" val="12920089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12</a:t>
            </a:fld>
            <a:endParaRPr lang="en-US" dirty="0"/>
          </a:p>
        </p:txBody>
      </p:sp>
    </p:spTree>
    <p:extLst>
      <p:ext uri="{BB962C8B-B14F-4D97-AF65-F5344CB8AC3E}">
        <p14:creationId xmlns:p14="http://schemas.microsoft.com/office/powerpoint/2010/main" val="12119531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13</a:t>
            </a:fld>
            <a:endParaRPr lang="en-US" dirty="0"/>
          </a:p>
        </p:txBody>
      </p:sp>
    </p:spTree>
    <p:extLst>
      <p:ext uri="{BB962C8B-B14F-4D97-AF65-F5344CB8AC3E}">
        <p14:creationId xmlns:p14="http://schemas.microsoft.com/office/powerpoint/2010/main" val="36784760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14</a:t>
            </a:fld>
            <a:endParaRPr lang="en-US" dirty="0"/>
          </a:p>
        </p:txBody>
      </p:sp>
    </p:spTree>
    <p:extLst>
      <p:ext uri="{BB962C8B-B14F-4D97-AF65-F5344CB8AC3E}">
        <p14:creationId xmlns:p14="http://schemas.microsoft.com/office/powerpoint/2010/main" val="22256378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15</a:t>
            </a:fld>
            <a:endParaRPr lang="en-US" dirty="0"/>
          </a:p>
        </p:txBody>
      </p:sp>
    </p:spTree>
    <p:extLst>
      <p:ext uri="{BB962C8B-B14F-4D97-AF65-F5344CB8AC3E}">
        <p14:creationId xmlns:p14="http://schemas.microsoft.com/office/powerpoint/2010/main" val="21533476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16</a:t>
            </a:fld>
            <a:endParaRPr lang="en-US" dirty="0"/>
          </a:p>
        </p:txBody>
      </p:sp>
    </p:spTree>
    <p:extLst>
      <p:ext uri="{BB962C8B-B14F-4D97-AF65-F5344CB8AC3E}">
        <p14:creationId xmlns:p14="http://schemas.microsoft.com/office/powerpoint/2010/main" val="13903877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17</a:t>
            </a:fld>
            <a:endParaRPr lang="en-US" dirty="0"/>
          </a:p>
        </p:txBody>
      </p:sp>
    </p:spTree>
    <p:extLst>
      <p:ext uri="{BB962C8B-B14F-4D97-AF65-F5344CB8AC3E}">
        <p14:creationId xmlns:p14="http://schemas.microsoft.com/office/powerpoint/2010/main" val="9832678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18</a:t>
            </a:fld>
            <a:endParaRPr lang="en-US" dirty="0"/>
          </a:p>
        </p:txBody>
      </p:sp>
    </p:spTree>
    <p:extLst>
      <p:ext uri="{BB962C8B-B14F-4D97-AF65-F5344CB8AC3E}">
        <p14:creationId xmlns:p14="http://schemas.microsoft.com/office/powerpoint/2010/main" val="2362769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19</a:t>
            </a:fld>
            <a:endParaRPr lang="en-US" dirty="0"/>
          </a:p>
        </p:txBody>
      </p:sp>
    </p:spTree>
    <p:extLst>
      <p:ext uri="{BB962C8B-B14F-4D97-AF65-F5344CB8AC3E}">
        <p14:creationId xmlns:p14="http://schemas.microsoft.com/office/powerpoint/2010/main" val="18163917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C27D7-085B-DF41-D697-9ED3AF06FC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3CD9B7-9B4C-3127-B9EC-4EA0847F56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005750-0CF6-4591-B627-05A1E6A7DD4E}"/>
              </a:ext>
            </a:extLst>
          </p:cNvPr>
          <p:cNvSpPr>
            <a:spLocks noGrp="1"/>
          </p:cNvSpPr>
          <p:nvPr>
            <p:ph type="body" idx="1"/>
          </p:nvPr>
        </p:nvSpPr>
        <p:spPr/>
        <p:txBody>
          <a:bodyPr/>
          <a:lstStyle/>
          <a:p>
            <a:endParaRPr lang="en-IN"/>
          </a:p>
        </p:txBody>
      </p:sp>
      <p:sp>
        <p:nvSpPr>
          <p:cNvPr id="4" name="Header Placeholder 3">
            <a:extLst>
              <a:ext uri="{FF2B5EF4-FFF2-40B4-BE49-F238E27FC236}">
                <a16:creationId xmlns:a16="http://schemas.microsoft.com/office/drawing/2014/main" id="{1D2CE09F-A79E-A5DB-3902-7FCCF8919C0D}"/>
              </a:ext>
            </a:extLst>
          </p:cNvPr>
          <p:cNvSpPr>
            <a:spLocks noGrp="1"/>
          </p:cNvSpPr>
          <p:nvPr>
            <p:ph type="hdr" sz="quarter" idx="10"/>
          </p:nvPr>
        </p:nvSpPr>
        <p:spPr/>
        <p:txBody>
          <a:bodyPr/>
          <a:lstStyle/>
          <a:p>
            <a:endParaRPr lang="en-US" dirty="0"/>
          </a:p>
        </p:txBody>
      </p:sp>
      <p:sp>
        <p:nvSpPr>
          <p:cNvPr id="5" name="Footer Placeholder 4">
            <a:extLst>
              <a:ext uri="{FF2B5EF4-FFF2-40B4-BE49-F238E27FC236}">
                <a16:creationId xmlns:a16="http://schemas.microsoft.com/office/drawing/2014/main" id="{E3252AC3-119D-380C-8DF7-AEA32CDBFDD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55AA3B-1F82-6634-6831-AC67E5A2EEC7}"/>
              </a:ext>
            </a:extLst>
          </p:cNvPr>
          <p:cNvSpPr>
            <a:spLocks noGrp="1"/>
          </p:cNvSpPr>
          <p:nvPr>
            <p:ph type="sldNum" sz="quarter" idx="12"/>
          </p:nvPr>
        </p:nvSpPr>
        <p:spPr/>
        <p:txBody>
          <a:bodyPr/>
          <a:lstStyle/>
          <a:p>
            <a:fld id="{68A8EEEA-B998-46F8-A39B-4B6111BDC670}" type="slidenum">
              <a:rPr lang="en-US" smtClean="0"/>
              <a:pPr/>
              <a:t>20</a:t>
            </a:fld>
            <a:endParaRPr lang="en-US" dirty="0"/>
          </a:p>
        </p:txBody>
      </p:sp>
    </p:spTree>
    <p:extLst>
      <p:ext uri="{BB962C8B-B14F-4D97-AF65-F5344CB8AC3E}">
        <p14:creationId xmlns:p14="http://schemas.microsoft.com/office/powerpoint/2010/main" val="40077170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21</a:t>
            </a:fld>
            <a:endParaRPr lang="en-US" dirty="0"/>
          </a:p>
        </p:txBody>
      </p:sp>
    </p:spTree>
    <p:extLst>
      <p:ext uri="{BB962C8B-B14F-4D97-AF65-F5344CB8AC3E}">
        <p14:creationId xmlns:p14="http://schemas.microsoft.com/office/powerpoint/2010/main" val="15421628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22</a:t>
            </a:fld>
            <a:endParaRPr lang="en-US" dirty="0"/>
          </a:p>
        </p:txBody>
      </p:sp>
    </p:spTree>
    <p:extLst>
      <p:ext uri="{BB962C8B-B14F-4D97-AF65-F5344CB8AC3E}">
        <p14:creationId xmlns:p14="http://schemas.microsoft.com/office/powerpoint/2010/main" val="134329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23</a:t>
            </a:fld>
            <a:endParaRPr lang="en-US" dirty="0"/>
          </a:p>
        </p:txBody>
      </p:sp>
    </p:spTree>
    <p:extLst>
      <p:ext uri="{BB962C8B-B14F-4D97-AF65-F5344CB8AC3E}">
        <p14:creationId xmlns:p14="http://schemas.microsoft.com/office/powerpoint/2010/main" val="42509963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24</a:t>
            </a:fld>
            <a:endParaRPr lang="en-US" dirty="0"/>
          </a:p>
        </p:txBody>
      </p:sp>
    </p:spTree>
    <p:extLst>
      <p:ext uri="{BB962C8B-B14F-4D97-AF65-F5344CB8AC3E}">
        <p14:creationId xmlns:p14="http://schemas.microsoft.com/office/powerpoint/2010/main" val="16217019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25</a:t>
            </a:fld>
            <a:endParaRPr lang="en-US" dirty="0"/>
          </a:p>
        </p:txBody>
      </p:sp>
    </p:spTree>
    <p:extLst>
      <p:ext uri="{BB962C8B-B14F-4D97-AF65-F5344CB8AC3E}">
        <p14:creationId xmlns:p14="http://schemas.microsoft.com/office/powerpoint/2010/main" val="35983200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374F67A-0874-45E3-BD6B-71B178B0D08F}" type="slidenum">
              <a:rPr lang="en-GB" smtClean="0"/>
              <a:t>26</a:t>
            </a:fld>
            <a:endParaRPr lang="en-GB"/>
          </a:p>
        </p:txBody>
      </p:sp>
    </p:spTree>
    <p:extLst>
      <p:ext uri="{BB962C8B-B14F-4D97-AF65-F5344CB8AC3E}">
        <p14:creationId xmlns:p14="http://schemas.microsoft.com/office/powerpoint/2010/main" val="1493633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553442B-6EEE-41F3-A940-0004CDB0A3A3}" type="datetime1">
              <a:rPr lang="en-GB" smtClean="0"/>
              <a:t>09/01/2026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3 / Electrical Principles </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856373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6CA11-BCAC-496C-9A65-896D257574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D468623-267C-47CE-A66E-0286DB0E21B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43ED06A-2BCA-4D0D-AAD1-A643EBCE38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747A092-8843-4274-B9EC-7A514B3A3755}"/>
              </a:ext>
            </a:extLst>
          </p:cNvPr>
          <p:cNvSpPr>
            <a:spLocks noGrp="1"/>
          </p:cNvSpPr>
          <p:nvPr>
            <p:ph type="dt" sz="half" idx="10"/>
          </p:nvPr>
        </p:nvSpPr>
        <p:spPr/>
        <p:txBody>
          <a:bodyPr/>
          <a:lstStyle/>
          <a:p>
            <a:fld id="{D4C9E747-A7F4-4F72-9C28-157F60F5C10B}" type="datetime1">
              <a:rPr lang="en-GB" smtClean="0"/>
              <a:t>09/01/2026</a:t>
            </a:fld>
            <a:endParaRPr lang="en-US"/>
          </a:p>
        </p:txBody>
      </p:sp>
      <p:sp>
        <p:nvSpPr>
          <p:cNvPr id="6" name="Footer Placeholder 5">
            <a:extLst>
              <a:ext uri="{FF2B5EF4-FFF2-40B4-BE49-F238E27FC236}">
                <a16:creationId xmlns:a16="http://schemas.microsoft.com/office/drawing/2014/main" id="{2F3CC446-6659-452A-A263-E32461975CF6}"/>
              </a:ext>
            </a:extLst>
          </p:cNvPr>
          <p:cNvSpPr>
            <a:spLocks noGrp="1"/>
          </p:cNvSpPr>
          <p:nvPr>
            <p:ph type="ftr" sz="quarter" idx="11"/>
          </p:nvPr>
        </p:nvSpPr>
        <p:spPr/>
        <p:txBody>
          <a:bodyPr/>
          <a:lstStyle/>
          <a:p>
            <a:r>
              <a:rPr lang="en-GB"/>
              <a:t>Lecture 3 / Electrical Principles </a:t>
            </a:r>
            <a:endParaRPr lang="en-US"/>
          </a:p>
        </p:txBody>
      </p:sp>
      <p:sp>
        <p:nvSpPr>
          <p:cNvPr id="7" name="Slide Number Placeholder 6">
            <a:extLst>
              <a:ext uri="{FF2B5EF4-FFF2-40B4-BE49-F238E27FC236}">
                <a16:creationId xmlns:a16="http://schemas.microsoft.com/office/drawing/2014/main" id="{7D80D9FF-B056-48D2-B02A-5393221EA816}"/>
              </a:ext>
            </a:extLst>
          </p:cNvPr>
          <p:cNvSpPr>
            <a:spLocks noGrp="1"/>
          </p:cNvSpPr>
          <p:nvPr>
            <p:ph type="sldNum" sz="quarter" idx="12"/>
          </p:nvPr>
        </p:nvSpPr>
        <p:spPr/>
        <p:txBody>
          <a:bodyPr/>
          <a:lstStyle/>
          <a:p>
            <a:fld id="{ADAB4826-1CBB-4FF5-8E83-4BABF2965686}" type="slidenum">
              <a:rPr lang="en-US" smtClean="0"/>
              <a:t>‹#›</a:t>
            </a:fld>
            <a:endParaRPr lang="en-US"/>
          </a:p>
        </p:txBody>
      </p:sp>
    </p:spTree>
    <p:extLst>
      <p:ext uri="{BB962C8B-B14F-4D97-AF65-F5344CB8AC3E}">
        <p14:creationId xmlns:p14="http://schemas.microsoft.com/office/powerpoint/2010/main" val="172023419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5"/>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 id="2147483713" r:id="rId2"/>
    <p:sldLayoutId id="2147483715" r:id="rId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500.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00.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320.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511.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340.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350.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370.png"/></Relationships>
</file>

<file path=ppt/slides/_rels/slide10.xml.rels><?xml version="1.0" encoding="UTF-8" standalone="yes"?>
<Relationships xmlns="http://schemas.openxmlformats.org/package/2006/relationships"><Relationship Id="rId3" Type="http://schemas.openxmlformats.org/officeDocument/2006/relationships/image" Target="../media/image380.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450.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3.xml"/><Relationship Id="rId5" Type="http://schemas.openxmlformats.org/officeDocument/2006/relationships/image" Target="../media/image33.png"/><Relationship Id="rId4" Type="http://schemas.openxmlformats.org/officeDocument/2006/relationships/customXml" Target="../ink/ink1.xml"/></Relationships>
</file>

<file path=ppt/slides/_rels/slide18.xml.rels><?xml version="1.0" encoding="UTF-8" standalone="yes"?>
<Relationships xmlns="http://schemas.openxmlformats.org/package/2006/relationships"><Relationship Id="rId3" Type="http://schemas.openxmlformats.org/officeDocument/2006/relationships/image" Target="../media/image3000.png"/><Relationship Id="rId2" Type="http://schemas.openxmlformats.org/officeDocument/2006/relationships/notesSlide" Target="../notesSlides/notesSlide16.xml"/><Relationship Id="rId1" Type="http://schemas.openxmlformats.org/officeDocument/2006/relationships/slideLayout" Target="../slideLayouts/slideLayout4.xml"/><Relationship Id="rId5" Type="http://schemas.openxmlformats.org/officeDocument/2006/relationships/image" Target="../media/image16.png"/><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3200.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F40EAB-6954-8B5E-C784-2A455332F66A}"/>
              </a:ext>
            </a:extLst>
          </p:cNvPr>
          <p:cNvSpPr>
            <a:spLocks noGrp="1"/>
          </p:cNvSpPr>
          <p:nvPr>
            <p:ph idx="1"/>
          </p:nvPr>
        </p:nvSpPr>
        <p:spPr>
          <a:xfrm>
            <a:off x="630810" y="1889370"/>
            <a:ext cx="5315818" cy="3331157"/>
          </a:xfrm>
        </p:spPr>
        <p:txBody>
          <a:bodyPr/>
          <a:lstStyle/>
          <a:p>
            <a:r>
              <a:rPr lang="en-GB" sz="4800" dirty="0"/>
              <a:t>Electrical Principles</a:t>
            </a:r>
          </a:p>
          <a:p>
            <a:r>
              <a:rPr lang="en-GB" sz="4800" dirty="0"/>
              <a:t>(ACMA4031)</a:t>
            </a:r>
          </a:p>
          <a:p>
            <a:r>
              <a:rPr lang="en-GB" sz="3600" i="1" dirty="0">
                <a:solidFill>
                  <a:srgbClr val="FFC000"/>
                </a:solidFill>
              </a:rPr>
              <a:t>Lecture - 3</a:t>
            </a:r>
          </a:p>
        </p:txBody>
      </p:sp>
    </p:spTree>
    <p:extLst>
      <p:ext uri="{BB962C8B-B14F-4D97-AF65-F5344CB8AC3E}">
        <p14:creationId xmlns:p14="http://schemas.microsoft.com/office/powerpoint/2010/main" val="3119007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2969" y="-52649"/>
            <a:ext cx="2721964" cy="1325563"/>
          </a:xfrm>
        </p:spPr>
        <p:txBody>
          <a:bodyPr>
            <a:normAutofit/>
          </a:bodyPr>
          <a:lstStyle/>
          <a:p>
            <a:pPr algn="ctr"/>
            <a:r>
              <a:rPr lang="en-IN" b="1" dirty="0">
                <a:solidFill>
                  <a:schemeClr val="bg1"/>
                </a:solidFill>
                <a:latin typeface="+mn-lt"/>
              </a:rPr>
              <a:t>Content</a:t>
            </a:r>
          </a:p>
        </p:txBody>
      </p:sp>
      <p:sp>
        <p:nvSpPr>
          <p:cNvPr id="3" name="Content Placeholder 2"/>
          <p:cNvSpPr>
            <a:spLocks noGrp="1"/>
          </p:cNvSpPr>
          <p:nvPr>
            <p:ph idx="1"/>
          </p:nvPr>
        </p:nvSpPr>
        <p:spPr>
          <a:xfrm>
            <a:off x="971380" y="1545700"/>
            <a:ext cx="9123354" cy="5230549"/>
          </a:xfrm>
        </p:spPr>
        <p:txBody>
          <a:bodyPr>
            <a:normAutofit/>
          </a:bodyPr>
          <a:lstStyle/>
          <a:p>
            <a:pPr algn="just"/>
            <a:r>
              <a:rPr lang="en-IN" sz="3200" dirty="0"/>
              <a:t>Series Circuit</a:t>
            </a:r>
          </a:p>
          <a:p>
            <a:pPr algn="just"/>
            <a:r>
              <a:rPr lang="en-IN" sz="3200"/>
              <a:t>Parallel Circuit</a:t>
            </a:r>
          </a:p>
          <a:p>
            <a:pPr algn="just"/>
            <a:r>
              <a:rPr lang="en-IN" sz="3200"/>
              <a:t>Voltage </a:t>
            </a:r>
            <a:r>
              <a:rPr lang="en-IN" sz="3200" dirty="0"/>
              <a:t>divider rule </a:t>
            </a:r>
          </a:p>
          <a:p>
            <a:pPr algn="just"/>
            <a:r>
              <a:rPr lang="en-IN" sz="3200" dirty="0"/>
              <a:t>Current divider Rule</a:t>
            </a:r>
          </a:p>
          <a:p>
            <a:pPr marL="0" indent="0">
              <a:buNone/>
            </a:pPr>
            <a:br>
              <a:rPr lang="en-US" sz="2800" b="1" kern="1200" dirty="0">
                <a:solidFill>
                  <a:schemeClr val="tx1"/>
                </a:solidFill>
                <a:latin typeface="+mj-lt"/>
                <a:ea typeface="+mj-ea"/>
                <a:cs typeface="+mj-cs"/>
              </a:rPr>
            </a:br>
            <a:endParaRPr lang="en-IN" sz="3083" dirty="0"/>
          </a:p>
          <a:p>
            <a:pPr marL="354629" lvl="1" indent="-354629" algn="just">
              <a:buFont typeface="Arial"/>
              <a:buChar char="•"/>
            </a:pPr>
            <a:endParaRPr lang="en-IN" sz="3083"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a:t>
            </a:fld>
            <a:endParaRPr lang="en-US" dirty="0"/>
          </a:p>
        </p:txBody>
      </p:sp>
      <p:sp>
        <p:nvSpPr>
          <p:cNvPr id="4" name="Footer Placeholder 3">
            <a:extLst>
              <a:ext uri="{FF2B5EF4-FFF2-40B4-BE49-F238E27FC236}">
                <a16:creationId xmlns:a16="http://schemas.microsoft.com/office/drawing/2014/main" id="{7E2EBC05-CB4F-406D-2F45-D8D94E4ABFE4}"/>
              </a:ext>
            </a:extLst>
          </p:cNvPr>
          <p:cNvSpPr>
            <a:spLocks noGrp="1"/>
          </p:cNvSpPr>
          <p:nvPr>
            <p:ph type="ftr" sz="quarter" idx="11"/>
          </p:nvPr>
        </p:nvSpPr>
        <p:spPr>
          <a:xfrm>
            <a:off x="4175787" y="6461781"/>
            <a:ext cx="5359198" cy="365125"/>
          </a:xfrm>
        </p:spPr>
        <p:txBody>
          <a:bodyPr/>
          <a:lstStyle/>
          <a:p>
            <a:r>
              <a:rPr lang="en-GB"/>
              <a:t>Lecture 3 / Electrical Principles </a:t>
            </a:r>
            <a:endParaRPr lang="en-GB" dirty="0"/>
          </a:p>
        </p:txBody>
      </p:sp>
    </p:spTree>
    <p:extLst>
      <p:ext uri="{BB962C8B-B14F-4D97-AF65-F5344CB8AC3E}">
        <p14:creationId xmlns:p14="http://schemas.microsoft.com/office/powerpoint/2010/main" val="36571306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810" y="-40038"/>
            <a:ext cx="5291119" cy="1325563"/>
          </a:xfrm>
        </p:spPr>
        <p:txBody>
          <a:bodyPr/>
          <a:lstStyle/>
          <a:p>
            <a:pPr algn="l"/>
            <a:r>
              <a:rPr lang="en-IN" b="1" dirty="0">
                <a:solidFill>
                  <a:schemeClr val="bg1"/>
                </a:solidFill>
              </a:rPr>
              <a:t>Series circuits</a:t>
            </a:r>
          </a:p>
        </p:txBody>
      </p:sp>
      <p:sp>
        <p:nvSpPr>
          <p:cNvPr id="3" name="Content Placeholder 2"/>
          <p:cNvSpPr>
            <a:spLocks noGrp="1"/>
          </p:cNvSpPr>
          <p:nvPr>
            <p:ph idx="1"/>
          </p:nvPr>
        </p:nvSpPr>
        <p:spPr>
          <a:xfrm>
            <a:off x="609600" y="1600200"/>
            <a:ext cx="10972800" cy="4655557"/>
          </a:xfrm>
        </p:spPr>
        <p:txBody>
          <a:bodyPr>
            <a:normAutofit/>
          </a:bodyPr>
          <a:lstStyle/>
          <a:p>
            <a:pPr marL="0" indent="0">
              <a:buNone/>
            </a:pPr>
            <a:r>
              <a:rPr lang="en-IN" sz="3200" dirty="0"/>
              <a:t>When a number of resistors are connected </a:t>
            </a:r>
            <a:r>
              <a:rPr lang="en-IN" sz="3200" b="1" dirty="0"/>
              <a:t>end to end across a source of supply</a:t>
            </a:r>
            <a:r>
              <a:rPr lang="en-IN" sz="3200" dirty="0"/>
              <a:t>, there will be only one path for the current to flow. This circuit is called a </a:t>
            </a:r>
            <a:r>
              <a:rPr lang="en-IN" sz="3200" b="1" dirty="0"/>
              <a:t>series circuit.</a:t>
            </a:r>
          </a:p>
        </p:txBody>
      </p:sp>
      <p:sp>
        <p:nvSpPr>
          <p:cNvPr id="4" name="Footer Placeholder 3"/>
          <p:cNvSpPr>
            <a:spLocks noGrp="1"/>
          </p:cNvSpPr>
          <p:nvPr>
            <p:ph type="ftr" sz="quarter" idx="11"/>
          </p:nvPr>
        </p:nvSpPr>
        <p:spPr>
          <a:xfrm>
            <a:off x="1677451" y="6461781"/>
            <a:ext cx="6359136" cy="365125"/>
          </a:xfrm>
        </p:spPr>
        <p:txBody>
          <a:bodyPr/>
          <a:lstStyle/>
          <a:p>
            <a:r>
              <a:rPr lang="en-GB" dirty="0"/>
              <a:t>Lecture 3 / Electrical Principles </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3</a:t>
            </a:fld>
            <a:endParaRPr lang="en-US" dirty="0"/>
          </a:p>
        </p:txBody>
      </p:sp>
    </p:spTree>
    <p:extLst>
      <p:ext uri="{BB962C8B-B14F-4D97-AF65-F5344CB8AC3E}">
        <p14:creationId xmlns:p14="http://schemas.microsoft.com/office/powerpoint/2010/main" val="17983842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41239" y="0"/>
            <a:ext cx="4502926" cy="1325563"/>
          </a:xfrm>
        </p:spPr>
        <p:txBody>
          <a:bodyPr/>
          <a:lstStyle/>
          <a:p>
            <a:pPr algn="l"/>
            <a:r>
              <a:rPr lang="en-IN" b="1" dirty="0">
                <a:solidFill>
                  <a:schemeClr val="bg1"/>
                </a:solidFill>
              </a:rPr>
              <a:t>Series circuit</a:t>
            </a:r>
          </a:p>
        </p:txBody>
      </p:sp>
      <p:sp>
        <p:nvSpPr>
          <p:cNvPr id="4" name="Footer Placeholder 3"/>
          <p:cNvSpPr>
            <a:spLocks noGrp="1"/>
          </p:cNvSpPr>
          <p:nvPr>
            <p:ph type="ftr" sz="quarter" idx="11"/>
          </p:nvPr>
        </p:nvSpPr>
        <p:spPr>
          <a:xfrm>
            <a:off x="1273854" y="6461781"/>
            <a:ext cx="6762733" cy="365125"/>
          </a:xfrm>
        </p:spPr>
        <p:txBody>
          <a:bodyPr/>
          <a:lstStyle/>
          <a:p>
            <a:r>
              <a:rPr lang="en-GB"/>
              <a:t>Lecture 3 / Electrical Principles </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4</a:t>
            </a:fld>
            <a:endParaRPr lang="en-US" dirty="0"/>
          </a:p>
        </p:txBody>
      </p:sp>
      <p:pic>
        <p:nvPicPr>
          <p:cNvPr id="8"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358673" y="1639880"/>
            <a:ext cx="5227182" cy="2763929"/>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36587" y="2031452"/>
            <a:ext cx="1915247" cy="2096691"/>
          </a:xfrm>
          <a:prstGeom prst="rect">
            <a:avLst/>
          </a:prstGeom>
        </p:spPr>
      </p:pic>
      <p:sp>
        <p:nvSpPr>
          <p:cNvPr id="10" name="TextBox 9"/>
          <p:cNvSpPr txBox="1"/>
          <p:nvPr/>
        </p:nvSpPr>
        <p:spPr>
          <a:xfrm>
            <a:off x="3339655" y="4546380"/>
            <a:ext cx="1265218" cy="343492"/>
          </a:xfrm>
          <a:prstGeom prst="rect">
            <a:avLst/>
          </a:prstGeom>
          <a:noFill/>
        </p:spPr>
        <p:txBody>
          <a:bodyPr wrap="none" rtlCol="0">
            <a:spAutoFit/>
          </a:bodyPr>
          <a:lstStyle/>
          <a:p>
            <a:r>
              <a:rPr lang="en-IN" sz="1632" dirty="0"/>
              <a:t>Series circuit</a:t>
            </a:r>
          </a:p>
        </p:txBody>
      </p:sp>
      <p:sp>
        <p:nvSpPr>
          <p:cNvPr id="11" name="TextBox 10"/>
          <p:cNvSpPr txBox="1"/>
          <p:nvPr/>
        </p:nvSpPr>
        <p:spPr>
          <a:xfrm>
            <a:off x="8036587" y="4546380"/>
            <a:ext cx="2210798" cy="343492"/>
          </a:xfrm>
          <a:prstGeom prst="rect">
            <a:avLst/>
          </a:prstGeom>
          <a:noFill/>
        </p:spPr>
        <p:txBody>
          <a:bodyPr wrap="none" rtlCol="0">
            <a:spAutoFit/>
          </a:bodyPr>
          <a:lstStyle/>
          <a:p>
            <a:r>
              <a:rPr lang="en-IN" sz="1632" dirty="0"/>
              <a:t>Series equivalent circuit</a:t>
            </a:r>
          </a:p>
        </p:txBody>
      </p:sp>
      <p:sp>
        <p:nvSpPr>
          <p:cNvPr id="6" name="TextBox 5">
            <a:extLst>
              <a:ext uri="{FF2B5EF4-FFF2-40B4-BE49-F238E27FC236}">
                <a16:creationId xmlns:a16="http://schemas.microsoft.com/office/drawing/2014/main" id="{4C037B0B-A608-CA7C-A3E8-A29193E69919}"/>
              </a:ext>
            </a:extLst>
          </p:cNvPr>
          <p:cNvSpPr txBox="1"/>
          <p:nvPr/>
        </p:nvSpPr>
        <p:spPr>
          <a:xfrm>
            <a:off x="1120929" y="4866598"/>
            <a:ext cx="8250094" cy="369332"/>
          </a:xfrm>
          <a:prstGeom prst="rect">
            <a:avLst/>
          </a:prstGeom>
          <a:noFill/>
        </p:spPr>
        <p:txBody>
          <a:bodyPr wrap="square">
            <a:spAutoFit/>
          </a:bodyPr>
          <a:lstStyle/>
          <a:p>
            <a:pPr marL="358775"/>
            <a:r>
              <a:rPr lang="en-IN" dirty="0"/>
              <a:t>The </a:t>
            </a:r>
            <a:r>
              <a:rPr lang="en-IN" b="1" dirty="0"/>
              <a:t>total resistance </a:t>
            </a:r>
            <a:r>
              <a:rPr lang="en-IN" i="1" dirty="0"/>
              <a:t>or</a:t>
            </a:r>
            <a:r>
              <a:rPr lang="en-IN" dirty="0"/>
              <a:t> </a:t>
            </a:r>
            <a:r>
              <a:rPr lang="en-IN" b="1" dirty="0"/>
              <a:t>equivalent resistance </a:t>
            </a:r>
            <a:r>
              <a:rPr lang="en-IN" dirty="0"/>
              <a:t>across the series circuit is</a:t>
            </a:r>
            <a:endParaRPr lang="en-IN" b="1" dirty="0"/>
          </a:p>
        </p:txBody>
      </p:sp>
      <mc:AlternateContent xmlns:mc="http://schemas.openxmlformats.org/markup-compatibility/2006" xmlns:a14="http://schemas.microsoft.com/office/drawing/2010/main">
        <mc:Choice Requires="a14">
          <p:sp>
            <p:nvSpPr>
              <p:cNvPr id="7" name="Rounded Rectangle 5">
                <a:extLst>
                  <a:ext uri="{FF2B5EF4-FFF2-40B4-BE49-F238E27FC236}">
                    <a16:creationId xmlns:a16="http://schemas.microsoft.com/office/drawing/2014/main" id="{1FF1A741-EB99-7955-4793-D952227DE2B0}"/>
                  </a:ext>
                </a:extLst>
              </p:cNvPr>
              <p:cNvSpPr/>
              <p:nvPr/>
            </p:nvSpPr>
            <p:spPr>
              <a:xfrm>
                <a:off x="2580323" y="5352661"/>
                <a:ext cx="3969870" cy="819330"/>
              </a:xfrm>
              <a:prstGeom prst="round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en-IN" b="1" i="1">
                              <a:solidFill>
                                <a:schemeClr val="tx1"/>
                              </a:solidFill>
                              <a:latin typeface="Cambria Math" panose="02040503050406030204" pitchFamily="18" charset="0"/>
                            </a:rPr>
                          </m:ctrlPr>
                        </m:sSubPr>
                        <m:e>
                          <m:r>
                            <a:rPr lang="en-IN" b="1" i="1">
                              <a:solidFill>
                                <a:schemeClr val="tx1"/>
                              </a:solidFill>
                              <a:latin typeface="Cambria Math" panose="02040503050406030204" pitchFamily="18" charset="0"/>
                            </a:rPr>
                            <m:t>𝑹</m:t>
                          </m:r>
                        </m:e>
                        <m:sub>
                          <m:r>
                            <a:rPr lang="en-IN" b="1" i="1">
                              <a:solidFill>
                                <a:schemeClr val="tx1"/>
                              </a:solidFill>
                              <a:latin typeface="Cambria Math" panose="02040503050406030204" pitchFamily="18" charset="0"/>
                            </a:rPr>
                            <m:t>𝒆𝒒</m:t>
                          </m:r>
                        </m:sub>
                      </m:sSub>
                      <m:r>
                        <a:rPr lang="en-IN" b="1" i="1">
                          <a:solidFill>
                            <a:schemeClr val="tx1"/>
                          </a:solidFill>
                          <a:latin typeface="Cambria Math" panose="02040503050406030204" pitchFamily="18" charset="0"/>
                        </a:rPr>
                        <m:t>=</m:t>
                      </m:r>
                      <m:sSub>
                        <m:sSubPr>
                          <m:ctrlPr>
                            <a:rPr lang="en-IN" b="1" i="1">
                              <a:solidFill>
                                <a:schemeClr val="tx1"/>
                              </a:solidFill>
                              <a:latin typeface="Cambria Math" panose="02040503050406030204" pitchFamily="18" charset="0"/>
                            </a:rPr>
                          </m:ctrlPr>
                        </m:sSubPr>
                        <m:e>
                          <m:r>
                            <a:rPr lang="en-IN" b="1" i="1">
                              <a:solidFill>
                                <a:schemeClr val="tx1"/>
                              </a:solidFill>
                              <a:latin typeface="Cambria Math" panose="02040503050406030204" pitchFamily="18" charset="0"/>
                            </a:rPr>
                            <m:t>𝑹</m:t>
                          </m:r>
                        </m:e>
                        <m:sub>
                          <m:r>
                            <a:rPr lang="en-IN" b="1" i="1">
                              <a:solidFill>
                                <a:schemeClr val="tx1"/>
                              </a:solidFill>
                              <a:latin typeface="Cambria Math" panose="02040503050406030204" pitchFamily="18" charset="0"/>
                            </a:rPr>
                            <m:t>𝟏</m:t>
                          </m:r>
                        </m:sub>
                      </m:sSub>
                      <m:r>
                        <m:rPr>
                          <m:nor/>
                        </m:rPr>
                        <a:rPr lang="en-IN" b="1" dirty="0">
                          <a:solidFill>
                            <a:schemeClr val="tx1"/>
                          </a:solidFill>
                        </a:rPr>
                        <m:t>+</m:t>
                      </m:r>
                      <m:sSub>
                        <m:sSubPr>
                          <m:ctrlPr>
                            <a:rPr lang="en-IN" b="1" i="1">
                              <a:solidFill>
                                <a:schemeClr val="tx1"/>
                              </a:solidFill>
                              <a:latin typeface="Cambria Math" panose="02040503050406030204" pitchFamily="18" charset="0"/>
                            </a:rPr>
                          </m:ctrlPr>
                        </m:sSubPr>
                        <m:e>
                          <m:r>
                            <a:rPr lang="en-IN" b="1" i="1">
                              <a:solidFill>
                                <a:schemeClr val="tx1"/>
                              </a:solidFill>
                              <a:latin typeface="Cambria Math" panose="02040503050406030204" pitchFamily="18" charset="0"/>
                            </a:rPr>
                            <m:t>𝑹</m:t>
                          </m:r>
                        </m:e>
                        <m:sub>
                          <m:r>
                            <a:rPr lang="en-IN" b="1" i="1">
                              <a:solidFill>
                                <a:schemeClr val="tx1"/>
                              </a:solidFill>
                              <a:latin typeface="Cambria Math" panose="02040503050406030204" pitchFamily="18" charset="0"/>
                            </a:rPr>
                            <m:t>𝟐</m:t>
                          </m:r>
                        </m:sub>
                      </m:sSub>
                      <m:r>
                        <m:rPr>
                          <m:nor/>
                        </m:rPr>
                        <a:rPr lang="en-IN" b="1" dirty="0">
                          <a:solidFill>
                            <a:schemeClr val="tx1"/>
                          </a:solidFill>
                        </a:rPr>
                        <m:t>+</m:t>
                      </m:r>
                      <m:sSub>
                        <m:sSubPr>
                          <m:ctrlPr>
                            <a:rPr lang="en-IN" b="1" i="1">
                              <a:solidFill>
                                <a:schemeClr val="tx1"/>
                              </a:solidFill>
                              <a:latin typeface="Cambria Math" panose="02040503050406030204" pitchFamily="18" charset="0"/>
                            </a:rPr>
                          </m:ctrlPr>
                        </m:sSubPr>
                        <m:e>
                          <m:r>
                            <a:rPr lang="en-IN" b="1" i="1">
                              <a:solidFill>
                                <a:schemeClr val="tx1"/>
                              </a:solidFill>
                              <a:latin typeface="Cambria Math" panose="02040503050406030204" pitchFamily="18" charset="0"/>
                            </a:rPr>
                            <m:t>𝑹</m:t>
                          </m:r>
                        </m:e>
                        <m:sub>
                          <m:r>
                            <a:rPr lang="en-IN" b="1" i="1">
                              <a:solidFill>
                                <a:schemeClr val="tx1"/>
                              </a:solidFill>
                              <a:latin typeface="Cambria Math" panose="02040503050406030204" pitchFamily="18" charset="0"/>
                            </a:rPr>
                            <m:t>𝟑</m:t>
                          </m:r>
                        </m:sub>
                      </m:sSub>
                    </m:oMath>
                  </m:oMathPara>
                </a14:m>
                <a:endParaRPr lang="en-IN" dirty="0"/>
              </a:p>
              <a:p>
                <a:pPr algn="ctr"/>
                <a14:m>
                  <m:oMath xmlns:m="http://schemas.openxmlformats.org/officeDocument/2006/math">
                    <m:sSub>
                      <m:sSubPr>
                        <m:ctrlPr>
                          <a:rPr lang="en-IN" b="1" i="1">
                            <a:solidFill>
                              <a:schemeClr val="tx1"/>
                            </a:solidFill>
                            <a:latin typeface="Cambria Math" panose="02040503050406030204" pitchFamily="18" charset="0"/>
                          </a:rPr>
                        </m:ctrlPr>
                      </m:sSubPr>
                      <m:e>
                        <m:r>
                          <a:rPr lang="en-IN" b="1" i="1">
                            <a:solidFill>
                              <a:schemeClr val="tx1"/>
                            </a:solidFill>
                            <a:latin typeface="Cambria Math" panose="02040503050406030204" pitchFamily="18" charset="0"/>
                          </a:rPr>
                          <m:t>𝑹</m:t>
                        </m:r>
                      </m:e>
                      <m:sub>
                        <m:r>
                          <a:rPr lang="en-IN" b="1" i="1">
                            <a:solidFill>
                              <a:schemeClr val="tx1"/>
                            </a:solidFill>
                            <a:latin typeface="Cambria Math" panose="02040503050406030204" pitchFamily="18" charset="0"/>
                          </a:rPr>
                          <m:t>𝒆𝒒</m:t>
                        </m:r>
                      </m:sub>
                    </m:sSub>
                    <m:r>
                      <a:rPr lang="en-IN" b="1" i="1">
                        <a:solidFill>
                          <a:schemeClr val="tx1"/>
                        </a:solidFill>
                        <a:latin typeface="Cambria Math" panose="02040503050406030204" pitchFamily="18" charset="0"/>
                      </a:rPr>
                      <m:t>=</m:t>
                    </m:r>
                    <m:sSub>
                      <m:sSubPr>
                        <m:ctrlPr>
                          <a:rPr lang="en-IN" b="1" i="1">
                            <a:solidFill>
                              <a:schemeClr val="tx1"/>
                            </a:solidFill>
                            <a:latin typeface="Cambria Math" panose="02040503050406030204" pitchFamily="18" charset="0"/>
                          </a:rPr>
                        </m:ctrlPr>
                      </m:sSubPr>
                      <m:e>
                        <m:r>
                          <a:rPr lang="en-IN" b="1" i="1">
                            <a:solidFill>
                              <a:schemeClr val="tx1"/>
                            </a:solidFill>
                            <a:latin typeface="Cambria Math" panose="02040503050406030204" pitchFamily="18" charset="0"/>
                          </a:rPr>
                          <m:t>𝑹</m:t>
                        </m:r>
                      </m:e>
                      <m:sub>
                        <m:r>
                          <a:rPr lang="en-IN" b="1" i="1">
                            <a:solidFill>
                              <a:schemeClr val="tx1"/>
                            </a:solidFill>
                            <a:latin typeface="Cambria Math" panose="02040503050406030204" pitchFamily="18" charset="0"/>
                          </a:rPr>
                          <m:t>𝟏</m:t>
                        </m:r>
                      </m:sub>
                    </m:sSub>
                    <m:r>
                      <m:rPr>
                        <m:nor/>
                      </m:rPr>
                      <a:rPr lang="en-IN" b="1" dirty="0">
                        <a:solidFill>
                          <a:schemeClr val="tx1"/>
                        </a:solidFill>
                      </a:rPr>
                      <m:t>+</m:t>
                    </m:r>
                    <m:sSub>
                      <m:sSubPr>
                        <m:ctrlPr>
                          <a:rPr lang="en-IN" b="1" i="1">
                            <a:solidFill>
                              <a:schemeClr val="tx1"/>
                            </a:solidFill>
                            <a:latin typeface="Cambria Math" panose="02040503050406030204" pitchFamily="18" charset="0"/>
                          </a:rPr>
                        </m:ctrlPr>
                      </m:sSubPr>
                      <m:e>
                        <m:r>
                          <a:rPr lang="en-IN" b="1" i="1">
                            <a:solidFill>
                              <a:schemeClr val="tx1"/>
                            </a:solidFill>
                            <a:latin typeface="Cambria Math" panose="02040503050406030204" pitchFamily="18" charset="0"/>
                          </a:rPr>
                          <m:t>𝑹</m:t>
                        </m:r>
                      </m:e>
                      <m:sub>
                        <m:r>
                          <a:rPr lang="en-IN" b="1" i="1">
                            <a:solidFill>
                              <a:schemeClr val="tx1"/>
                            </a:solidFill>
                            <a:latin typeface="Cambria Math" panose="02040503050406030204" pitchFamily="18" charset="0"/>
                          </a:rPr>
                          <m:t>𝟐</m:t>
                        </m:r>
                      </m:sub>
                    </m:sSub>
                    <m:r>
                      <m:rPr>
                        <m:nor/>
                      </m:rPr>
                      <a:rPr lang="en-IN" b="1" dirty="0">
                        <a:solidFill>
                          <a:schemeClr val="tx1"/>
                        </a:solidFill>
                      </a:rPr>
                      <m:t>+</m:t>
                    </m:r>
                    <m:sSub>
                      <m:sSubPr>
                        <m:ctrlPr>
                          <a:rPr lang="en-IN" b="1" i="1">
                            <a:solidFill>
                              <a:schemeClr val="tx1"/>
                            </a:solidFill>
                            <a:latin typeface="Cambria Math" panose="02040503050406030204" pitchFamily="18" charset="0"/>
                          </a:rPr>
                        </m:ctrlPr>
                      </m:sSubPr>
                      <m:e>
                        <m:r>
                          <a:rPr lang="en-IN" b="1" i="1">
                            <a:solidFill>
                              <a:schemeClr val="tx1"/>
                            </a:solidFill>
                            <a:latin typeface="Cambria Math" panose="02040503050406030204" pitchFamily="18" charset="0"/>
                          </a:rPr>
                          <m:t>𝑹</m:t>
                        </m:r>
                      </m:e>
                      <m:sub>
                        <m:r>
                          <a:rPr lang="en-IN" b="1" i="1">
                            <a:solidFill>
                              <a:schemeClr val="tx1"/>
                            </a:solidFill>
                            <a:latin typeface="Cambria Math" panose="02040503050406030204" pitchFamily="18" charset="0"/>
                          </a:rPr>
                          <m:t>𝟑</m:t>
                        </m:r>
                      </m:sub>
                    </m:sSub>
                  </m:oMath>
                </a14:m>
                <a:r>
                  <a:rPr lang="en-IN" dirty="0">
                    <a:solidFill>
                      <a:schemeClr val="tx1"/>
                    </a:solidFill>
                  </a:rPr>
                  <a:t> +….+</a:t>
                </a:r>
                <a14:m>
                  <m:oMath xmlns:m="http://schemas.openxmlformats.org/officeDocument/2006/math">
                    <m:sSub>
                      <m:sSubPr>
                        <m:ctrlPr>
                          <a:rPr lang="en-IN" b="1" i="1">
                            <a:solidFill>
                              <a:schemeClr val="tx1"/>
                            </a:solidFill>
                            <a:latin typeface="Cambria Math" panose="02040503050406030204" pitchFamily="18" charset="0"/>
                          </a:rPr>
                        </m:ctrlPr>
                      </m:sSubPr>
                      <m:e>
                        <m:r>
                          <a:rPr lang="en-IN" b="1" i="1">
                            <a:solidFill>
                              <a:schemeClr val="tx1"/>
                            </a:solidFill>
                            <a:latin typeface="Cambria Math" panose="02040503050406030204" pitchFamily="18" charset="0"/>
                          </a:rPr>
                          <m:t>𝑹</m:t>
                        </m:r>
                      </m:e>
                      <m:sub>
                        <m:r>
                          <a:rPr lang="en-IN" b="1" i="1">
                            <a:solidFill>
                              <a:schemeClr val="tx1"/>
                            </a:solidFill>
                            <a:latin typeface="Cambria Math" panose="02040503050406030204" pitchFamily="18" charset="0"/>
                          </a:rPr>
                          <m:t>𝒏</m:t>
                        </m:r>
                      </m:sub>
                    </m:sSub>
                  </m:oMath>
                </a14:m>
                <a:endParaRPr lang="en-IN" dirty="0">
                  <a:solidFill>
                    <a:schemeClr val="tx1"/>
                  </a:solidFill>
                </a:endParaRPr>
              </a:p>
            </p:txBody>
          </p:sp>
        </mc:Choice>
        <mc:Fallback xmlns="">
          <p:sp>
            <p:nvSpPr>
              <p:cNvPr id="7" name="Rounded Rectangle 5">
                <a:extLst>
                  <a:ext uri="{FF2B5EF4-FFF2-40B4-BE49-F238E27FC236}">
                    <a16:creationId xmlns:a16="http://schemas.microsoft.com/office/drawing/2014/main" id="{1FF1A741-EB99-7955-4793-D952227DE2B0}"/>
                  </a:ext>
                </a:extLst>
              </p:cNvPr>
              <p:cNvSpPr>
                <a:spLocks noRot="1" noChangeAspect="1" noMove="1" noResize="1" noEditPoints="1" noAdjustHandles="1" noChangeArrowheads="1" noChangeShapeType="1" noTextEdit="1"/>
              </p:cNvSpPr>
              <p:nvPr/>
            </p:nvSpPr>
            <p:spPr>
              <a:xfrm>
                <a:off x="2580323" y="5352661"/>
                <a:ext cx="3969870" cy="819330"/>
              </a:xfrm>
              <a:prstGeom prst="roundRect">
                <a:avLst/>
              </a:prstGeom>
              <a:blipFill>
                <a:blip r:embed="rId5"/>
                <a:stretch>
                  <a:fillRect b="-1481"/>
                </a:stretch>
              </a:blipFill>
              <a:ln>
                <a:solidFill>
                  <a:schemeClr val="tx1"/>
                </a:solidFill>
              </a:ln>
            </p:spPr>
            <p:txBody>
              <a:bodyPr/>
              <a:lstStyle/>
              <a:p>
                <a:r>
                  <a:rPr lang="en-GB">
                    <a:noFill/>
                  </a:rPr>
                  <a:t> </a:t>
                </a:r>
              </a:p>
            </p:txBody>
          </p:sp>
        </mc:Fallback>
      </mc:AlternateContent>
    </p:spTree>
    <p:extLst>
      <p:ext uri="{BB962C8B-B14F-4D97-AF65-F5344CB8AC3E}">
        <p14:creationId xmlns:p14="http://schemas.microsoft.com/office/powerpoint/2010/main" val="1483572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1324" y="-94592"/>
            <a:ext cx="3084776" cy="1392578"/>
          </a:xfrm>
        </p:spPr>
        <p:txBody>
          <a:bodyPr/>
          <a:lstStyle/>
          <a:p>
            <a:pPr algn="l"/>
            <a:r>
              <a:rPr lang="en-IN" b="1" dirty="0">
                <a:solidFill>
                  <a:schemeClr val="bg1"/>
                </a:solidFill>
              </a:rPr>
              <a:t>Series circuit</a:t>
            </a:r>
          </a:p>
        </p:txBody>
      </p:sp>
      <p:sp>
        <p:nvSpPr>
          <p:cNvPr id="3" name="Content Placeholder 2"/>
          <p:cNvSpPr>
            <a:spLocks noGrp="1"/>
          </p:cNvSpPr>
          <p:nvPr>
            <p:ph idx="1"/>
          </p:nvPr>
        </p:nvSpPr>
        <p:spPr>
          <a:xfrm>
            <a:off x="630621" y="1496585"/>
            <a:ext cx="10187206" cy="4489051"/>
          </a:xfrm>
        </p:spPr>
        <p:txBody>
          <a:bodyPr>
            <a:normAutofit/>
          </a:bodyPr>
          <a:lstStyle/>
          <a:p>
            <a:pPr marL="0" indent="0">
              <a:buNone/>
            </a:pPr>
            <a:r>
              <a:rPr lang="en-IN" dirty="0"/>
              <a:t>When </a:t>
            </a:r>
            <a:r>
              <a:rPr lang="en-IN" b="1" dirty="0"/>
              <a:t>inductors </a:t>
            </a:r>
            <a:r>
              <a:rPr lang="en-IN" dirty="0"/>
              <a:t>are connected in </a:t>
            </a:r>
            <a:r>
              <a:rPr lang="en-IN" b="1" dirty="0"/>
              <a:t>series</a:t>
            </a:r>
            <a:r>
              <a:rPr lang="en-IN" dirty="0"/>
              <a:t> the equivalent inductance can be obtained using the formula</a:t>
            </a:r>
          </a:p>
          <a:p>
            <a:pPr marL="0" indent="0" algn="ctr">
              <a:buNone/>
            </a:pPr>
            <a:endParaRPr lang="en-IN" dirty="0"/>
          </a:p>
          <a:p>
            <a:pPr marL="0" indent="0">
              <a:buNone/>
            </a:pPr>
            <a:endParaRPr lang="en-IN" dirty="0"/>
          </a:p>
          <a:p>
            <a:pPr marL="0" indent="0">
              <a:buNone/>
            </a:pPr>
            <a:endParaRPr lang="en-IN" dirty="0"/>
          </a:p>
        </p:txBody>
      </p:sp>
      <p:sp>
        <p:nvSpPr>
          <p:cNvPr id="4" name="Footer Placeholder 3"/>
          <p:cNvSpPr>
            <a:spLocks noGrp="1"/>
          </p:cNvSpPr>
          <p:nvPr>
            <p:ph type="ftr" sz="quarter" idx="11"/>
          </p:nvPr>
        </p:nvSpPr>
        <p:spPr>
          <a:xfrm>
            <a:off x="1223404" y="6461781"/>
            <a:ext cx="6813183" cy="365125"/>
          </a:xfrm>
        </p:spPr>
        <p:txBody>
          <a:bodyPr/>
          <a:lstStyle/>
          <a:p>
            <a:r>
              <a:rPr lang="en-GB"/>
              <a:t>Lecture 3 / Electrical Principles </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5</a:t>
            </a:fld>
            <a:endParaRPr lang="en-US" dirty="0"/>
          </a:p>
        </p:txBody>
      </p:sp>
      <mc:AlternateContent xmlns:mc="http://schemas.openxmlformats.org/markup-compatibility/2006" xmlns:a14="http://schemas.microsoft.com/office/drawing/2010/main">
        <mc:Choice Requires="a14">
          <p:sp>
            <p:nvSpPr>
              <p:cNvPr id="7" name="Rounded Rectangle 6"/>
              <p:cNvSpPr/>
              <p:nvPr/>
            </p:nvSpPr>
            <p:spPr>
              <a:xfrm>
                <a:off x="3204056" y="2478923"/>
                <a:ext cx="5458761" cy="690982"/>
              </a:xfrm>
              <a:prstGeom prst="round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14:m>
                  <m:oMath xmlns:m="http://schemas.openxmlformats.org/officeDocument/2006/math">
                    <m:sSub>
                      <m:sSubPr>
                        <m:ctrlPr>
                          <a:rPr lang="en-IN" sz="2176" b="1" i="1">
                            <a:solidFill>
                              <a:schemeClr val="tx1"/>
                            </a:solidFill>
                            <a:latin typeface="Cambria Math" panose="02040503050406030204" pitchFamily="18" charset="0"/>
                          </a:rPr>
                        </m:ctrlPr>
                      </m:sSubPr>
                      <m:e>
                        <m:r>
                          <a:rPr lang="en-IN" sz="2176" b="1" i="1">
                            <a:solidFill>
                              <a:schemeClr val="tx1"/>
                            </a:solidFill>
                            <a:latin typeface="Cambria Math" panose="02040503050406030204" pitchFamily="18" charset="0"/>
                          </a:rPr>
                          <m:t>𝑳</m:t>
                        </m:r>
                      </m:e>
                      <m:sub>
                        <m:r>
                          <a:rPr lang="en-IN" sz="2176" b="1" i="1">
                            <a:solidFill>
                              <a:schemeClr val="tx1"/>
                            </a:solidFill>
                            <a:latin typeface="Cambria Math" panose="02040503050406030204" pitchFamily="18" charset="0"/>
                          </a:rPr>
                          <m:t>𝒆𝒒</m:t>
                        </m:r>
                      </m:sub>
                    </m:sSub>
                    <m:r>
                      <a:rPr lang="en-IN" sz="2176" b="1" i="1">
                        <a:solidFill>
                          <a:schemeClr val="tx1"/>
                        </a:solidFill>
                        <a:latin typeface="Cambria Math" panose="02040503050406030204" pitchFamily="18" charset="0"/>
                      </a:rPr>
                      <m:t>=</m:t>
                    </m:r>
                    <m:sSub>
                      <m:sSubPr>
                        <m:ctrlPr>
                          <a:rPr lang="en-IN" sz="2176" b="1" i="1">
                            <a:solidFill>
                              <a:schemeClr val="tx1"/>
                            </a:solidFill>
                            <a:latin typeface="Cambria Math" panose="02040503050406030204" pitchFamily="18" charset="0"/>
                          </a:rPr>
                        </m:ctrlPr>
                      </m:sSubPr>
                      <m:e>
                        <m:r>
                          <a:rPr lang="en-IN" sz="2176" b="1" i="1">
                            <a:solidFill>
                              <a:schemeClr val="tx1"/>
                            </a:solidFill>
                            <a:latin typeface="Cambria Math" panose="02040503050406030204" pitchFamily="18" charset="0"/>
                          </a:rPr>
                          <m:t>𝑳</m:t>
                        </m:r>
                      </m:e>
                      <m:sub>
                        <m:r>
                          <a:rPr lang="en-IN" sz="2176" b="1" i="1">
                            <a:solidFill>
                              <a:schemeClr val="tx1"/>
                            </a:solidFill>
                            <a:latin typeface="Cambria Math" panose="02040503050406030204" pitchFamily="18" charset="0"/>
                          </a:rPr>
                          <m:t>𝟏</m:t>
                        </m:r>
                      </m:sub>
                    </m:sSub>
                    <m:r>
                      <m:rPr>
                        <m:nor/>
                      </m:rPr>
                      <a:rPr lang="en-IN" sz="2176" b="1" dirty="0">
                        <a:solidFill>
                          <a:schemeClr val="tx1"/>
                        </a:solidFill>
                      </a:rPr>
                      <m:t>+</m:t>
                    </m:r>
                    <m:sSub>
                      <m:sSubPr>
                        <m:ctrlPr>
                          <a:rPr lang="en-IN" sz="2176" b="1" i="1">
                            <a:solidFill>
                              <a:schemeClr val="tx1"/>
                            </a:solidFill>
                            <a:latin typeface="Cambria Math" panose="02040503050406030204" pitchFamily="18" charset="0"/>
                          </a:rPr>
                        </m:ctrlPr>
                      </m:sSubPr>
                      <m:e>
                        <m:r>
                          <a:rPr lang="en-IN" sz="2176" b="1" i="1">
                            <a:solidFill>
                              <a:schemeClr val="tx1"/>
                            </a:solidFill>
                            <a:latin typeface="Cambria Math" panose="02040503050406030204" pitchFamily="18" charset="0"/>
                          </a:rPr>
                          <m:t>𝑳</m:t>
                        </m:r>
                      </m:e>
                      <m:sub>
                        <m:r>
                          <a:rPr lang="en-IN" sz="2176" b="1" i="1">
                            <a:solidFill>
                              <a:schemeClr val="tx1"/>
                            </a:solidFill>
                            <a:latin typeface="Cambria Math" panose="02040503050406030204" pitchFamily="18" charset="0"/>
                          </a:rPr>
                          <m:t>𝟐</m:t>
                        </m:r>
                      </m:sub>
                    </m:sSub>
                    <m:r>
                      <m:rPr>
                        <m:nor/>
                      </m:rPr>
                      <a:rPr lang="en-IN" sz="2176" b="1" dirty="0">
                        <a:solidFill>
                          <a:schemeClr val="tx1"/>
                        </a:solidFill>
                      </a:rPr>
                      <m:t>+</m:t>
                    </m:r>
                    <m:sSub>
                      <m:sSubPr>
                        <m:ctrlPr>
                          <a:rPr lang="en-IN" sz="2176" b="1" i="1">
                            <a:solidFill>
                              <a:schemeClr val="tx1"/>
                            </a:solidFill>
                            <a:latin typeface="Cambria Math" panose="02040503050406030204" pitchFamily="18" charset="0"/>
                          </a:rPr>
                        </m:ctrlPr>
                      </m:sSubPr>
                      <m:e>
                        <m:r>
                          <a:rPr lang="en-IN" sz="2176" b="1" i="1">
                            <a:solidFill>
                              <a:schemeClr val="tx1"/>
                            </a:solidFill>
                            <a:latin typeface="Cambria Math" panose="02040503050406030204" pitchFamily="18" charset="0"/>
                          </a:rPr>
                          <m:t>𝑳</m:t>
                        </m:r>
                      </m:e>
                      <m:sub>
                        <m:r>
                          <a:rPr lang="en-IN" sz="2176" b="1" i="1">
                            <a:solidFill>
                              <a:schemeClr val="tx1"/>
                            </a:solidFill>
                            <a:latin typeface="Cambria Math" panose="02040503050406030204" pitchFamily="18" charset="0"/>
                          </a:rPr>
                          <m:t>𝟑</m:t>
                        </m:r>
                      </m:sub>
                    </m:sSub>
                  </m:oMath>
                </a14:m>
                <a:r>
                  <a:rPr lang="en-IN" sz="2176" b="1" dirty="0">
                    <a:solidFill>
                      <a:schemeClr val="tx1"/>
                    </a:solidFill>
                  </a:rPr>
                  <a:t> +….+</a:t>
                </a:r>
                <a14:m>
                  <m:oMath xmlns:m="http://schemas.openxmlformats.org/officeDocument/2006/math">
                    <m:sSub>
                      <m:sSubPr>
                        <m:ctrlPr>
                          <a:rPr lang="en-IN" sz="2176" b="1" i="1">
                            <a:solidFill>
                              <a:schemeClr val="tx1"/>
                            </a:solidFill>
                            <a:latin typeface="Cambria Math" panose="02040503050406030204" pitchFamily="18" charset="0"/>
                          </a:rPr>
                        </m:ctrlPr>
                      </m:sSubPr>
                      <m:e>
                        <m:r>
                          <a:rPr lang="en-IN" sz="2176" b="1" i="1">
                            <a:solidFill>
                              <a:schemeClr val="tx1"/>
                            </a:solidFill>
                            <a:latin typeface="Cambria Math" panose="02040503050406030204" pitchFamily="18" charset="0"/>
                          </a:rPr>
                          <m:t>𝑳</m:t>
                        </m:r>
                      </m:e>
                      <m:sub>
                        <m:r>
                          <a:rPr lang="en-IN" sz="2176" b="1" i="1">
                            <a:solidFill>
                              <a:schemeClr val="tx1"/>
                            </a:solidFill>
                            <a:latin typeface="Cambria Math" panose="02040503050406030204" pitchFamily="18" charset="0"/>
                          </a:rPr>
                          <m:t>𝒏</m:t>
                        </m:r>
                      </m:sub>
                    </m:sSub>
                  </m:oMath>
                </a14:m>
                <a:endParaRPr lang="en-IN" sz="2176" b="1" dirty="0"/>
              </a:p>
            </p:txBody>
          </p:sp>
        </mc:Choice>
        <mc:Fallback xmlns="">
          <p:sp>
            <p:nvSpPr>
              <p:cNvPr id="7" name="Rounded Rectangle 6"/>
              <p:cNvSpPr>
                <a:spLocks noRot="1" noChangeAspect="1" noMove="1" noResize="1" noEditPoints="1" noAdjustHandles="1" noChangeArrowheads="1" noChangeShapeType="1" noTextEdit="1"/>
              </p:cNvSpPr>
              <p:nvPr/>
            </p:nvSpPr>
            <p:spPr>
              <a:xfrm>
                <a:off x="3204056" y="2478923"/>
                <a:ext cx="5458761" cy="690982"/>
              </a:xfrm>
              <a:prstGeom prst="roundRect">
                <a:avLst/>
              </a:prstGeom>
              <a:blipFill>
                <a:blip r:embed="rId3"/>
                <a:stretch>
                  <a:fillRect/>
                </a:stretch>
              </a:blipFill>
              <a:ln>
                <a:solidFill>
                  <a:schemeClr val="tx1"/>
                </a:solidFill>
              </a:ln>
            </p:spPr>
            <p:txBody>
              <a:bodyPr/>
              <a:lstStyle/>
              <a:p>
                <a:r>
                  <a:rPr lang="en-GB">
                    <a:noFill/>
                  </a:rPr>
                  <a:t> </a:t>
                </a:r>
              </a:p>
            </p:txBody>
          </p:sp>
        </mc:Fallback>
      </mc:AlternateContent>
      <p:pic>
        <p:nvPicPr>
          <p:cNvPr id="11" name="Picture 10">
            <a:extLst>
              <a:ext uri="{FF2B5EF4-FFF2-40B4-BE49-F238E27FC236}">
                <a16:creationId xmlns:a16="http://schemas.microsoft.com/office/drawing/2014/main" id="{AA9A565B-00A1-A625-D325-01713BFFAD92}"/>
              </a:ext>
            </a:extLst>
          </p:cNvPr>
          <p:cNvPicPr>
            <a:picLocks noChangeAspect="1"/>
          </p:cNvPicPr>
          <p:nvPr/>
        </p:nvPicPr>
        <p:blipFill>
          <a:blip r:embed="rId4"/>
          <a:stretch>
            <a:fillRect/>
          </a:stretch>
        </p:blipFill>
        <p:spPr>
          <a:xfrm>
            <a:off x="2663862" y="3513889"/>
            <a:ext cx="5625705" cy="2547232"/>
          </a:xfrm>
          <a:prstGeom prst="rect">
            <a:avLst/>
          </a:prstGeom>
        </p:spPr>
      </p:pic>
    </p:spTree>
    <p:extLst>
      <p:ext uri="{BB962C8B-B14F-4D97-AF65-F5344CB8AC3E}">
        <p14:creationId xmlns:p14="http://schemas.microsoft.com/office/powerpoint/2010/main" val="33800733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1324" y="-94592"/>
            <a:ext cx="3084776" cy="1392578"/>
          </a:xfrm>
        </p:spPr>
        <p:txBody>
          <a:bodyPr/>
          <a:lstStyle/>
          <a:p>
            <a:pPr algn="l"/>
            <a:r>
              <a:rPr lang="en-IN" b="1" dirty="0">
                <a:solidFill>
                  <a:schemeClr val="bg1"/>
                </a:solidFill>
              </a:rPr>
              <a:t>Series circuit</a:t>
            </a:r>
          </a:p>
        </p:txBody>
      </p:sp>
      <p:sp>
        <p:nvSpPr>
          <p:cNvPr id="3" name="Content Placeholder 2"/>
          <p:cNvSpPr>
            <a:spLocks noGrp="1"/>
          </p:cNvSpPr>
          <p:nvPr>
            <p:ph idx="1"/>
          </p:nvPr>
        </p:nvSpPr>
        <p:spPr>
          <a:xfrm>
            <a:off x="630621" y="1496585"/>
            <a:ext cx="10187206" cy="4489051"/>
          </a:xfrm>
        </p:spPr>
        <p:txBody>
          <a:bodyPr>
            <a:normAutofit/>
          </a:bodyPr>
          <a:lstStyle/>
          <a:p>
            <a:pPr marL="0" indent="0">
              <a:buNone/>
            </a:pPr>
            <a:r>
              <a:rPr lang="en-IN" dirty="0"/>
              <a:t>When </a:t>
            </a:r>
            <a:r>
              <a:rPr lang="en-IN" b="1" dirty="0"/>
              <a:t>capacitors</a:t>
            </a:r>
            <a:r>
              <a:rPr lang="en-IN" dirty="0"/>
              <a:t> are connected in </a:t>
            </a:r>
            <a:r>
              <a:rPr lang="en-IN" b="1" dirty="0"/>
              <a:t>series</a:t>
            </a:r>
            <a:r>
              <a:rPr lang="en-IN" dirty="0"/>
              <a:t> the equivalent capacitance can be obtained using the formula</a:t>
            </a:r>
          </a:p>
          <a:p>
            <a:pPr marL="0" indent="0" algn="ctr">
              <a:buNone/>
            </a:pPr>
            <a:r>
              <a:rPr lang="en-IN" b="1" dirty="0"/>
              <a:t> </a:t>
            </a:r>
          </a:p>
          <a:p>
            <a:pPr marL="0" indent="0">
              <a:buNone/>
            </a:pPr>
            <a:endParaRPr lang="en-IN" dirty="0"/>
          </a:p>
        </p:txBody>
      </p:sp>
      <p:sp>
        <p:nvSpPr>
          <p:cNvPr id="4" name="Footer Placeholder 3"/>
          <p:cNvSpPr>
            <a:spLocks noGrp="1"/>
          </p:cNvSpPr>
          <p:nvPr>
            <p:ph type="ftr" sz="quarter" idx="11"/>
          </p:nvPr>
        </p:nvSpPr>
        <p:spPr>
          <a:xfrm>
            <a:off x="1223404" y="6461781"/>
            <a:ext cx="6813183" cy="365125"/>
          </a:xfrm>
        </p:spPr>
        <p:txBody>
          <a:bodyPr/>
          <a:lstStyle/>
          <a:p>
            <a:r>
              <a:rPr lang="en-GB"/>
              <a:t>Lecture 3 / Electrical Principles </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6</a:t>
            </a:fld>
            <a:endParaRPr lang="en-US" dirty="0"/>
          </a:p>
        </p:txBody>
      </p:sp>
      <mc:AlternateContent xmlns:mc="http://schemas.openxmlformats.org/markup-compatibility/2006" xmlns:a14="http://schemas.microsoft.com/office/drawing/2010/main">
        <mc:Choice Requires="a14">
          <p:sp>
            <p:nvSpPr>
              <p:cNvPr id="8" name="Rounded Rectangle 7"/>
              <p:cNvSpPr/>
              <p:nvPr/>
            </p:nvSpPr>
            <p:spPr>
              <a:xfrm>
                <a:off x="3082229" y="2474573"/>
                <a:ext cx="5113270" cy="954427"/>
              </a:xfrm>
              <a:prstGeom prst="round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14:m>
                  <m:oMath xmlns:m="http://schemas.openxmlformats.org/officeDocument/2006/math">
                    <m:f>
                      <m:fPr>
                        <m:ctrlPr>
                          <a:rPr lang="en-IN" sz="2176" b="1" i="1">
                            <a:solidFill>
                              <a:schemeClr val="tx1"/>
                            </a:solidFill>
                            <a:latin typeface="Cambria Math" panose="02040503050406030204" pitchFamily="18" charset="0"/>
                          </a:rPr>
                        </m:ctrlPr>
                      </m:fPr>
                      <m:num>
                        <m:r>
                          <a:rPr lang="en-IN" sz="2176" b="1" i="1">
                            <a:solidFill>
                              <a:schemeClr val="tx1"/>
                            </a:solidFill>
                            <a:latin typeface="Cambria Math" panose="02040503050406030204" pitchFamily="18" charset="0"/>
                          </a:rPr>
                          <m:t>𝟏</m:t>
                        </m:r>
                      </m:num>
                      <m:den>
                        <m:sSub>
                          <m:sSubPr>
                            <m:ctrlPr>
                              <a:rPr lang="en-IN" sz="2176" b="1" i="1">
                                <a:solidFill>
                                  <a:schemeClr val="tx1"/>
                                </a:solidFill>
                                <a:latin typeface="Cambria Math" panose="02040503050406030204" pitchFamily="18" charset="0"/>
                              </a:rPr>
                            </m:ctrlPr>
                          </m:sSubPr>
                          <m:e>
                            <m:r>
                              <a:rPr lang="en-IN" sz="2176" b="1" i="1">
                                <a:solidFill>
                                  <a:schemeClr val="tx1"/>
                                </a:solidFill>
                                <a:latin typeface="Cambria Math" panose="02040503050406030204" pitchFamily="18" charset="0"/>
                              </a:rPr>
                              <m:t>𝑪</m:t>
                            </m:r>
                          </m:e>
                          <m:sub>
                            <m:r>
                              <a:rPr lang="en-IN" sz="2176" b="1" i="1">
                                <a:solidFill>
                                  <a:schemeClr val="tx1"/>
                                </a:solidFill>
                                <a:latin typeface="Cambria Math" panose="02040503050406030204" pitchFamily="18" charset="0"/>
                              </a:rPr>
                              <m:t>𝒆𝒒</m:t>
                            </m:r>
                          </m:sub>
                        </m:sSub>
                      </m:den>
                    </m:f>
                    <m:r>
                      <a:rPr lang="en-IN" sz="2176" b="1" i="1">
                        <a:solidFill>
                          <a:schemeClr val="tx1"/>
                        </a:solidFill>
                        <a:latin typeface="Cambria Math" panose="02040503050406030204" pitchFamily="18" charset="0"/>
                      </a:rPr>
                      <m:t>= </m:t>
                    </m:r>
                    <m:f>
                      <m:fPr>
                        <m:ctrlPr>
                          <a:rPr lang="en-IN" sz="2176" b="1" i="1">
                            <a:solidFill>
                              <a:schemeClr val="tx1"/>
                            </a:solidFill>
                            <a:latin typeface="Cambria Math" panose="02040503050406030204" pitchFamily="18" charset="0"/>
                          </a:rPr>
                        </m:ctrlPr>
                      </m:fPr>
                      <m:num>
                        <m:r>
                          <a:rPr lang="en-IN" sz="2176" b="1" i="1">
                            <a:solidFill>
                              <a:schemeClr val="tx1"/>
                            </a:solidFill>
                            <a:latin typeface="Cambria Math" panose="02040503050406030204" pitchFamily="18" charset="0"/>
                          </a:rPr>
                          <m:t>𝟏</m:t>
                        </m:r>
                      </m:num>
                      <m:den>
                        <m:sSub>
                          <m:sSubPr>
                            <m:ctrlPr>
                              <a:rPr lang="en-IN" sz="2176" b="1" i="1">
                                <a:solidFill>
                                  <a:schemeClr val="tx1"/>
                                </a:solidFill>
                                <a:latin typeface="Cambria Math" panose="02040503050406030204" pitchFamily="18" charset="0"/>
                              </a:rPr>
                            </m:ctrlPr>
                          </m:sSubPr>
                          <m:e>
                            <m:r>
                              <a:rPr lang="en-IN" sz="2176" b="1" i="1">
                                <a:solidFill>
                                  <a:schemeClr val="tx1"/>
                                </a:solidFill>
                                <a:latin typeface="Cambria Math" panose="02040503050406030204" pitchFamily="18" charset="0"/>
                              </a:rPr>
                              <m:t>𝑪</m:t>
                            </m:r>
                          </m:e>
                          <m:sub>
                            <m:r>
                              <a:rPr lang="en-IN" sz="2176" b="1" i="1">
                                <a:solidFill>
                                  <a:schemeClr val="tx1"/>
                                </a:solidFill>
                                <a:latin typeface="Cambria Math" panose="02040503050406030204" pitchFamily="18" charset="0"/>
                              </a:rPr>
                              <m:t>𝟏</m:t>
                            </m:r>
                          </m:sub>
                        </m:sSub>
                      </m:den>
                    </m:f>
                    <m:r>
                      <a:rPr lang="en-IN" sz="2176" b="1" i="1">
                        <a:solidFill>
                          <a:schemeClr val="tx1"/>
                        </a:solidFill>
                        <a:latin typeface="Cambria Math" panose="02040503050406030204" pitchFamily="18" charset="0"/>
                      </a:rPr>
                      <m:t>+</m:t>
                    </m:r>
                    <m:f>
                      <m:fPr>
                        <m:ctrlPr>
                          <a:rPr lang="en-IN" sz="2176" b="1" i="1">
                            <a:solidFill>
                              <a:schemeClr val="tx1"/>
                            </a:solidFill>
                            <a:latin typeface="Cambria Math" panose="02040503050406030204" pitchFamily="18" charset="0"/>
                          </a:rPr>
                        </m:ctrlPr>
                      </m:fPr>
                      <m:num>
                        <m:r>
                          <a:rPr lang="en-IN" sz="2176" b="1" i="1">
                            <a:solidFill>
                              <a:schemeClr val="tx1"/>
                            </a:solidFill>
                            <a:latin typeface="Cambria Math" panose="02040503050406030204" pitchFamily="18" charset="0"/>
                          </a:rPr>
                          <m:t>𝟏</m:t>
                        </m:r>
                      </m:num>
                      <m:den>
                        <m:sSub>
                          <m:sSubPr>
                            <m:ctrlPr>
                              <a:rPr lang="en-IN" sz="2176" b="1" i="1">
                                <a:solidFill>
                                  <a:schemeClr val="tx1"/>
                                </a:solidFill>
                                <a:latin typeface="Cambria Math" panose="02040503050406030204" pitchFamily="18" charset="0"/>
                              </a:rPr>
                            </m:ctrlPr>
                          </m:sSubPr>
                          <m:e>
                            <m:r>
                              <a:rPr lang="en-IN" sz="2176" b="1" i="1">
                                <a:solidFill>
                                  <a:schemeClr val="tx1"/>
                                </a:solidFill>
                                <a:latin typeface="Cambria Math" panose="02040503050406030204" pitchFamily="18" charset="0"/>
                              </a:rPr>
                              <m:t>𝑪</m:t>
                            </m:r>
                          </m:e>
                          <m:sub>
                            <m:r>
                              <a:rPr lang="en-IN" sz="2176" b="1" i="1">
                                <a:solidFill>
                                  <a:schemeClr val="tx1"/>
                                </a:solidFill>
                                <a:latin typeface="Cambria Math" panose="02040503050406030204" pitchFamily="18" charset="0"/>
                              </a:rPr>
                              <m:t>𝟐</m:t>
                            </m:r>
                          </m:sub>
                        </m:sSub>
                      </m:den>
                    </m:f>
                    <m:r>
                      <m:rPr>
                        <m:nor/>
                      </m:rPr>
                      <a:rPr lang="en-IN" sz="2176" b="1" dirty="0">
                        <a:solidFill>
                          <a:schemeClr val="tx1"/>
                        </a:solidFill>
                      </a:rPr>
                      <m:t> </m:t>
                    </m:r>
                    <m:r>
                      <a:rPr lang="en-IN" sz="2176" b="1">
                        <a:solidFill>
                          <a:schemeClr val="tx1"/>
                        </a:solidFill>
                        <a:latin typeface="Cambria Math" panose="02040503050406030204" pitchFamily="18" charset="0"/>
                      </a:rPr>
                      <m:t>+</m:t>
                    </m:r>
                    <m:f>
                      <m:fPr>
                        <m:ctrlPr>
                          <a:rPr lang="en-IN" sz="2176" b="1" i="1">
                            <a:solidFill>
                              <a:schemeClr val="tx1"/>
                            </a:solidFill>
                            <a:latin typeface="Cambria Math" panose="02040503050406030204" pitchFamily="18" charset="0"/>
                          </a:rPr>
                        </m:ctrlPr>
                      </m:fPr>
                      <m:num>
                        <m:r>
                          <a:rPr lang="en-IN" sz="2176" b="1" i="1">
                            <a:solidFill>
                              <a:schemeClr val="tx1"/>
                            </a:solidFill>
                            <a:latin typeface="Cambria Math" panose="02040503050406030204" pitchFamily="18" charset="0"/>
                          </a:rPr>
                          <m:t>𝟏</m:t>
                        </m:r>
                      </m:num>
                      <m:den>
                        <m:sSub>
                          <m:sSubPr>
                            <m:ctrlPr>
                              <a:rPr lang="en-IN" sz="2176" b="1" i="1">
                                <a:solidFill>
                                  <a:schemeClr val="tx1"/>
                                </a:solidFill>
                                <a:latin typeface="Cambria Math" panose="02040503050406030204" pitchFamily="18" charset="0"/>
                              </a:rPr>
                            </m:ctrlPr>
                          </m:sSubPr>
                          <m:e>
                            <m:r>
                              <a:rPr lang="en-IN" sz="2176" b="1" i="1">
                                <a:solidFill>
                                  <a:schemeClr val="tx1"/>
                                </a:solidFill>
                                <a:latin typeface="Cambria Math" panose="02040503050406030204" pitchFamily="18" charset="0"/>
                              </a:rPr>
                              <m:t>𝑪</m:t>
                            </m:r>
                          </m:e>
                          <m:sub>
                            <m:r>
                              <a:rPr lang="en-IN" sz="2176" b="1" i="1">
                                <a:solidFill>
                                  <a:schemeClr val="tx1"/>
                                </a:solidFill>
                                <a:latin typeface="Cambria Math" panose="02040503050406030204" pitchFamily="18" charset="0"/>
                              </a:rPr>
                              <m:t>𝟑</m:t>
                            </m:r>
                          </m:sub>
                        </m:sSub>
                      </m:den>
                    </m:f>
                  </m:oMath>
                </a14:m>
                <a:r>
                  <a:rPr lang="en-IN" sz="2176" b="1" dirty="0">
                    <a:solidFill>
                      <a:schemeClr val="tx1"/>
                    </a:solidFill>
                  </a:rPr>
                  <a:t> + …+ </a:t>
                </a:r>
                <a14:m>
                  <m:oMath xmlns:m="http://schemas.openxmlformats.org/officeDocument/2006/math">
                    <m:f>
                      <m:fPr>
                        <m:ctrlPr>
                          <a:rPr lang="en-IN" sz="2176" b="1" i="1">
                            <a:solidFill>
                              <a:schemeClr val="tx1"/>
                            </a:solidFill>
                            <a:latin typeface="Cambria Math" panose="02040503050406030204" pitchFamily="18" charset="0"/>
                          </a:rPr>
                        </m:ctrlPr>
                      </m:fPr>
                      <m:num>
                        <m:r>
                          <a:rPr lang="en-IN" sz="2176" b="1" i="1">
                            <a:solidFill>
                              <a:schemeClr val="tx1"/>
                            </a:solidFill>
                            <a:latin typeface="Cambria Math" panose="02040503050406030204" pitchFamily="18" charset="0"/>
                          </a:rPr>
                          <m:t>𝟏</m:t>
                        </m:r>
                      </m:num>
                      <m:den>
                        <m:sSub>
                          <m:sSubPr>
                            <m:ctrlPr>
                              <a:rPr lang="en-IN" sz="2176" b="1" i="1">
                                <a:solidFill>
                                  <a:schemeClr val="tx1"/>
                                </a:solidFill>
                                <a:latin typeface="Cambria Math" panose="02040503050406030204" pitchFamily="18" charset="0"/>
                              </a:rPr>
                            </m:ctrlPr>
                          </m:sSubPr>
                          <m:e>
                            <m:r>
                              <a:rPr lang="en-IN" sz="2176" b="1" i="1">
                                <a:solidFill>
                                  <a:schemeClr val="tx1"/>
                                </a:solidFill>
                                <a:latin typeface="Cambria Math" panose="02040503050406030204" pitchFamily="18" charset="0"/>
                              </a:rPr>
                              <m:t>𝑪</m:t>
                            </m:r>
                          </m:e>
                          <m:sub>
                            <m:r>
                              <a:rPr lang="en-IN" sz="2176" b="1" i="1">
                                <a:solidFill>
                                  <a:schemeClr val="tx1"/>
                                </a:solidFill>
                                <a:latin typeface="Cambria Math" panose="02040503050406030204" pitchFamily="18" charset="0"/>
                              </a:rPr>
                              <m:t>𝒏</m:t>
                            </m:r>
                          </m:sub>
                        </m:sSub>
                      </m:den>
                    </m:f>
                  </m:oMath>
                </a14:m>
                <a:endParaRPr lang="en-IN" sz="2176" b="1" dirty="0"/>
              </a:p>
            </p:txBody>
          </p:sp>
        </mc:Choice>
        <mc:Fallback xmlns="">
          <p:sp>
            <p:nvSpPr>
              <p:cNvPr id="8" name="Rounded Rectangle 7"/>
              <p:cNvSpPr>
                <a:spLocks noRot="1" noChangeAspect="1" noMove="1" noResize="1" noEditPoints="1" noAdjustHandles="1" noChangeArrowheads="1" noChangeShapeType="1" noTextEdit="1"/>
              </p:cNvSpPr>
              <p:nvPr/>
            </p:nvSpPr>
            <p:spPr>
              <a:xfrm>
                <a:off x="3082229" y="2474573"/>
                <a:ext cx="5113270" cy="954427"/>
              </a:xfrm>
              <a:prstGeom prst="roundRect">
                <a:avLst/>
              </a:prstGeom>
              <a:blipFill>
                <a:blip r:embed="rId3"/>
                <a:stretch>
                  <a:fillRect/>
                </a:stretch>
              </a:blipFill>
              <a:ln>
                <a:solidFill>
                  <a:schemeClr val="tx1"/>
                </a:solidFill>
              </a:ln>
            </p:spPr>
            <p:txBody>
              <a:bodyPr/>
              <a:lstStyle/>
              <a:p>
                <a:r>
                  <a:rPr lang="en-GB">
                    <a:noFill/>
                  </a:rPr>
                  <a:t> </a:t>
                </a:r>
              </a:p>
            </p:txBody>
          </p:sp>
        </mc:Fallback>
      </mc:AlternateContent>
      <p:pic>
        <p:nvPicPr>
          <p:cNvPr id="9" name="Content Placeholder 8">
            <a:extLst>
              <a:ext uri="{FF2B5EF4-FFF2-40B4-BE49-F238E27FC236}">
                <a16:creationId xmlns:a16="http://schemas.microsoft.com/office/drawing/2014/main" id="{FB389F63-7989-B145-47F7-56E2045B671C}"/>
              </a:ext>
            </a:extLst>
          </p:cNvPr>
          <p:cNvPicPr>
            <a:picLocks noChangeAspect="1"/>
          </p:cNvPicPr>
          <p:nvPr/>
        </p:nvPicPr>
        <p:blipFill>
          <a:blip r:embed="rId4"/>
          <a:stretch>
            <a:fillRect/>
          </a:stretch>
        </p:blipFill>
        <p:spPr>
          <a:xfrm>
            <a:off x="4022803" y="3905145"/>
            <a:ext cx="3402842" cy="2547233"/>
          </a:xfrm>
          <a:prstGeom prst="rect">
            <a:avLst/>
          </a:prstGeom>
        </p:spPr>
      </p:pic>
    </p:spTree>
    <p:extLst>
      <p:ext uri="{BB962C8B-B14F-4D97-AF65-F5344CB8AC3E}">
        <p14:creationId xmlns:p14="http://schemas.microsoft.com/office/powerpoint/2010/main" val="51842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2895" y="126038"/>
            <a:ext cx="3874130" cy="1160526"/>
          </a:xfrm>
        </p:spPr>
        <p:txBody>
          <a:bodyPr/>
          <a:lstStyle/>
          <a:p>
            <a:pPr algn="l"/>
            <a:r>
              <a:rPr lang="en-IN" b="1" dirty="0">
                <a:solidFill>
                  <a:schemeClr val="bg1"/>
                </a:solidFill>
              </a:rPr>
              <a:t>Parallel circuit</a:t>
            </a:r>
          </a:p>
        </p:txBody>
      </p:sp>
      <p:sp>
        <p:nvSpPr>
          <p:cNvPr id="3" name="Content Placeholder 2"/>
          <p:cNvSpPr>
            <a:spLocks noGrp="1"/>
          </p:cNvSpPr>
          <p:nvPr>
            <p:ph idx="1"/>
          </p:nvPr>
        </p:nvSpPr>
        <p:spPr>
          <a:xfrm>
            <a:off x="475714" y="1297936"/>
            <a:ext cx="11480853" cy="5007318"/>
          </a:xfrm>
        </p:spPr>
        <p:txBody>
          <a:bodyPr>
            <a:normAutofit/>
          </a:bodyPr>
          <a:lstStyle/>
          <a:p>
            <a:r>
              <a:rPr lang="en-IN" dirty="0"/>
              <a:t>When the resistors are connected such that both ends of individual resistors are connected together, and two terminals of the resistors are connected to other part of the circuit, this configuration is called as parallel circuit. </a:t>
            </a:r>
          </a:p>
          <a:p>
            <a:endParaRPr lang="en-IN" dirty="0"/>
          </a:p>
        </p:txBody>
      </p:sp>
      <p:sp>
        <p:nvSpPr>
          <p:cNvPr id="4" name="Footer Placeholder 3"/>
          <p:cNvSpPr>
            <a:spLocks noGrp="1"/>
          </p:cNvSpPr>
          <p:nvPr>
            <p:ph type="ftr" sz="quarter" idx="11"/>
          </p:nvPr>
        </p:nvSpPr>
        <p:spPr>
          <a:xfrm>
            <a:off x="1313299" y="6461781"/>
            <a:ext cx="6723288" cy="365125"/>
          </a:xfrm>
        </p:spPr>
        <p:txBody>
          <a:bodyPr/>
          <a:lstStyle/>
          <a:p>
            <a:r>
              <a:rPr lang="en-GB"/>
              <a:t>Lecture 3 / Electrical Principles </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7</a:t>
            </a:fld>
            <a:endParaRPr lang="en-US"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1395" y="2552488"/>
            <a:ext cx="3852215" cy="2099241"/>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45013" y="2810013"/>
            <a:ext cx="2452681" cy="1571788"/>
          </a:xfrm>
          <a:prstGeom prst="rect">
            <a:avLst/>
          </a:prstGeom>
        </p:spPr>
      </p:pic>
      <p:sp>
        <p:nvSpPr>
          <p:cNvPr id="9" name="TextBox 8"/>
          <p:cNvSpPr txBox="1"/>
          <p:nvPr/>
        </p:nvSpPr>
        <p:spPr>
          <a:xfrm>
            <a:off x="3362962" y="4636510"/>
            <a:ext cx="1379865" cy="343492"/>
          </a:xfrm>
          <a:prstGeom prst="rect">
            <a:avLst/>
          </a:prstGeom>
          <a:noFill/>
        </p:spPr>
        <p:txBody>
          <a:bodyPr wrap="none" rtlCol="0">
            <a:spAutoFit/>
          </a:bodyPr>
          <a:lstStyle/>
          <a:p>
            <a:r>
              <a:rPr lang="en-IN" sz="1632" dirty="0"/>
              <a:t>Parallel circuit</a:t>
            </a:r>
          </a:p>
        </p:txBody>
      </p:sp>
      <p:sp>
        <p:nvSpPr>
          <p:cNvPr id="10" name="TextBox 9"/>
          <p:cNvSpPr txBox="1"/>
          <p:nvPr/>
        </p:nvSpPr>
        <p:spPr>
          <a:xfrm>
            <a:off x="7034880" y="4663676"/>
            <a:ext cx="2325445" cy="343492"/>
          </a:xfrm>
          <a:prstGeom prst="rect">
            <a:avLst/>
          </a:prstGeom>
          <a:noFill/>
        </p:spPr>
        <p:txBody>
          <a:bodyPr wrap="none" rtlCol="0">
            <a:spAutoFit/>
          </a:bodyPr>
          <a:lstStyle/>
          <a:p>
            <a:r>
              <a:rPr lang="en-IN" sz="1632" dirty="0"/>
              <a:t>Parallel equivalent circuit</a:t>
            </a:r>
          </a:p>
        </p:txBody>
      </p:sp>
      <p:sp>
        <p:nvSpPr>
          <p:cNvPr id="11" name="TextBox 10">
            <a:extLst>
              <a:ext uri="{FF2B5EF4-FFF2-40B4-BE49-F238E27FC236}">
                <a16:creationId xmlns:a16="http://schemas.microsoft.com/office/drawing/2014/main" id="{CCF14357-C5B7-1349-909F-FA24281EB716}"/>
              </a:ext>
            </a:extLst>
          </p:cNvPr>
          <p:cNvSpPr txBox="1"/>
          <p:nvPr/>
        </p:nvSpPr>
        <p:spPr>
          <a:xfrm>
            <a:off x="902852" y="5173381"/>
            <a:ext cx="9338428" cy="369332"/>
          </a:xfrm>
          <a:prstGeom prst="rect">
            <a:avLst/>
          </a:prstGeom>
          <a:noFill/>
        </p:spPr>
        <p:txBody>
          <a:bodyPr wrap="square">
            <a:spAutoFit/>
          </a:bodyPr>
          <a:lstStyle/>
          <a:p>
            <a:r>
              <a:rPr lang="en-IN" dirty="0"/>
              <a:t>The </a:t>
            </a:r>
            <a:r>
              <a:rPr lang="en-IN" b="1" dirty="0"/>
              <a:t>total resistance </a:t>
            </a:r>
            <a:r>
              <a:rPr lang="en-IN" i="1" dirty="0"/>
              <a:t>or</a:t>
            </a:r>
            <a:r>
              <a:rPr lang="en-IN" dirty="0"/>
              <a:t> </a:t>
            </a:r>
            <a:r>
              <a:rPr lang="en-IN" b="1" dirty="0"/>
              <a:t>equivalent resistance </a:t>
            </a:r>
            <a:r>
              <a:rPr lang="en-IN" dirty="0"/>
              <a:t>across the parallel circuit is</a:t>
            </a:r>
            <a:endParaRPr lang="en-GB" dirty="0"/>
          </a:p>
        </p:txBody>
      </p:sp>
      <mc:AlternateContent xmlns:mc="http://schemas.openxmlformats.org/markup-compatibility/2006" xmlns:a14="http://schemas.microsoft.com/office/drawing/2010/main">
        <mc:Choice Requires="a14">
          <p:sp>
            <p:nvSpPr>
              <p:cNvPr id="12" name="Rounded Rectangle 5">
                <a:extLst>
                  <a:ext uri="{FF2B5EF4-FFF2-40B4-BE49-F238E27FC236}">
                    <a16:creationId xmlns:a16="http://schemas.microsoft.com/office/drawing/2014/main" id="{A9982D52-1ABE-4B8C-FC06-47D7608849F4}"/>
                  </a:ext>
                </a:extLst>
              </p:cNvPr>
              <p:cNvSpPr/>
              <p:nvPr/>
            </p:nvSpPr>
            <p:spPr>
              <a:xfrm>
                <a:off x="4101768" y="5540399"/>
                <a:ext cx="4361956" cy="1286507"/>
              </a:xfrm>
              <a:prstGeom prst="round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IN" sz="1632" b="1" i="1">
                              <a:solidFill>
                                <a:schemeClr val="tx1"/>
                              </a:solidFill>
                              <a:latin typeface="Cambria Math" panose="02040503050406030204" pitchFamily="18" charset="0"/>
                            </a:rPr>
                          </m:ctrlPr>
                        </m:fPr>
                        <m:num>
                          <m:r>
                            <a:rPr lang="en-IN" sz="1632" b="1" i="1">
                              <a:solidFill>
                                <a:schemeClr val="tx1"/>
                              </a:solidFill>
                              <a:latin typeface="Cambria Math" panose="02040503050406030204" pitchFamily="18" charset="0"/>
                            </a:rPr>
                            <m:t>𝟏</m:t>
                          </m:r>
                        </m:num>
                        <m:den>
                          <m:sSub>
                            <m:sSubPr>
                              <m:ctrlPr>
                                <a:rPr lang="en-IN" sz="1632" b="1" i="1">
                                  <a:solidFill>
                                    <a:schemeClr val="tx1"/>
                                  </a:solidFill>
                                  <a:latin typeface="Cambria Math" panose="02040503050406030204" pitchFamily="18" charset="0"/>
                                </a:rPr>
                              </m:ctrlPr>
                            </m:sSubPr>
                            <m:e>
                              <m:r>
                                <a:rPr lang="en-IN" sz="1632" b="1" i="1">
                                  <a:solidFill>
                                    <a:schemeClr val="tx1"/>
                                  </a:solidFill>
                                  <a:latin typeface="Cambria Math" panose="02040503050406030204" pitchFamily="18" charset="0"/>
                                </a:rPr>
                                <m:t>𝑹</m:t>
                              </m:r>
                            </m:e>
                            <m:sub>
                              <m:r>
                                <a:rPr lang="en-IN" sz="1632" b="1" i="1">
                                  <a:solidFill>
                                    <a:schemeClr val="tx1"/>
                                  </a:solidFill>
                                  <a:latin typeface="Cambria Math" panose="02040503050406030204" pitchFamily="18" charset="0"/>
                                </a:rPr>
                                <m:t>𝒆𝒒</m:t>
                              </m:r>
                            </m:sub>
                          </m:sSub>
                        </m:den>
                      </m:f>
                      <m:r>
                        <a:rPr lang="en-IN" sz="1632" b="1" i="1">
                          <a:solidFill>
                            <a:schemeClr val="tx1"/>
                          </a:solidFill>
                          <a:latin typeface="Cambria Math" panose="02040503050406030204" pitchFamily="18" charset="0"/>
                        </a:rPr>
                        <m:t>= </m:t>
                      </m:r>
                      <m:f>
                        <m:fPr>
                          <m:ctrlPr>
                            <a:rPr lang="en-IN" sz="1632" b="1" i="1">
                              <a:solidFill>
                                <a:schemeClr val="tx1"/>
                              </a:solidFill>
                              <a:latin typeface="Cambria Math" panose="02040503050406030204" pitchFamily="18" charset="0"/>
                            </a:rPr>
                          </m:ctrlPr>
                        </m:fPr>
                        <m:num>
                          <m:r>
                            <a:rPr lang="en-IN" sz="1632" b="1" i="1">
                              <a:solidFill>
                                <a:schemeClr val="tx1"/>
                              </a:solidFill>
                              <a:latin typeface="Cambria Math" panose="02040503050406030204" pitchFamily="18" charset="0"/>
                            </a:rPr>
                            <m:t>𝟏</m:t>
                          </m:r>
                        </m:num>
                        <m:den>
                          <m:sSub>
                            <m:sSubPr>
                              <m:ctrlPr>
                                <a:rPr lang="en-IN" sz="1632" b="1" i="1">
                                  <a:solidFill>
                                    <a:schemeClr val="tx1"/>
                                  </a:solidFill>
                                  <a:latin typeface="Cambria Math" panose="02040503050406030204" pitchFamily="18" charset="0"/>
                                </a:rPr>
                              </m:ctrlPr>
                            </m:sSubPr>
                            <m:e>
                              <m:r>
                                <a:rPr lang="en-IN" sz="1632" b="1" i="1">
                                  <a:solidFill>
                                    <a:schemeClr val="tx1"/>
                                  </a:solidFill>
                                  <a:latin typeface="Cambria Math" panose="02040503050406030204" pitchFamily="18" charset="0"/>
                                </a:rPr>
                                <m:t>𝑹</m:t>
                              </m:r>
                            </m:e>
                            <m:sub>
                              <m:r>
                                <a:rPr lang="en-IN" sz="1632" b="1" i="1">
                                  <a:solidFill>
                                    <a:schemeClr val="tx1"/>
                                  </a:solidFill>
                                  <a:latin typeface="Cambria Math" panose="02040503050406030204" pitchFamily="18" charset="0"/>
                                </a:rPr>
                                <m:t>𝟏</m:t>
                              </m:r>
                            </m:sub>
                          </m:sSub>
                        </m:den>
                      </m:f>
                      <m:r>
                        <a:rPr lang="en-IN" sz="1632" b="1" i="1">
                          <a:solidFill>
                            <a:schemeClr val="tx1"/>
                          </a:solidFill>
                          <a:latin typeface="Cambria Math" panose="02040503050406030204" pitchFamily="18" charset="0"/>
                        </a:rPr>
                        <m:t>+</m:t>
                      </m:r>
                      <m:f>
                        <m:fPr>
                          <m:ctrlPr>
                            <a:rPr lang="en-IN" sz="1632" b="1" i="1">
                              <a:solidFill>
                                <a:schemeClr val="tx1"/>
                              </a:solidFill>
                              <a:latin typeface="Cambria Math" panose="02040503050406030204" pitchFamily="18" charset="0"/>
                            </a:rPr>
                          </m:ctrlPr>
                        </m:fPr>
                        <m:num>
                          <m:r>
                            <a:rPr lang="en-IN" sz="1632" b="1" i="1">
                              <a:solidFill>
                                <a:schemeClr val="tx1"/>
                              </a:solidFill>
                              <a:latin typeface="Cambria Math" panose="02040503050406030204" pitchFamily="18" charset="0"/>
                            </a:rPr>
                            <m:t>𝟏</m:t>
                          </m:r>
                        </m:num>
                        <m:den>
                          <m:sSub>
                            <m:sSubPr>
                              <m:ctrlPr>
                                <a:rPr lang="en-IN" sz="1632" b="1" i="1">
                                  <a:solidFill>
                                    <a:schemeClr val="tx1"/>
                                  </a:solidFill>
                                  <a:latin typeface="Cambria Math" panose="02040503050406030204" pitchFamily="18" charset="0"/>
                                </a:rPr>
                              </m:ctrlPr>
                            </m:sSubPr>
                            <m:e>
                              <m:r>
                                <a:rPr lang="en-IN" sz="1632" b="1" i="1">
                                  <a:solidFill>
                                    <a:schemeClr val="tx1"/>
                                  </a:solidFill>
                                  <a:latin typeface="Cambria Math" panose="02040503050406030204" pitchFamily="18" charset="0"/>
                                </a:rPr>
                                <m:t>𝑹</m:t>
                              </m:r>
                            </m:e>
                            <m:sub>
                              <m:r>
                                <a:rPr lang="en-IN" sz="1632" b="1" i="1">
                                  <a:solidFill>
                                    <a:schemeClr val="tx1"/>
                                  </a:solidFill>
                                  <a:latin typeface="Cambria Math" panose="02040503050406030204" pitchFamily="18" charset="0"/>
                                </a:rPr>
                                <m:t>𝟐</m:t>
                              </m:r>
                            </m:sub>
                          </m:sSub>
                        </m:den>
                      </m:f>
                      <m:r>
                        <m:rPr>
                          <m:nor/>
                        </m:rPr>
                        <a:rPr lang="en-IN" sz="1632" b="1" dirty="0">
                          <a:solidFill>
                            <a:schemeClr val="tx1"/>
                          </a:solidFill>
                        </a:rPr>
                        <m:t> </m:t>
                      </m:r>
                      <m:r>
                        <a:rPr lang="en-IN" sz="1632" b="1">
                          <a:solidFill>
                            <a:schemeClr val="tx1"/>
                          </a:solidFill>
                          <a:latin typeface="Cambria Math" panose="02040503050406030204" pitchFamily="18" charset="0"/>
                        </a:rPr>
                        <m:t>+</m:t>
                      </m:r>
                      <m:f>
                        <m:fPr>
                          <m:ctrlPr>
                            <a:rPr lang="en-IN" sz="1632" b="1" i="1">
                              <a:solidFill>
                                <a:schemeClr val="tx1"/>
                              </a:solidFill>
                              <a:latin typeface="Cambria Math" panose="02040503050406030204" pitchFamily="18" charset="0"/>
                            </a:rPr>
                          </m:ctrlPr>
                        </m:fPr>
                        <m:num>
                          <m:r>
                            <a:rPr lang="en-IN" sz="1632" b="1" i="1">
                              <a:solidFill>
                                <a:schemeClr val="tx1"/>
                              </a:solidFill>
                              <a:latin typeface="Cambria Math" panose="02040503050406030204" pitchFamily="18" charset="0"/>
                            </a:rPr>
                            <m:t>𝟏</m:t>
                          </m:r>
                        </m:num>
                        <m:den>
                          <m:sSub>
                            <m:sSubPr>
                              <m:ctrlPr>
                                <a:rPr lang="en-IN" sz="1632" b="1" i="1">
                                  <a:solidFill>
                                    <a:schemeClr val="tx1"/>
                                  </a:solidFill>
                                  <a:latin typeface="Cambria Math" panose="02040503050406030204" pitchFamily="18" charset="0"/>
                                </a:rPr>
                              </m:ctrlPr>
                            </m:sSubPr>
                            <m:e>
                              <m:r>
                                <a:rPr lang="en-IN" sz="1632" b="1" i="1">
                                  <a:solidFill>
                                    <a:schemeClr val="tx1"/>
                                  </a:solidFill>
                                  <a:latin typeface="Cambria Math" panose="02040503050406030204" pitchFamily="18" charset="0"/>
                                </a:rPr>
                                <m:t>𝑹</m:t>
                              </m:r>
                            </m:e>
                            <m:sub>
                              <m:r>
                                <a:rPr lang="en-IN" sz="1632" b="1" i="1">
                                  <a:solidFill>
                                    <a:schemeClr val="tx1"/>
                                  </a:solidFill>
                                  <a:latin typeface="Cambria Math" panose="02040503050406030204" pitchFamily="18" charset="0"/>
                                </a:rPr>
                                <m:t>𝟑</m:t>
                              </m:r>
                            </m:sub>
                          </m:sSub>
                        </m:den>
                      </m:f>
                    </m:oMath>
                  </m:oMathPara>
                </a14:m>
                <a:endParaRPr lang="en-IN" sz="1632" dirty="0"/>
              </a:p>
              <a:p>
                <a:pPr algn="ctr"/>
                <a14:m>
                  <m:oMath xmlns:m="http://schemas.openxmlformats.org/officeDocument/2006/math">
                    <m:f>
                      <m:fPr>
                        <m:ctrlPr>
                          <a:rPr lang="en-IN" sz="1632" b="1" i="1">
                            <a:solidFill>
                              <a:schemeClr val="tx1"/>
                            </a:solidFill>
                            <a:latin typeface="Cambria Math" panose="02040503050406030204" pitchFamily="18" charset="0"/>
                          </a:rPr>
                        </m:ctrlPr>
                      </m:fPr>
                      <m:num>
                        <m:r>
                          <a:rPr lang="en-IN" sz="1632" b="1" i="1">
                            <a:solidFill>
                              <a:schemeClr val="tx1"/>
                            </a:solidFill>
                            <a:latin typeface="Cambria Math" panose="02040503050406030204" pitchFamily="18" charset="0"/>
                          </a:rPr>
                          <m:t>𝟏</m:t>
                        </m:r>
                      </m:num>
                      <m:den>
                        <m:sSub>
                          <m:sSubPr>
                            <m:ctrlPr>
                              <a:rPr lang="en-IN" sz="1632" b="1" i="1">
                                <a:solidFill>
                                  <a:schemeClr val="tx1"/>
                                </a:solidFill>
                                <a:latin typeface="Cambria Math" panose="02040503050406030204" pitchFamily="18" charset="0"/>
                              </a:rPr>
                            </m:ctrlPr>
                          </m:sSubPr>
                          <m:e>
                            <m:r>
                              <a:rPr lang="en-IN" sz="1632" b="1" i="1">
                                <a:solidFill>
                                  <a:schemeClr val="tx1"/>
                                </a:solidFill>
                                <a:latin typeface="Cambria Math" panose="02040503050406030204" pitchFamily="18" charset="0"/>
                              </a:rPr>
                              <m:t>𝑹</m:t>
                            </m:r>
                          </m:e>
                          <m:sub>
                            <m:r>
                              <a:rPr lang="en-IN" sz="1632" b="1" i="1">
                                <a:solidFill>
                                  <a:schemeClr val="tx1"/>
                                </a:solidFill>
                                <a:latin typeface="Cambria Math" panose="02040503050406030204" pitchFamily="18" charset="0"/>
                              </a:rPr>
                              <m:t>𝒆𝒒</m:t>
                            </m:r>
                          </m:sub>
                        </m:sSub>
                      </m:den>
                    </m:f>
                    <m:r>
                      <a:rPr lang="en-IN" sz="1632" b="1" i="1">
                        <a:solidFill>
                          <a:schemeClr val="tx1"/>
                        </a:solidFill>
                        <a:latin typeface="Cambria Math" panose="02040503050406030204" pitchFamily="18" charset="0"/>
                      </a:rPr>
                      <m:t>= </m:t>
                    </m:r>
                    <m:f>
                      <m:fPr>
                        <m:ctrlPr>
                          <a:rPr lang="en-IN" sz="1632" b="1" i="1">
                            <a:solidFill>
                              <a:schemeClr val="tx1"/>
                            </a:solidFill>
                            <a:latin typeface="Cambria Math" panose="02040503050406030204" pitchFamily="18" charset="0"/>
                          </a:rPr>
                        </m:ctrlPr>
                      </m:fPr>
                      <m:num>
                        <m:r>
                          <a:rPr lang="en-IN" sz="1632" b="1" i="1">
                            <a:solidFill>
                              <a:schemeClr val="tx1"/>
                            </a:solidFill>
                            <a:latin typeface="Cambria Math" panose="02040503050406030204" pitchFamily="18" charset="0"/>
                          </a:rPr>
                          <m:t>𝟏</m:t>
                        </m:r>
                      </m:num>
                      <m:den>
                        <m:sSub>
                          <m:sSubPr>
                            <m:ctrlPr>
                              <a:rPr lang="en-IN" sz="1632" b="1" i="1">
                                <a:solidFill>
                                  <a:schemeClr val="tx1"/>
                                </a:solidFill>
                                <a:latin typeface="Cambria Math" panose="02040503050406030204" pitchFamily="18" charset="0"/>
                              </a:rPr>
                            </m:ctrlPr>
                          </m:sSubPr>
                          <m:e>
                            <m:r>
                              <a:rPr lang="en-IN" sz="1632" b="1" i="1">
                                <a:solidFill>
                                  <a:schemeClr val="tx1"/>
                                </a:solidFill>
                                <a:latin typeface="Cambria Math" panose="02040503050406030204" pitchFamily="18" charset="0"/>
                              </a:rPr>
                              <m:t>𝑹</m:t>
                            </m:r>
                          </m:e>
                          <m:sub>
                            <m:r>
                              <a:rPr lang="en-IN" sz="1632" b="1" i="1">
                                <a:solidFill>
                                  <a:schemeClr val="tx1"/>
                                </a:solidFill>
                                <a:latin typeface="Cambria Math" panose="02040503050406030204" pitchFamily="18" charset="0"/>
                              </a:rPr>
                              <m:t>𝟏</m:t>
                            </m:r>
                          </m:sub>
                        </m:sSub>
                      </m:den>
                    </m:f>
                    <m:r>
                      <a:rPr lang="en-IN" sz="1632" b="1" i="1">
                        <a:solidFill>
                          <a:schemeClr val="tx1"/>
                        </a:solidFill>
                        <a:latin typeface="Cambria Math" panose="02040503050406030204" pitchFamily="18" charset="0"/>
                      </a:rPr>
                      <m:t>+</m:t>
                    </m:r>
                    <m:f>
                      <m:fPr>
                        <m:ctrlPr>
                          <a:rPr lang="en-IN" sz="1632" b="1" i="1">
                            <a:solidFill>
                              <a:schemeClr val="tx1"/>
                            </a:solidFill>
                            <a:latin typeface="Cambria Math" panose="02040503050406030204" pitchFamily="18" charset="0"/>
                          </a:rPr>
                        </m:ctrlPr>
                      </m:fPr>
                      <m:num>
                        <m:r>
                          <a:rPr lang="en-IN" sz="1632" b="1" i="1">
                            <a:solidFill>
                              <a:schemeClr val="tx1"/>
                            </a:solidFill>
                            <a:latin typeface="Cambria Math" panose="02040503050406030204" pitchFamily="18" charset="0"/>
                          </a:rPr>
                          <m:t>𝟏</m:t>
                        </m:r>
                      </m:num>
                      <m:den>
                        <m:sSub>
                          <m:sSubPr>
                            <m:ctrlPr>
                              <a:rPr lang="en-IN" sz="1632" b="1" i="1">
                                <a:solidFill>
                                  <a:schemeClr val="tx1"/>
                                </a:solidFill>
                                <a:latin typeface="Cambria Math" panose="02040503050406030204" pitchFamily="18" charset="0"/>
                              </a:rPr>
                            </m:ctrlPr>
                          </m:sSubPr>
                          <m:e>
                            <m:r>
                              <a:rPr lang="en-IN" sz="1632" b="1" i="1">
                                <a:solidFill>
                                  <a:schemeClr val="tx1"/>
                                </a:solidFill>
                                <a:latin typeface="Cambria Math" panose="02040503050406030204" pitchFamily="18" charset="0"/>
                              </a:rPr>
                              <m:t>𝑹</m:t>
                            </m:r>
                          </m:e>
                          <m:sub>
                            <m:r>
                              <a:rPr lang="en-IN" sz="1632" b="1" i="1">
                                <a:solidFill>
                                  <a:schemeClr val="tx1"/>
                                </a:solidFill>
                                <a:latin typeface="Cambria Math" panose="02040503050406030204" pitchFamily="18" charset="0"/>
                              </a:rPr>
                              <m:t>𝟐</m:t>
                            </m:r>
                          </m:sub>
                        </m:sSub>
                      </m:den>
                    </m:f>
                    <m:r>
                      <m:rPr>
                        <m:nor/>
                      </m:rPr>
                      <a:rPr lang="en-IN" sz="1632" b="1" dirty="0">
                        <a:solidFill>
                          <a:schemeClr val="tx1"/>
                        </a:solidFill>
                      </a:rPr>
                      <m:t> </m:t>
                    </m:r>
                    <m:r>
                      <a:rPr lang="en-IN" sz="1632" b="1">
                        <a:solidFill>
                          <a:schemeClr val="tx1"/>
                        </a:solidFill>
                        <a:latin typeface="Cambria Math" panose="02040503050406030204" pitchFamily="18" charset="0"/>
                      </a:rPr>
                      <m:t>+</m:t>
                    </m:r>
                    <m:f>
                      <m:fPr>
                        <m:ctrlPr>
                          <a:rPr lang="en-IN" sz="1632" b="1" i="1">
                            <a:solidFill>
                              <a:schemeClr val="tx1"/>
                            </a:solidFill>
                            <a:latin typeface="Cambria Math" panose="02040503050406030204" pitchFamily="18" charset="0"/>
                          </a:rPr>
                        </m:ctrlPr>
                      </m:fPr>
                      <m:num>
                        <m:r>
                          <a:rPr lang="en-IN" sz="1632" b="1" i="1">
                            <a:solidFill>
                              <a:schemeClr val="tx1"/>
                            </a:solidFill>
                            <a:latin typeface="Cambria Math" panose="02040503050406030204" pitchFamily="18" charset="0"/>
                          </a:rPr>
                          <m:t>𝟏</m:t>
                        </m:r>
                      </m:num>
                      <m:den>
                        <m:sSub>
                          <m:sSubPr>
                            <m:ctrlPr>
                              <a:rPr lang="en-IN" sz="1632" b="1" i="1">
                                <a:solidFill>
                                  <a:schemeClr val="tx1"/>
                                </a:solidFill>
                                <a:latin typeface="Cambria Math" panose="02040503050406030204" pitchFamily="18" charset="0"/>
                              </a:rPr>
                            </m:ctrlPr>
                          </m:sSubPr>
                          <m:e>
                            <m:r>
                              <a:rPr lang="en-IN" sz="1632" b="1" i="1">
                                <a:solidFill>
                                  <a:schemeClr val="tx1"/>
                                </a:solidFill>
                                <a:latin typeface="Cambria Math" panose="02040503050406030204" pitchFamily="18" charset="0"/>
                              </a:rPr>
                              <m:t>𝑹</m:t>
                            </m:r>
                          </m:e>
                          <m:sub>
                            <m:r>
                              <a:rPr lang="en-IN" sz="1632" b="1" i="1">
                                <a:solidFill>
                                  <a:schemeClr val="tx1"/>
                                </a:solidFill>
                                <a:latin typeface="Cambria Math" panose="02040503050406030204" pitchFamily="18" charset="0"/>
                              </a:rPr>
                              <m:t>𝟑</m:t>
                            </m:r>
                          </m:sub>
                        </m:sSub>
                      </m:den>
                    </m:f>
                  </m:oMath>
                </a14:m>
                <a:r>
                  <a:rPr lang="en-IN" sz="1632" dirty="0">
                    <a:solidFill>
                      <a:schemeClr val="tx1"/>
                    </a:solidFill>
                  </a:rPr>
                  <a:t>+ …+ </a:t>
                </a:r>
                <a14:m>
                  <m:oMath xmlns:m="http://schemas.openxmlformats.org/officeDocument/2006/math">
                    <m:f>
                      <m:fPr>
                        <m:ctrlPr>
                          <a:rPr lang="en-IN" sz="1632" b="1" i="1">
                            <a:solidFill>
                              <a:schemeClr val="tx1"/>
                            </a:solidFill>
                            <a:latin typeface="Cambria Math" panose="02040503050406030204" pitchFamily="18" charset="0"/>
                          </a:rPr>
                        </m:ctrlPr>
                      </m:fPr>
                      <m:num>
                        <m:r>
                          <a:rPr lang="en-IN" sz="1632" b="1" i="1">
                            <a:solidFill>
                              <a:schemeClr val="tx1"/>
                            </a:solidFill>
                            <a:latin typeface="Cambria Math" panose="02040503050406030204" pitchFamily="18" charset="0"/>
                          </a:rPr>
                          <m:t>𝟏</m:t>
                        </m:r>
                      </m:num>
                      <m:den>
                        <m:sSub>
                          <m:sSubPr>
                            <m:ctrlPr>
                              <a:rPr lang="en-IN" sz="1632" b="1" i="1">
                                <a:solidFill>
                                  <a:schemeClr val="tx1"/>
                                </a:solidFill>
                                <a:latin typeface="Cambria Math" panose="02040503050406030204" pitchFamily="18" charset="0"/>
                              </a:rPr>
                            </m:ctrlPr>
                          </m:sSubPr>
                          <m:e>
                            <m:r>
                              <a:rPr lang="en-IN" sz="1632" b="1" i="1">
                                <a:solidFill>
                                  <a:schemeClr val="tx1"/>
                                </a:solidFill>
                                <a:latin typeface="Cambria Math" panose="02040503050406030204" pitchFamily="18" charset="0"/>
                              </a:rPr>
                              <m:t>𝑹</m:t>
                            </m:r>
                          </m:e>
                          <m:sub>
                            <m:r>
                              <a:rPr lang="en-IN" sz="1632" b="1" i="1">
                                <a:solidFill>
                                  <a:schemeClr val="tx1"/>
                                </a:solidFill>
                                <a:latin typeface="Cambria Math" panose="02040503050406030204" pitchFamily="18" charset="0"/>
                              </a:rPr>
                              <m:t>𝒏</m:t>
                            </m:r>
                          </m:sub>
                        </m:sSub>
                      </m:den>
                    </m:f>
                  </m:oMath>
                </a14:m>
                <a:r>
                  <a:rPr lang="en-IN" sz="1632" dirty="0"/>
                  <a:t> </a:t>
                </a:r>
              </a:p>
            </p:txBody>
          </p:sp>
        </mc:Choice>
        <mc:Fallback xmlns="">
          <p:sp>
            <p:nvSpPr>
              <p:cNvPr id="12" name="Rounded Rectangle 5">
                <a:extLst>
                  <a:ext uri="{FF2B5EF4-FFF2-40B4-BE49-F238E27FC236}">
                    <a16:creationId xmlns:a16="http://schemas.microsoft.com/office/drawing/2014/main" id="{A9982D52-1ABE-4B8C-FC06-47D7608849F4}"/>
                  </a:ext>
                </a:extLst>
              </p:cNvPr>
              <p:cNvSpPr>
                <a:spLocks noRot="1" noChangeAspect="1" noMove="1" noResize="1" noEditPoints="1" noAdjustHandles="1" noChangeArrowheads="1" noChangeShapeType="1" noTextEdit="1"/>
              </p:cNvSpPr>
              <p:nvPr/>
            </p:nvSpPr>
            <p:spPr>
              <a:xfrm>
                <a:off x="4101768" y="5540399"/>
                <a:ext cx="4361956" cy="1286507"/>
              </a:xfrm>
              <a:prstGeom prst="roundRect">
                <a:avLst/>
              </a:prstGeom>
              <a:blipFill>
                <a:blip r:embed="rId5"/>
                <a:stretch>
                  <a:fillRect/>
                </a:stretch>
              </a:blipFill>
              <a:ln>
                <a:solidFill>
                  <a:schemeClr val="tx1"/>
                </a:solidFill>
              </a:ln>
            </p:spPr>
            <p:txBody>
              <a:bodyPr/>
              <a:lstStyle/>
              <a:p>
                <a:r>
                  <a:rPr lang="en-GB">
                    <a:noFill/>
                  </a:rPr>
                  <a:t> </a:t>
                </a:r>
              </a:p>
            </p:txBody>
          </p:sp>
        </mc:Fallback>
      </mc:AlternateContent>
    </p:spTree>
    <p:extLst>
      <p:ext uri="{BB962C8B-B14F-4D97-AF65-F5344CB8AC3E}">
        <p14:creationId xmlns:p14="http://schemas.microsoft.com/office/powerpoint/2010/main" val="27550548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48542" y="248777"/>
            <a:ext cx="3988045" cy="849732"/>
          </a:xfrm>
        </p:spPr>
        <p:txBody>
          <a:bodyPr/>
          <a:lstStyle/>
          <a:p>
            <a:pPr algn="l"/>
            <a:r>
              <a:rPr lang="en-IN" b="1" dirty="0">
                <a:solidFill>
                  <a:schemeClr val="bg1"/>
                </a:solidFill>
              </a:rPr>
              <a:t>Parallel circuits</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24156" y="1496585"/>
                <a:ext cx="10825514" cy="4144102"/>
              </a:xfrm>
            </p:spPr>
            <p:txBody>
              <a:bodyPr>
                <a:normAutofit fontScale="92500" lnSpcReduction="10000"/>
              </a:bodyPr>
              <a:lstStyle/>
              <a:p>
                <a:r>
                  <a:rPr lang="en-IN" dirty="0"/>
                  <a:t>As the resistors are connected in </a:t>
                </a:r>
                <a:r>
                  <a:rPr lang="en-IN" b="1" dirty="0"/>
                  <a:t>parallel</a:t>
                </a:r>
                <a:r>
                  <a:rPr lang="en-IN" dirty="0"/>
                  <a:t>, the current through each resistor varies, but the </a:t>
                </a:r>
                <a:r>
                  <a:rPr lang="en-IN" b="1" dirty="0"/>
                  <a:t>voltage (V) remains the same</a:t>
                </a:r>
                <a:r>
                  <a:rPr lang="en-IN" dirty="0"/>
                  <a:t> throughout all resistors. </a:t>
                </a:r>
              </a:p>
              <a:p>
                <a:r>
                  <a:rPr lang="en-IN" dirty="0"/>
                  <a:t>The current across resistors are </a:t>
                </a:r>
                <a14:m>
                  <m:oMath xmlns:m="http://schemas.openxmlformats.org/officeDocument/2006/math">
                    <m:sSub>
                      <m:sSubPr>
                        <m:ctrlPr>
                          <a:rPr lang="en-IN" b="1" i="1">
                            <a:latin typeface="Cambria Math" panose="02040503050406030204" pitchFamily="18" charset="0"/>
                          </a:rPr>
                        </m:ctrlPr>
                      </m:sSubPr>
                      <m:e>
                        <m:r>
                          <a:rPr lang="en-IN" b="1" i="1" smtClean="0">
                            <a:latin typeface="Cambria Math" panose="02040503050406030204" pitchFamily="18" charset="0"/>
                          </a:rPr>
                          <m:t>𝑰</m:t>
                        </m:r>
                      </m:e>
                      <m:sub>
                        <m:r>
                          <a:rPr lang="en-IN" b="1" i="1">
                            <a:latin typeface="Cambria Math" panose="02040503050406030204" pitchFamily="18" charset="0"/>
                          </a:rPr>
                          <m:t>𝟏</m:t>
                        </m:r>
                      </m:sub>
                    </m:sSub>
                    <m:r>
                      <a:rPr lang="en-IN" b="1" i="1">
                        <a:latin typeface="Cambria Math" panose="02040503050406030204" pitchFamily="18" charset="0"/>
                      </a:rPr>
                      <m:t>, </m:t>
                    </m:r>
                    <m:sSub>
                      <m:sSubPr>
                        <m:ctrlPr>
                          <a:rPr lang="en-IN" b="1" i="1">
                            <a:latin typeface="Cambria Math" panose="02040503050406030204" pitchFamily="18" charset="0"/>
                          </a:rPr>
                        </m:ctrlPr>
                      </m:sSubPr>
                      <m:e>
                        <m:r>
                          <a:rPr lang="en-IN" b="1" i="1" smtClean="0">
                            <a:latin typeface="Cambria Math" panose="02040503050406030204" pitchFamily="18" charset="0"/>
                          </a:rPr>
                          <m:t>𝑰</m:t>
                        </m:r>
                      </m:e>
                      <m:sub>
                        <m:r>
                          <a:rPr lang="en-IN" b="1" i="1">
                            <a:latin typeface="Cambria Math" panose="02040503050406030204" pitchFamily="18" charset="0"/>
                          </a:rPr>
                          <m:t>𝟐</m:t>
                        </m:r>
                      </m:sub>
                    </m:sSub>
                  </m:oMath>
                </a14:m>
                <a:r>
                  <a:rPr lang="en-IN" b="1" dirty="0"/>
                  <a:t> </a:t>
                </a:r>
                <a:r>
                  <a:rPr lang="en-IN" dirty="0"/>
                  <a:t>and</a:t>
                </a:r>
                <a:r>
                  <a:rPr lang="en-IN" b="1" dirty="0"/>
                  <a:t> </a:t>
                </a:r>
                <a14:m>
                  <m:oMath xmlns:m="http://schemas.openxmlformats.org/officeDocument/2006/math">
                    <m:sSub>
                      <m:sSubPr>
                        <m:ctrlPr>
                          <a:rPr lang="en-IN" b="1" i="1">
                            <a:latin typeface="Cambria Math" panose="02040503050406030204" pitchFamily="18" charset="0"/>
                          </a:rPr>
                        </m:ctrlPr>
                      </m:sSubPr>
                      <m:e>
                        <m:r>
                          <a:rPr lang="en-IN" b="1" i="1" smtClean="0">
                            <a:latin typeface="Cambria Math" panose="02040503050406030204" pitchFamily="18" charset="0"/>
                          </a:rPr>
                          <m:t>𝑰</m:t>
                        </m:r>
                      </m:e>
                      <m:sub>
                        <m:r>
                          <a:rPr lang="en-IN" b="1" i="1">
                            <a:latin typeface="Cambria Math" panose="02040503050406030204" pitchFamily="18" charset="0"/>
                          </a:rPr>
                          <m:t>𝟑</m:t>
                        </m:r>
                      </m:sub>
                    </m:sSub>
                  </m:oMath>
                </a14:m>
                <a:endParaRPr lang="en-IN" dirty="0"/>
              </a:p>
              <a:p>
                <a:r>
                  <a:rPr lang="en-IN" dirty="0"/>
                  <a:t>The total current is  </a:t>
                </a:r>
                <a14:m>
                  <m:oMath xmlns:m="http://schemas.openxmlformats.org/officeDocument/2006/math">
                    <m:r>
                      <a:rPr lang="en-IN" b="1" i="1" smtClean="0">
                        <a:latin typeface="Cambria Math" panose="02040503050406030204" pitchFamily="18" charset="0"/>
                      </a:rPr>
                      <m:t>𝑰</m:t>
                    </m:r>
                    <m:r>
                      <a:rPr lang="en-IN" b="1" i="1">
                        <a:latin typeface="Cambria Math" panose="02040503050406030204" pitchFamily="18" charset="0"/>
                      </a:rPr>
                      <m:t>=</m:t>
                    </m:r>
                    <m:sSub>
                      <m:sSubPr>
                        <m:ctrlPr>
                          <a:rPr lang="en-IN" b="1" i="1">
                            <a:latin typeface="Cambria Math" panose="02040503050406030204" pitchFamily="18" charset="0"/>
                          </a:rPr>
                        </m:ctrlPr>
                      </m:sSubPr>
                      <m:e>
                        <m:r>
                          <a:rPr lang="en-IN" b="1" i="1" smtClean="0">
                            <a:latin typeface="Cambria Math" panose="02040503050406030204" pitchFamily="18" charset="0"/>
                          </a:rPr>
                          <m:t>𝑰</m:t>
                        </m:r>
                      </m:e>
                      <m:sub>
                        <m:r>
                          <a:rPr lang="en-IN" b="1" i="1">
                            <a:latin typeface="Cambria Math" panose="02040503050406030204" pitchFamily="18" charset="0"/>
                          </a:rPr>
                          <m:t>𝟏</m:t>
                        </m:r>
                      </m:sub>
                    </m:sSub>
                    <m:r>
                      <m:rPr>
                        <m:nor/>
                      </m:rPr>
                      <a:rPr lang="en-IN" b="1" dirty="0"/>
                      <m:t>+</m:t>
                    </m:r>
                    <m:sSub>
                      <m:sSubPr>
                        <m:ctrlPr>
                          <a:rPr lang="en-IN" b="1" i="1">
                            <a:latin typeface="Cambria Math" panose="02040503050406030204" pitchFamily="18" charset="0"/>
                          </a:rPr>
                        </m:ctrlPr>
                      </m:sSubPr>
                      <m:e>
                        <m:r>
                          <a:rPr lang="en-IN" b="1" i="1" smtClean="0">
                            <a:latin typeface="Cambria Math" panose="02040503050406030204" pitchFamily="18" charset="0"/>
                          </a:rPr>
                          <m:t>𝑰</m:t>
                        </m:r>
                      </m:e>
                      <m:sub>
                        <m:r>
                          <a:rPr lang="en-IN" b="1" i="1">
                            <a:latin typeface="Cambria Math" panose="02040503050406030204" pitchFamily="18" charset="0"/>
                          </a:rPr>
                          <m:t>𝟐</m:t>
                        </m:r>
                      </m:sub>
                    </m:sSub>
                    <m:r>
                      <m:rPr>
                        <m:nor/>
                      </m:rPr>
                      <a:rPr lang="en-IN" b="1" dirty="0"/>
                      <m:t>+</m:t>
                    </m:r>
                    <m:sSub>
                      <m:sSubPr>
                        <m:ctrlPr>
                          <a:rPr lang="en-IN" b="1" i="1">
                            <a:latin typeface="Cambria Math" panose="02040503050406030204" pitchFamily="18" charset="0"/>
                          </a:rPr>
                        </m:ctrlPr>
                      </m:sSubPr>
                      <m:e>
                        <m:r>
                          <a:rPr lang="en-IN" b="1" i="1" smtClean="0">
                            <a:latin typeface="Cambria Math" panose="02040503050406030204" pitchFamily="18" charset="0"/>
                          </a:rPr>
                          <m:t>𝑰</m:t>
                        </m:r>
                      </m:e>
                      <m:sub>
                        <m:r>
                          <a:rPr lang="en-IN" b="1" i="1">
                            <a:latin typeface="Cambria Math" panose="02040503050406030204" pitchFamily="18" charset="0"/>
                          </a:rPr>
                          <m:t>𝟑</m:t>
                        </m:r>
                      </m:sub>
                    </m:sSub>
                  </m:oMath>
                </a14:m>
                <a:endParaRPr lang="en-IN" b="1" dirty="0"/>
              </a:p>
              <a:p>
                <a:r>
                  <a:rPr lang="en-IN" dirty="0"/>
                  <a:t>Applying ohm’s law in the circuit </a:t>
                </a:r>
                <a14:m>
                  <m:oMath xmlns:m="http://schemas.openxmlformats.org/officeDocument/2006/math">
                    <m:r>
                      <a:rPr lang="en-IN" sz="3083" b="1" i="1">
                        <a:latin typeface="Cambria Math" panose="02040503050406030204" pitchFamily="18" charset="0"/>
                      </a:rPr>
                      <m:t>𝑰</m:t>
                    </m:r>
                    <m:r>
                      <a:rPr lang="en-IN" sz="3083" b="1" i="1">
                        <a:latin typeface="Cambria Math" panose="02040503050406030204" pitchFamily="18" charset="0"/>
                      </a:rPr>
                      <m:t>=</m:t>
                    </m:r>
                    <m:f>
                      <m:fPr>
                        <m:ctrlPr>
                          <a:rPr lang="en-IN" sz="3083" b="1" i="1">
                            <a:latin typeface="Cambria Math" panose="02040503050406030204" pitchFamily="18" charset="0"/>
                          </a:rPr>
                        </m:ctrlPr>
                      </m:fPr>
                      <m:num>
                        <m:r>
                          <a:rPr lang="en-IN" sz="3083" b="1" i="1">
                            <a:latin typeface="Cambria Math" panose="02040503050406030204" pitchFamily="18" charset="0"/>
                          </a:rPr>
                          <m:t>𝑽</m:t>
                        </m:r>
                      </m:num>
                      <m:den>
                        <m:r>
                          <a:rPr lang="en-IN" sz="3083" b="1" i="1">
                            <a:latin typeface="Cambria Math" panose="02040503050406030204" pitchFamily="18" charset="0"/>
                          </a:rPr>
                          <m:t>𝑹</m:t>
                        </m:r>
                      </m:den>
                    </m:f>
                  </m:oMath>
                </a14:m>
                <a:endParaRPr lang="en-IN" b="1" dirty="0"/>
              </a:p>
              <a:p>
                <a:pPr marL="0" indent="0">
                  <a:buNone/>
                </a:pPr>
                <a:r>
                  <a:rPr lang="en-IN" b="1" dirty="0"/>
                  <a:t>					</a:t>
                </a:r>
                <a14:m>
                  <m:oMath xmlns:m="http://schemas.openxmlformats.org/officeDocument/2006/math">
                    <m:f>
                      <m:fPr>
                        <m:ctrlPr>
                          <a:rPr lang="en-IN" b="1" i="1" smtClean="0">
                            <a:latin typeface="Cambria Math" panose="02040503050406030204" pitchFamily="18" charset="0"/>
                          </a:rPr>
                        </m:ctrlPr>
                      </m:fPr>
                      <m:num>
                        <m:r>
                          <a:rPr lang="en-IN" b="1" i="1">
                            <a:latin typeface="Cambria Math" panose="02040503050406030204" pitchFamily="18" charset="0"/>
                          </a:rPr>
                          <m:t>𝑽</m:t>
                        </m:r>
                      </m:num>
                      <m:den>
                        <m:sSub>
                          <m:sSubPr>
                            <m:ctrlPr>
                              <a:rPr lang="en-IN" b="1" i="1" smtClean="0">
                                <a:latin typeface="Cambria Math" panose="02040503050406030204" pitchFamily="18" charset="0"/>
                              </a:rPr>
                            </m:ctrlPr>
                          </m:sSubPr>
                          <m:e>
                            <m:r>
                              <a:rPr lang="en-IN" b="1" i="1" smtClean="0">
                                <a:latin typeface="Cambria Math" panose="02040503050406030204" pitchFamily="18" charset="0"/>
                              </a:rPr>
                              <m:t>𝑹</m:t>
                            </m:r>
                          </m:e>
                          <m:sub>
                            <m:r>
                              <a:rPr lang="en-IN" b="1" i="1" smtClean="0">
                                <a:latin typeface="Cambria Math" panose="02040503050406030204" pitchFamily="18" charset="0"/>
                              </a:rPr>
                              <m:t>𝒆𝒒</m:t>
                            </m:r>
                          </m:sub>
                        </m:sSub>
                      </m:den>
                    </m:f>
                    <m:r>
                      <a:rPr lang="en-IN" b="1" i="1">
                        <a:latin typeface="Cambria Math" panose="02040503050406030204" pitchFamily="18" charset="0"/>
                      </a:rPr>
                      <m:t>= </m:t>
                    </m:r>
                    <m:f>
                      <m:fPr>
                        <m:ctrlPr>
                          <a:rPr lang="en-IN" b="1" i="1">
                            <a:latin typeface="Cambria Math" panose="02040503050406030204" pitchFamily="18" charset="0"/>
                          </a:rPr>
                        </m:ctrlPr>
                      </m:fPr>
                      <m:num>
                        <m:r>
                          <a:rPr lang="en-IN" b="1" i="1">
                            <a:latin typeface="Cambria Math" panose="02040503050406030204" pitchFamily="18" charset="0"/>
                          </a:rPr>
                          <m:t>𝑽</m:t>
                        </m:r>
                      </m:num>
                      <m:den>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𝟏</m:t>
                            </m:r>
                          </m:sub>
                        </m:sSub>
                      </m:den>
                    </m:f>
                    <m:r>
                      <a:rPr lang="en-IN" b="1" i="1">
                        <a:latin typeface="Cambria Math" panose="02040503050406030204" pitchFamily="18" charset="0"/>
                      </a:rPr>
                      <m:t>+</m:t>
                    </m:r>
                    <m:f>
                      <m:fPr>
                        <m:ctrlPr>
                          <a:rPr lang="en-IN" b="1" i="1">
                            <a:latin typeface="Cambria Math" panose="02040503050406030204" pitchFamily="18" charset="0"/>
                          </a:rPr>
                        </m:ctrlPr>
                      </m:fPr>
                      <m:num>
                        <m:r>
                          <a:rPr lang="en-IN" b="1" i="1">
                            <a:latin typeface="Cambria Math" panose="02040503050406030204" pitchFamily="18" charset="0"/>
                          </a:rPr>
                          <m:t>𝑽</m:t>
                        </m:r>
                      </m:num>
                      <m:den>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𝟐</m:t>
                            </m:r>
                          </m:sub>
                        </m:sSub>
                      </m:den>
                    </m:f>
                  </m:oMath>
                </a14:m>
                <a:r>
                  <a:rPr lang="en-IN" b="1" dirty="0"/>
                  <a:t> </a:t>
                </a:r>
                <a14:m>
                  <m:oMath xmlns:m="http://schemas.openxmlformats.org/officeDocument/2006/math">
                    <m:r>
                      <a:rPr lang="en-IN" b="1" i="0" smtClean="0">
                        <a:latin typeface="Cambria Math" panose="02040503050406030204" pitchFamily="18" charset="0"/>
                      </a:rPr>
                      <m:t>+</m:t>
                    </m:r>
                    <m:f>
                      <m:fPr>
                        <m:ctrlPr>
                          <a:rPr lang="en-IN" b="1" i="1">
                            <a:latin typeface="Cambria Math" panose="02040503050406030204" pitchFamily="18" charset="0"/>
                          </a:rPr>
                        </m:ctrlPr>
                      </m:fPr>
                      <m:num>
                        <m:r>
                          <a:rPr lang="en-IN" b="1" i="1">
                            <a:latin typeface="Cambria Math" panose="02040503050406030204" pitchFamily="18" charset="0"/>
                          </a:rPr>
                          <m:t>𝑽</m:t>
                        </m:r>
                      </m:num>
                      <m:den>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𝟑</m:t>
                            </m:r>
                          </m:sub>
                        </m:sSub>
                      </m:den>
                    </m:f>
                  </m:oMath>
                </a14:m>
                <a:endParaRPr lang="en-IN" b="1" dirty="0"/>
              </a:p>
              <a:p>
                <a:r>
                  <a:rPr lang="en-IN" dirty="0"/>
                  <a:t>The </a:t>
                </a:r>
                <a:r>
                  <a:rPr lang="en-IN" b="1" dirty="0"/>
                  <a:t>total resistance </a:t>
                </a:r>
                <a:r>
                  <a:rPr lang="en-IN" i="1" dirty="0"/>
                  <a:t>or</a:t>
                </a:r>
                <a:r>
                  <a:rPr lang="en-IN" dirty="0"/>
                  <a:t> </a:t>
                </a:r>
                <a:r>
                  <a:rPr lang="en-IN" b="1" dirty="0"/>
                  <a:t>equivalent resistance </a:t>
                </a:r>
                <a:r>
                  <a:rPr lang="en-IN" dirty="0"/>
                  <a:t>across the parallel circuit is</a:t>
                </a:r>
                <a:endParaRPr lang="en-IN" b="1" dirty="0"/>
              </a:p>
              <a:p>
                <a:pPr marL="0" indent="0">
                  <a:buNone/>
                </a:pPr>
                <a:r>
                  <a:rPr lang="en-IN" b="1" dirty="0"/>
                  <a:t>			</a:t>
                </a:r>
                <a:endParaRPr lang="en-IN"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24156" y="1496585"/>
                <a:ext cx="10825514" cy="4144102"/>
              </a:xfrm>
              <a:blipFill>
                <a:blip r:embed="rId3"/>
                <a:stretch>
                  <a:fillRect l="-901" t="-3093"/>
                </a:stretch>
              </a:blipFill>
            </p:spPr>
            <p:txBody>
              <a:bodyPr/>
              <a:lstStyle/>
              <a:p>
                <a:r>
                  <a:rPr lang="en-GB">
                    <a:noFill/>
                  </a:rPr>
                  <a:t> </a:t>
                </a:r>
              </a:p>
            </p:txBody>
          </p:sp>
        </mc:Fallback>
      </mc:AlternateContent>
      <p:sp>
        <p:nvSpPr>
          <p:cNvPr id="4" name="Footer Placeholder 3"/>
          <p:cNvSpPr>
            <a:spLocks noGrp="1"/>
          </p:cNvSpPr>
          <p:nvPr>
            <p:ph type="ftr" sz="quarter" idx="11"/>
          </p:nvPr>
        </p:nvSpPr>
        <p:spPr>
          <a:xfrm>
            <a:off x="1276478" y="6461781"/>
            <a:ext cx="6760109" cy="365125"/>
          </a:xfrm>
        </p:spPr>
        <p:txBody>
          <a:bodyPr/>
          <a:lstStyle/>
          <a:p>
            <a:r>
              <a:rPr lang="en-GB"/>
              <a:t>Lecture 3 / Electrical Principles </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8</a:t>
            </a:fld>
            <a:endParaRPr lang="en-US" dirty="0"/>
          </a:p>
        </p:txBody>
      </p:sp>
      <mc:AlternateContent xmlns:mc="http://schemas.openxmlformats.org/markup-compatibility/2006" xmlns:a14="http://schemas.microsoft.com/office/drawing/2010/main">
        <mc:Choice Requires="a14">
          <p:sp>
            <p:nvSpPr>
              <p:cNvPr id="6" name="Rounded Rectangle 5"/>
              <p:cNvSpPr/>
              <p:nvPr/>
            </p:nvSpPr>
            <p:spPr>
              <a:xfrm>
                <a:off x="4023053" y="5071183"/>
                <a:ext cx="4361956" cy="1286507"/>
              </a:xfrm>
              <a:prstGeom prst="round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IN" sz="1632" b="1" i="1">
                              <a:solidFill>
                                <a:schemeClr val="tx1"/>
                              </a:solidFill>
                              <a:latin typeface="Cambria Math" panose="02040503050406030204" pitchFamily="18" charset="0"/>
                            </a:rPr>
                          </m:ctrlPr>
                        </m:fPr>
                        <m:num>
                          <m:r>
                            <a:rPr lang="en-IN" sz="1632" b="1" i="1">
                              <a:solidFill>
                                <a:schemeClr val="tx1"/>
                              </a:solidFill>
                              <a:latin typeface="Cambria Math" panose="02040503050406030204" pitchFamily="18" charset="0"/>
                            </a:rPr>
                            <m:t>𝟏</m:t>
                          </m:r>
                        </m:num>
                        <m:den>
                          <m:sSub>
                            <m:sSubPr>
                              <m:ctrlPr>
                                <a:rPr lang="en-IN" sz="1632" b="1" i="1">
                                  <a:solidFill>
                                    <a:schemeClr val="tx1"/>
                                  </a:solidFill>
                                  <a:latin typeface="Cambria Math" panose="02040503050406030204" pitchFamily="18" charset="0"/>
                                </a:rPr>
                              </m:ctrlPr>
                            </m:sSubPr>
                            <m:e>
                              <m:r>
                                <a:rPr lang="en-IN" sz="1632" b="1" i="1">
                                  <a:solidFill>
                                    <a:schemeClr val="tx1"/>
                                  </a:solidFill>
                                  <a:latin typeface="Cambria Math" panose="02040503050406030204" pitchFamily="18" charset="0"/>
                                </a:rPr>
                                <m:t>𝑹</m:t>
                              </m:r>
                            </m:e>
                            <m:sub>
                              <m:r>
                                <a:rPr lang="en-IN" sz="1632" b="1" i="1">
                                  <a:solidFill>
                                    <a:schemeClr val="tx1"/>
                                  </a:solidFill>
                                  <a:latin typeface="Cambria Math" panose="02040503050406030204" pitchFamily="18" charset="0"/>
                                </a:rPr>
                                <m:t>𝒆𝒒</m:t>
                              </m:r>
                            </m:sub>
                          </m:sSub>
                        </m:den>
                      </m:f>
                      <m:r>
                        <a:rPr lang="en-IN" sz="1632" b="1" i="1">
                          <a:solidFill>
                            <a:schemeClr val="tx1"/>
                          </a:solidFill>
                          <a:latin typeface="Cambria Math" panose="02040503050406030204" pitchFamily="18" charset="0"/>
                        </a:rPr>
                        <m:t>= </m:t>
                      </m:r>
                      <m:f>
                        <m:fPr>
                          <m:ctrlPr>
                            <a:rPr lang="en-IN" sz="1632" b="1" i="1">
                              <a:solidFill>
                                <a:schemeClr val="tx1"/>
                              </a:solidFill>
                              <a:latin typeface="Cambria Math" panose="02040503050406030204" pitchFamily="18" charset="0"/>
                            </a:rPr>
                          </m:ctrlPr>
                        </m:fPr>
                        <m:num>
                          <m:r>
                            <a:rPr lang="en-IN" sz="1632" b="1" i="1">
                              <a:solidFill>
                                <a:schemeClr val="tx1"/>
                              </a:solidFill>
                              <a:latin typeface="Cambria Math" panose="02040503050406030204" pitchFamily="18" charset="0"/>
                            </a:rPr>
                            <m:t>𝟏</m:t>
                          </m:r>
                        </m:num>
                        <m:den>
                          <m:sSub>
                            <m:sSubPr>
                              <m:ctrlPr>
                                <a:rPr lang="en-IN" sz="1632" b="1" i="1">
                                  <a:solidFill>
                                    <a:schemeClr val="tx1"/>
                                  </a:solidFill>
                                  <a:latin typeface="Cambria Math" panose="02040503050406030204" pitchFamily="18" charset="0"/>
                                </a:rPr>
                              </m:ctrlPr>
                            </m:sSubPr>
                            <m:e>
                              <m:r>
                                <a:rPr lang="en-IN" sz="1632" b="1" i="1">
                                  <a:solidFill>
                                    <a:schemeClr val="tx1"/>
                                  </a:solidFill>
                                  <a:latin typeface="Cambria Math" panose="02040503050406030204" pitchFamily="18" charset="0"/>
                                </a:rPr>
                                <m:t>𝑹</m:t>
                              </m:r>
                            </m:e>
                            <m:sub>
                              <m:r>
                                <a:rPr lang="en-IN" sz="1632" b="1" i="1">
                                  <a:solidFill>
                                    <a:schemeClr val="tx1"/>
                                  </a:solidFill>
                                  <a:latin typeface="Cambria Math" panose="02040503050406030204" pitchFamily="18" charset="0"/>
                                </a:rPr>
                                <m:t>𝟏</m:t>
                              </m:r>
                            </m:sub>
                          </m:sSub>
                        </m:den>
                      </m:f>
                      <m:r>
                        <a:rPr lang="en-IN" sz="1632" b="1" i="1">
                          <a:solidFill>
                            <a:schemeClr val="tx1"/>
                          </a:solidFill>
                          <a:latin typeface="Cambria Math" panose="02040503050406030204" pitchFamily="18" charset="0"/>
                        </a:rPr>
                        <m:t>+</m:t>
                      </m:r>
                      <m:f>
                        <m:fPr>
                          <m:ctrlPr>
                            <a:rPr lang="en-IN" sz="1632" b="1" i="1">
                              <a:solidFill>
                                <a:schemeClr val="tx1"/>
                              </a:solidFill>
                              <a:latin typeface="Cambria Math" panose="02040503050406030204" pitchFamily="18" charset="0"/>
                            </a:rPr>
                          </m:ctrlPr>
                        </m:fPr>
                        <m:num>
                          <m:r>
                            <a:rPr lang="en-IN" sz="1632" b="1" i="1">
                              <a:solidFill>
                                <a:schemeClr val="tx1"/>
                              </a:solidFill>
                              <a:latin typeface="Cambria Math" panose="02040503050406030204" pitchFamily="18" charset="0"/>
                            </a:rPr>
                            <m:t>𝟏</m:t>
                          </m:r>
                        </m:num>
                        <m:den>
                          <m:sSub>
                            <m:sSubPr>
                              <m:ctrlPr>
                                <a:rPr lang="en-IN" sz="1632" b="1" i="1">
                                  <a:solidFill>
                                    <a:schemeClr val="tx1"/>
                                  </a:solidFill>
                                  <a:latin typeface="Cambria Math" panose="02040503050406030204" pitchFamily="18" charset="0"/>
                                </a:rPr>
                              </m:ctrlPr>
                            </m:sSubPr>
                            <m:e>
                              <m:r>
                                <a:rPr lang="en-IN" sz="1632" b="1" i="1">
                                  <a:solidFill>
                                    <a:schemeClr val="tx1"/>
                                  </a:solidFill>
                                  <a:latin typeface="Cambria Math" panose="02040503050406030204" pitchFamily="18" charset="0"/>
                                </a:rPr>
                                <m:t>𝑹</m:t>
                              </m:r>
                            </m:e>
                            <m:sub>
                              <m:r>
                                <a:rPr lang="en-IN" sz="1632" b="1" i="1">
                                  <a:solidFill>
                                    <a:schemeClr val="tx1"/>
                                  </a:solidFill>
                                  <a:latin typeface="Cambria Math" panose="02040503050406030204" pitchFamily="18" charset="0"/>
                                </a:rPr>
                                <m:t>𝟐</m:t>
                              </m:r>
                            </m:sub>
                          </m:sSub>
                        </m:den>
                      </m:f>
                      <m:r>
                        <m:rPr>
                          <m:nor/>
                        </m:rPr>
                        <a:rPr lang="en-IN" sz="1632" b="1" dirty="0">
                          <a:solidFill>
                            <a:schemeClr val="tx1"/>
                          </a:solidFill>
                        </a:rPr>
                        <m:t> </m:t>
                      </m:r>
                      <m:r>
                        <a:rPr lang="en-IN" sz="1632" b="1">
                          <a:solidFill>
                            <a:schemeClr val="tx1"/>
                          </a:solidFill>
                          <a:latin typeface="Cambria Math" panose="02040503050406030204" pitchFamily="18" charset="0"/>
                        </a:rPr>
                        <m:t>+</m:t>
                      </m:r>
                      <m:f>
                        <m:fPr>
                          <m:ctrlPr>
                            <a:rPr lang="en-IN" sz="1632" b="1" i="1">
                              <a:solidFill>
                                <a:schemeClr val="tx1"/>
                              </a:solidFill>
                              <a:latin typeface="Cambria Math" panose="02040503050406030204" pitchFamily="18" charset="0"/>
                            </a:rPr>
                          </m:ctrlPr>
                        </m:fPr>
                        <m:num>
                          <m:r>
                            <a:rPr lang="en-IN" sz="1632" b="1" i="1">
                              <a:solidFill>
                                <a:schemeClr val="tx1"/>
                              </a:solidFill>
                              <a:latin typeface="Cambria Math" panose="02040503050406030204" pitchFamily="18" charset="0"/>
                            </a:rPr>
                            <m:t>𝟏</m:t>
                          </m:r>
                        </m:num>
                        <m:den>
                          <m:sSub>
                            <m:sSubPr>
                              <m:ctrlPr>
                                <a:rPr lang="en-IN" sz="1632" b="1" i="1">
                                  <a:solidFill>
                                    <a:schemeClr val="tx1"/>
                                  </a:solidFill>
                                  <a:latin typeface="Cambria Math" panose="02040503050406030204" pitchFamily="18" charset="0"/>
                                </a:rPr>
                              </m:ctrlPr>
                            </m:sSubPr>
                            <m:e>
                              <m:r>
                                <a:rPr lang="en-IN" sz="1632" b="1" i="1">
                                  <a:solidFill>
                                    <a:schemeClr val="tx1"/>
                                  </a:solidFill>
                                  <a:latin typeface="Cambria Math" panose="02040503050406030204" pitchFamily="18" charset="0"/>
                                </a:rPr>
                                <m:t>𝑹</m:t>
                              </m:r>
                            </m:e>
                            <m:sub>
                              <m:r>
                                <a:rPr lang="en-IN" sz="1632" b="1" i="1">
                                  <a:solidFill>
                                    <a:schemeClr val="tx1"/>
                                  </a:solidFill>
                                  <a:latin typeface="Cambria Math" panose="02040503050406030204" pitchFamily="18" charset="0"/>
                                </a:rPr>
                                <m:t>𝟑</m:t>
                              </m:r>
                            </m:sub>
                          </m:sSub>
                        </m:den>
                      </m:f>
                    </m:oMath>
                  </m:oMathPara>
                </a14:m>
                <a:endParaRPr lang="en-IN" sz="1632" dirty="0"/>
              </a:p>
              <a:p>
                <a:pPr algn="ctr"/>
                <a14:m>
                  <m:oMath xmlns:m="http://schemas.openxmlformats.org/officeDocument/2006/math">
                    <m:f>
                      <m:fPr>
                        <m:ctrlPr>
                          <a:rPr lang="en-IN" sz="1632" b="1" i="1">
                            <a:solidFill>
                              <a:schemeClr val="tx1"/>
                            </a:solidFill>
                            <a:latin typeface="Cambria Math" panose="02040503050406030204" pitchFamily="18" charset="0"/>
                          </a:rPr>
                        </m:ctrlPr>
                      </m:fPr>
                      <m:num>
                        <m:r>
                          <a:rPr lang="en-IN" sz="1632" b="1" i="1">
                            <a:solidFill>
                              <a:schemeClr val="tx1"/>
                            </a:solidFill>
                            <a:latin typeface="Cambria Math" panose="02040503050406030204" pitchFamily="18" charset="0"/>
                          </a:rPr>
                          <m:t>𝟏</m:t>
                        </m:r>
                      </m:num>
                      <m:den>
                        <m:sSub>
                          <m:sSubPr>
                            <m:ctrlPr>
                              <a:rPr lang="en-IN" sz="1632" b="1" i="1">
                                <a:solidFill>
                                  <a:schemeClr val="tx1"/>
                                </a:solidFill>
                                <a:latin typeface="Cambria Math" panose="02040503050406030204" pitchFamily="18" charset="0"/>
                              </a:rPr>
                            </m:ctrlPr>
                          </m:sSubPr>
                          <m:e>
                            <m:r>
                              <a:rPr lang="en-IN" sz="1632" b="1" i="1">
                                <a:solidFill>
                                  <a:schemeClr val="tx1"/>
                                </a:solidFill>
                                <a:latin typeface="Cambria Math" panose="02040503050406030204" pitchFamily="18" charset="0"/>
                              </a:rPr>
                              <m:t>𝑹</m:t>
                            </m:r>
                          </m:e>
                          <m:sub>
                            <m:r>
                              <a:rPr lang="en-IN" sz="1632" b="1" i="1">
                                <a:solidFill>
                                  <a:schemeClr val="tx1"/>
                                </a:solidFill>
                                <a:latin typeface="Cambria Math" panose="02040503050406030204" pitchFamily="18" charset="0"/>
                              </a:rPr>
                              <m:t>𝒆𝒒</m:t>
                            </m:r>
                          </m:sub>
                        </m:sSub>
                      </m:den>
                    </m:f>
                    <m:r>
                      <a:rPr lang="en-IN" sz="1632" b="1" i="1">
                        <a:solidFill>
                          <a:schemeClr val="tx1"/>
                        </a:solidFill>
                        <a:latin typeface="Cambria Math" panose="02040503050406030204" pitchFamily="18" charset="0"/>
                      </a:rPr>
                      <m:t>= </m:t>
                    </m:r>
                    <m:f>
                      <m:fPr>
                        <m:ctrlPr>
                          <a:rPr lang="en-IN" sz="1632" b="1" i="1">
                            <a:solidFill>
                              <a:schemeClr val="tx1"/>
                            </a:solidFill>
                            <a:latin typeface="Cambria Math" panose="02040503050406030204" pitchFamily="18" charset="0"/>
                          </a:rPr>
                        </m:ctrlPr>
                      </m:fPr>
                      <m:num>
                        <m:r>
                          <a:rPr lang="en-IN" sz="1632" b="1" i="1">
                            <a:solidFill>
                              <a:schemeClr val="tx1"/>
                            </a:solidFill>
                            <a:latin typeface="Cambria Math" panose="02040503050406030204" pitchFamily="18" charset="0"/>
                          </a:rPr>
                          <m:t>𝟏</m:t>
                        </m:r>
                      </m:num>
                      <m:den>
                        <m:sSub>
                          <m:sSubPr>
                            <m:ctrlPr>
                              <a:rPr lang="en-IN" sz="1632" b="1" i="1">
                                <a:solidFill>
                                  <a:schemeClr val="tx1"/>
                                </a:solidFill>
                                <a:latin typeface="Cambria Math" panose="02040503050406030204" pitchFamily="18" charset="0"/>
                              </a:rPr>
                            </m:ctrlPr>
                          </m:sSubPr>
                          <m:e>
                            <m:r>
                              <a:rPr lang="en-IN" sz="1632" b="1" i="1">
                                <a:solidFill>
                                  <a:schemeClr val="tx1"/>
                                </a:solidFill>
                                <a:latin typeface="Cambria Math" panose="02040503050406030204" pitchFamily="18" charset="0"/>
                              </a:rPr>
                              <m:t>𝑹</m:t>
                            </m:r>
                          </m:e>
                          <m:sub>
                            <m:r>
                              <a:rPr lang="en-IN" sz="1632" b="1" i="1">
                                <a:solidFill>
                                  <a:schemeClr val="tx1"/>
                                </a:solidFill>
                                <a:latin typeface="Cambria Math" panose="02040503050406030204" pitchFamily="18" charset="0"/>
                              </a:rPr>
                              <m:t>𝟏</m:t>
                            </m:r>
                          </m:sub>
                        </m:sSub>
                      </m:den>
                    </m:f>
                    <m:r>
                      <a:rPr lang="en-IN" sz="1632" b="1" i="1">
                        <a:solidFill>
                          <a:schemeClr val="tx1"/>
                        </a:solidFill>
                        <a:latin typeface="Cambria Math" panose="02040503050406030204" pitchFamily="18" charset="0"/>
                      </a:rPr>
                      <m:t>+</m:t>
                    </m:r>
                    <m:f>
                      <m:fPr>
                        <m:ctrlPr>
                          <a:rPr lang="en-IN" sz="1632" b="1" i="1">
                            <a:solidFill>
                              <a:schemeClr val="tx1"/>
                            </a:solidFill>
                            <a:latin typeface="Cambria Math" panose="02040503050406030204" pitchFamily="18" charset="0"/>
                          </a:rPr>
                        </m:ctrlPr>
                      </m:fPr>
                      <m:num>
                        <m:r>
                          <a:rPr lang="en-IN" sz="1632" b="1" i="1">
                            <a:solidFill>
                              <a:schemeClr val="tx1"/>
                            </a:solidFill>
                            <a:latin typeface="Cambria Math" panose="02040503050406030204" pitchFamily="18" charset="0"/>
                          </a:rPr>
                          <m:t>𝟏</m:t>
                        </m:r>
                      </m:num>
                      <m:den>
                        <m:sSub>
                          <m:sSubPr>
                            <m:ctrlPr>
                              <a:rPr lang="en-IN" sz="1632" b="1" i="1">
                                <a:solidFill>
                                  <a:schemeClr val="tx1"/>
                                </a:solidFill>
                                <a:latin typeface="Cambria Math" panose="02040503050406030204" pitchFamily="18" charset="0"/>
                              </a:rPr>
                            </m:ctrlPr>
                          </m:sSubPr>
                          <m:e>
                            <m:r>
                              <a:rPr lang="en-IN" sz="1632" b="1" i="1">
                                <a:solidFill>
                                  <a:schemeClr val="tx1"/>
                                </a:solidFill>
                                <a:latin typeface="Cambria Math" panose="02040503050406030204" pitchFamily="18" charset="0"/>
                              </a:rPr>
                              <m:t>𝑹</m:t>
                            </m:r>
                          </m:e>
                          <m:sub>
                            <m:r>
                              <a:rPr lang="en-IN" sz="1632" b="1" i="1">
                                <a:solidFill>
                                  <a:schemeClr val="tx1"/>
                                </a:solidFill>
                                <a:latin typeface="Cambria Math" panose="02040503050406030204" pitchFamily="18" charset="0"/>
                              </a:rPr>
                              <m:t>𝟐</m:t>
                            </m:r>
                          </m:sub>
                        </m:sSub>
                      </m:den>
                    </m:f>
                    <m:r>
                      <m:rPr>
                        <m:nor/>
                      </m:rPr>
                      <a:rPr lang="en-IN" sz="1632" b="1" dirty="0">
                        <a:solidFill>
                          <a:schemeClr val="tx1"/>
                        </a:solidFill>
                      </a:rPr>
                      <m:t> </m:t>
                    </m:r>
                    <m:r>
                      <a:rPr lang="en-IN" sz="1632" b="1">
                        <a:solidFill>
                          <a:schemeClr val="tx1"/>
                        </a:solidFill>
                        <a:latin typeface="Cambria Math" panose="02040503050406030204" pitchFamily="18" charset="0"/>
                      </a:rPr>
                      <m:t>+</m:t>
                    </m:r>
                    <m:f>
                      <m:fPr>
                        <m:ctrlPr>
                          <a:rPr lang="en-IN" sz="1632" b="1" i="1">
                            <a:solidFill>
                              <a:schemeClr val="tx1"/>
                            </a:solidFill>
                            <a:latin typeface="Cambria Math" panose="02040503050406030204" pitchFamily="18" charset="0"/>
                          </a:rPr>
                        </m:ctrlPr>
                      </m:fPr>
                      <m:num>
                        <m:r>
                          <a:rPr lang="en-IN" sz="1632" b="1" i="1">
                            <a:solidFill>
                              <a:schemeClr val="tx1"/>
                            </a:solidFill>
                            <a:latin typeface="Cambria Math" panose="02040503050406030204" pitchFamily="18" charset="0"/>
                          </a:rPr>
                          <m:t>𝟏</m:t>
                        </m:r>
                      </m:num>
                      <m:den>
                        <m:sSub>
                          <m:sSubPr>
                            <m:ctrlPr>
                              <a:rPr lang="en-IN" sz="1632" b="1" i="1">
                                <a:solidFill>
                                  <a:schemeClr val="tx1"/>
                                </a:solidFill>
                                <a:latin typeface="Cambria Math" panose="02040503050406030204" pitchFamily="18" charset="0"/>
                              </a:rPr>
                            </m:ctrlPr>
                          </m:sSubPr>
                          <m:e>
                            <m:r>
                              <a:rPr lang="en-IN" sz="1632" b="1" i="1">
                                <a:solidFill>
                                  <a:schemeClr val="tx1"/>
                                </a:solidFill>
                                <a:latin typeface="Cambria Math" panose="02040503050406030204" pitchFamily="18" charset="0"/>
                              </a:rPr>
                              <m:t>𝑹</m:t>
                            </m:r>
                          </m:e>
                          <m:sub>
                            <m:r>
                              <a:rPr lang="en-IN" sz="1632" b="1" i="1">
                                <a:solidFill>
                                  <a:schemeClr val="tx1"/>
                                </a:solidFill>
                                <a:latin typeface="Cambria Math" panose="02040503050406030204" pitchFamily="18" charset="0"/>
                              </a:rPr>
                              <m:t>𝟑</m:t>
                            </m:r>
                          </m:sub>
                        </m:sSub>
                      </m:den>
                    </m:f>
                  </m:oMath>
                </a14:m>
                <a:r>
                  <a:rPr lang="en-IN" sz="1632" dirty="0">
                    <a:solidFill>
                      <a:schemeClr val="tx1"/>
                    </a:solidFill>
                  </a:rPr>
                  <a:t>+ …+ </a:t>
                </a:r>
                <a14:m>
                  <m:oMath xmlns:m="http://schemas.openxmlformats.org/officeDocument/2006/math">
                    <m:f>
                      <m:fPr>
                        <m:ctrlPr>
                          <a:rPr lang="en-IN" sz="1632" b="1" i="1">
                            <a:solidFill>
                              <a:schemeClr val="tx1"/>
                            </a:solidFill>
                            <a:latin typeface="Cambria Math" panose="02040503050406030204" pitchFamily="18" charset="0"/>
                          </a:rPr>
                        </m:ctrlPr>
                      </m:fPr>
                      <m:num>
                        <m:r>
                          <a:rPr lang="en-IN" sz="1632" b="1" i="1">
                            <a:solidFill>
                              <a:schemeClr val="tx1"/>
                            </a:solidFill>
                            <a:latin typeface="Cambria Math" panose="02040503050406030204" pitchFamily="18" charset="0"/>
                          </a:rPr>
                          <m:t>𝟏</m:t>
                        </m:r>
                      </m:num>
                      <m:den>
                        <m:sSub>
                          <m:sSubPr>
                            <m:ctrlPr>
                              <a:rPr lang="en-IN" sz="1632" b="1" i="1">
                                <a:solidFill>
                                  <a:schemeClr val="tx1"/>
                                </a:solidFill>
                                <a:latin typeface="Cambria Math" panose="02040503050406030204" pitchFamily="18" charset="0"/>
                              </a:rPr>
                            </m:ctrlPr>
                          </m:sSubPr>
                          <m:e>
                            <m:r>
                              <a:rPr lang="en-IN" sz="1632" b="1" i="1">
                                <a:solidFill>
                                  <a:schemeClr val="tx1"/>
                                </a:solidFill>
                                <a:latin typeface="Cambria Math" panose="02040503050406030204" pitchFamily="18" charset="0"/>
                              </a:rPr>
                              <m:t>𝑹</m:t>
                            </m:r>
                          </m:e>
                          <m:sub>
                            <m:r>
                              <a:rPr lang="en-IN" sz="1632" b="1" i="1">
                                <a:solidFill>
                                  <a:schemeClr val="tx1"/>
                                </a:solidFill>
                                <a:latin typeface="Cambria Math" panose="02040503050406030204" pitchFamily="18" charset="0"/>
                              </a:rPr>
                              <m:t>𝒏</m:t>
                            </m:r>
                          </m:sub>
                        </m:sSub>
                      </m:den>
                    </m:f>
                  </m:oMath>
                </a14:m>
                <a:r>
                  <a:rPr lang="en-IN" sz="1632" dirty="0"/>
                  <a:t> </a:t>
                </a:r>
              </a:p>
            </p:txBody>
          </p:sp>
        </mc:Choice>
        <mc:Fallback xmlns="">
          <p:sp>
            <p:nvSpPr>
              <p:cNvPr id="6" name="Rounded Rectangle 5"/>
              <p:cNvSpPr>
                <a:spLocks noRot="1" noChangeAspect="1" noMove="1" noResize="1" noEditPoints="1" noAdjustHandles="1" noChangeArrowheads="1" noChangeShapeType="1" noTextEdit="1"/>
              </p:cNvSpPr>
              <p:nvPr/>
            </p:nvSpPr>
            <p:spPr>
              <a:xfrm>
                <a:off x="4023053" y="5071183"/>
                <a:ext cx="4361956" cy="1286507"/>
              </a:xfrm>
              <a:prstGeom prst="roundRect">
                <a:avLst/>
              </a:prstGeom>
              <a:blipFill>
                <a:blip r:embed="rId4"/>
                <a:stretch>
                  <a:fillRect/>
                </a:stretch>
              </a:blipFill>
              <a:ln>
                <a:solidFill>
                  <a:schemeClr val="tx1"/>
                </a:solidFill>
              </a:ln>
            </p:spPr>
            <p:txBody>
              <a:bodyPr/>
              <a:lstStyle/>
              <a:p>
                <a:r>
                  <a:rPr lang="en-GB">
                    <a:noFill/>
                  </a:rPr>
                  <a:t> </a:t>
                </a:r>
              </a:p>
            </p:txBody>
          </p:sp>
        </mc:Fallback>
      </mc:AlternateContent>
    </p:spTree>
    <p:extLst>
      <p:ext uri="{BB962C8B-B14F-4D97-AF65-F5344CB8AC3E}">
        <p14:creationId xmlns:p14="http://schemas.microsoft.com/office/powerpoint/2010/main" val="19674434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4513" y="-67051"/>
            <a:ext cx="3456743" cy="1325563"/>
          </a:xfrm>
        </p:spPr>
        <p:txBody>
          <a:bodyPr/>
          <a:lstStyle/>
          <a:p>
            <a:pPr algn="l"/>
            <a:r>
              <a:rPr lang="en-IN" b="1" dirty="0">
                <a:solidFill>
                  <a:schemeClr val="bg1"/>
                </a:solidFill>
              </a:rPr>
              <a:t>Parallel circuit</a:t>
            </a:r>
          </a:p>
        </p:txBody>
      </p:sp>
      <p:sp>
        <p:nvSpPr>
          <p:cNvPr id="3" name="Content Placeholder 2"/>
          <p:cNvSpPr>
            <a:spLocks noGrp="1"/>
          </p:cNvSpPr>
          <p:nvPr>
            <p:ph idx="1"/>
          </p:nvPr>
        </p:nvSpPr>
        <p:spPr>
          <a:xfrm>
            <a:off x="994180" y="1496585"/>
            <a:ext cx="9823647" cy="4489051"/>
          </a:xfrm>
        </p:spPr>
        <p:txBody>
          <a:bodyPr>
            <a:normAutofit/>
          </a:bodyPr>
          <a:lstStyle/>
          <a:p>
            <a:pPr marL="0" indent="0">
              <a:buNone/>
            </a:pPr>
            <a:r>
              <a:rPr lang="en-IN" dirty="0"/>
              <a:t>When </a:t>
            </a:r>
            <a:r>
              <a:rPr lang="en-IN" b="1" dirty="0"/>
              <a:t>inductors</a:t>
            </a:r>
            <a:r>
              <a:rPr lang="en-IN" dirty="0"/>
              <a:t> are connected in parallel the equivalent inductance can be obtained using the formula</a:t>
            </a:r>
          </a:p>
          <a:p>
            <a:pPr marL="0" indent="0" algn="ctr">
              <a:buNone/>
            </a:pPr>
            <a:endParaRPr lang="en-IN" dirty="0"/>
          </a:p>
          <a:p>
            <a:pPr marL="0" indent="0">
              <a:buNone/>
            </a:pPr>
            <a:endParaRPr lang="en-IN" dirty="0"/>
          </a:p>
          <a:p>
            <a:pPr marL="0" indent="0" algn="ctr">
              <a:buNone/>
            </a:pPr>
            <a:r>
              <a:rPr lang="en-IN" b="1" dirty="0"/>
              <a:t> </a:t>
            </a:r>
          </a:p>
          <a:p>
            <a:pPr marL="0" indent="0">
              <a:buNone/>
            </a:pPr>
            <a:endParaRPr lang="en-IN" dirty="0"/>
          </a:p>
        </p:txBody>
      </p:sp>
      <p:sp>
        <p:nvSpPr>
          <p:cNvPr id="4" name="Footer Placeholder 3"/>
          <p:cNvSpPr>
            <a:spLocks noGrp="1"/>
          </p:cNvSpPr>
          <p:nvPr>
            <p:ph type="ftr" sz="quarter" idx="11"/>
          </p:nvPr>
        </p:nvSpPr>
        <p:spPr>
          <a:xfrm>
            <a:off x="1509681" y="6461781"/>
            <a:ext cx="6526906" cy="365125"/>
          </a:xfrm>
        </p:spPr>
        <p:txBody>
          <a:bodyPr/>
          <a:lstStyle/>
          <a:p>
            <a:r>
              <a:rPr lang="en-GB"/>
              <a:t>Lecture 3 / Electrical Principles </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9</a:t>
            </a:fld>
            <a:endParaRPr lang="en-US" dirty="0"/>
          </a:p>
        </p:txBody>
      </p:sp>
      <mc:AlternateContent xmlns:mc="http://schemas.openxmlformats.org/markup-compatibility/2006" xmlns:a14="http://schemas.microsoft.com/office/drawing/2010/main">
        <mc:Choice Requires="a14">
          <p:sp>
            <p:nvSpPr>
              <p:cNvPr id="8" name="Rounded Rectangle 7"/>
              <p:cNvSpPr/>
              <p:nvPr/>
            </p:nvSpPr>
            <p:spPr>
              <a:xfrm>
                <a:off x="3758400" y="2385479"/>
                <a:ext cx="5113270" cy="954427"/>
              </a:xfrm>
              <a:prstGeom prst="round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14:m>
                  <m:oMath xmlns:m="http://schemas.openxmlformats.org/officeDocument/2006/math">
                    <m:f>
                      <m:fPr>
                        <m:ctrlPr>
                          <a:rPr lang="en-IN" sz="2176" b="1" i="1">
                            <a:solidFill>
                              <a:schemeClr val="tx1"/>
                            </a:solidFill>
                            <a:latin typeface="Cambria Math" panose="02040503050406030204" pitchFamily="18" charset="0"/>
                          </a:rPr>
                        </m:ctrlPr>
                      </m:fPr>
                      <m:num>
                        <m:r>
                          <a:rPr lang="en-IN" sz="2176" b="1" i="1">
                            <a:solidFill>
                              <a:schemeClr val="tx1"/>
                            </a:solidFill>
                            <a:latin typeface="Cambria Math" panose="02040503050406030204" pitchFamily="18" charset="0"/>
                          </a:rPr>
                          <m:t>𝟏</m:t>
                        </m:r>
                      </m:num>
                      <m:den>
                        <m:sSub>
                          <m:sSubPr>
                            <m:ctrlPr>
                              <a:rPr lang="en-IN" sz="2176" b="1" i="1">
                                <a:solidFill>
                                  <a:schemeClr val="tx1"/>
                                </a:solidFill>
                                <a:latin typeface="Cambria Math" panose="02040503050406030204" pitchFamily="18" charset="0"/>
                              </a:rPr>
                            </m:ctrlPr>
                          </m:sSubPr>
                          <m:e>
                            <m:r>
                              <a:rPr lang="en-IN" sz="2176" b="1" i="1">
                                <a:solidFill>
                                  <a:schemeClr val="tx1"/>
                                </a:solidFill>
                                <a:latin typeface="Cambria Math" panose="02040503050406030204" pitchFamily="18" charset="0"/>
                              </a:rPr>
                              <m:t>𝑳</m:t>
                            </m:r>
                          </m:e>
                          <m:sub>
                            <m:r>
                              <a:rPr lang="en-IN" sz="2176" b="1" i="1">
                                <a:solidFill>
                                  <a:schemeClr val="tx1"/>
                                </a:solidFill>
                                <a:latin typeface="Cambria Math" panose="02040503050406030204" pitchFamily="18" charset="0"/>
                              </a:rPr>
                              <m:t>𝒆𝒒</m:t>
                            </m:r>
                          </m:sub>
                        </m:sSub>
                      </m:den>
                    </m:f>
                    <m:r>
                      <a:rPr lang="en-IN" sz="2176" b="1" i="1">
                        <a:solidFill>
                          <a:schemeClr val="tx1"/>
                        </a:solidFill>
                        <a:latin typeface="Cambria Math" panose="02040503050406030204" pitchFamily="18" charset="0"/>
                      </a:rPr>
                      <m:t>= </m:t>
                    </m:r>
                    <m:f>
                      <m:fPr>
                        <m:ctrlPr>
                          <a:rPr lang="en-IN" sz="2176" b="1" i="1">
                            <a:solidFill>
                              <a:schemeClr val="tx1"/>
                            </a:solidFill>
                            <a:latin typeface="Cambria Math" panose="02040503050406030204" pitchFamily="18" charset="0"/>
                          </a:rPr>
                        </m:ctrlPr>
                      </m:fPr>
                      <m:num>
                        <m:r>
                          <a:rPr lang="en-IN" sz="2176" b="1" i="1">
                            <a:solidFill>
                              <a:schemeClr val="tx1"/>
                            </a:solidFill>
                            <a:latin typeface="Cambria Math" panose="02040503050406030204" pitchFamily="18" charset="0"/>
                          </a:rPr>
                          <m:t>𝟏</m:t>
                        </m:r>
                      </m:num>
                      <m:den>
                        <m:sSub>
                          <m:sSubPr>
                            <m:ctrlPr>
                              <a:rPr lang="en-IN" sz="2176" b="1" i="1">
                                <a:solidFill>
                                  <a:schemeClr val="tx1"/>
                                </a:solidFill>
                                <a:latin typeface="Cambria Math" panose="02040503050406030204" pitchFamily="18" charset="0"/>
                              </a:rPr>
                            </m:ctrlPr>
                          </m:sSubPr>
                          <m:e>
                            <m:r>
                              <a:rPr lang="en-IN" sz="2176" b="1" i="1">
                                <a:solidFill>
                                  <a:schemeClr val="tx1"/>
                                </a:solidFill>
                                <a:latin typeface="Cambria Math" panose="02040503050406030204" pitchFamily="18" charset="0"/>
                              </a:rPr>
                              <m:t>𝑳</m:t>
                            </m:r>
                          </m:e>
                          <m:sub>
                            <m:r>
                              <a:rPr lang="en-IN" sz="2176" b="1" i="1">
                                <a:solidFill>
                                  <a:schemeClr val="tx1"/>
                                </a:solidFill>
                                <a:latin typeface="Cambria Math" panose="02040503050406030204" pitchFamily="18" charset="0"/>
                              </a:rPr>
                              <m:t>𝟏</m:t>
                            </m:r>
                          </m:sub>
                        </m:sSub>
                      </m:den>
                    </m:f>
                    <m:r>
                      <a:rPr lang="en-IN" sz="2176" b="1" i="1">
                        <a:solidFill>
                          <a:schemeClr val="tx1"/>
                        </a:solidFill>
                        <a:latin typeface="Cambria Math" panose="02040503050406030204" pitchFamily="18" charset="0"/>
                      </a:rPr>
                      <m:t>+</m:t>
                    </m:r>
                    <m:f>
                      <m:fPr>
                        <m:ctrlPr>
                          <a:rPr lang="en-IN" sz="2176" b="1" i="1">
                            <a:solidFill>
                              <a:schemeClr val="tx1"/>
                            </a:solidFill>
                            <a:latin typeface="Cambria Math" panose="02040503050406030204" pitchFamily="18" charset="0"/>
                          </a:rPr>
                        </m:ctrlPr>
                      </m:fPr>
                      <m:num>
                        <m:r>
                          <a:rPr lang="en-IN" sz="2176" b="1" i="1">
                            <a:solidFill>
                              <a:schemeClr val="tx1"/>
                            </a:solidFill>
                            <a:latin typeface="Cambria Math" panose="02040503050406030204" pitchFamily="18" charset="0"/>
                          </a:rPr>
                          <m:t>𝟏</m:t>
                        </m:r>
                      </m:num>
                      <m:den>
                        <m:sSub>
                          <m:sSubPr>
                            <m:ctrlPr>
                              <a:rPr lang="en-IN" sz="2176" b="1" i="1">
                                <a:solidFill>
                                  <a:schemeClr val="tx1"/>
                                </a:solidFill>
                                <a:latin typeface="Cambria Math" panose="02040503050406030204" pitchFamily="18" charset="0"/>
                              </a:rPr>
                            </m:ctrlPr>
                          </m:sSubPr>
                          <m:e>
                            <m:r>
                              <a:rPr lang="en-IN" sz="2176" b="1" i="1">
                                <a:solidFill>
                                  <a:schemeClr val="tx1"/>
                                </a:solidFill>
                                <a:latin typeface="Cambria Math" panose="02040503050406030204" pitchFamily="18" charset="0"/>
                              </a:rPr>
                              <m:t>𝑳</m:t>
                            </m:r>
                          </m:e>
                          <m:sub>
                            <m:r>
                              <a:rPr lang="en-IN" sz="2176" b="1" i="1">
                                <a:solidFill>
                                  <a:schemeClr val="tx1"/>
                                </a:solidFill>
                                <a:latin typeface="Cambria Math" panose="02040503050406030204" pitchFamily="18" charset="0"/>
                              </a:rPr>
                              <m:t>𝟐</m:t>
                            </m:r>
                          </m:sub>
                        </m:sSub>
                      </m:den>
                    </m:f>
                    <m:r>
                      <m:rPr>
                        <m:nor/>
                      </m:rPr>
                      <a:rPr lang="en-IN" sz="2176" b="1" dirty="0">
                        <a:solidFill>
                          <a:schemeClr val="tx1"/>
                        </a:solidFill>
                      </a:rPr>
                      <m:t> </m:t>
                    </m:r>
                    <m:r>
                      <a:rPr lang="en-IN" sz="2176" b="1">
                        <a:solidFill>
                          <a:schemeClr val="tx1"/>
                        </a:solidFill>
                        <a:latin typeface="Cambria Math" panose="02040503050406030204" pitchFamily="18" charset="0"/>
                      </a:rPr>
                      <m:t>+</m:t>
                    </m:r>
                    <m:f>
                      <m:fPr>
                        <m:ctrlPr>
                          <a:rPr lang="en-IN" sz="2176" b="1" i="1">
                            <a:solidFill>
                              <a:schemeClr val="tx1"/>
                            </a:solidFill>
                            <a:latin typeface="Cambria Math" panose="02040503050406030204" pitchFamily="18" charset="0"/>
                          </a:rPr>
                        </m:ctrlPr>
                      </m:fPr>
                      <m:num>
                        <m:r>
                          <a:rPr lang="en-IN" sz="2176" b="1" i="1">
                            <a:solidFill>
                              <a:schemeClr val="tx1"/>
                            </a:solidFill>
                            <a:latin typeface="Cambria Math" panose="02040503050406030204" pitchFamily="18" charset="0"/>
                          </a:rPr>
                          <m:t>𝟏</m:t>
                        </m:r>
                      </m:num>
                      <m:den>
                        <m:sSub>
                          <m:sSubPr>
                            <m:ctrlPr>
                              <a:rPr lang="en-IN" sz="2176" b="1" i="1">
                                <a:solidFill>
                                  <a:schemeClr val="tx1"/>
                                </a:solidFill>
                                <a:latin typeface="Cambria Math" panose="02040503050406030204" pitchFamily="18" charset="0"/>
                              </a:rPr>
                            </m:ctrlPr>
                          </m:sSubPr>
                          <m:e>
                            <m:r>
                              <a:rPr lang="en-IN" sz="2176" b="1" i="1">
                                <a:solidFill>
                                  <a:schemeClr val="tx1"/>
                                </a:solidFill>
                                <a:latin typeface="Cambria Math" panose="02040503050406030204" pitchFamily="18" charset="0"/>
                              </a:rPr>
                              <m:t>𝑳</m:t>
                            </m:r>
                          </m:e>
                          <m:sub>
                            <m:r>
                              <a:rPr lang="en-IN" sz="2176" b="1" i="1">
                                <a:solidFill>
                                  <a:schemeClr val="tx1"/>
                                </a:solidFill>
                                <a:latin typeface="Cambria Math" panose="02040503050406030204" pitchFamily="18" charset="0"/>
                              </a:rPr>
                              <m:t>𝟑</m:t>
                            </m:r>
                          </m:sub>
                        </m:sSub>
                      </m:den>
                    </m:f>
                  </m:oMath>
                </a14:m>
                <a:r>
                  <a:rPr lang="en-IN" sz="2176" b="1" dirty="0">
                    <a:solidFill>
                      <a:schemeClr val="tx1"/>
                    </a:solidFill>
                  </a:rPr>
                  <a:t> + …+ </a:t>
                </a:r>
                <a14:m>
                  <m:oMath xmlns:m="http://schemas.openxmlformats.org/officeDocument/2006/math">
                    <m:f>
                      <m:fPr>
                        <m:ctrlPr>
                          <a:rPr lang="en-IN" sz="2176" b="1" i="1">
                            <a:solidFill>
                              <a:schemeClr val="tx1"/>
                            </a:solidFill>
                            <a:latin typeface="Cambria Math" panose="02040503050406030204" pitchFamily="18" charset="0"/>
                          </a:rPr>
                        </m:ctrlPr>
                      </m:fPr>
                      <m:num>
                        <m:r>
                          <a:rPr lang="en-IN" sz="2176" b="1" i="1">
                            <a:solidFill>
                              <a:schemeClr val="tx1"/>
                            </a:solidFill>
                            <a:latin typeface="Cambria Math" panose="02040503050406030204" pitchFamily="18" charset="0"/>
                          </a:rPr>
                          <m:t>𝟏</m:t>
                        </m:r>
                      </m:num>
                      <m:den>
                        <m:sSub>
                          <m:sSubPr>
                            <m:ctrlPr>
                              <a:rPr lang="en-IN" sz="2176" b="1" i="1">
                                <a:solidFill>
                                  <a:schemeClr val="tx1"/>
                                </a:solidFill>
                                <a:latin typeface="Cambria Math" panose="02040503050406030204" pitchFamily="18" charset="0"/>
                              </a:rPr>
                            </m:ctrlPr>
                          </m:sSubPr>
                          <m:e>
                            <m:r>
                              <a:rPr lang="en-IN" sz="2176" b="1" i="1">
                                <a:solidFill>
                                  <a:schemeClr val="tx1"/>
                                </a:solidFill>
                                <a:latin typeface="Cambria Math" panose="02040503050406030204" pitchFamily="18" charset="0"/>
                              </a:rPr>
                              <m:t>𝑳</m:t>
                            </m:r>
                          </m:e>
                          <m:sub>
                            <m:r>
                              <a:rPr lang="en-IN" sz="2176" b="1" i="1">
                                <a:solidFill>
                                  <a:schemeClr val="tx1"/>
                                </a:solidFill>
                                <a:latin typeface="Cambria Math" panose="02040503050406030204" pitchFamily="18" charset="0"/>
                              </a:rPr>
                              <m:t>𝒏</m:t>
                            </m:r>
                          </m:sub>
                        </m:sSub>
                      </m:den>
                    </m:f>
                  </m:oMath>
                </a14:m>
                <a:endParaRPr lang="en-IN" sz="2176" b="1" dirty="0"/>
              </a:p>
            </p:txBody>
          </p:sp>
        </mc:Choice>
        <mc:Fallback xmlns="">
          <p:sp>
            <p:nvSpPr>
              <p:cNvPr id="8" name="Rounded Rectangle 7"/>
              <p:cNvSpPr>
                <a:spLocks noRot="1" noChangeAspect="1" noMove="1" noResize="1" noEditPoints="1" noAdjustHandles="1" noChangeArrowheads="1" noChangeShapeType="1" noTextEdit="1"/>
              </p:cNvSpPr>
              <p:nvPr/>
            </p:nvSpPr>
            <p:spPr>
              <a:xfrm>
                <a:off x="3758400" y="2385479"/>
                <a:ext cx="5113270" cy="954427"/>
              </a:xfrm>
              <a:prstGeom prst="roundRect">
                <a:avLst/>
              </a:prstGeom>
              <a:blipFill>
                <a:blip r:embed="rId4"/>
                <a:stretch>
                  <a:fillRect/>
                </a:stretch>
              </a:blipFill>
              <a:ln>
                <a:solidFill>
                  <a:schemeClr val="tx1"/>
                </a:solidFill>
              </a:ln>
            </p:spPr>
            <p:txBody>
              <a:bodyPr/>
              <a:lstStyle/>
              <a:p>
                <a:r>
                  <a:rPr lang="en-GB">
                    <a:noFill/>
                  </a:rPr>
                  <a:t> </a:t>
                </a:r>
              </a:p>
            </p:txBody>
          </p:sp>
        </mc:Fallback>
      </mc:AlternateContent>
      <p:pic>
        <p:nvPicPr>
          <p:cNvPr id="11" name="Picture 10">
            <a:extLst>
              <a:ext uri="{FF2B5EF4-FFF2-40B4-BE49-F238E27FC236}">
                <a16:creationId xmlns:a16="http://schemas.microsoft.com/office/drawing/2014/main" id="{8FF4910C-4B69-18E0-8FA6-C7C8895E6C4A}"/>
              </a:ext>
            </a:extLst>
          </p:cNvPr>
          <p:cNvPicPr>
            <a:picLocks noChangeAspect="1"/>
          </p:cNvPicPr>
          <p:nvPr/>
        </p:nvPicPr>
        <p:blipFill>
          <a:blip r:embed="rId5"/>
          <a:stretch>
            <a:fillRect/>
          </a:stretch>
        </p:blipFill>
        <p:spPr>
          <a:xfrm>
            <a:off x="2551067" y="3996844"/>
            <a:ext cx="5802561" cy="1999532"/>
          </a:xfrm>
          <a:prstGeom prst="rect">
            <a:avLst/>
          </a:prstGeom>
        </p:spPr>
      </p:pic>
    </p:spTree>
    <p:extLst>
      <p:ext uri="{BB962C8B-B14F-4D97-AF65-F5344CB8AC3E}">
        <p14:creationId xmlns:p14="http://schemas.microsoft.com/office/powerpoint/2010/main" val="18918273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4513" y="-67051"/>
            <a:ext cx="3456743" cy="1325563"/>
          </a:xfrm>
        </p:spPr>
        <p:txBody>
          <a:bodyPr/>
          <a:lstStyle/>
          <a:p>
            <a:pPr algn="l"/>
            <a:r>
              <a:rPr lang="en-IN" b="1" dirty="0">
                <a:solidFill>
                  <a:schemeClr val="bg1"/>
                </a:solidFill>
              </a:rPr>
              <a:t>Parallel circuit</a:t>
            </a:r>
          </a:p>
        </p:txBody>
      </p:sp>
      <p:sp>
        <p:nvSpPr>
          <p:cNvPr id="3" name="Content Placeholder 2"/>
          <p:cNvSpPr>
            <a:spLocks noGrp="1"/>
          </p:cNvSpPr>
          <p:nvPr>
            <p:ph idx="1"/>
          </p:nvPr>
        </p:nvSpPr>
        <p:spPr>
          <a:xfrm>
            <a:off x="994180" y="1496585"/>
            <a:ext cx="9823647" cy="4489051"/>
          </a:xfrm>
        </p:spPr>
        <p:txBody>
          <a:bodyPr>
            <a:normAutofit/>
          </a:bodyPr>
          <a:lstStyle/>
          <a:p>
            <a:pPr marL="0" indent="0">
              <a:buNone/>
            </a:pPr>
            <a:r>
              <a:rPr lang="en-IN" dirty="0"/>
              <a:t>When </a:t>
            </a:r>
            <a:r>
              <a:rPr lang="en-IN" b="1" dirty="0"/>
              <a:t>capacitors </a:t>
            </a:r>
            <a:r>
              <a:rPr lang="en-IN" dirty="0"/>
              <a:t>are connected in parallel the equivalent capacitance can be obtained using the formula</a:t>
            </a:r>
          </a:p>
          <a:p>
            <a:pPr marL="0" indent="0" algn="ctr">
              <a:buNone/>
            </a:pPr>
            <a:r>
              <a:rPr lang="en-IN" b="1" dirty="0"/>
              <a:t> </a:t>
            </a:r>
          </a:p>
          <a:p>
            <a:pPr marL="0" indent="0">
              <a:buNone/>
            </a:pPr>
            <a:endParaRPr lang="en-IN" dirty="0"/>
          </a:p>
        </p:txBody>
      </p:sp>
      <p:sp>
        <p:nvSpPr>
          <p:cNvPr id="4" name="Footer Placeholder 3"/>
          <p:cNvSpPr>
            <a:spLocks noGrp="1"/>
          </p:cNvSpPr>
          <p:nvPr>
            <p:ph type="ftr" sz="quarter" idx="11"/>
          </p:nvPr>
        </p:nvSpPr>
        <p:spPr>
          <a:xfrm>
            <a:off x="1509681" y="6461781"/>
            <a:ext cx="6526906" cy="365125"/>
          </a:xfrm>
        </p:spPr>
        <p:txBody>
          <a:bodyPr/>
          <a:lstStyle/>
          <a:p>
            <a:r>
              <a:rPr lang="en-GB"/>
              <a:t>Lecture 3 / Electrical Principles </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10</a:t>
            </a:fld>
            <a:endParaRPr lang="en-US" dirty="0"/>
          </a:p>
        </p:txBody>
      </p:sp>
      <mc:AlternateContent xmlns:mc="http://schemas.openxmlformats.org/markup-compatibility/2006" xmlns:a14="http://schemas.microsoft.com/office/drawing/2010/main">
        <mc:Choice Requires="a14">
          <p:sp>
            <p:nvSpPr>
              <p:cNvPr id="7" name="Rounded Rectangle 6"/>
              <p:cNvSpPr/>
              <p:nvPr/>
            </p:nvSpPr>
            <p:spPr>
              <a:xfrm>
                <a:off x="3420869" y="2544354"/>
                <a:ext cx="5458761" cy="690982"/>
              </a:xfrm>
              <a:prstGeom prst="round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14:m>
                  <m:oMath xmlns:m="http://schemas.openxmlformats.org/officeDocument/2006/math">
                    <m:sSub>
                      <m:sSubPr>
                        <m:ctrlPr>
                          <a:rPr lang="en-IN" sz="2176" b="1" i="1">
                            <a:solidFill>
                              <a:schemeClr val="tx1"/>
                            </a:solidFill>
                            <a:latin typeface="Cambria Math" panose="02040503050406030204" pitchFamily="18" charset="0"/>
                          </a:rPr>
                        </m:ctrlPr>
                      </m:sSubPr>
                      <m:e>
                        <m:r>
                          <a:rPr lang="en-IN" sz="2176" b="1" i="1">
                            <a:solidFill>
                              <a:schemeClr val="tx1"/>
                            </a:solidFill>
                            <a:latin typeface="Cambria Math" panose="02040503050406030204" pitchFamily="18" charset="0"/>
                          </a:rPr>
                          <m:t>𝑪</m:t>
                        </m:r>
                      </m:e>
                      <m:sub>
                        <m:r>
                          <a:rPr lang="en-IN" sz="2176" b="1" i="1">
                            <a:solidFill>
                              <a:schemeClr val="tx1"/>
                            </a:solidFill>
                            <a:latin typeface="Cambria Math" panose="02040503050406030204" pitchFamily="18" charset="0"/>
                          </a:rPr>
                          <m:t>𝒆𝒒</m:t>
                        </m:r>
                      </m:sub>
                    </m:sSub>
                    <m:r>
                      <a:rPr lang="en-IN" sz="2176" b="1" i="1">
                        <a:solidFill>
                          <a:schemeClr val="tx1"/>
                        </a:solidFill>
                        <a:latin typeface="Cambria Math" panose="02040503050406030204" pitchFamily="18" charset="0"/>
                      </a:rPr>
                      <m:t>=</m:t>
                    </m:r>
                    <m:sSub>
                      <m:sSubPr>
                        <m:ctrlPr>
                          <a:rPr lang="en-IN" sz="2176" b="1" i="1">
                            <a:solidFill>
                              <a:schemeClr val="tx1"/>
                            </a:solidFill>
                            <a:latin typeface="Cambria Math" panose="02040503050406030204" pitchFamily="18" charset="0"/>
                          </a:rPr>
                        </m:ctrlPr>
                      </m:sSubPr>
                      <m:e>
                        <m:r>
                          <a:rPr lang="en-IN" sz="2176" b="1" i="1">
                            <a:solidFill>
                              <a:schemeClr val="tx1"/>
                            </a:solidFill>
                            <a:latin typeface="Cambria Math" panose="02040503050406030204" pitchFamily="18" charset="0"/>
                          </a:rPr>
                          <m:t>𝑪</m:t>
                        </m:r>
                      </m:e>
                      <m:sub>
                        <m:r>
                          <a:rPr lang="en-IN" sz="2176" b="1" i="1">
                            <a:solidFill>
                              <a:schemeClr val="tx1"/>
                            </a:solidFill>
                            <a:latin typeface="Cambria Math" panose="02040503050406030204" pitchFamily="18" charset="0"/>
                          </a:rPr>
                          <m:t>𝟏</m:t>
                        </m:r>
                      </m:sub>
                    </m:sSub>
                    <m:r>
                      <m:rPr>
                        <m:nor/>
                      </m:rPr>
                      <a:rPr lang="en-IN" sz="2176" b="1" dirty="0">
                        <a:solidFill>
                          <a:schemeClr val="tx1"/>
                        </a:solidFill>
                      </a:rPr>
                      <m:t>+</m:t>
                    </m:r>
                    <m:sSub>
                      <m:sSubPr>
                        <m:ctrlPr>
                          <a:rPr lang="en-IN" sz="2176" b="1" i="1">
                            <a:solidFill>
                              <a:schemeClr val="tx1"/>
                            </a:solidFill>
                            <a:latin typeface="Cambria Math" panose="02040503050406030204" pitchFamily="18" charset="0"/>
                          </a:rPr>
                        </m:ctrlPr>
                      </m:sSubPr>
                      <m:e>
                        <m:r>
                          <a:rPr lang="en-IN" sz="2176" b="1" i="1">
                            <a:solidFill>
                              <a:schemeClr val="tx1"/>
                            </a:solidFill>
                            <a:latin typeface="Cambria Math" panose="02040503050406030204" pitchFamily="18" charset="0"/>
                          </a:rPr>
                          <m:t>𝑪</m:t>
                        </m:r>
                      </m:e>
                      <m:sub>
                        <m:r>
                          <a:rPr lang="en-IN" sz="2176" b="1" i="1">
                            <a:solidFill>
                              <a:schemeClr val="tx1"/>
                            </a:solidFill>
                            <a:latin typeface="Cambria Math" panose="02040503050406030204" pitchFamily="18" charset="0"/>
                          </a:rPr>
                          <m:t>𝟐</m:t>
                        </m:r>
                      </m:sub>
                    </m:sSub>
                    <m:r>
                      <m:rPr>
                        <m:nor/>
                      </m:rPr>
                      <a:rPr lang="en-IN" sz="2176" b="1" dirty="0">
                        <a:solidFill>
                          <a:schemeClr val="tx1"/>
                        </a:solidFill>
                      </a:rPr>
                      <m:t>+</m:t>
                    </m:r>
                    <m:sSub>
                      <m:sSubPr>
                        <m:ctrlPr>
                          <a:rPr lang="en-IN" sz="2176" b="1" i="1">
                            <a:solidFill>
                              <a:schemeClr val="tx1"/>
                            </a:solidFill>
                            <a:latin typeface="Cambria Math" panose="02040503050406030204" pitchFamily="18" charset="0"/>
                          </a:rPr>
                        </m:ctrlPr>
                      </m:sSubPr>
                      <m:e>
                        <m:r>
                          <a:rPr lang="en-IN" sz="2176" b="1" i="1">
                            <a:solidFill>
                              <a:schemeClr val="tx1"/>
                            </a:solidFill>
                            <a:latin typeface="Cambria Math" panose="02040503050406030204" pitchFamily="18" charset="0"/>
                          </a:rPr>
                          <m:t>𝑪</m:t>
                        </m:r>
                      </m:e>
                      <m:sub>
                        <m:r>
                          <a:rPr lang="en-IN" sz="2176" b="1" i="1">
                            <a:solidFill>
                              <a:schemeClr val="tx1"/>
                            </a:solidFill>
                            <a:latin typeface="Cambria Math" panose="02040503050406030204" pitchFamily="18" charset="0"/>
                          </a:rPr>
                          <m:t>𝟑</m:t>
                        </m:r>
                      </m:sub>
                    </m:sSub>
                  </m:oMath>
                </a14:m>
                <a:r>
                  <a:rPr lang="en-IN" sz="2176" b="1" dirty="0">
                    <a:solidFill>
                      <a:schemeClr val="tx1"/>
                    </a:solidFill>
                  </a:rPr>
                  <a:t> +….+</a:t>
                </a:r>
                <a14:m>
                  <m:oMath xmlns:m="http://schemas.openxmlformats.org/officeDocument/2006/math">
                    <m:sSub>
                      <m:sSubPr>
                        <m:ctrlPr>
                          <a:rPr lang="en-IN" sz="2176" b="1" i="1">
                            <a:solidFill>
                              <a:schemeClr val="tx1"/>
                            </a:solidFill>
                            <a:latin typeface="Cambria Math" panose="02040503050406030204" pitchFamily="18" charset="0"/>
                          </a:rPr>
                        </m:ctrlPr>
                      </m:sSubPr>
                      <m:e>
                        <m:r>
                          <a:rPr lang="en-IN" sz="2176" b="1" i="1">
                            <a:solidFill>
                              <a:schemeClr val="tx1"/>
                            </a:solidFill>
                            <a:latin typeface="Cambria Math" panose="02040503050406030204" pitchFamily="18" charset="0"/>
                          </a:rPr>
                          <m:t>𝑪</m:t>
                        </m:r>
                      </m:e>
                      <m:sub>
                        <m:r>
                          <a:rPr lang="en-IN" sz="2176" b="1" i="1">
                            <a:solidFill>
                              <a:schemeClr val="tx1"/>
                            </a:solidFill>
                            <a:latin typeface="Cambria Math" panose="02040503050406030204" pitchFamily="18" charset="0"/>
                          </a:rPr>
                          <m:t>𝒏</m:t>
                        </m:r>
                      </m:sub>
                    </m:sSub>
                  </m:oMath>
                </a14:m>
                <a:endParaRPr lang="en-IN" sz="2176" b="1" dirty="0"/>
              </a:p>
            </p:txBody>
          </p:sp>
        </mc:Choice>
        <mc:Fallback xmlns="">
          <p:sp>
            <p:nvSpPr>
              <p:cNvPr id="7" name="Rounded Rectangle 6"/>
              <p:cNvSpPr>
                <a:spLocks noRot="1" noChangeAspect="1" noMove="1" noResize="1" noEditPoints="1" noAdjustHandles="1" noChangeArrowheads="1" noChangeShapeType="1" noTextEdit="1"/>
              </p:cNvSpPr>
              <p:nvPr/>
            </p:nvSpPr>
            <p:spPr>
              <a:xfrm>
                <a:off x="3420869" y="2544354"/>
                <a:ext cx="5458761" cy="690982"/>
              </a:xfrm>
              <a:prstGeom prst="roundRect">
                <a:avLst/>
              </a:prstGeom>
              <a:blipFill>
                <a:blip r:embed="rId3"/>
                <a:stretch>
                  <a:fillRect/>
                </a:stretch>
              </a:blipFill>
              <a:ln>
                <a:solidFill>
                  <a:schemeClr val="tx1"/>
                </a:solidFill>
              </a:ln>
            </p:spPr>
            <p:txBody>
              <a:bodyPr/>
              <a:lstStyle/>
              <a:p>
                <a:r>
                  <a:rPr lang="en-GB">
                    <a:noFill/>
                  </a:rPr>
                  <a:t> </a:t>
                </a:r>
              </a:p>
            </p:txBody>
          </p:sp>
        </mc:Fallback>
      </mc:AlternateContent>
      <p:pic>
        <p:nvPicPr>
          <p:cNvPr id="9" name="Picture 8">
            <a:extLst>
              <a:ext uri="{FF2B5EF4-FFF2-40B4-BE49-F238E27FC236}">
                <a16:creationId xmlns:a16="http://schemas.microsoft.com/office/drawing/2014/main" id="{A622923E-172D-7576-9C89-19BC3D29CFBF}"/>
              </a:ext>
            </a:extLst>
          </p:cNvPr>
          <p:cNvPicPr>
            <a:picLocks noChangeAspect="1"/>
          </p:cNvPicPr>
          <p:nvPr/>
        </p:nvPicPr>
        <p:blipFill>
          <a:blip r:embed="rId4"/>
          <a:stretch>
            <a:fillRect/>
          </a:stretch>
        </p:blipFill>
        <p:spPr>
          <a:xfrm>
            <a:off x="3317230" y="3622665"/>
            <a:ext cx="5291409" cy="2054766"/>
          </a:xfrm>
          <a:prstGeom prst="rect">
            <a:avLst/>
          </a:prstGeom>
        </p:spPr>
      </p:pic>
    </p:spTree>
    <p:extLst>
      <p:ext uri="{BB962C8B-B14F-4D97-AF65-F5344CB8AC3E}">
        <p14:creationId xmlns:p14="http://schemas.microsoft.com/office/powerpoint/2010/main" val="5673614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09928" y="0"/>
            <a:ext cx="5972143" cy="1325563"/>
          </a:xfrm>
        </p:spPr>
        <p:txBody>
          <a:bodyPr/>
          <a:lstStyle/>
          <a:p>
            <a:pPr algn="l"/>
            <a:r>
              <a:rPr lang="en-IN" b="1" dirty="0">
                <a:solidFill>
                  <a:schemeClr val="bg1"/>
                </a:solidFill>
              </a:rPr>
              <a:t>Series and Parallel circuits</a:t>
            </a:r>
          </a:p>
        </p:txBody>
      </p:sp>
      <p:sp>
        <p:nvSpPr>
          <p:cNvPr id="4" name="Footer Placeholder 3"/>
          <p:cNvSpPr>
            <a:spLocks noGrp="1"/>
          </p:cNvSpPr>
          <p:nvPr>
            <p:ph type="ftr" sz="quarter" idx="4294967295"/>
          </p:nvPr>
        </p:nvSpPr>
        <p:spPr>
          <a:xfrm>
            <a:off x="1764703" y="6302475"/>
            <a:ext cx="6403528" cy="365125"/>
          </a:xfrm>
          <a:prstGeom prst="rect">
            <a:avLst/>
          </a:prstGeom>
        </p:spPr>
        <p:txBody>
          <a:bodyPr/>
          <a:lstStyle/>
          <a:p>
            <a:r>
              <a:rPr lang="en-GB"/>
              <a:t>Lecture 3 / Electrical Principles </a:t>
            </a:r>
            <a:endParaRPr lang="en-US" dirty="0"/>
          </a:p>
        </p:txBody>
      </p:sp>
      <p:sp>
        <p:nvSpPr>
          <p:cNvPr id="5" name="Slide Number Placeholder 4"/>
          <p:cNvSpPr>
            <a:spLocks noGrp="1"/>
          </p:cNvSpPr>
          <p:nvPr>
            <p:ph type="sldNum" sz="quarter" idx="4294967295"/>
          </p:nvPr>
        </p:nvSpPr>
        <p:spPr>
          <a:xfrm>
            <a:off x="0" y="0"/>
            <a:ext cx="0" cy="0"/>
          </a:xfrm>
        </p:spPr>
        <p:txBody>
          <a:bodyPr/>
          <a:lstStyle/>
          <a:p>
            <a:fld id="{A465DFF1-0632-DC41-8079-D9882AFED7B7}" type="slidenum">
              <a:rPr lang="en-US" smtClean="0"/>
              <a:pPr/>
              <a:t>11</a:t>
            </a:fld>
            <a:endParaRPr lang="en-US" dirty="0"/>
          </a:p>
        </p:txBody>
      </p:sp>
      <mc:AlternateContent xmlns:mc="http://schemas.openxmlformats.org/markup-compatibility/2006" xmlns:a14="http://schemas.microsoft.com/office/drawing/2010/main">
        <mc:Choice Requires="a14">
          <p:sp>
            <p:nvSpPr>
              <p:cNvPr id="8" name="Content Placeholder 7">
                <a:extLst>
                  <a:ext uri="{FF2B5EF4-FFF2-40B4-BE49-F238E27FC236}">
                    <a16:creationId xmlns:a16="http://schemas.microsoft.com/office/drawing/2014/main" id="{B4798D9B-6E5C-9642-0C68-1C3B60EAEB62}"/>
                  </a:ext>
                </a:extLst>
              </p:cNvPr>
              <p:cNvSpPr>
                <a:spLocks noGrp="1"/>
              </p:cNvSpPr>
              <p:nvPr>
                <p:ph idx="1"/>
              </p:nvPr>
            </p:nvSpPr>
            <p:spPr>
              <a:xfrm>
                <a:off x="142907" y="1325563"/>
                <a:ext cx="11594969" cy="3651349"/>
              </a:xfrm>
            </p:spPr>
            <p:txBody>
              <a:bodyPr/>
              <a:lstStyle/>
              <a:p>
                <a:pPr marL="0" indent="0">
                  <a:buNone/>
                </a:pPr>
                <a:r>
                  <a:rPr lang="en-GB" dirty="0"/>
                  <a:t>Calculate the total resistance in the following circuit </a:t>
                </a:r>
              </a:p>
              <a:p>
                <a:pPr marL="0" indent="0">
                  <a:buNone/>
                </a:pPr>
                <a:endParaRPr lang="en-GB" dirty="0"/>
              </a:p>
              <a:p>
                <a:pPr marL="0" indent="0">
                  <a:buNone/>
                </a:pPr>
                <a:r>
                  <a:rPr lang="en-IN" sz="2800" dirty="0">
                    <a:solidFill>
                      <a:schemeClr val="tx1"/>
                    </a:solidFill>
                  </a:rPr>
                  <a:t>                                                                    </a:t>
                </a:r>
                <a14:m>
                  <m:oMath xmlns:m="http://schemas.openxmlformats.org/officeDocument/2006/math">
                    <m:sSub>
                      <m:sSubPr>
                        <m:ctrlPr>
                          <a:rPr lang="en-IN" sz="2800" i="1" smtClean="0">
                            <a:solidFill>
                              <a:schemeClr val="tx1"/>
                            </a:solidFill>
                            <a:latin typeface="Cambria Math" panose="02040503050406030204" pitchFamily="18" charset="0"/>
                          </a:rPr>
                        </m:ctrlPr>
                      </m:sSubPr>
                      <m:e>
                        <m:r>
                          <a:rPr lang="en-IN" sz="2800" b="0" i="1">
                            <a:solidFill>
                              <a:schemeClr val="tx1"/>
                            </a:solidFill>
                            <a:latin typeface="Cambria Math" panose="02040503050406030204" pitchFamily="18" charset="0"/>
                          </a:rPr>
                          <m:t>𝑅</m:t>
                        </m:r>
                      </m:e>
                      <m:sub>
                        <m:r>
                          <a:rPr lang="en-IN" sz="2800" b="0" i="1">
                            <a:solidFill>
                              <a:schemeClr val="tx1"/>
                            </a:solidFill>
                            <a:latin typeface="Cambria Math" panose="02040503050406030204" pitchFamily="18" charset="0"/>
                          </a:rPr>
                          <m:t>𝑒𝑞</m:t>
                        </m:r>
                      </m:sub>
                    </m:sSub>
                    <m:r>
                      <a:rPr lang="en-IN" sz="2800" b="0" i="1">
                        <a:solidFill>
                          <a:schemeClr val="tx1"/>
                        </a:solidFill>
                        <a:latin typeface="Cambria Math" panose="02040503050406030204" pitchFamily="18" charset="0"/>
                      </a:rPr>
                      <m:t>=</m:t>
                    </m:r>
                    <m:sSub>
                      <m:sSubPr>
                        <m:ctrlPr>
                          <a:rPr lang="en-IN" sz="2800" i="1">
                            <a:solidFill>
                              <a:schemeClr val="tx1"/>
                            </a:solidFill>
                            <a:latin typeface="Cambria Math" panose="02040503050406030204" pitchFamily="18" charset="0"/>
                          </a:rPr>
                        </m:ctrlPr>
                      </m:sSubPr>
                      <m:e>
                        <m:r>
                          <a:rPr lang="en-IN" sz="2800" b="0" i="1">
                            <a:solidFill>
                              <a:schemeClr val="tx1"/>
                            </a:solidFill>
                            <a:latin typeface="Cambria Math" panose="02040503050406030204" pitchFamily="18" charset="0"/>
                          </a:rPr>
                          <m:t>𝑅</m:t>
                        </m:r>
                      </m:e>
                      <m:sub>
                        <m:r>
                          <a:rPr lang="en-IN" sz="2800" b="0" i="1">
                            <a:solidFill>
                              <a:schemeClr val="tx1"/>
                            </a:solidFill>
                            <a:latin typeface="Cambria Math" panose="02040503050406030204" pitchFamily="18" charset="0"/>
                          </a:rPr>
                          <m:t>1</m:t>
                        </m:r>
                      </m:sub>
                    </m:sSub>
                    <m:r>
                      <m:rPr>
                        <m:nor/>
                      </m:rPr>
                      <a:rPr lang="en-IN" sz="2800" dirty="0">
                        <a:solidFill>
                          <a:schemeClr val="tx1"/>
                        </a:solidFill>
                      </a:rPr>
                      <m:t>+</m:t>
                    </m:r>
                    <m:sSub>
                      <m:sSubPr>
                        <m:ctrlPr>
                          <a:rPr lang="en-IN" sz="2800" i="1">
                            <a:solidFill>
                              <a:schemeClr val="tx1"/>
                            </a:solidFill>
                            <a:latin typeface="Cambria Math" panose="02040503050406030204" pitchFamily="18" charset="0"/>
                          </a:rPr>
                        </m:ctrlPr>
                      </m:sSubPr>
                      <m:e>
                        <m:r>
                          <a:rPr lang="en-IN" sz="2800" b="0" i="1">
                            <a:solidFill>
                              <a:schemeClr val="tx1"/>
                            </a:solidFill>
                            <a:latin typeface="Cambria Math" panose="02040503050406030204" pitchFamily="18" charset="0"/>
                          </a:rPr>
                          <m:t>𝑅</m:t>
                        </m:r>
                      </m:e>
                      <m:sub>
                        <m:r>
                          <a:rPr lang="en-IN" sz="2800" b="0" i="1">
                            <a:solidFill>
                              <a:schemeClr val="tx1"/>
                            </a:solidFill>
                            <a:latin typeface="Cambria Math" panose="02040503050406030204" pitchFamily="18" charset="0"/>
                          </a:rPr>
                          <m:t>2</m:t>
                        </m:r>
                      </m:sub>
                    </m:sSub>
                    <m:r>
                      <m:rPr>
                        <m:nor/>
                      </m:rPr>
                      <a:rPr lang="en-IN" sz="2800" dirty="0">
                        <a:solidFill>
                          <a:schemeClr val="tx1"/>
                        </a:solidFill>
                      </a:rPr>
                      <m:t>+</m:t>
                    </m:r>
                    <m:sSub>
                      <m:sSubPr>
                        <m:ctrlPr>
                          <a:rPr lang="en-IN" sz="2800" i="1">
                            <a:solidFill>
                              <a:schemeClr val="tx1"/>
                            </a:solidFill>
                            <a:latin typeface="Cambria Math" panose="02040503050406030204" pitchFamily="18" charset="0"/>
                          </a:rPr>
                        </m:ctrlPr>
                      </m:sSubPr>
                      <m:e>
                        <m:r>
                          <a:rPr lang="en-IN" sz="2800" b="0" i="1">
                            <a:solidFill>
                              <a:schemeClr val="tx1"/>
                            </a:solidFill>
                            <a:latin typeface="Cambria Math" panose="02040503050406030204" pitchFamily="18" charset="0"/>
                          </a:rPr>
                          <m:t>𝑅</m:t>
                        </m:r>
                      </m:e>
                      <m:sub>
                        <m:r>
                          <a:rPr lang="en-IN" sz="2800" b="0" i="1">
                            <a:solidFill>
                              <a:schemeClr val="tx1"/>
                            </a:solidFill>
                            <a:latin typeface="Cambria Math" panose="02040503050406030204" pitchFamily="18" charset="0"/>
                          </a:rPr>
                          <m:t>3</m:t>
                        </m:r>
                      </m:sub>
                    </m:sSub>
                  </m:oMath>
                </a14:m>
                <a:r>
                  <a:rPr lang="en-IN" sz="2000" dirty="0">
                    <a:solidFill>
                      <a:schemeClr val="tx1"/>
                    </a:solidFill>
                  </a:rPr>
                  <a:t> </a:t>
                </a:r>
                <a:endParaRPr lang="en-IN" sz="2000" dirty="0"/>
              </a:p>
              <a:p>
                <a:pPr marL="0" indent="0">
                  <a:buNone/>
                </a:pPr>
                <a:r>
                  <a:rPr lang="en-IN" sz="2800" dirty="0">
                    <a:solidFill>
                      <a:schemeClr val="tx1"/>
                    </a:solidFill>
                  </a:rPr>
                  <a:t>                                                                    </a:t>
                </a:r>
                <a14:m>
                  <m:oMath xmlns:m="http://schemas.openxmlformats.org/officeDocument/2006/math">
                    <m:sSub>
                      <m:sSubPr>
                        <m:ctrlPr>
                          <a:rPr lang="en-IN" sz="2800" i="1" smtClean="0">
                            <a:solidFill>
                              <a:schemeClr val="tx1"/>
                            </a:solidFill>
                            <a:latin typeface="Cambria Math" panose="02040503050406030204" pitchFamily="18" charset="0"/>
                          </a:rPr>
                        </m:ctrlPr>
                      </m:sSubPr>
                      <m:e>
                        <m:r>
                          <a:rPr lang="en-IN" sz="2800" b="0" i="1">
                            <a:solidFill>
                              <a:schemeClr val="tx1"/>
                            </a:solidFill>
                            <a:latin typeface="Cambria Math" panose="02040503050406030204" pitchFamily="18" charset="0"/>
                          </a:rPr>
                          <m:t>𝑅</m:t>
                        </m:r>
                      </m:e>
                      <m:sub>
                        <m:r>
                          <a:rPr lang="en-IN" sz="2800" b="0" i="1">
                            <a:solidFill>
                              <a:schemeClr val="tx1"/>
                            </a:solidFill>
                            <a:latin typeface="Cambria Math" panose="02040503050406030204" pitchFamily="18" charset="0"/>
                          </a:rPr>
                          <m:t>𝑒𝑞</m:t>
                        </m:r>
                      </m:sub>
                    </m:sSub>
                    <m:r>
                      <a:rPr lang="en-IN" sz="2800" b="0" i="1">
                        <a:solidFill>
                          <a:schemeClr val="tx1"/>
                        </a:solidFill>
                        <a:latin typeface="Cambria Math" panose="02040503050406030204" pitchFamily="18" charset="0"/>
                      </a:rPr>
                      <m:t>=</m:t>
                    </m:r>
                    <m:r>
                      <a:rPr lang="en-GB" sz="2800" b="0" i="1" smtClean="0">
                        <a:solidFill>
                          <a:schemeClr val="tx1"/>
                        </a:solidFill>
                        <a:latin typeface="Cambria Math" panose="02040503050406030204" pitchFamily="18" charset="0"/>
                      </a:rPr>
                      <m:t>5+7+10</m:t>
                    </m:r>
                  </m:oMath>
                </a14:m>
                <a:endParaRPr lang="en-GB" sz="2800" dirty="0">
                  <a:solidFill>
                    <a:schemeClr val="tx1"/>
                  </a:solidFill>
                </a:endParaRPr>
              </a:p>
              <a:p>
                <a:pPr marL="0" indent="0">
                  <a:buNone/>
                </a:pPr>
                <a:r>
                  <a:rPr lang="en-IN" sz="2800" dirty="0">
                    <a:solidFill>
                      <a:schemeClr val="tx1"/>
                    </a:solidFill>
                  </a:rPr>
                  <a:t>                                                                    </a:t>
                </a:r>
                <a14:m>
                  <m:oMath xmlns:m="http://schemas.openxmlformats.org/officeDocument/2006/math">
                    <m:sSub>
                      <m:sSubPr>
                        <m:ctrlPr>
                          <a:rPr lang="en-IN" sz="2800" i="1" smtClean="0">
                            <a:solidFill>
                              <a:schemeClr val="tx1"/>
                            </a:solidFill>
                            <a:latin typeface="Cambria Math" panose="02040503050406030204" pitchFamily="18" charset="0"/>
                          </a:rPr>
                        </m:ctrlPr>
                      </m:sSubPr>
                      <m:e>
                        <m:r>
                          <a:rPr lang="en-IN" sz="2800" b="0" i="1">
                            <a:solidFill>
                              <a:schemeClr val="tx1"/>
                            </a:solidFill>
                            <a:latin typeface="Cambria Math" panose="02040503050406030204" pitchFamily="18" charset="0"/>
                          </a:rPr>
                          <m:t>𝑅</m:t>
                        </m:r>
                      </m:e>
                      <m:sub>
                        <m:r>
                          <a:rPr lang="en-IN" sz="2800" b="0" i="1">
                            <a:solidFill>
                              <a:schemeClr val="tx1"/>
                            </a:solidFill>
                            <a:latin typeface="Cambria Math" panose="02040503050406030204" pitchFamily="18" charset="0"/>
                          </a:rPr>
                          <m:t>𝑒𝑞</m:t>
                        </m:r>
                      </m:sub>
                    </m:sSub>
                    <m:r>
                      <a:rPr lang="en-IN" sz="2800" b="0" i="1">
                        <a:solidFill>
                          <a:schemeClr val="tx1"/>
                        </a:solidFill>
                        <a:latin typeface="Cambria Math" panose="02040503050406030204" pitchFamily="18" charset="0"/>
                      </a:rPr>
                      <m:t>=</m:t>
                    </m:r>
                    <m:r>
                      <a:rPr lang="en-GB" sz="2800" b="0" i="1" smtClean="0">
                        <a:solidFill>
                          <a:schemeClr val="tx1"/>
                        </a:solidFill>
                        <a:latin typeface="Cambria Math" panose="02040503050406030204" pitchFamily="18" charset="0"/>
                      </a:rPr>
                      <m:t>22</m:t>
                    </m:r>
                    <m:r>
                      <a:rPr lang="el-GR" sz="2800" b="0" i="1" smtClean="0">
                        <a:solidFill>
                          <a:schemeClr val="tx1"/>
                        </a:solidFill>
                        <a:latin typeface="Cambria Math" panose="02040503050406030204" pitchFamily="18" charset="0"/>
                      </a:rPr>
                      <m:t>𝛺</m:t>
                    </m:r>
                  </m:oMath>
                </a14:m>
                <a:endParaRPr lang="en-GB" dirty="0"/>
              </a:p>
            </p:txBody>
          </p:sp>
        </mc:Choice>
        <mc:Fallback xmlns="">
          <p:sp>
            <p:nvSpPr>
              <p:cNvPr id="8" name="Content Placeholder 7">
                <a:extLst>
                  <a:ext uri="{FF2B5EF4-FFF2-40B4-BE49-F238E27FC236}">
                    <a16:creationId xmlns:a16="http://schemas.microsoft.com/office/drawing/2014/main" id="{B4798D9B-6E5C-9642-0C68-1C3B60EAEB62}"/>
                  </a:ext>
                </a:extLst>
              </p:cNvPr>
              <p:cNvSpPr>
                <a:spLocks noGrp="1" noRot="1" noChangeAspect="1" noMove="1" noResize="1" noEditPoints="1" noAdjustHandles="1" noChangeArrowheads="1" noChangeShapeType="1" noTextEdit="1"/>
              </p:cNvSpPr>
              <p:nvPr>
                <p:ph idx="1"/>
              </p:nvPr>
            </p:nvSpPr>
            <p:spPr>
              <a:xfrm>
                <a:off x="142907" y="1325563"/>
                <a:ext cx="11594969" cy="3651349"/>
              </a:xfrm>
              <a:blipFill>
                <a:blip r:embed="rId3"/>
                <a:stretch>
                  <a:fillRect l="-1051" t="-2671"/>
                </a:stretch>
              </a:blipFill>
            </p:spPr>
            <p:txBody>
              <a:bodyPr/>
              <a:lstStyle/>
              <a:p>
                <a:r>
                  <a:rPr lang="en-GB">
                    <a:noFill/>
                  </a:rPr>
                  <a:t> </a:t>
                </a:r>
              </a:p>
            </p:txBody>
          </p:sp>
        </mc:Fallback>
      </mc:AlternateContent>
      <p:pic>
        <p:nvPicPr>
          <p:cNvPr id="9" name="Content Placeholder 6">
            <a:extLst>
              <a:ext uri="{FF2B5EF4-FFF2-40B4-BE49-F238E27FC236}">
                <a16:creationId xmlns:a16="http://schemas.microsoft.com/office/drawing/2014/main" id="{9D5B5D6E-499B-FB6B-9963-30AA787FD310}"/>
              </a:ext>
            </a:extLst>
          </p:cNvPr>
          <p:cNvPicPr>
            <a:picLocks noChangeAspect="1"/>
          </p:cNvPicPr>
          <p:nvPr/>
        </p:nvPicPr>
        <p:blipFill>
          <a:blip r:embed="rId4"/>
          <a:stretch>
            <a:fillRect/>
          </a:stretch>
        </p:blipFill>
        <p:spPr>
          <a:xfrm>
            <a:off x="846128" y="2358227"/>
            <a:ext cx="4202122" cy="2023532"/>
          </a:xfrm>
          <a:prstGeom prst="rect">
            <a:avLst/>
          </a:prstGeom>
        </p:spPr>
      </p:pic>
    </p:spTree>
    <p:extLst>
      <p:ext uri="{BB962C8B-B14F-4D97-AF65-F5344CB8AC3E}">
        <p14:creationId xmlns:p14="http://schemas.microsoft.com/office/powerpoint/2010/main" val="3311679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83250" y="-60979"/>
            <a:ext cx="6025500" cy="1325563"/>
          </a:xfrm>
        </p:spPr>
        <p:txBody>
          <a:bodyPr/>
          <a:lstStyle/>
          <a:p>
            <a:pPr algn="l"/>
            <a:r>
              <a:rPr lang="en-IN" b="1" dirty="0">
                <a:solidFill>
                  <a:schemeClr val="bg1"/>
                </a:solidFill>
              </a:rPr>
              <a:t>Series and Parallel circuits</a:t>
            </a:r>
          </a:p>
        </p:txBody>
      </p:sp>
      <p:sp>
        <p:nvSpPr>
          <p:cNvPr id="4" name="Footer Placeholder 3"/>
          <p:cNvSpPr>
            <a:spLocks noGrp="1"/>
          </p:cNvSpPr>
          <p:nvPr>
            <p:ph type="ftr" sz="quarter" idx="11"/>
          </p:nvPr>
        </p:nvSpPr>
        <p:spPr>
          <a:xfrm>
            <a:off x="609600" y="6461781"/>
            <a:ext cx="7426987" cy="365125"/>
          </a:xfrm>
        </p:spPr>
        <p:txBody>
          <a:bodyPr/>
          <a:lstStyle/>
          <a:p>
            <a:r>
              <a:rPr lang="en-GB"/>
              <a:t>Lecture 3 / Electrical Principles </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12</a:t>
            </a:fld>
            <a:endParaRPr lang="en-US" dirty="0"/>
          </a:p>
        </p:txBody>
      </p:sp>
      <mc:AlternateContent xmlns:mc="http://schemas.openxmlformats.org/markup-compatibility/2006" xmlns:a14="http://schemas.microsoft.com/office/drawing/2010/main">
        <mc:Choice Requires="a14">
          <p:sp>
            <p:nvSpPr>
              <p:cNvPr id="6" name="Content Placeholder 5">
                <a:extLst>
                  <a:ext uri="{FF2B5EF4-FFF2-40B4-BE49-F238E27FC236}">
                    <a16:creationId xmlns:a16="http://schemas.microsoft.com/office/drawing/2014/main" id="{802F0FE4-D322-DCBF-E291-7CDB30CEE552}"/>
                  </a:ext>
                </a:extLst>
              </p:cNvPr>
              <p:cNvSpPr>
                <a:spLocks noGrp="1"/>
              </p:cNvSpPr>
              <p:nvPr>
                <p:ph idx="1"/>
              </p:nvPr>
            </p:nvSpPr>
            <p:spPr>
              <a:xfrm>
                <a:off x="609600" y="1600200"/>
                <a:ext cx="10972800" cy="4743843"/>
              </a:xfrm>
            </p:spPr>
            <p:txBody>
              <a:bodyPr>
                <a:normAutofit/>
              </a:bodyPr>
              <a:lstStyle/>
              <a:p>
                <a:pPr marL="0" indent="0">
                  <a:buNone/>
                </a:pPr>
                <a:r>
                  <a:rPr lang="en-GB" dirty="0"/>
                  <a:t>Calculate the total resistance in the following circuit.</a:t>
                </a:r>
              </a:p>
              <a:p>
                <a:pPr marL="0" indent="0">
                  <a:buNone/>
                </a:pPr>
                <a:r>
                  <a:rPr lang="en-GB" dirty="0"/>
                  <a:t>						Solution: </a:t>
                </a:r>
              </a:p>
              <a:p>
                <a:pPr marL="0" indent="0">
                  <a:buNone/>
                </a:pPr>
                <a:r>
                  <a:rPr lang="en-IN" b="1" dirty="0"/>
                  <a:t>						</a:t>
                </a:r>
                <a14:m>
                  <m:oMath xmlns:m="http://schemas.openxmlformats.org/officeDocument/2006/math">
                    <m:f>
                      <m:fPr>
                        <m:ctrlPr>
                          <a:rPr lang="en-IN" sz="2400" b="1" i="1">
                            <a:latin typeface="Cambria Math" panose="02040503050406030204" pitchFamily="18" charset="0"/>
                          </a:rPr>
                        </m:ctrlPr>
                      </m:fPr>
                      <m:num>
                        <m:r>
                          <a:rPr lang="en-IN" sz="2400" b="1" i="1">
                            <a:latin typeface="Cambria Math" panose="02040503050406030204" pitchFamily="18" charset="0"/>
                          </a:rPr>
                          <m:t>𝟏</m:t>
                        </m:r>
                      </m:num>
                      <m:den>
                        <m:sSub>
                          <m:sSubPr>
                            <m:ctrlPr>
                              <a:rPr lang="en-IN" sz="2400" b="1" i="1">
                                <a:latin typeface="Cambria Math" panose="02040503050406030204" pitchFamily="18" charset="0"/>
                              </a:rPr>
                            </m:ctrlPr>
                          </m:sSubPr>
                          <m:e>
                            <m:r>
                              <a:rPr lang="en-IN" sz="2400" b="1" i="1">
                                <a:latin typeface="Cambria Math" panose="02040503050406030204" pitchFamily="18" charset="0"/>
                              </a:rPr>
                              <m:t>𝑹</m:t>
                            </m:r>
                          </m:e>
                          <m:sub>
                            <m:r>
                              <a:rPr lang="en-IN" sz="2400" b="1" i="1">
                                <a:latin typeface="Cambria Math" panose="02040503050406030204" pitchFamily="18" charset="0"/>
                              </a:rPr>
                              <m:t>𝒆𝒒</m:t>
                            </m:r>
                          </m:sub>
                        </m:sSub>
                      </m:den>
                    </m:f>
                    <m:r>
                      <a:rPr lang="en-IN" sz="2400" b="1" i="1">
                        <a:latin typeface="Cambria Math" panose="02040503050406030204" pitchFamily="18" charset="0"/>
                      </a:rPr>
                      <m:t>= </m:t>
                    </m:r>
                    <m:f>
                      <m:fPr>
                        <m:ctrlPr>
                          <a:rPr lang="en-IN" sz="2400" b="1" i="1">
                            <a:latin typeface="Cambria Math" panose="02040503050406030204" pitchFamily="18" charset="0"/>
                          </a:rPr>
                        </m:ctrlPr>
                      </m:fPr>
                      <m:num>
                        <m:r>
                          <a:rPr lang="en-IN" sz="2400" b="1" i="1">
                            <a:latin typeface="Cambria Math" panose="02040503050406030204" pitchFamily="18" charset="0"/>
                          </a:rPr>
                          <m:t>𝟏</m:t>
                        </m:r>
                      </m:num>
                      <m:den>
                        <m:sSub>
                          <m:sSubPr>
                            <m:ctrlPr>
                              <a:rPr lang="en-IN" sz="2400" b="1" i="1">
                                <a:latin typeface="Cambria Math" panose="02040503050406030204" pitchFamily="18" charset="0"/>
                              </a:rPr>
                            </m:ctrlPr>
                          </m:sSubPr>
                          <m:e>
                            <m:r>
                              <a:rPr lang="en-IN" sz="2400" b="1" i="1">
                                <a:latin typeface="Cambria Math" panose="02040503050406030204" pitchFamily="18" charset="0"/>
                              </a:rPr>
                              <m:t>𝑹</m:t>
                            </m:r>
                          </m:e>
                          <m:sub>
                            <m:r>
                              <a:rPr lang="en-IN" sz="2400" b="1" i="1">
                                <a:latin typeface="Cambria Math" panose="02040503050406030204" pitchFamily="18" charset="0"/>
                              </a:rPr>
                              <m:t>𝟏</m:t>
                            </m:r>
                          </m:sub>
                        </m:sSub>
                      </m:den>
                    </m:f>
                    <m:r>
                      <a:rPr lang="en-IN" sz="2400" b="1" i="1">
                        <a:latin typeface="Cambria Math" panose="02040503050406030204" pitchFamily="18" charset="0"/>
                      </a:rPr>
                      <m:t>+</m:t>
                    </m:r>
                    <m:f>
                      <m:fPr>
                        <m:ctrlPr>
                          <a:rPr lang="en-IN" sz="2400" b="1" i="1">
                            <a:latin typeface="Cambria Math" panose="02040503050406030204" pitchFamily="18" charset="0"/>
                          </a:rPr>
                        </m:ctrlPr>
                      </m:fPr>
                      <m:num>
                        <m:r>
                          <a:rPr lang="en-IN" sz="2400" b="1" i="1">
                            <a:latin typeface="Cambria Math" panose="02040503050406030204" pitchFamily="18" charset="0"/>
                          </a:rPr>
                          <m:t>𝟏</m:t>
                        </m:r>
                      </m:num>
                      <m:den>
                        <m:sSub>
                          <m:sSubPr>
                            <m:ctrlPr>
                              <a:rPr lang="en-IN" sz="2400" b="1" i="1">
                                <a:latin typeface="Cambria Math" panose="02040503050406030204" pitchFamily="18" charset="0"/>
                              </a:rPr>
                            </m:ctrlPr>
                          </m:sSubPr>
                          <m:e>
                            <m:r>
                              <a:rPr lang="en-IN" sz="2400" b="1" i="1">
                                <a:latin typeface="Cambria Math" panose="02040503050406030204" pitchFamily="18" charset="0"/>
                              </a:rPr>
                              <m:t>𝑹</m:t>
                            </m:r>
                          </m:e>
                          <m:sub>
                            <m:r>
                              <a:rPr lang="en-IN" sz="2400" b="1" i="1">
                                <a:latin typeface="Cambria Math" panose="02040503050406030204" pitchFamily="18" charset="0"/>
                              </a:rPr>
                              <m:t>𝟐</m:t>
                            </m:r>
                          </m:sub>
                        </m:sSub>
                      </m:den>
                    </m:f>
                    <m:r>
                      <m:rPr>
                        <m:nor/>
                      </m:rPr>
                      <a:rPr lang="en-IN" sz="2400" b="1" dirty="0"/>
                      <m:t> </m:t>
                    </m:r>
                    <m:r>
                      <a:rPr lang="en-IN" sz="2400" b="1">
                        <a:latin typeface="Cambria Math" panose="02040503050406030204" pitchFamily="18" charset="0"/>
                      </a:rPr>
                      <m:t>+</m:t>
                    </m:r>
                    <m:f>
                      <m:fPr>
                        <m:ctrlPr>
                          <a:rPr lang="en-IN" sz="2400" b="1" i="1">
                            <a:latin typeface="Cambria Math" panose="02040503050406030204" pitchFamily="18" charset="0"/>
                          </a:rPr>
                        </m:ctrlPr>
                      </m:fPr>
                      <m:num>
                        <m:r>
                          <a:rPr lang="en-IN" sz="2400" b="1" i="1">
                            <a:latin typeface="Cambria Math" panose="02040503050406030204" pitchFamily="18" charset="0"/>
                          </a:rPr>
                          <m:t>𝟏</m:t>
                        </m:r>
                      </m:num>
                      <m:den>
                        <m:sSub>
                          <m:sSubPr>
                            <m:ctrlPr>
                              <a:rPr lang="en-IN" sz="2400" b="1" i="1">
                                <a:latin typeface="Cambria Math" panose="02040503050406030204" pitchFamily="18" charset="0"/>
                              </a:rPr>
                            </m:ctrlPr>
                          </m:sSubPr>
                          <m:e>
                            <m:r>
                              <a:rPr lang="en-IN" sz="2400" b="1" i="1">
                                <a:latin typeface="Cambria Math" panose="02040503050406030204" pitchFamily="18" charset="0"/>
                              </a:rPr>
                              <m:t>𝑹</m:t>
                            </m:r>
                          </m:e>
                          <m:sub>
                            <m:r>
                              <a:rPr lang="en-IN" sz="2400" b="1" i="1">
                                <a:latin typeface="Cambria Math" panose="02040503050406030204" pitchFamily="18" charset="0"/>
                              </a:rPr>
                              <m:t>𝟑</m:t>
                            </m:r>
                          </m:sub>
                        </m:sSub>
                      </m:den>
                    </m:f>
                  </m:oMath>
                </a14:m>
                <a:endParaRPr lang="en-GB" sz="2400" dirty="0"/>
              </a:p>
              <a:p>
                <a:pPr marL="0" indent="0">
                  <a:buNone/>
                </a:pPr>
                <a:r>
                  <a:rPr lang="en-IN" sz="2400" b="1" dirty="0"/>
                  <a:t>						</a:t>
                </a:r>
                <a14:m>
                  <m:oMath xmlns:m="http://schemas.openxmlformats.org/officeDocument/2006/math">
                    <m:f>
                      <m:fPr>
                        <m:ctrlPr>
                          <a:rPr lang="en-IN" sz="2400" b="1" i="1">
                            <a:latin typeface="Cambria Math" panose="02040503050406030204" pitchFamily="18" charset="0"/>
                          </a:rPr>
                        </m:ctrlPr>
                      </m:fPr>
                      <m:num>
                        <m:r>
                          <a:rPr lang="en-IN" sz="2400" b="1" i="1">
                            <a:latin typeface="Cambria Math" panose="02040503050406030204" pitchFamily="18" charset="0"/>
                          </a:rPr>
                          <m:t>𝟏</m:t>
                        </m:r>
                      </m:num>
                      <m:den>
                        <m:sSub>
                          <m:sSubPr>
                            <m:ctrlPr>
                              <a:rPr lang="en-IN" sz="2400" b="1" i="1">
                                <a:latin typeface="Cambria Math" panose="02040503050406030204" pitchFamily="18" charset="0"/>
                              </a:rPr>
                            </m:ctrlPr>
                          </m:sSubPr>
                          <m:e>
                            <m:r>
                              <a:rPr lang="en-IN" sz="2400" b="1" i="1">
                                <a:latin typeface="Cambria Math" panose="02040503050406030204" pitchFamily="18" charset="0"/>
                              </a:rPr>
                              <m:t>𝑹</m:t>
                            </m:r>
                          </m:e>
                          <m:sub>
                            <m:r>
                              <a:rPr lang="en-IN" sz="2400" b="1" i="1">
                                <a:latin typeface="Cambria Math" panose="02040503050406030204" pitchFamily="18" charset="0"/>
                              </a:rPr>
                              <m:t>𝒆𝒒</m:t>
                            </m:r>
                          </m:sub>
                        </m:sSub>
                      </m:den>
                    </m:f>
                    <m:r>
                      <a:rPr lang="en-IN" sz="2400" b="1" i="1">
                        <a:latin typeface="Cambria Math" panose="02040503050406030204" pitchFamily="18" charset="0"/>
                      </a:rPr>
                      <m:t>= </m:t>
                    </m:r>
                    <m:f>
                      <m:fPr>
                        <m:ctrlPr>
                          <a:rPr lang="en-IN" sz="2400" b="1" i="1">
                            <a:latin typeface="Cambria Math" panose="02040503050406030204" pitchFamily="18" charset="0"/>
                          </a:rPr>
                        </m:ctrlPr>
                      </m:fPr>
                      <m:num>
                        <m:r>
                          <a:rPr lang="en-IN" sz="2400" b="1" i="1">
                            <a:latin typeface="Cambria Math" panose="02040503050406030204" pitchFamily="18" charset="0"/>
                          </a:rPr>
                          <m:t>𝟏</m:t>
                        </m:r>
                      </m:num>
                      <m:den>
                        <m:r>
                          <a:rPr lang="en-GB" sz="2400" b="1" i="1" smtClean="0">
                            <a:latin typeface="Cambria Math" panose="02040503050406030204" pitchFamily="18" charset="0"/>
                          </a:rPr>
                          <m:t>𝟓</m:t>
                        </m:r>
                      </m:den>
                    </m:f>
                    <m:r>
                      <a:rPr lang="en-IN" sz="2400" b="1" i="1">
                        <a:latin typeface="Cambria Math" panose="02040503050406030204" pitchFamily="18" charset="0"/>
                      </a:rPr>
                      <m:t>+</m:t>
                    </m:r>
                    <m:f>
                      <m:fPr>
                        <m:ctrlPr>
                          <a:rPr lang="en-IN" sz="2400" b="1" i="1">
                            <a:latin typeface="Cambria Math" panose="02040503050406030204" pitchFamily="18" charset="0"/>
                          </a:rPr>
                        </m:ctrlPr>
                      </m:fPr>
                      <m:num>
                        <m:r>
                          <a:rPr lang="en-IN" sz="2400" b="1" i="1">
                            <a:latin typeface="Cambria Math" panose="02040503050406030204" pitchFamily="18" charset="0"/>
                          </a:rPr>
                          <m:t>𝟏</m:t>
                        </m:r>
                      </m:num>
                      <m:den>
                        <m:r>
                          <a:rPr lang="en-GB" sz="2400" b="1" i="1" smtClean="0">
                            <a:latin typeface="Cambria Math" panose="02040503050406030204" pitchFamily="18" charset="0"/>
                          </a:rPr>
                          <m:t>𝟑</m:t>
                        </m:r>
                      </m:den>
                    </m:f>
                    <m:r>
                      <m:rPr>
                        <m:nor/>
                      </m:rPr>
                      <a:rPr lang="en-IN" sz="2400" b="1" dirty="0"/>
                      <m:t> </m:t>
                    </m:r>
                    <m:r>
                      <a:rPr lang="en-IN" sz="2400" b="1">
                        <a:latin typeface="Cambria Math" panose="02040503050406030204" pitchFamily="18" charset="0"/>
                      </a:rPr>
                      <m:t>+</m:t>
                    </m:r>
                    <m:f>
                      <m:fPr>
                        <m:ctrlPr>
                          <a:rPr lang="en-IN" sz="2400" b="1" i="1">
                            <a:latin typeface="Cambria Math" panose="02040503050406030204" pitchFamily="18" charset="0"/>
                          </a:rPr>
                        </m:ctrlPr>
                      </m:fPr>
                      <m:num>
                        <m:r>
                          <a:rPr lang="en-IN" sz="2400" b="1" i="1">
                            <a:latin typeface="Cambria Math" panose="02040503050406030204" pitchFamily="18" charset="0"/>
                          </a:rPr>
                          <m:t>𝟏</m:t>
                        </m:r>
                      </m:num>
                      <m:den>
                        <m:r>
                          <a:rPr lang="en-GB" sz="2400" b="1" i="1" smtClean="0">
                            <a:latin typeface="Cambria Math" panose="02040503050406030204" pitchFamily="18" charset="0"/>
                          </a:rPr>
                          <m:t>𝟔</m:t>
                        </m:r>
                      </m:den>
                    </m:f>
                  </m:oMath>
                </a14:m>
                <a:endParaRPr lang="en-GB" sz="2400" dirty="0"/>
              </a:p>
              <a:p>
                <a:pPr marL="0" indent="0">
                  <a:buNone/>
                </a:pPr>
                <a:r>
                  <a:rPr lang="en-IN" sz="2400" b="1" dirty="0"/>
                  <a:t>						</a:t>
                </a:r>
                <a14:m>
                  <m:oMath xmlns:m="http://schemas.openxmlformats.org/officeDocument/2006/math">
                    <m:f>
                      <m:fPr>
                        <m:ctrlPr>
                          <a:rPr lang="en-IN" sz="2400" b="1" i="1" smtClean="0">
                            <a:latin typeface="Cambria Math" panose="02040503050406030204" pitchFamily="18" charset="0"/>
                          </a:rPr>
                        </m:ctrlPr>
                      </m:fPr>
                      <m:num>
                        <m:r>
                          <a:rPr lang="en-IN" sz="2400" b="1" i="1">
                            <a:latin typeface="Cambria Math" panose="02040503050406030204" pitchFamily="18" charset="0"/>
                          </a:rPr>
                          <m:t>𝟏</m:t>
                        </m:r>
                      </m:num>
                      <m:den>
                        <m:sSub>
                          <m:sSubPr>
                            <m:ctrlPr>
                              <a:rPr lang="en-IN" sz="2400" b="1" i="1">
                                <a:latin typeface="Cambria Math" panose="02040503050406030204" pitchFamily="18" charset="0"/>
                              </a:rPr>
                            </m:ctrlPr>
                          </m:sSubPr>
                          <m:e>
                            <m:r>
                              <a:rPr lang="en-IN" sz="2400" b="1" i="1">
                                <a:latin typeface="Cambria Math" panose="02040503050406030204" pitchFamily="18" charset="0"/>
                              </a:rPr>
                              <m:t>𝑹</m:t>
                            </m:r>
                          </m:e>
                          <m:sub>
                            <m:r>
                              <a:rPr lang="en-IN" sz="2400" b="1" i="1">
                                <a:latin typeface="Cambria Math" panose="02040503050406030204" pitchFamily="18" charset="0"/>
                              </a:rPr>
                              <m:t>𝒆𝒒</m:t>
                            </m:r>
                          </m:sub>
                        </m:sSub>
                      </m:den>
                    </m:f>
                    <m:r>
                      <a:rPr lang="en-IN" sz="2400" b="1" i="1">
                        <a:latin typeface="Cambria Math" panose="02040503050406030204" pitchFamily="18" charset="0"/>
                      </a:rPr>
                      <m:t>=</m:t>
                    </m:r>
                    <m:r>
                      <a:rPr lang="en-GB" sz="2400" b="1" i="1" smtClean="0">
                        <a:latin typeface="Cambria Math" panose="02040503050406030204" pitchFamily="18" charset="0"/>
                      </a:rPr>
                      <m:t>𝟎</m:t>
                    </m:r>
                    <m:r>
                      <a:rPr lang="en-GB" sz="2400" b="1" i="1" smtClean="0">
                        <a:latin typeface="Cambria Math" panose="02040503050406030204" pitchFamily="18" charset="0"/>
                      </a:rPr>
                      <m:t>.</m:t>
                    </m:r>
                    <m:r>
                      <a:rPr lang="en-GB" sz="2400" b="1" i="1" smtClean="0">
                        <a:latin typeface="Cambria Math" panose="02040503050406030204" pitchFamily="18" charset="0"/>
                      </a:rPr>
                      <m:t>𝟐</m:t>
                    </m:r>
                    <m:r>
                      <a:rPr lang="en-GB" sz="2400" b="1" i="1" smtClean="0">
                        <a:latin typeface="Cambria Math" panose="02040503050406030204" pitchFamily="18" charset="0"/>
                      </a:rPr>
                      <m:t>+</m:t>
                    </m:r>
                    <m:r>
                      <a:rPr lang="en-GB" sz="2400" b="1" i="1" smtClean="0">
                        <a:latin typeface="Cambria Math" panose="02040503050406030204" pitchFamily="18" charset="0"/>
                      </a:rPr>
                      <m:t>𝟎</m:t>
                    </m:r>
                    <m:r>
                      <a:rPr lang="en-GB" sz="2400" b="1" i="1" smtClean="0">
                        <a:latin typeface="Cambria Math" panose="02040503050406030204" pitchFamily="18" charset="0"/>
                      </a:rPr>
                      <m:t>.</m:t>
                    </m:r>
                    <m:r>
                      <a:rPr lang="en-GB" sz="2400" b="1" i="1" smtClean="0">
                        <a:latin typeface="Cambria Math" panose="02040503050406030204" pitchFamily="18" charset="0"/>
                      </a:rPr>
                      <m:t>𝟑𝟑</m:t>
                    </m:r>
                    <m:r>
                      <a:rPr lang="en-GB" sz="2400" b="1" i="1" smtClean="0">
                        <a:latin typeface="Cambria Math" panose="02040503050406030204" pitchFamily="18" charset="0"/>
                      </a:rPr>
                      <m:t>+</m:t>
                    </m:r>
                    <m:r>
                      <a:rPr lang="en-GB" sz="2400" b="1" i="1" smtClean="0">
                        <a:latin typeface="Cambria Math" panose="02040503050406030204" pitchFamily="18" charset="0"/>
                      </a:rPr>
                      <m:t>𝟎</m:t>
                    </m:r>
                    <m:r>
                      <a:rPr lang="en-GB" sz="2400" b="1" i="1" smtClean="0">
                        <a:latin typeface="Cambria Math" panose="02040503050406030204" pitchFamily="18" charset="0"/>
                      </a:rPr>
                      <m:t>.</m:t>
                    </m:r>
                    <m:r>
                      <a:rPr lang="en-GB" sz="2400" b="1" i="1" smtClean="0">
                        <a:latin typeface="Cambria Math" panose="02040503050406030204" pitchFamily="18" charset="0"/>
                      </a:rPr>
                      <m:t>𝟏𝟕</m:t>
                    </m:r>
                  </m:oMath>
                </a14:m>
                <a:endParaRPr lang="en-GB" sz="2400" b="1" i="1" dirty="0">
                  <a:latin typeface="Cambria Math" panose="02040503050406030204" pitchFamily="18" charset="0"/>
                </a:endParaRPr>
              </a:p>
              <a:p>
                <a:pPr marL="0" indent="0">
                  <a:buNone/>
                </a:pPr>
                <a:r>
                  <a:rPr lang="en-IN" sz="2400" b="1" dirty="0"/>
                  <a:t>						</a:t>
                </a:r>
                <a14:m>
                  <m:oMath xmlns:m="http://schemas.openxmlformats.org/officeDocument/2006/math">
                    <m:f>
                      <m:fPr>
                        <m:ctrlPr>
                          <a:rPr lang="en-IN" sz="2400" b="1" i="1">
                            <a:latin typeface="Cambria Math" panose="02040503050406030204" pitchFamily="18" charset="0"/>
                          </a:rPr>
                        </m:ctrlPr>
                      </m:fPr>
                      <m:num>
                        <m:r>
                          <a:rPr lang="en-IN" sz="2400" b="1" i="1">
                            <a:latin typeface="Cambria Math" panose="02040503050406030204" pitchFamily="18" charset="0"/>
                          </a:rPr>
                          <m:t>𝟏</m:t>
                        </m:r>
                      </m:num>
                      <m:den>
                        <m:sSub>
                          <m:sSubPr>
                            <m:ctrlPr>
                              <a:rPr lang="en-IN" sz="2400" b="1" i="1">
                                <a:latin typeface="Cambria Math" panose="02040503050406030204" pitchFamily="18" charset="0"/>
                              </a:rPr>
                            </m:ctrlPr>
                          </m:sSubPr>
                          <m:e>
                            <m:r>
                              <a:rPr lang="en-IN" sz="2400" b="1" i="1">
                                <a:latin typeface="Cambria Math" panose="02040503050406030204" pitchFamily="18" charset="0"/>
                              </a:rPr>
                              <m:t>𝑹</m:t>
                            </m:r>
                          </m:e>
                          <m:sub>
                            <m:r>
                              <a:rPr lang="en-IN" sz="2400" b="1" i="1">
                                <a:latin typeface="Cambria Math" panose="02040503050406030204" pitchFamily="18" charset="0"/>
                              </a:rPr>
                              <m:t>𝒆𝒒</m:t>
                            </m:r>
                          </m:sub>
                        </m:sSub>
                      </m:den>
                    </m:f>
                    <m:r>
                      <a:rPr lang="en-IN" sz="2400" b="1" i="1">
                        <a:latin typeface="Cambria Math" panose="02040503050406030204" pitchFamily="18" charset="0"/>
                      </a:rPr>
                      <m:t> </m:t>
                    </m:r>
                    <m:r>
                      <a:rPr lang="en-GB" sz="2400" b="1" i="1" smtClean="0">
                        <a:latin typeface="Cambria Math" panose="02040503050406030204" pitchFamily="18" charset="0"/>
                      </a:rPr>
                      <m:t>=</m:t>
                    </m:r>
                    <m:r>
                      <a:rPr lang="en-GB" sz="2400" b="1" i="1" smtClean="0">
                        <a:latin typeface="Cambria Math" panose="02040503050406030204" pitchFamily="18" charset="0"/>
                      </a:rPr>
                      <m:t>𝟎</m:t>
                    </m:r>
                    <m:r>
                      <a:rPr lang="en-GB" sz="2400" b="1" i="1" smtClean="0">
                        <a:latin typeface="Cambria Math" panose="02040503050406030204" pitchFamily="18" charset="0"/>
                      </a:rPr>
                      <m:t>.</m:t>
                    </m:r>
                    <m:r>
                      <a:rPr lang="en-GB" sz="2400" b="1" i="1" smtClean="0">
                        <a:latin typeface="Cambria Math" panose="02040503050406030204" pitchFamily="18" charset="0"/>
                      </a:rPr>
                      <m:t>𝟕</m:t>
                    </m:r>
                  </m:oMath>
                </a14:m>
                <a:endParaRPr lang="en-GB" sz="2400" b="1" i="1" dirty="0">
                  <a:latin typeface="Cambria Math" panose="02040503050406030204" pitchFamily="18" charset="0"/>
                </a:endParaRPr>
              </a:p>
              <a:p>
                <a:pPr marL="0" indent="0">
                  <a:buNone/>
                </a:pPr>
                <a:r>
                  <a:rPr lang="en-GB" sz="2400" b="1" dirty="0"/>
                  <a:t>						</a:t>
                </a:r>
                <a14:m>
                  <m:oMath xmlns:m="http://schemas.openxmlformats.org/officeDocument/2006/math">
                    <m:sSub>
                      <m:sSubPr>
                        <m:ctrlPr>
                          <a:rPr lang="en-IN" sz="2400" b="1" i="1">
                            <a:latin typeface="Cambria Math" panose="02040503050406030204" pitchFamily="18" charset="0"/>
                          </a:rPr>
                        </m:ctrlPr>
                      </m:sSubPr>
                      <m:e>
                        <m:r>
                          <a:rPr lang="en-IN" sz="2400" b="1" i="1">
                            <a:latin typeface="Cambria Math" panose="02040503050406030204" pitchFamily="18" charset="0"/>
                          </a:rPr>
                          <m:t>𝑹</m:t>
                        </m:r>
                      </m:e>
                      <m:sub>
                        <m:r>
                          <a:rPr lang="en-IN" sz="2400" b="1" i="1">
                            <a:latin typeface="Cambria Math" panose="02040503050406030204" pitchFamily="18" charset="0"/>
                          </a:rPr>
                          <m:t>𝒆𝒒</m:t>
                        </m:r>
                      </m:sub>
                    </m:sSub>
                    <m:r>
                      <a:rPr lang="en-GB" sz="2400" b="1" i="1">
                        <a:latin typeface="Cambria Math" panose="02040503050406030204" pitchFamily="18" charset="0"/>
                      </a:rPr>
                      <m:t>=</m:t>
                    </m:r>
                  </m:oMath>
                </a14:m>
                <a:r>
                  <a:rPr lang="en-IN" sz="2400" b="1" dirty="0"/>
                  <a:t> </a:t>
                </a:r>
                <a14:m>
                  <m:oMath xmlns:m="http://schemas.openxmlformats.org/officeDocument/2006/math">
                    <m:f>
                      <m:fPr>
                        <m:ctrlPr>
                          <a:rPr lang="en-IN" sz="2400" b="1" i="1">
                            <a:latin typeface="Cambria Math" panose="02040503050406030204" pitchFamily="18" charset="0"/>
                          </a:rPr>
                        </m:ctrlPr>
                      </m:fPr>
                      <m:num>
                        <m:r>
                          <a:rPr lang="en-IN" sz="2400" b="1" i="1">
                            <a:latin typeface="Cambria Math" panose="02040503050406030204" pitchFamily="18" charset="0"/>
                          </a:rPr>
                          <m:t>𝟏</m:t>
                        </m:r>
                      </m:num>
                      <m:den>
                        <m:r>
                          <a:rPr lang="en-GB" sz="2400" b="1" i="1">
                            <a:latin typeface="Cambria Math" panose="02040503050406030204" pitchFamily="18" charset="0"/>
                          </a:rPr>
                          <m:t>𝟎</m:t>
                        </m:r>
                        <m:r>
                          <a:rPr lang="en-GB" sz="2400" b="1" i="1">
                            <a:latin typeface="Cambria Math" panose="02040503050406030204" pitchFamily="18" charset="0"/>
                          </a:rPr>
                          <m:t>.</m:t>
                        </m:r>
                        <m:r>
                          <a:rPr lang="en-GB" sz="2400" b="1" i="1">
                            <a:latin typeface="Cambria Math" panose="02040503050406030204" pitchFamily="18" charset="0"/>
                          </a:rPr>
                          <m:t>𝟕</m:t>
                        </m:r>
                      </m:den>
                    </m:f>
                    <m:r>
                      <a:rPr lang="en-GB" sz="2400" b="1" i="1">
                        <a:latin typeface="Cambria Math" panose="02040503050406030204" pitchFamily="18" charset="0"/>
                      </a:rPr>
                      <m:t>=</m:t>
                    </m:r>
                    <m:r>
                      <a:rPr lang="en-GB" sz="2400" b="1" i="1">
                        <a:latin typeface="Cambria Math" panose="02040503050406030204" pitchFamily="18" charset="0"/>
                      </a:rPr>
                      <m:t>𝟏</m:t>
                    </m:r>
                    <m:r>
                      <a:rPr lang="en-GB" sz="2400" b="1" i="1">
                        <a:latin typeface="Cambria Math" panose="02040503050406030204" pitchFamily="18" charset="0"/>
                      </a:rPr>
                      <m:t>.</m:t>
                    </m:r>
                    <m:r>
                      <a:rPr lang="en-GB" sz="2400" b="1" i="1">
                        <a:latin typeface="Cambria Math" panose="02040503050406030204" pitchFamily="18" charset="0"/>
                      </a:rPr>
                      <m:t>𝟒𝟑</m:t>
                    </m:r>
                    <m:r>
                      <m:rPr>
                        <m:sty m:val="p"/>
                      </m:rPr>
                      <a:rPr lang="el-GR" sz="2400" b="1" i="1" smtClean="0">
                        <a:latin typeface="Cambria Math" panose="02040503050406030204" pitchFamily="18" charset="0"/>
                      </a:rPr>
                      <m:t>Ω</m:t>
                    </m:r>
                  </m:oMath>
                </a14:m>
                <a:endParaRPr lang="en-GB" sz="2400" b="1" dirty="0"/>
              </a:p>
            </p:txBody>
          </p:sp>
        </mc:Choice>
        <mc:Fallback xmlns="">
          <p:sp>
            <p:nvSpPr>
              <p:cNvPr id="6" name="Content Placeholder 5">
                <a:extLst>
                  <a:ext uri="{FF2B5EF4-FFF2-40B4-BE49-F238E27FC236}">
                    <a16:creationId xmlns:a16="http://schemas.microsoft.com/office/drawing/2014/main" id="{802F0FE4-D322-DCBF-E291-7CDB30CEE552}"/>
                  </a:ext>
                </a:extLst>
              </p:cNvPr>
              <p:cNvSpPr>
                <a:spLocks noGrp="1" noRot="1" noChangeAspect="1" noMove="1" noResize="1" noEditPoints="1" noAdjustHandles="1" noChangeArrowheads="1" noChangeShapeType="1" noTextEdit="1"/>
              </p:cNvSpPr>
              <p:nvPr>
                <p:ph idx="1"/>
              </p:nvPr>
            </p:nvSpPr>
            <p:spPr>
              <a:xfrm>
                <a:off x="609600" y="1600200"/>
                <a:ext cx="10972800" cy="4743843"/>
              </a:xfrm>
              <a:blipFill>
                <a:blip r:embed="rId3"/>
                <a:stretch>
                  <a:fillRect l="-1111" t="-2185"/>
                </a:stretch>
              </a:blipFill>
            </p:spPr>
            <p:txBody>
              <a:bodyPr/>
              <a:lstStyle/>
              <a:p>
                <a:r>
                  <a:rPr lang="en-GB">
                    <a:noFill/>
                  </a:rPr>
                  <a:t> </a:t>
                </a:r>
              </a:p>
            </p:txBody>
          </p:sp>
        </mc:Fallback>
      </mc:AlternateContent>
      <p:pic>
        <p:nvPicPr>
          <p:cNvPr id="9" name="Picture 8">
            <a:extLst>
              <a:ext uri="{FF2B5EF4-FFF2-40B4-BE49-F238E27FC236}">
                <a16:creationId xmlns:a16="http://schemas.microsoft.com/office/drawing/2014/main" id="{A7B64A33-9017-642B-359E-6FFBD41E62D2}"/>
              </a:ext>
            </a:extLst>
          </p:cNvPr>
          <p:cNvPicPr>
            <a:picLocks noChangeAspect="1"/>
          </p:cNvPicPr>
          <p:nvPr/>
        </p:nvPicPr>
        <p:blipFill>
          <a:blip r:embed="rId4"/>
          <a:stretch>
            <a:fillRect/>
          </a:stretch>
        </p:blipFill>
        <p:spPr>
          <a:xfrm>
            <a:off x="574504" y="2427137"/>
            <a:ext cx="5017492" cy="2650517"/>
          </a:xfrm>
          <a:prstGeom prst="rect">
            <a:avLst/>
          </a:prstGeom>
        </p:spPr>
      </p:pic>
    </p:spTree>
    <p:extLst>
      <p:ext uri="{BB962C8B-B14F-4D97-AF65-F5344CB8AC3E}">
        <p14:creationId xmlns:p14="http://schemas.microsoft.com/office/powerpoint/2010/main" val="3252959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43048" y="0"/>
            <a:ext cx="5669559" cy="1325563"/>
          </a:xfrm>
        </p:spPr>
        <p:txBody>
          <a:bodyPr/>
          <a:lstStyle/>
          <a:p>
            <a:pPr algn="l"/>
            <a:r>
              <a:rPr lang="en-IN" b="1" dirty="0">
                <a:solidFill>
                  <a:schemeClr val="bg1"/>
                </a:solidFill>
              </a:rPr>
              <a:t>Voltage divider rule</a:t>
            </a:r>
          </a:p>
        </p:txBody>
      </p:sp>
      <p:sp>
        <p:nvSpPr>
          <p:cNvPr id="4" name="Footer Placeholder 3"/>
          <p:cNvSpPr>
            <a:spLocks noGrp="1"/>
          </p:cNvSpPr>
          <p:nvPr>
            <p:ph type="ftr" sz="quarter" idx="11"/>
          </p:nvPr>
        </p:nvSpPr>
        <p:spPr>
          <a:xfrm>
            <a:off x="1317997" y="6461781"/>
            <a:ext cx="6718590" cy="365125"/>
          </a:xfrm>
        </p:spPr>
        <p:txBody>
          <a:bodyPr/>
          <a:lstStyle/>
          <a:p>
            <a:r>
              <a:rPr lang="en-GB"/>
              <a:t>Lecture 3 / Electrical Principles </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13</a:t>
            </a:fld>
            <a:endParaRPr lang="en-US" dirty="0"/>
          </a:p>
        </p:txBody>
      </p:sp>
      <p:sp>
        <p:nvSpPr>
          <p:cNvPr id="3" name="Content Placeholder 2"/>
          <p:cNvSpPr>
            <a:spLocks noGrp="1"/>
          </p:cNvSpPr>
          <p:nvPr>
            <p:ph idx="1"/>
          </p:nvPr>
        </p:nvSpPr>
        <p:spPr>
          <a:xfrm>
            <a:off x="834620" y="1600201"/>
            <a:ext cx="10696639" cy="4525963"/>
          </a:xfrm>
        </p:spPr>
        <p:txBody>
          <a:bodyPr>
            <a:normAutofit/>
          </a:bodyPr>
          <a:lstStyle/>
          <a:p>
            <a:pPr marL="0" indent="0">
              <a:buNone/>
            </a:pPr>
            <a:r>
              <a:rPr lang="en-IN" sz="2539" b="1" dirty="0"/>
              <a:t>Voltage divider rule</a:t>
            </a:r>
          </a:p>
          <a:p>
            <a:pPr marL="0" indent="0">
              <a:buNone/>
            </a:pPr>
            <a:r>
              <a:rPr lang="en-IN" sz="2539" dirty="0"/>
              <a:t>For easy calculation of voltage drop across each resistors in a </a:t>
            </a:r>
            <a:r>
              <a:rPr lang="en-IN" sz="2539" b="1" dirty="0"/>
              <a:t>series circuit</a:t>
            </a:r>
            <a:r>
              <a:rPr lang="en-IN" sz="2539" dirty="0"/>
              <a:t>, Voltage divider rule can be used. Consider the following circuit.</a:t>
            </a:r>
          </a:p>
          <a:p>
            <a:pPr marL="0" indent="0">
              <a:buNone/>
            </a:pPr>
            <a:endParaRPr lang="en-IN" sz="2539" dirty="0"/>
          </a:p>
          <a:p>
            <a:pPr marL="0" indent="0">
              <a:buNone/>
            </a:pPr>
            <a:endParaRPr lang="en-IN" sz="2539" dirty="0"/>
          </a:p>
        </p:txBody>
      </p:sp>
      <p:pic>
        <p:nvPicPr>
          <p:cNvPr id="6" name="Content Placeholder 5">
            <a:extLst>
              <a:ext uri="{FF2B5EF4-FFF2-40B4-BE49-F238E27FC236}">
                <a16:creationId xmlns:a16="http://schemas.microsoft.com/office/drawing/2014/main" id="{5BC82B79-B44D-6C1C-2AAD-EFFB826C6C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62756" y="3078164"/>
            <a:ext cx="5764420" cy="3048000"/>
          </a:xfrm>
          <a:prstGeom prst="rect">
            <a:avLst/>
          </a:prstGeom>
        </p:spPr>
      </p:pic>
    </p:spTree>
    <p:extLst>
      <p:ext uri="{BB962C8B-B14F-4D97-AF65-F5344CB8AC3E}">
        <p14:creationId xmlns:p14="http://schemas.microsoft.com/office/powerpoint/2010/main" val="18287881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04887" y="0"/>
            <a:ext cx="4982225" cy="1325563"/>
          </a:xfrm>
        </p:spPr>
        <p:txBody>
          <a:bodyPr/>
          <a:lstStyle/>
          <a:p>
            <a:pPr algn="l"/>
            <a:r>
              <a:rPr lang="en-IN" b="1" dirty="0">
                <a:solidFill>
                  <a:schemeClr val="bg1"/>
                </a:solidFill>
              </a:rPr>
              <a:t>Voltage divider rule</a:t>
            </a:r>
          </a:p>
        </p:txBody>
      </p:sp>
      <mc:AlternateContent xmlns:mc="http://schemas.openxmlformats.org/markup-compatibility/2006" xmlns:a14="http://schemas.microsoft.com/office/drawing/2010/main">
        <mc:Choice Requires="a14">
          <p:sp>
            <p:nvSpPr>
              <p:cNvPr id="3" name="Content Placeholder 2"/>
              <p:cNvSpPr>
                <a:spLocks noGrp="1"/>
              </p:cNvSpPr>
              <p:nvPr>
                <p:ph sz="half" idx="1"/>
              </p:nvPr>
            </p:nvSpPr>
            <p:spPr/>
            <p:txBody>
              <a:bodyPr>
                <a:normAutofit fontScale="92500"/>
              </a:bodyPr>
              <a:lstStyle/>
              <a:p>
                <a:pPr marL="0" indent="0">
                  <a:buNone/>
                </a:pPr>
                <a:r>
                  <a:rPr lang="en-IN" sz="2539" dirty="0"/>
                  <a:t>In the above circuit, Using Ohm’s Law</a:t>
                </a:r>
              </a:p>
              <a:p>
                <a:pPr marL="0" indent="0">
                  <a:buNone/>
                </a:pPr>
                <a14:m>
                  <m:oMathPara xmlns:m="http://schemas.openxmlformats.org/officeDocument/2006/math">
                    <m:oMathParaPr>
                      <m:jc m:val="centerGroup"/>
                    </m:oMathParaPr>
                    <m:oMath xmlns:m="http://schemas.openxmlformats.org/officeDocument/2006/math">
                      <m:r>
                        <a:rPr lang="en-IN" sz="2539" i="1">
                          <a:latin typeface="Cambria Math" panose="02040503050406030204" pitchFamily="18" charset="0"/>
                        </a:rPr>
                        <m:t>𝐼</m:t>
                      </m:r>
                      <m:r>
                        <a:rPr lang="en-IN" sz="2539" i="1">
                          <a:latin typeface="Cambria Math" panose="02040503050406030204" pitchFamily="18" charset="0"/>
                        </a:rPr>
                        <m:t>= </m:t>
                      </m:r>
                      <m:f>
                        <m:fPr>
                          <m:ctrlPr>
                            <a:rPr lang="en-IN" sz="2539" i="1">
                              <a:latin typeface="Cambria Math" panose="02040503050406030204" pitchFamily="18" charset="0"/>
                            </a:rPr>
                          </m:ctrlPr>
                        </m:fPr>
                        <m:num>
                          <m:r>
                            <a:rPr lang="en-IN" sz="2539" i="1">
                              <a:latin typeface="Cambria Math" panose="02040503050406030204" pitchFamily="18" charset="0"/>
                            </a:rPr>
                            <m:t>𝑉</m:t>
                          </m:r>
                        </m:num>
                        <m:den>
                          <m:sSub>
                            <m:sSubPr>
                              <m:ctrlPr>
                                <a:rPr lang="en-IN" sz="2539" i="1">
                                  <a:latin typeface="Cambria Math" panose="02040503050406030204" pitchFamily="18" charset="0"/>
                                </a:rPr>
                              </m:ctrlPr>
                            </m:sSubPr>
                            <m:e>
                              <m:r>
                                <a:rPr lang="en-IN" sz="2539" i="1">
                                  <a:latin typeface="Cambria Math" panose="02040503050406030204" pitchFamily="18" charset="0"/>
                                </a:rPr>
                                <m:t>𝑅</m:t>
                              </m:r>
                            </m:e>
                            <m:sub>
                              <m:r>
                                <a:rPr lang="en-IN" sz="2539" i="1">
                                  <a:latin typeface="Cambria Math" panose="02040503050406030204" pitchFamily="18" charset="0"/>
                                </a:rPr>
                                <m:t>1</m:t>
                              </m:r>
                            </m:sub>
                          </m:sSub>
                          <m:r>
                            <a:rPr lang="en-IN" sz="2539" i="1">
                              <a:latin typeface="Cambria Math" panose="02040503050406030204" pitchFamily="18" charset="0"/>
                            </a:rPr>
                            <m:t>+ </m:t>
                          </m:r>
                          <m:sSub>
                            <m:sSubPr>
                              <m:ctrlPr>
                                <a:rPr lang="en-IN" sz="2539" i="1">
                                  <a:latin typeface="Cambria Math" panose="02040503050406030204" pitchFamily="18" charset="0"/>
                                </a:rPr>
                              </m:ctrlPr>
                            </m:sSubPr>
                            <m:e>
                              <m:r>
                                <a:rPr lang="en-IN" sz="2539" i="1">
                                  <a:latin typeface="Cambria Math" panose="02040503050406030204" pitchFamily="18" charset="0"/>
                                </a:rPr>
                                <m:t>𝑅</m:t>
                              </m:r>
                            </m:e>
                            <m:sub>
                              <m:r>
                                <a:rPr lang="en-IN" sz="2539" i="1">
                                  <a:latin typeface="Cambria Math" panose="02040503050406030204" pitchFamily="18" charset="0"/>
                                </a:rPr>
                                <m:t>2</m:t>
                              </m:r>
                            </m:sub>
                          </m:sSub>
                          <m:r>
                            <a:rPr lang="en-IN" sz="2539" i="1">
                              <a:latin typeface="Cambria Math" panose="02040503050406030204" pitchFamily="18" charset="0"/>
                            </a:rPr>
                            <m:t>+</m:t>
                          </m:r>
                          <m:sSub>
                            <m:sSubPr>
                              <m:ctrlPr>
                                <a:rPr lang="en-IN" sz="2539" i="1">
                                  <a:latin typeface="Cambria Math" panose="02040503050406030204" pitchFamily="18" charset="0"/>
                                </a:rPr>
                              </m:ctrlPr>
                            </m:sSubPr>
                            <m:e>
                              <m:r>
                                <a:rPr lang="en-IN" sz="2539" i="1">
                                  <a:latin typeface="Cambria Math" panose="02040503050406030204" pitchFamily="18" charset="0"/>
                                </a:rPr>
                                <m:t>𝑅</m:t>
                              </m:r>
                            </m:e>
                            <m:sub>
                              <m:r>
                                <a:rPr lang="en-IN" sz="2539" i="1">
                                  <a:latin typeface="Cambria Math" panose="02040503050406030204" pitchFamily="18" charset="0"/>
                                </a:rPr>
                                <m:t>3</m:t>
                              </m:r>
                            </m:sub>
                          </m:sSub>
                          <m:r>
                            <a:rPr lang="en-IN" sz="2539" i="1">
                              <a:latin typeface="Cambria Math" panose="02040503050406030204" pitchFamily="18" charset="0"/>
                            </a:rPr>
                            <m:t> </m:t>
                          </m:r>
                        </m:den>
                      </m:f>
                    </m:oMath>
                  </m:oMathPara>
                </a14:m>
                <a:endParaRPr lang="en-IN" sz="2539" dirty="0"/>
              </a:p>
              <a:p>
                <a:pPr marL="0" indent="0">
                  <a:buNone/>
                </a:pPr>
                <a:r>
                  <a:rPr lang="en-IN" sz="2539" dirty="0"/>
                  <a:t>Applying Ohms law at </a:t>
                </a:r>
                <a14:m>
                  <m:oMath xmlns:m="http://schemas.openxmlformats.org/officeDocument/2006/math">
                    <m:sSub>
                      <m:sSubPr>
                        <m:ctrlPr>
                          <a:rPr lang="en-IN" sz="2539" i="1">
                            <a:latin typeface="Cambria Math" panose="02040503050406030204" pitchFamily="18" charset="0"/>
                          </a:rPr>
                        </m:ctrlPr>
                      </m:sSubPr>
                      <m:e>
                        <m:r>
                          <a:rPr lang="en-IN" sz="2539" i="1">
                            <a:latin typeface="Cambria Math" panose="02040503050406030204" pitchFamily="18" charset="0"/>
                          </a:rPr>
                          <m:t>𝑅</m:t>
                        </m:r>
                      </m:e>
                      <m:sub>
                        <m:r>
                          <a:rPr lang="en-IN" sz="2539" i="1">
                            <a:latin typeface="Cambria Math" panose="02040503050406030204" pitchFamily="18" charset="0"/>
                          </a:rPr>
                          <m:t>1</m:t>
                        </m:r>
                      </m:sub>
                    </m:sSub>
                  </m:oMath>
                </a14:m>
                <a:endParaRPr lang="en-IN" sz="2539" dirty="0"/>
              </a:p>
              <a:p>
                <a:pPr marL="0" indent="0">
                  <a:buNone/>
                </a:pPr>
                <a14:m>
                  <m:oMathPara xmlns:m="http://schemas.openxmlformats.org/officeDocument/2006/math">
                    <m:oMathParaPr>
                      <m:jc m:val="centerGroup"/>
                    </m:oMathParaPr>
                    <m:oMath xmlns:m="http://schemas.openxmlformats.org/officeDocument/2006/math">
                      <m:sSub>
                        <m:sSubPr>
                          <m:ctrlPr>
                            <a:rPr lang="en-IN" sz="2539" i="1">
                              <a:latin typeface="Cambria Math" panose="02040503050406030204" pitchFamily="18" charset="0"/>
                            </a:rPr>
                          </m:ctrlPr>
                        </m:sSubPr>
                        <m:e>
                          <m:r>
                            <a:rPr lang="en-IN" sz="2539" i="1">
                              <a:latin typeface="Cambria Math" panose="02040503050406030204" pitchFamily="18" charset="0"/>
                            </a:rPr>
                            <m:t>𝑉</m:t>
                          </m:r>
                        </m:e>
                        <m:sub>
                          <m:r>
                            <a:rPr lang="en-IN" sz="2539" i="1">
                              <a:latin typeface="Cambria Math" panose="02040503050406030204" pitchFamily="18" charset="0"/>
                            </a:rPr>
                            <m:t>1</m:t>
                          </m:r>
                        </m:sub>
                      </m:sSub>
                      <m:r>
                        <a:rPr lang="en-IN" sz="2539" i="1">
                          <a:latin typeface="Cambria Math" panose="02040503050406030204" pitchFamily="18" charset="0"/>
                        </a:rPr>
                        <m:t>=</m:t>
                      </m:r>
                      <m:r>
                        <a:rPr lang="en-IN" sz="2539" i="1">
                          <a:latin typeface="Cambria Math" panose="02040503050406030204" pitchFamily="18" charset="0"/>
                        </a:rPr>
                        <m:t>𝐼</m:t>
                      </m:r>
                      <m:sSub>
                        <m:sSubPr>
                          <m:ctrlPr>
                            <a:rPr lang="en-IN" sz="2539" i="1">
                              <a:latin typeface="Cambria Math" panose="02040503050406030204" pitchFamily="18" charset="0"/>
                            </a:rPr>
                          </m:ctrlPr>
                        </m:sSubPr>
                        <m:e>
                          <m:r>
                            <a:rPr lang="en-IN" sz="2539" i="1">
                              <a:latin typeface="Cambria Math" panose="02040503050406030204" pitchFamily="18" charset="0"/>
                            </a:rPr>
                            <m:t>𝑅</m:t>
                          </m:r>
                        </m:e>
                        <m:sub>
                          <m:r>
                            <a:rPr lang="en-IN" sz="2539" i="1">
                              <a:latin typeface="Cambria Math" panose="02040503050406030204" pitchFamily="18" charset="0"/>
                            </a:rPr>
                            <m:t>1</m:t>
                          </m:r>
                        </m:sub>
                      </m:sSub>
                    </m:oMath>
                  </m:oMathPara>
                </a14:m>
                <a:endParaRPr lang="en-IN" sz="2539" dirty="0"/>
              </a:p>
              <a:p>
                <a:pPr marL="0" indent="0">
                  <a:buNone/>
                </a:pPr>
                <a:r>
                  <a:rPr lang="en-IN" sz="2539" dirty="0"/>
                  <a:t>Sub I in the above eqn.</a:t>
                </a:r>
              </a:p>
              <a:p>
                <a:pPr marL="0" indent="0" algn="ctr">
                  <a:buNone/>
                </a:pPr>
                <a:r>
                  <a:rPr lang="en-IN" sz="2539" dirty="0"/>
                  <a:t> </a:t>
                </a:r>
                <a14:m>
                  <m:oMath xmlns:m="http://schemas.openxmlformats.org/officeDocument/2006/math">
                    <m:sSub>
                      <m:sSubPr>
                        <m:ctrlPr>
                          <a:rPr lang="en-IN" sz="2176" i="1">
                            <a:latin typeface="Cambria Math" panose="02040503050406030204" pitchFamily="18" charset="0"/>
                          </a:rPr>
                        </m:ctrlPr>
                      </m:sSubPr>
                      <m:e>
                        <m:r>
                          <a:rPr lang="en-IN" sz="2176" i="1">
                            <a:latin typeface="Cambria Math" panose="02040503050406030204" pitchFamily="18" charset="0"/>
                          </a:rPr>
                          <m:t>𝑉</m:t>
                        </m:r>
                      </m:e>
                      <m:sub>
                        <m:r>
                          <a:rPr lang="en-IN" sz="2176" i="1">
                            <a:latin typeface="Cambria Math" panose="02040503050406030204" pitchFamily="18" charset="0"/>
                          </a:rPr>
                          <m:t>1</m:t>
                        </m:r>
                      </m:sub>
                    </m:sSub>
                    <m:r>
                      <a:rPr lang="en-IN" sz="2176" i="1">
                        <a:latin typeface="Cambria Math" panose="02040503050406030204" pitchFamily="18" charset="0"/>
                      </a:rPr>
                      <m:t>=</m:t>
                    </m:r>
                    <m:f>
                      <m:fPr>
                        <m:ctrlPr>
                          <a:rPr lang="en-IN" sz="2176" i="1">
                            <a:latin typeface="Cambria Math" panose="02040503050406030204" pitchFamily="18" charset="0"/>
                          </a:rPr>
                        </m:ctrlPr>
                      </m:fPr>
                      <m:num>
                        <m:r>
                          <a:rPr lang="en-IN" sz="2176" i="1">
                            <a:latin typeface="Cambria Math" panose="02040503050406030204" pitchFamily="18" charset="0"/>
                          </a:rPr>
                          <m:t>𝑉</m:t>
                        </m:r>
                      </m:num>
                      <m:den>
                        <m:sSub>
                          <m:sSubPr>
                            <m:ctrlPr>
                              <a:rPr lang="en-IN" sz="2176" i="1">
                                <a:latin typeface="Cambria Math" panose="02040503050406030204" pitchFamily="18" charset="0"/>
                              </a:rPr>
                            </m:ctrlPr>
                          </m:sSubPr>
                          <m:e>
                            <m:r>
                              <a:rPr lang="en-IN" sz="2176" i="1">
                                <a:latin typeface="Cambria Math" panose="02040503050406030204" pitchFamily="18" charset="0"/>
                              </a:rPr>
                              <m:t>𝑅</m:t>
                            </m:r>
                          </m:e>
                          <m:sub>
                            <m:r>
                              <a:rPr lang="en-IN" sz="2176" i="1">
                                <a:latin typeface="Cambria Math" panose="02040503050406030204" pitchFamily="18" charset="0"/>
                              </a:rPr>
                              <m:t>1</m:t>
                            </m:r>
                          </m:sub>
                        </m:sSub>
                        <m:r>
                          <a:rPr lang="en-IN" sz="2176" i="1">
                            <a:latin typeface="Cambria Math" panose="02040503050406030204" pitchFamily="18" charset="0"/>
                          </a:rPr>
                          <m:t>+ </m:t>
                        </m:r>
                        <m:sSub>
                          <m:sSubPr>
                            <m:ctrlPr>
                              <a:rPr lang="en-IN" sz="2176" i="1">
                                <a:latin typeface="Cambria Math" panose="02040503050406030204" pitchFamily="18" charset="0"/>
                              </a:rPr>
                            </m:ctrlPr>
                          </m:sSubPr>
                          <m:e>
                            <m:r>
                              <a:rPr lang="en-IN" sz="2176" i="1">
                                <a:latin typeface="Cambria Math" panose="02040503050406030204" pitchFamily="18" charset="0"/>
                              </a:rPr>
                              <m:t>𝑅</m:t>
                            </m:r>
                          </m:e>
                          <m:sub>
                            <m:r>
                              <a:rPr lang="en-IN" sz="2176" i="1">
                                <a:latin typeface="Cambria Math" panose="02040503050406030204" pitchFamily="18" charset="0"/>
                              </a:rPr>
                              <m:t>2</m:t>
                            </m:r>
                          </m:sub>
                        </m:sSub>
                        <m:r>
                          <a:rPr lang="en-IN" sz="2176" i="1">
                            <a:latin typeface="Cambria Math" panose="02040503050406030204" pitchFamily="18" charset="0"/>
                          </a:rPr>
                          <m:t>+</m:t>
                        </m:r>
                        <m:sSub>
                          <m:sSubPr>
                            <m:ctrlPr>
                              <a:rPr lang="en-IN" sz="2176" i="1">
                                <a:latin typeface="Cambria Math" panose="02040503050406030204" pitchFamily="18" charset="0"/>
                              </a:rPr>
                            </m:ctrlPr>
                          </m:sSubPr>
                          <m:e>
                            <m:r>
                              <a:rPr lang="en-IN" sz="2176" i="1">
                                <a:latin typeface="Cambria Math" panose="02040503050406030204" pitchFamily="18" charset="0"/>
                              </a:rPr>
                              <m:t>𝑅</m:t>
                            </m:r>
                          </m:e>
                          <m:sub>
                            <m:r>
                              <a:rPr lang="en-IN" sz="2176" i="1">
                                <a:latin typeface="Cambria Math" panose="02040503050406030204" pitchFamily="18" charset="0"/>
                              </a:rPr>
                              <m:t>3</m:t>
                            </m:r>
                          </m:sub>
                        </m:sSub>
                      </m:den>
                    </m:f>
                    <m:sSub>
                      <m:sSubPr>
                        <m:ctrlPr>
                          <a:rPr lang="en-IN" sz="2176" i="1">
                            <a:latin typeface="Cambria Math" panose="02040503050406030204" pitchFamily="18" charset="0"/>
                          </a:rPr>
                        </m:ctrlPr>
                      </m:sSubPr>
                      <m:e>
                        <m:r>
                          <a:rPr lang="en-IN" sz="2176" i="1">
                            <a:latin typeface="Cambria Math" panose="02040503050406030204" pitchFamily="18" charset="0"/>
                          </a:rPr>
                          <m:t>𝑅</m:t>
                        </m:r>
                      </m:e>
                      <m:sub>
                        <m:r>
                          <a:rPr lang="en-IN" sz="2176" i="1">
                            <a:latin typeface="Cambria Math" panose="02040503050406030204" pitchFamily="18" charset="0"/>
                          </a:rPr>
                          <m:t>1</m:t>
                        </m:r>
                      </m:sub>
                    </m:sSub>
                  </m:oMath>
                </a14:m>
                <a:endParaRPr lang="en-IN" sz="2539" dirty="0"/>
              </a:p>
              <a:p>
                <a:pPr marL="0" indent="0" algn="ctr">
                  <a:buNone/>
                </a:pPr>
                <a:endParaRPr lang="en-IN" sz="2539" dirty="0"/>
              </a:p>
              <a:p>
                <a:pPr marL="0" indent="0" algn="ctr">
                  <a:buNone/>
                </a:pPr>
                <a14:m>
                  <m:oMathPara xmlns:m="http://schemas.openxmlformats.org/officeDocument/2006/math">
                    <m:oMathParaPr>
                      <m:jc m:val="centerGroup"/>
                    </m:oMathParaPr>
                    <m:oMath xmlns:m="http://schemas.openxmlformats.org/officeDocument/2006/math">
                      <m:sSub>
                        <m:sSubPr>
                          <m:ctrlPr>
                            <a:rPr lang="en-IN" sz="2539" i="1">
                              <a:latin typeface="Cambria Math" panose="02040503050406030204" pitchFamily="18" charset="0"/>
                            </a:rPr>
                          </m:ctrlPr>
                        </m:sSubPr>
                        <m:e>
                          <m:r>
                            <a:rPr lang="en-IN" sz="2539" i="1">
                              <a:latin typeface="Cambria Math" panose="02040503050406030204" pitchFamily="18" charset="0"/>
                            </a:rPr>
                            <m:t>𝑉</m:t>
                          </m:r>
                        </m:e>
                        <m:sub>
                          <m:r>
                            <a:rPr lang="en-IN" sz="2539" i="1">
                              <a:latin typeface="Cambria Math" panose="02040503050406030204" pitchFamily="18" charset="0"/>
                            </a:rPr>
                            <m:t>1</m:t>
                          </m:r>
                        </m:sub>
                      </m:sSub>
                      <m:r>
                        <a:rPr lang="en-IN" sz="2539" i="1">
                          <a:latin typeface="Cambria Math" panose="02040503050406030204" pitchFamily="18" charset="0"/>
                        </a:rPr>
                        <m:t>=</m:t>
                      </m:r>
                      <m:f>
                        <m:fPr>
                          <m:ctrlPr>
                            <a:rPr lang="en-IN" sz="2539" i="1">
                              <a:latin typeface="Cambria Math" panose="02040503050406030204" pitchFamily="18" charset="0"/>
                            </a:rPr>
                          </m:ctrlPr>
                        </m:fPr>
                        <m:num>
                          <m:r>
                            <a:rPr lang="en-IN" sz="2539" i="1">
                              <a:latin typeface="Cambria Math" panose="02040503050406030204" pitchFamily="18" charset="0"/>
                            </a:rPr>
                            <m:t>𝑉</m:t>
                          </m:r>
                        </m:num>
                        <m:den>
                          <m:sSub>
                            <m:sSubPr>
                              <m:ctrlPr>
                                <a:rPr lang="en-IN" sz="2539" i="1">
                                  <a:latin typeface="Cambria Math" panose="02040503050406030204" pitchFamily="18" charset="0"/>
                                </a:rPr>
                              </m:ctrlPr>
                            </m:sSubPr>
                            <m:e>
                              <m:r>
                                <a:rPr lang="en-IN" sz="2539" i="1">
                                  <a:latin typeface="Cambria Math" panose="02040503050406030204" pitchFamily="18" charset="0"/>
                                </a:rPr>
                                <m:t>𝑅</m:t>
                              </m:r>
                            </m:e>
                            <m:sub>
                              <m:r>
                                <a:rPr lang="en-IN" sz="2539" i="1">
                                  <a:latin typeface="Cambria Math" panose="02040503050406030204" pitchFamily="18" charset="0"/>
                                </a:rPr>
                                <m:t>𝑇</m:t>
                              </m:r>
                            </m:sub>
                          </m:sSub>
                        </m:den>
                      </m:f>
                      <m:sSub>
                        <m:sSubPr>
                          <m:ctrlPr>
                            <a:rPr lang="en-IN" sz="2539" i="1">
                              <a:latin typeface="Cambria Math" panose="02040503050406030204" pitchFamily="18" charset="0"/>
                            </a:rPr>
                          </m:ctrlPr>
                        </m:sSubPr>
                        <m:e>
                          <m:r>
                            <a:rPr lang="en-IN" sz="2539" i="1">
                              <a:latin typeface="Cambria Math" panose="02040503050406030204" pitchFamily="18" charset="0"/>
                            </a:rPr>
                            <m:t>𝑅</m:t>
                          </m:r>
                        </m:e>
                        <m:sub>
                          <m:r>
                            <a:rPr lang="en-IN" sz="2539" i="1">
                              <a:latin typeface="Cambria Math" panose="02040503050406030204" pitchFamily="18" charset="0"/>
                            </a:rPr>
                            <m:t>1</m:t>
                          </m:r>
                        </m:sub>
                      </m:sSub>
                    </m:oMath>
                  </m:oMathPara>
                </a14:m>
                <a:endParaRPr lang="en-IN" sz="2539" dirty="0"/>
              </a:p>
              <a:p>
                <a:pPr marL="0" indent="0" algn="ctr">
                  <a:buNone/>
                </a:pPr>
                <a:r>
                  <a:rPr lang="en-IN" sz="2539" dirty="0"/>
                  <a:t>Where, </a:t>
                </a:r>
                <a14:m>
                  <m:oMath xmlns:m="http://schemas.openxmlformats.org/officeDocument/2006/math">
                    <m:sSub>
                      <m:sSubPr>
                        <m:ctrlPr>
                          <a:rPr lang="en-IN" sz="2539" i="1">
                            <a:latin typeface="Cambria Math" panose="02040503050406030204" pitchFamily="18" charset="0"/>
                          </a:rPr>
                        </m:ctrlPr>
                      </m:sSubPr>
                      <m:e>
                        <m:r>
                          <a:rPr lang="en-IN" sz="2539" i="1">
                            <a:latin typeface="Cambria Math" panose="02040503050406030204" pitchFamily="18" charset="0"/>
                          </a:rPr>
                          <m:t>𝑅</m:t>
                        </m:r>
                      </m:e>
                      <m:sub>
                        <m:r>
                          <a:rPr lang="en-IN" sz="2539" i="1">
                            <a:latin typeface="Cambria Math" panose="02040503050406030204" pitchFamily="18" charset="0"/>
                          </a:rPr>
                          <m:t>𝑇</m:t>
                        </m:r>
                      </m:sub>
                    </m:sSub>
                    <m:r>
                      <a:rPr lang="en-IN" sz="2539" i="1">
                        <a:latin typeface="Cambria Math" panose="02040503050406030204" pitchFamily="18" charset="0"/>
                      </a:rPr>
                      <m:t>=</m:t>
                    </m:r>
                    <m:sSub>
                      <m:sSubPr>
                        <m:ctrlPr>
                          <a:rPr lang="en-IN" sz="2539" i="1">
                            <a:latin typeface="Cambria Math" panose="02040503050406030204" pitchFamily="18" charset="0"/>
                          </a:rPr>
                        </m:ctrlPr>
                      </m:sSubPr>
                      <m:e>
                        <m:r>
                          <a:rPr lang="en-IN" sz="2539" i="1">
                            <a:latin typeface="Cambria Math" panose="02040503050406030204" pitchFamily="18" charset="0"/>
                          </a:rPr>
                          <m:t>𝑅</m:t>
                        </m:r>
                      </m:e>
                      <m:sub>
                        <m:r>
                          <a:rPr lang="en-IN" sz="2539" i="1">
                            <a:latin typeface="Cambria Math" panose="02040503050406030204" pitchFamily="18" charset="0"/>
                          </a:rPr>
                          <m:t>1</m:t>
                        </m:r>
                      </m:sub>
                    </m:sSub>
                    <m:r>
                      <a:rPr lang="en-IN" sz="2539" i="1">
                        <a:latin typeface="Cambria Math" panose="02040503050406030204" pitchFamily="18" charset="0"/>
                      </a:rPr>
                      <m:t>+ </m:t>
                    </m:r>
                    <m:sSub>
                      <m:sSubPr>
                        <m:ctrlPr>
                          <a:rPr lang="en-IN" sz="2539" i="1">
                            <a:latin typeface="Cambria Math" panose="02040503050406030204" pitchFamily="18" charset="0"/>
                          </a:rPr>
                        </m:ctrlPr>
                      </m:sSubPr>
                      <m:e>
                        <m:r>
                          <a:rPr lang="en-IN" sz="2539" i="1">
                            <a:latin typeface="Cambria Math" panose="02040503050406030204" pitchFamily="18" charset="0"/>
                          </a:rPr>
                          <m:t>𝑅</m:t>
                        </m:r>
                      </m:e>
                      <m:sub>
                        <m:r>
                          <a:rPr lang="en-IN" sz="2539" i="1">
                            <a:latin typeface="Cambria Math" panose="02040503050406030204" pitchFamily="18" charset="0"/>
                          </a:rPr>
                          <m:t>2</m:t>
                        </m:r>
                      </m:sub>
                    </m:sSub>
                    <m:r>
                      <a:rPr lang="en-IN" sz="2539" i="1">
                        <a:latin typeface="Cambria Math" panose="02040503050406030204" pitchFamily="18" charset="0"/>
                      </a:rPr>
                      <m:t>+</m:t>
                    </m:r>
                    <m:sSub>
                      <m:sSubPr>
                        <m:ctrlPr>
                          <a:rPr lang="en-IN" sz="2539" i="1">
                            <a:latin typeface="Cambria Math" panose="02040503050406030204" pitchFamily="18" charset="0"/>
                          </a:rPr>
                        </m:ctrlPr>
                      </m:sSubPr>
                      <m:e>
                        <m:r>
                          <a:rPr lang="en-IN" sz="2539" i="1">
                            <a:latin typeface="Cambria Math" panose="02040503050406030204" pitchFamily="18" charset="0"/>
                          </a:rPr>
                          <m:t>𝑅</m:t>
                        </m:r>
                      </m:e>
                      <m:sub>
                        <m:r>
                          <a:rPr lang="en-IN" sz="2539" i="1">
                            <a:latin typeface="Cambria Math" panose="02040503050406030204" pitchFamily="18" charset="0"/>
                          </a:rPr>
                          <m:t>3</m:t>
                        </m:r>
                      </m:sub>
                    </m:sSub>
                  </m:oMath>
                </a14:m>
                <a:endParaRPr lang="en-IN" sz="2539" dirty="0"/>
              </a:p>
              <a:p>
                <a:pPr marL="0" indent="0" algn="ctr">
                  <a:buNone/>
                </a:pPr>
                <a:endParaRPr lang="en-IN" sz="2539" dirty="0"/>
              </a:p>
            </p:txBody>
          </p:sp>
        </mc:Choice>
        <mc:Fallback xmlns="">
          <p:sp>
            <p:nvSpPr>
              <p:cNvPr id="3" name="Content Placeholder 2"/>
              <p:cNvSpPr>
                <a:spLocks noGrp="1" noRot="1" noChangeAspect="1" noMove="1" noResize="1" noEditPoints="1" noAdjustHandles="1" noChangeArrowheads="1" noChangeShapeType="1" noTextEdit="1"/>
              </p:cNvSpPr>
              <p:nvPr>
                <p:ph sz="half" idx="1"/>
              </p:nvPr>
            </p:nvSpPr>
            <p:spPr>
              <a:blipFill>
                <a:blip r:embed="rId3"/>
                <a:stretch>
                  <a:fillRect l="-1765" t="-1821" b="-2661"/>
                </a:stretch>
              </a:blipFill>
            </p:spPr>
            <p:txBody>
              <a:bodyPr/>
              <a:lstStyle/>
              <a:p>
                <a:r>
                  <a:rPr lang="en-GB">
                    <a:noFill/>
                  </a:rPr>
                  <a:t> </a:t>
                </a:r>
              </a:p>
            </p:txBody>
          </p:sp>
        </mc:Fallback>
      </mc:AlternateContent>
      <p:sp>
        <p:nvSpPr>
          <p:cNvPr id="6" name="Content Placeholder 5"/>
          <p:cNvSpPr>
            <a:spLocks noGrp="1"/>
          </p:cNvSpPr>
          <p:nvPr>
            <p:ph sz="half" idx="2"/>
          </p:nvPr>
        </p:nvSpPr>
        <p:spPr/>
        <p:txBody>
          <a:bodyPr>
            <a:normAutofit fontScale="92500"/>
          </a:bodyPr>
          <a:lstStyle/>
          <a:p>
            <a:pPr marL="0" indent="0">
              <a:buNone/>
            </a:pPr>
            <a:endParaRPr lang="en-IN" dirty="0"/>
          </a:p>
        </p:txBody>
      </p:sp>
      <p:sp>
        <p:nvSpPr>
          <p:cNvPr id="4" name="Footer Placeholder 3"/>
          <p:cNvSpPr>
            <a:spLocks noGrp="1"/>
          </p:cNvSpPr>
          <p:nvPr>
            <p:ph type="ftr" sz="quarter" idx="11"/>
          </p:nvPr>
        </p:nvSpPr>
        <p:spPr/>
        <p:txBody>
          <a:bodyPr/>
          <a:lstStyle/>
          <a:p>
            <a:r>
              <a:rPr lang="en-GB"/>
              <a:t>Lecture 3 / Electrical Principles </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14</a:t>
            </a:fld>
            <a:endParaRPr lang="en-US" dirty="0"/>
          </a:p>
        </p:txBody>
      </p:sp>
      <mc:AlternateContent xmlns:mc="http://schemas.openxmlformats.org/markup-compatibility/2006" xmlns:a14="http://schemas.microsoft.com/office/drawing/2010/main">
        <mc:Choice Requires="a14">
          <p:sp>
            <p:nvSpPr>
              <p:cNvPr id="7" name="Rounded Rectangle 6"/>
              <p:cNvSpPr/>
              <p:nvPr/>
            </p:nvSpPr>
            <p:spPr>
              <a:xfrm>
                <a:off x="6701166" y="2285894"/>
                <a:ext cx="3829775" cy="3286423"/>
              </a:xfrm>
              <a:prstGeom prst="round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en-IN" sz="2176" i="1">
                              <a:solidFill>
                                <a:schemeClr val="tx1"/>
                              </a:solidFill>
                              <a:latin typeface="Cambria Math" panose="02040503050406030204" pitchFamily="18" charset="0"/>
                            </a:rPr>
                          </m:ctrlPr>
                        </m:sSubPr>
                        <m:e>
                          <m:r>
                            <a:rPr lang="en-IN" sz="2176" i="1">
                              <a:solidFill>
                                <a:schemeClr val="tx1"/>
                              </a:solidFill>
                              <a:latin typeface="Cambria Math" panose="02040503050406030204" pitchFamily="18" charset="0"/>
                            </a:rPr>
                            <m:t>𝑉</m:t>
                          </m:r>
                        </m:e>
                        <m:sub>
                          <m:r>
                            <a:rPr lang="en-IN" sz="2176" i="1">
                              <a:solidFill>
                                <a:schemeClr val="tx1"/>
                              </a:solidFill>
                              <a:latin typeface="Cambria Math" panose="02040503050406030204" pitchFamily="18" charset="0"/>
                            </a:rPr>
                            <m:t>1</m:t>
                          </m:r>
                        </m:sub>
                      </m:sSub>
                      <m:r>
                        <a:rPr lang="en-IN" sz="2176" i="1">
                          <a:solidFill>
                            <a:schemeClr val="tx1"/>
                          </a:solidFill>
                          <a:latin typeface="Cambria Math" panose="02040503050406030204" pitchFamily="18" charset="0"/>
                        </a:rPr>
                        <m:t>=</m:t>
                      </m:r>
                      <m:f>
                        <m:fPr>
                          <m:ctrlPr>
                            <a:rPr lang="en-IN" sz="2176" i="1">
                              <a:solidFill>
                                <a:schemeClr val="tx1"/>
                              </a:solidFill>
                              <a:latin typeface="Cambria Math" panose="02040503050406030204" pitchFamily="18" charset="0"/>
                            </a:rPr>
                          </m:ctrlPr>
                        </m:fPr>
                        <m:num>
                          <m:r>
                            <a:rPr lang="en-IN" sz="2176" i="1">
                              <a:solidFill>
                                <a:schemeClr val="tx1"/>
                              </a:solidFill>
                              <a:latin typeface="Cambria Math" panose="02040503050406030204" pitchFamily="18" charset="0"/>
                            </a:rPr>
                            <m:t>𝑉</m:t>
                          </m:r>
                        </m:num>
                        <m:den>
                          <m:sSub>
                            <m:sSubPr>
                              <m:ctrlPr>
                                <a:rPr lang="en-IN" sz="2176" i="1">
                                  <a:solidFill>
                                    <a:schemeClr val="tx1"/>
                                  </a:solidFill>
                                  <a:latin typeface="Cambria Math" panose="02040503050406030204" pitchFamily="18" charset="0"/>
                                </a:rPr>
                              </m:ctrlPr>
                            </m:sSubPr>
                            <m:e>
                              <m:r>
                                <a:rPr lang="en-IN" sz="2176" i="1">
                                  <a:solidFill>
                                    <a:schemeClr val="tx1"/>
                                  </a:solidFill>
                                  <a:latin typeface="Cambria Math" panose="02040503050406030204" pitchFamily="18" charset="0"/>
                                </a:rPr>
                                <m:t>𝑅</m:t>
                              </m:r>
                            </m:e>
                            <m:sub>
                              <m:r>
                                <a:rPr lang="en-IN" sz="2176" i="1">
                                  <a:solidFill>
                                    <a:schemeClr val="tx1"/>
                                  </a:solidFill>
                                  <a:latin typeface="Cambria Math" panose="02040503050406030204" pitchFamily="18" charset="0"/>
                                </a:rPr>
                                <m:t>𝑇</m:t>
                              </m:r>
                            </m:sub>
                          </m:sSub>
                        </m:den>
                      </m:f>
                      <m:sSub>
                        <m:sSubPr>
                          <m:ctrlPr>
                            <a:rPr lang="en-IN" sz="2176" i="1">
                              <a:solidFill>
                                <a:schemeClr val="tx1"/>
                              </a:solidFill>
                              <a:latin typeface="Cambria Math" panose="02040503050406030204" pitchFamily="18" charset="0"/>
                            </a:rPr>
                          </m:ctrlPr>
                        </m:sSubPr>
                        <m:e>
                          <m:r>
                            <a:rPr lang="en-IN" sz="2176" i="1">
                              <a:solidFill>
                                <a:schemeClr val="tx1"/>
                              </a:solidFill>
                              <a:latin typeface="Cambria Math" panose="02040503050406030204" pitchFamily="18" charset="0"/>
                            </a:rPr>
                            <m:t>𝑅</m:t>
                          </m:r>
                        </m:e>
                        <m:sub>
                          <m:r>
                            <a:rPr lang="en-IN" sz="2176" i="1">
                              <a:solidFill>
                                <a:schemeClr val="tx1"/>
                              </a:solidFill>
                              <a:latin typeface="Cambria Math" panose="02040503050406030204" pitchFamily="18" charset="0"/>
                            </a:rPr>
                            <m:t>1</m:t>
                          </m:r>
                        </m:sub>
                      </m:sSub>
                    </m:oMath>
                  </m:oMathPara>
                </a14:m>
                <a:endParaRPr lang="en-IN" sz="1632" dirty="0"/>
              </a:p>
              <a:p>
                <a:pPr algn="ctr"/>
                <a:endParaRPr lang="en-IN" sz="1632" dirty="0"/>
              </a:p>
              <a:p>
                <a:pPr algn="ctr"/>
                <a14:m>
                  <m:oMathPara xmlns:m="http://schemas.openxmlformats.org/officeDocument/2006/math">
                    <m:oMathParaPr>
                      <m:jc m:val="centerGroup"/>
                    </m:oMathParaPr>
                    <m:oMath xmlns:m="http://schemas.openxmlformats.org/officeDocument/2006/math">
                      <m:sSub>
                        <m:sSubPr>
                          <m:ctrlPr>
                            <a:rPr lang="en-IN" sz="2176" i="1">
                              <a:solidFill>
                                <a:schemeClr val="tx1"/>
                              </a:solidFill>
                              <a:latin typeface="Cambria Math" panose="02040503050406030204" pitchFamily="18" charset="0"/>
                            </a:rPr>
                          </m:ctrlPr>
                        </m:sSubPr>
                        <m:e>
                          <m:r>
                            <a:rPr lang="en-IN" sz="2176" i="1">
                              <a:solidFill>
                                <a:schemeClr val="tx1"/>
                              </a:solidFill>
                              <a:latin typeface="Cambria Math" panose="02040503050406030204" pitchFamily="18" charset="0"/>
                            </a:rPr>
                            <m:t>𝑉</m:t>
                          </m:r>
                        </m:e>
                        <m:sub>
                          <m:r>
                            <a:rPr lang="en-IN" sz="2176" i="1">
                              <a:solidFill>
                                <a:schemeClr val="tx1"/>
                              </a:solidFill>
                              <a:latin typeface="Cambria Math" panose="02040503050406030204" pitchFamily="18" charset="0"/>
                            </a:rPr>
                            <m:t>2</m:t>
                          </m:r>
                        </m:sub>
                      </m:sSub>
                      <m:r>
                        <a:rPr lang="en-IN" sz="2176" i="1">
                          <a:solidFill>
                            <a:schemeClr val="tx1"/>
                          </a:solidFill>
                          <a:latin typeface="Cambria Math" panose="02040503050406030204" pitchFamily="18" charset="0"/>
                        </a:rPr>
                        <m:t>=</m:t>
                      </m:r>
                      <m:f>
                        <m:fPr>
                          <m:ctrlPr>
                            <a:rPr lang="en-IN" sz="2176" i="1">
                              <a:solidFill>
                                <a:schemeClr val="tx1"/>
                              </a:solidFill>
                              <a:latin typeface="Cambria Math" panose="02040503050406030204" pitchFamily="18" charset="0"/>
                            </a:rPr>
                          </m:ctrlPr>
                        </m:fPr>
                        <m:num>
                          <m:r>
                            <a:rPr lang="en-IN" sz="2176" i="1">
                              <a:solidFill>
                                <a:schemeClr val="tx1"/>
                              </a:solidFill>
                              <a:latin typeface="Cambria Math" panose="02040503050406030204" pitchFamily="18" charset="0"/>
                            </a:rPr>
                            <m:t>𝑉</m:t>
                          </m:r>
                        </m:num>
                        <m:den>
                          <m:sSub>
                            <m:sSubPr>
                              <m:ctrlPr>
                                <a:rPr lang="en-IN" sz="2176" i="1">
                                  <a:solidFill>
                                    <a:schemeClr val="tx1"/>
                                  </a:solidFill>
                                  <a:latin typeface="Cambria Math" panose="02040503050406030204" pitchFamily="18" charset="0"/>
                                </a:rPr>
                              </m:ctrlPr>
                            </m:sSubPr>
                            <m:e>
                              <m:r>
                                <a:rPr lang="en-IN" sz="2176" i="1">
                                  <a:solidFill>
                                    <a:schemeClr val="tx1"/>
                                  </a:solidFill>
                                  <a:latin typeface="Cambria Math" panose="02040503050406030204" pitchFamily="18" charset="0"/>
                                </a:rPr>
                                <m:t>𝑅</m:t>
                              </m:r>
                            </m:e>
                            <m:sub>
                              <m:r>
                                <a:rPr lang="en-IN" sz="2176" i="1">
                                  <a:solidFill>
                                    <a:schemeClr val="tx1"/>
                                  </a:solidFill>
                                  <a:latin typeface="Cambria Math" panose="02040503050406030204" pitchFamily="18" charset="0"/>
                                </a:rPr>
                                <m:t>𝑇</m:t>
                              </m:r>
                            </m:sub>
                          </m:sSub>
                        </m:den>
                      </m:f>
                      <m:sSub>
                        <m:sSubPr>
                          <m:ctrlPr>
                            <a:rPr lang="en-IN" sz="2176" i="1">
                              <a:solidFill>
                                <a:schemeClr val="tx1"/>
                              </a:solidFill>
                              <a:latin typeface="Cambria Math" panose="02040503050406030204" pitchFamily="18" charset="0"/>
                            </a:rPr>
                          </m:ctrlPr>
                        </m:sSubPr>
                        <m:e>
                          <m:r>
                            <a:rPr lang="en-IN" sz="2176" i="1">
                              <a:solidFill>
                                <a:schemeClr val="tx1"/>
                              </a:solidFill>
                              <a:latin typeface="Cambria Math" panose="02040503050406030204" pitchFamily="18" charset="0"/>
                            </a:rPr>
                            <m:t>𝑅</m:t>
                          </m:r>
                        </m:e>
                        <m:sub>
                          <m:r>
                            <a:rPr lang="en-IN" sz="2176" i="1">
                              <a:solidFill>
                                <a:schemeClr val="tx1"/>
                              </a:solidFill>
                              <a:latin typeface="Cambria Math" panose="02040503050406030204" pitchFamily="18" charset="0"/>
                            </a:rPr>
                            <m:t>2</m:t>
                          </m:r>
                        </m:sub>
                      </m:sSub>
                    </m:oMath>
                  </m:oMathPara>
                </a14:m>
                <a:endParaRPr lang="en-IN" sz="1632" dirty="0"/>
              </a:p>
              <a:p>
                <a:pPr algn="ctr"/>
                <a:endParaRPr lang="en-IN" sz="1632" dirty="0"/>
              </a:p>
              <a:p>
                <a:pPr algn="ctr"/>
                <a14:m>
                  <m:oMathPara xmlns:m="http://schemas.openxmlformats.org/officeDocument/2006/math">
                    <m:oMathParaPr>
                      <m:jc m:val="centerGroup"/>
                    </m:oMathParaPr>
                    <m:oMath xmlns:m="http://schemas.openxmlformats.org/officeDocument/2006/math">
                      <m:sSub>
                        <m:sSubPr>
                          <m:ctrlPr>
                            <a:rPr lang="en-IN" sz="2176" i="1">
                              <a:solidFill>
                                <a:schemeClr val="tx1"/>
                              </a:solidFill>
                              <a:latin typeface="Cambria Math" panose="02040503050406030204" pitchFamily="18" charset="0"/>
                            </a:rPr>
                          </m:ctrlPr>
                        </m:sSubPr>
                        <m:e>
                          <m:r>
                            <a:rPr lang="en-IN" sz="2176" i="1">
                              <a:solidFill>
                                <a:schemeClr val="tx1"/>
                              </a:solidFill>
                              <a:latin typeface="Cambria Math" panose="02040503050406030204" pitchFamily="18" charset="0"/>
                            </a:rPr>
                            <m:t>𝑉</m:t>
                          </m:r>
                        </m:e>
                        <m:sub>
                          <m:r>
                            <a:rPr lang="en-IN" sz="2176" i="1">
                              <a:solidFill>
                                <a:schemeClr val="tx1"/>
                              </a:solidFill>
                              <a:latin typeface="Cambria Math" panose="02040503050406030204" pitchFamily="18" charset="0"/>
                            </a:rPr>
                            <m:t>3</m:t>
                          </m:r>
                        </m:sub>
                      </m:sSub>
                      <m:r>
                        <a:rPr lang="en-IN" sz="2176" i="1">
                          <a:solidFill>
                            <a:schemeClr val="tx1"/>
                          </a:solidFill>
                          <a:latin typeface="Cambria Math" panose="02040503050406030204" pitchFamily="18" charset="0"/>
                        </a:rPr>
                        <m:t>=</m:t>
                      </m:r>
                      <m:f>
                        <m:fPr>
                          <m:ctrlPr>
                            <a:rPr lang="en-IN" sz="2176" i="1">
                              <a:solidFill>
                                <a:schemeClr val="tx1"/>
                              </a:solidFill>
                              <a:latin typeface="Cambria Math" panose="02040503050406030204" pitchFamily="18" charset="0"/>
                            </a:rPr>
                          </m:ctrlPr>
                        </m:fPr>
                        <m:num>
                          <m:r>
                            <a:rPr lang="en-IN" sz="2176" i="1">
                              <a:solidFill>
                                <a:schemeClr val="tx1"/>
                              </a:solidFill>
                              <a:latin typeface="Cambria Math" panose="02040503050406030204" pitchFamily="18" charset="0"/>
                            </a:rPr>
                            <m:t>𝑉</m:t>
                          </m:r>
                        </m:num>
                        <m:den>
                          <m:sSub>
                            <m:sSubPr>
                              <m:ctrlPr>
                                <a:rPr lang="en-IN" sz="2176" i="1">
                                  <a:solidFill>
                                    <a:schemeClr val="tx1"/>
                                  </a:solidFill>
                                  <a:latin typeface="Cambria Math" panose="02040503050406030204" pitchFamily="18" charset="0"/>
                                </a:rPr>
                              </m:ctrlPr>
                            </m:sSubPr>
                            <m:e>
                              <m:r>
                                <a:rPr lang="en-IN" sz="2176" i="1">
                                  <a:solidFill>
                                    <a:schemeClr val="tx1"/>
                                  </a:solidFill>
                                  <a:latin typeface="Cambria Math" panose="02040503050406030204" pitchFamily="18" charset="0"/>
                                </a:rPr>
                                <m:t>𝑅</m:t>
                              </m:r>
                            </m:e>
                            <m:sub>
                              <m:r>
                                <a:rPr lang="en-IN" sz="2176" i="1">
                                  <a:solidFill>
                                    <a:schemeClr val="tx1"/>
                                  </a:solidFill>
                                  <a:latin typeface="Cambria Math" panose="02040503050406030204" pitchFamily="18" charset="0"/>
                                </a:rPr>
                                <m:t>𝑇</m:t>
                              </m:r>
                            </m:sub>
                          </m:sSub>
                        </m:den>
                      </m:f>
                      <m:sSub>
                        <m:sSubPr>
                          <m:ctrlPr>
                            <a:rPr lang="en-IN" sz="2176" i="1">
                              <a:solidFill>
                                <a:schemeClr val="tx1"/>
                              </a:solidFill>
                              <a:latin typeface="Cambria Math" panose="02040503050406030204" pitchFamily="18" charset="0"/>
                            </a:rPr>
                          </m:ctrlPr>
                        </m:sSubPr>
                        <m:e>
                          <m:r>
                            <a:rPr lang="en-IN" sz="2176" i="1">
                              <a:solidFill>
                                <a:schemeClr val="tx1"/>
                              </a:solidFill>
                              <a:latin typeface="Cambria Math" panose="02040503050406030204" pitchFamily="18" charset="0"/>
                            </a:rPr>
                            <m:t>𝑅</m:t>
                          </m:r>
                        </m:e>
                        <m:sub>
                          <m:r>
                            <a:rPr lang="en-IN" sz="2176" i="1">
                              <a:solidFill>
                                <a:schemeClr val="tx1"/>
                              </a:solidFill>
                              <a:latin typeface="Cambria Math" panose="02040503050406030204" pitchFamily="18" charset="0"/>
                            </a:rPr>
                            <m:t>3</m:t>
                          </m:r>
                        </m:sub>
                      </m:sSub>
                    </m:oMath>
                  </m:oMathPara>
                </a14:m>
                <a:endParaRPr lang="en-IN" sz="1632" dirty="0"/>
              </a:p>
            </p:txBody>
          </p:sp>
        </mc:Choice>
        <mc:Fallback xmlns="">
          <p:sp>
            <p:nvSpPr>
              <p:cNvPr id="7" name="Rounded Rectangle 6"/>
              <p:cNvSpPr>
                <a:spLocks noRot="1" noChangeAspect="1" noMove="1" noResize="1" noEditPoints="1" noAdjustHandles="1" noChangeArrowheads="1" noChangeShapeType="1" noTextEdit="1"/>
              </p:cNvSpPr>
              <p:nvPr/>
            </p:nvSpPr>
            <p:spPr>
              <a:xfrm>
                <a:off x="6701166" y="2285894"/>
                <a:ext cx="3829775" cy="3286423"/>
              </a:xfrm>
              <a:prstGeom prst="roundRect">
                <a:avLst/>
              </a:prstGeom>
              <a:blipFill>
                <a:blip r:embed="rId4"/>
                <a:stretch>
                  <a:fillRect/>
                </a:stretch>
              </a:blipFill>
              <a:ln>
                <a:solidFill>
                  <a:schemeClr val="tx1"/>
                </a:solidFill>
              </a:ln>
            </p:spPr>
            <p:txBody>
              <a:bodyPr/>
              <a:lstStyle/>
              <a:p>
                <a:r>
                  <a:rPr lang="en-GB">
                    <a:noFill/>
                  </a:rPr>
                  <a:t> </a:t>
                </a:r>
              </a:p>
            </p:txBody>
          </p:sp>
        </mc:Fallback>
      </mc:AlternateContent>
      <p:sp>
        <p:nvSpPr>
          <p:cNvPr id="10" name="TextBox 9">
            <a:extLst>
              <a:ext uri="{FF2B5EF4-FFF2-40B4-BE49-F238E27FC236}">
                <a16:creationId xmlns:a16="http://schemas.microsoft.com/office/drawing/2014/main" id="{3D48A9E3-704A-1501-D3F2-AFAF59CCB35A}"/>
              </a:ext>
            </a:extLst>
          </p:cNvPr>
          <p:cNvSpPr txBox="1"/>
          <p:nvPr/>
        </p:nvSpPr>
        <p:spPr>
          <a:xfrm>
            <a:off x="2217879" y="6307693"/>
            <a:ext cx="6167596" cy="369332"/>
          </a:xfrm>
          <a:prstGeom prst="rect">
            <a:avLst/>
          </a:prstGeom>
          <a:noFill/>
        </p:spPr>
        <p:txBody>
          <a:bodyPr wrap="square">
            <a:spAutoFit/>
          </a:bodyPr>
          <a:lstStyle/>
          <a:p>
            <a:pPr marL="0" indent="0" algn="ctr">
              <a:buNone/>
            </a:pPr>
            <a:r>
              <a:rPr lang="en-GB" sz="1800" dirty="0"/>
              <a:t>Lecture 3 / Electrical Principles</a:t>
            </a:r>
            <a:endParaRPr lang="en-US" sz="1800" dirty="0"/>
          </a:p>
        </p:txBody>
      </p:sp>
    </p:spTree>
    <p:extLst>
      <p:ext uri="{BB962C8B-B14F-4D97-AF65-F5344CB8AC3E}">
        <p14:creationId xmlns:p14="http://schemas.microsoft.com/office/powerpoint/2010/main" val="3101842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7">
                                            <p:txEl>
                                              <p:pRg st="0" end="0"/>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7">
                                            <p:txEl>
                                              <p:pRg st="2" end="2"/>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04887" y="0"/>
            <a:ext cx="4982225" cy="1325563"/>
          </a:xfrm>
        </p:spPr>
        <p:txBody>
          <a:bodyPr/>
          <a:lstStyle/>
          <a:p>
            <a:pPr algn="l"/>
            <a:r>
              <a:rPr lang="en-IN" b="1" dirty="0">
                <a:solidFill>
                  <a:schemeClr val="bg1"/>
                </a:solidFill>
              </a:rPr>
              <a:t>Voltage divider rule</a:t>
            </a:r>
          </a:p>
        </p:txBody>
      </p:sp>
      <p:sp>
        <p:nvSpPr>
          <p:cNvPr id="3" name="Content Placeholder 2"/>
          <p:cNvSpPr>
            <a:spLocks noGrp="1"/>
          </p:cNvSpPr>
          <p:nvPr>
            <p:ph sz="half" idx="1"/>
          </p:nvPr>
        </p:nvSpPr>
        <p:spPr>
          <a:xfrm>
            <a:off x="838200" y="1825625"/>
            <a:ext cx="10267950" cy="4351338"/>
          </a:xfrm>
        </p:spPr>
        <p:txBody>
          <a:bodyPr>
            <a:normAutofit/>
          </a:bodyPr>
          <a:lstStyle/>
          <a:p>
            <a:pPr marL="0" indent="0" algn="just">
              <a:buNone/>
            </a:pPr>
            <a:r>
              <a:rPr lang="en-US" sz="3200" dirty="0"/>
              <a:t>The </a:t>
            </a:r>
            <a:r>
              <a:rPr lang="en-US" sz="3200" b="1" dirty="0"/>
              <a:t>Voltage Divider Rule </a:t>
            </a:r>
            <a:r>
              <a:rPr lang="en-US" sz="3200" dirty="0"/>
              <a:t>states that the voltage across any resistor in a series circuit equals the total applied voltage multiplied by the ratio of that resistor’s resistance to the total series resistance.</a:t>
            </a:r>
            <a:endParaRPr lang="en-GB" sz="3200" dirty="0"/>
          </a:p>
        </p:txBody>
      </p:sp>
      <p:sp>
        <p:nvSpPr>
          <p:cNvPr id="4" name="Footer Placeholder 3"/>
          <p:cNvSpPr>
            <a:spLocks noGrp="1"/>
          </p:cNvSpPr>
          <p:nvPr>
            <p:ph type="ftr" sz="quarter" idx="11"/>
          </p:nvPr>
        </p:nvSpPr>
        <p:spPr/>
        <p:txBody>
          <a:bodyPr/>
          <a:lstStyle/>
          <a:p>
            <a:r>
              <a:rPr lang="en-GB"/>
              <a:t>Lecture 3 / Electrical Principles </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15</a:t>
            </a:fld>
            <a:endParaRPr lang="en-US" dirty="0"/>
          </a:p>
        </p:txBody>
      </p:sp>
      <p:sp>
        <p:nvSpPr>
          <p:cNvPr id="10" name="TextBox 9">
            <a:extLst>
              <a:ext uri="{FF2B5EF4-FFF2-40B4-BE49-F238E27FC236}">
                <a16:creationId xmlns:a16="http://schemas.microsoft.com/office/drawing/2014/main" id="{3D48A9E3-704A-1501-D3F2-AFAF59CCB35A}"/>
              </a:ext>
            </a:extLst>
          </p:cNvPr>
          <p:cNvSpPr txBox="1"/>
          <p:nvPr/>
        </p:nvSpPr>
        <p:spPr>
          <a:xfrm>
            <a:off x="2217879" y="6307693"/>
            <a:ext cx="6167596" cy="369332"/>
          </a:xfrm>
          <a:prstGeom prst="rect">
            <a:avLst/>
          </a:prstGeom>
          <a:noFill/>
        </p:spPr>
        <p:txBody>
          <a:bodyPr wrap="square">
            <a:spAutoFit/>
          </a:bodyPr>
          <a:lstStyle/>
          <a:p>
            <a:pPr marL="0" indent="0" algn="ctr">
              <a:buNone/>
            </a:pPr>
            <a:r>
              <a:rPr lang="en-GB" sz="1800" dirty="0"/>
              <a:t>Lecture3 / Electrical Principles</a:t>
            </a:r>
            <a:endParaRPr lang="en-US" sz="1800" dirty="0"/>
          </a:p>
        </p:txBody>
      </p:sp>
    </p:spTree>
    <p:extLst>
      <p:ext uri="{BB962C8B-B14F-4D97-AF65-F5344CB8AC3E}">
        <p14:creationId xmlns:p14="http://schemas.microsoft.com/office/powerpoint/2010/main" val="24332473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22436" y="31094"/>
            <a:ext cx="4644695" cy="1325563"/>
          </a:xfrm>
        </p:spPr>
        <p:txBody>
          <a:bodyPr/>
          <a:lstStyle/>
          <a:p>
            <a:pPr algn="l"/>
            <a:r>
              <a:rPr lang="en-IN" b="1" dirty="0">
                <a:solidFill>
                  <a:schemeClr val="bg1"/>
                </a:solidFill>
              </a:rPr>
              <a:t>Current divider rule</a:t>
            </a:r>
          </a:p>
        </p:txBody>
      </p:sp>
      <p:sp>
        <p:nvSpPr>
          <p:cNvPr id="4" name="Footer Placeholder 3"/>
          <p:cNvSpPr>
            <a:spLocks noGrp="1"/>
          </p:cNvSpPr>
          <p:nvPr>
            <p:ph type="ftr" sz="quarter" idx="11"/>
          </p:nvPr>
        </p:nvSpPr>
        <p:spPr>
          <a:xfrm>
            <a:off x="2024292" y="6461781"/>
            <a:ext cx="6012295" cy="365125"/>
          </a:xfrm>
        </p:spPr>
        <p:txBody>
          <a:bodyPr/>
          <a:lstStyle/>
          <a:p>
            <a:r>
              <a:rPr lang="en-GB" i="1"/>
              <a:t>Lecture 3 / Electrical Principles </a:t>
            </a:r>
            <a:endParaRPr lang="en-US" i="1"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16</a:t>
            </a:fld>
            <a:endParaRPr lang="en-US" dirty="0"/>
          </a:p>
        </p:txBody>
      </p:sp>
      <p:sp>
        <p:nvSpPr>
          <p:cNvPr id="3" name="Content Placeholder 2"/>
          <p:cNvSpPr>
            <a:spLocks noGrp="1"/>
          </p:cNvSpPr>
          <p:nvPr>
            <p:ph idx="1"/>
          </p:nvPr>
        </p:nvSpPr>
        <p:spPr>
          <a:xfrm>
            <a:off x="361950" y="1600202"/>
            <a:ext cx="10972800" cy="2051048"/>
          </a:xfrm>
        </p:spPr>
        <p:txBody>
          <a:bodyPr>
            <a:normAutofit/>
          </a:bodyPr>
          <a:lstStyle/>
          <a:p>
            <a:pPr marL="0" indent="0">
              <a:buNone/>
            </a:pPr>
            <a:r>
              <a:rPr lang="en-IN" b="1" dirty="0"/>
              <a:t>Current divider rule:</a:t>
            </a:r>
          </a:p>
          <a:p>
            <a:pPr marL="0" indent="0">
              <a:buNone/>
            </a:pPr>
            <a:r>
              <a:rPr lang="en-IN" dirty="0"/>
              <a:t>Current divider rule is used in </a:t>
            </a:r>
            <a:r>
              <a:rPr lang="en-IN" b="1" dirty="0"/>
              <a:t>parallel circuits </a:t>
            </a:r>
            <a:r>
              <a:rPr lang="en-IN" dirty="0"/>
              <a:t>to find the branch currents, if the </a:t>
            </a:r>
            <a:r>
              <a:rPr lang="en-IN" b="1" dirty="0"/>
              <a:t>total current is known</a:t>
            </a:r>
            <a:r>
              <a:rPr lang="en-IN" dirty="0"/>
              <a:t>. </a:t>
            </a:r>
            <a:endParaRPr lang="en-IN" b="1"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63262" y="2951648"/>
            <a:ext cx="4158338" cy="2943401"/>
          </a:xfrm>
          <a:prstGeom prst="rect">
            <a:avLst/>
          </a:prstGeom>
        </p:spPr>
      </p:pic>
    </p:spTree>
    <p:extLst>
      <p:ext uri="{BB962C8B-B14F-4D97-AF65-F5344CB8AC3E}">
        <p14:creationId xmlns:p14="http://schemas.microsoft.com/office/powerpoint/2010/main" val="35789275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79512" y="177274"/>
            <a:ext cx="4853350" cy="1015880"/>
          </a:xfrm>
        </p:spPr>
        <p:txBody>
          <a:bodyPr/>
          <a:lstStyle/>
          <a:p>
            <a:pPr algn="l"/>
            <a:r>
              <a:rPr lang="en-IN" b="1" dirty="0">
                <a:solidFill>
                  <a:schemeClr val="bg1"/>
                </a:solidFill>
              </a:rPr>
              <a:t>Current divider rule</a:t>
            </a:r>
          </a:p>
        </p:txBody>
      </p:sp>
      <p:sp>
        <p:nvSpPr>
          <p:cNvPr id="4" name="Footer Placeholder 3"/>
          <p:cNvSpPr>
            <a:spLocks noGrp="1"/>
          </p:cNvSpPr>
          <p:nvPr>
            <p:ph type="ftr" sz="quarter" idx="11"/>
          </p:nvPr>
        </p:nvSpPr>
        <p:spPr>
          <a:xfrm>
            <a:off x="1910781" y="6461781"/>
            <a:ext cx="6125806" cy="365125"/>
          </a:xfrm>
        </p:spPr>
        <p:txBody>
          <a:bodyPr/>
          <a:lstStyle/>
          <a:p>
            <a:r>
              <a:rPr lang="en-GB"/>
              <a:t>Lecture 3 / Electrical Principles </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17</a:t>
            </a:fld>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822347" y="1147604"/>
                <a:ext cx="9635264" cy="4989310"/>
              </a:xfrm>
            </p:spPr>
            <p:txBody>
              <a:bodyPr>
                <a:normAutofit fontScale="55000" lnSpcReduction="20000"/>
              </a:bodyPr>
              <a:lstStyle/>
              <a:p>
                <a:pPr marL="0" indent="0">
                  <a:lnSpc>
                    <a:spcPct val="150000"/>
                  </a:lnSpc>
                  <a:buNone/>
                </a:pPr>
                <a:r>
                  <a:rPr lang="en-IN" b="1" dirty="0"/>
                  <a:t>In the circuit, Voltage across AB can be written using Ohms Law</a:t>
                </a:r>
              </a:p>
              <a:p>
                <a:pPr marL="0" indent="0">
                  <a:lnSpc>
                    <a:spcPct val="150000"/>
                  </a:lnSpc>
                  <a:buNone/>
                </a:pPr>
                <a14:m>
                  <m:oMath xmlns:m="http://schemas.openxmlformats.org/officeDocument/2006/math">
                    <m:sSub>
                      <m:sSubPr>
                        <m:ctrlPr>
                          <a:rPr lang="en-IN" b="1" i="1" smtClean="0">
                            <a:latin typeface="Cambria Math" panose="02040503050406030204" pitchFamily="18" charset="0"/>
                          </a:rPr>
                        </m:ctrlPr>
                      </m:sSubPr>
                      <m:e>
                        <m:r>
                          <a:rPr lang="en-IN" b="1" i="1" smtClean="0">
                            <a:latin typeface="Cambria Math" panose="02040503050406030204" pitchFamily="18" charset="0"/>
                          </a:rPr>
                          <m:t>𝑽</m:t>
                        </m:r>
                      </m:e>
                      <m:sub>
                        <m:r>
                          <a:rPr lang="en-IN" b="1" i="1" smtClean="0">
                            <a:latin typeface="Cambria Math" panose="02040503050406030204" pitchFamily="18" charset="0"/>
                          </a:rPr>
                          <m:t>𝑨𝑩</m:t>
                        </m:r>
                      </m:sub>
                    </m:sSub>
                    <m:r>
                      <a:rPr lang="en-IN" b="1" i="1" smtClean="0">
                        <a:latin typeface="Cambria Math" panose="02040503050406030204" pitchFamily="18" charset="0"/>
                      </a:rPr>
                      <m:t>=</m:t>
                    </m:r>
                    <m:sSub>
                      <m:sSubPr>
                        <m:ctrlPr>
                          <a:rPr lang="en-IN" b="1" i="1" smtClean="0">
                            <a:latin typeface="Cambria Math" panose="02040503050406030204" pitchFamily="18" charset="0"/>
                          </a:rPr>
                        </m:ctrlPr>
                      </m:sSubPr>
                      <m:e>
                        <m:r>
                          <a:rPr lang="en-IN" b="1" i="1" smtClean="0">
                            <a:latin typeface="Cambria Math" panose="02040503050406030204" pitchFamily="18" charset="0"/>
                          </a:rPr>
                          <m:t>𝑰</m:t>
                        </m:r>
                      </m:e>
                      <m:sub>
                        <m:r>
                          <a:rPr lang="en-IN" b="1" i="1" smtClean="0">
                            <a:latin typeface="Cambria Math" panose="02040503050406030204" pitchFamily="18" charset="0"/>
                          </a:rPr>
                          <m:t>𝟏</m:t>
                        </m:r>
                      </m:sub>
                    </m:sSub>
                    <m:sSub>
                      <m:sSubPr>
                        <m:ctrlPr>
                          <a:rPr lang="en-IN" b="1" i="1" smtClean="0">
                            <a:latin typeface="Cambria Math" panose="02040503050406030204" pitchFamily="18" charset="0"/>
                          </a:rPr>
                        </m:ctrlPr>
                      </m:sSubPr>
                      <m:e>
                        <m:r>
                          <a:rPr lang="en-IN" b="1" i="1" smtClean="0">
                            <a:latin typeface="Cambria Math" panose="02040503050406030204" pitchFamily="18" charset="0"/>
                          </a:rPr>
                          <m:t>𝑹</m:t>
                        </m:r>
                      </m:e>
                      <m:sub>
                        <m:r>
                          <a:rPr lang="en-IN" b="1" i="1" smtClean="0">
                            <a:latin typeface="Cambria Math" panose="02040503050406030204" pitchFamily="18" charset="0"/>
                          </a:rPr>
                          <m:t>𝟏</m:t>
                        </m:r>
                      </m:sub>
                    </m:sSub>
                    <m:r>
                      <a:rPr lang="en-IN" b="1" i="1" smtClean="0">
                        <a:latin typeface="Cambria Math" panose="02040503050406030204" pitchFamily="18" charset="0"/>
                      </a:rPr>
                      <m:t>=</m:t>
                    </m:r>
                    <m:sSub>
                      <m:sSubPr>
                        <m:ctrlPr>
                          <a:rPr lang="en-IN" b="1" i="1">
                            <a:latin typeface="Cambria Math" panose="02040503050406030204" pitchFamily="18" charset="0"/>
                          </a:rPr>
                        </m:ctrlPr>
                      </m:sSubPr>
                      <m:e>
                        <m:r>
                          <a:rPr lang="en-IN" b="1" i="1">
                            <a:latin typeface="Cambria Math" panose="02040503050406030204" pitchFamily="18" charset="0"/>
                          </a:rPr>
                          <m:t>𝑰</m:t>
                        </m:r>
                      </m:e>
                      <m:sub>
                        <m:r>
                          <a:rPr lang="en-IN" b="1" i="1" smtClean="0">
                            <a:latin typeface="Cambria Math" panose="02040503050406030204" pitchFamily="18" charset="0"/>
                          </a:rPr>
                          <m:t>𝟐</m:t>
                        </m:r>
                      </m:sub>
                    </m:sSub>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smtClean="0">
                            <a:latin typeface="Cambria Math" panose="02040503050406030204" pitchFamily="18" charset="0"/>
                          </a:rPr>
                          <m:t>𝟐</m:t>
                        </m:r>
                      </m:sub>
                    </m:sSub>
                  </m:oMath>
                </a14:m>
                <a:r>
                  <a:rPr lang="en-IN" b="1" dirty="0"/>
                  <a:t> ……………….(1)</a:t>
                </a:r>
              </a:p>
              <a:p>
                <a:pPr marL="0" indent="0">
                  <a:lnSpc>
                    <a:spcPct val="150000"/>
                  </a:lnSpc>
                  <a:buNone/>
                </a:pPr>
                <a:r>
                  <a:rPr lang="en-IN" b="1" dirty="0"/>
                  <a:t>Total current in the circuit is</a:t>
                </a:r>
              </a:p>
              <a:p>
                <a:pPr marL="0" indent="0">
                  <a:lnSpc>
                    <a:spcPct val="150000"/>
                  </a:lnSpc>
                  <a:buNone/>
                </a:pPr>
                <a14:m>
                  <m:oMath xmlns:m="http://schemas.openxmlformats.org/officeDocument/2006/math">
                    <m:r>
                      <a:rPr lang="en-IN" b="1" i="1" smtClean="0">
                        <a:latin typeface="Cambria Math" panose="02040503050406030204" pitchFamily="18" charset="0"/>
                      </a:rPr>
                      <m:t>𝑰</m:t>
                    </m:r>
                    <m:r>
                      <a:rPr lang="en-IN" b="1" i="1" smtClean="0">
                        <a:latin typeface="Cambria Math" panose="02040503050406030204" pitchFamily="18" charset="0"/>
                      </a:rPr>
                      <m:t>=</m:t>
                    </m:r>
                    <m:sSub>
                      <m:sSubPr>
                        <m:ctrlPr>
                          <a:rPr lang="en-IN" b="1" i="1">
                            <a:latin typeface="Cambria Math" panose="02040503050406030204" pitchFamily="18" charset="0"/>
                          </a:rPr>
                        </m:ctrlPr>
                      </m:sSubPr>
                      <m:e>
                        <m:r>
                          <a:rPr lang="en-IN" b="1" i="1">
                            <a:latin typeface="Cambria Math" panose="02040503050406030204" pitchFamily="18" charset="0"/>
                          </a:rPr>
                          <m:t>𝑰</m:t>
                        </m:r>
                      </m:e>
                      <m:sub>
                        <m:r>
                          <a:rPr lang="en-IN" b="1" i="1">
                            <a:latin typeface="Cambria Math" panose="02040503050406030204" pitchFamily="18" charset="0"/>
                          </a:rPr>
                          <m:t>𝟏</m:t>
                        </m:r>
                      </m:sub>
                    </m:sSub>
                    <m:r>
                      <a:rPr lang="en-IN" b="1" i="1" smtClean="0">
                        <a:latin typeface="Cambria Math" panose="02040503050406030204" pitchFamily="18" charset="0"/>
                      </a:rPr>
                      <m:t>+</m:t>
                    </m:r>
                    <m:sSub>
                      <m:sSubPr>
                        <m:ctrlPr>
                          <a:rPr lang="en-IN" b="1" i="1">
                            <a:latin typeface="Cambria Math" panose="02040503050406030204" pitchFamily="18" charset="0"/>
                          </a:rPr>
                        </m:ctrlPr>
                      </m:sSubPr>
                      <m:e>
                        <m:r>
                          <a:rPr lang="en-IN" b="1" i="1">
                            <a:latin typeface="Cambria Math" panose="02040503050406030204" pitchFamily="18" charset="0"/>
                          </a:rPr>
                          <m:t>𝑰</m:t>
                        </m:r>
                      </m:e>
                      <m:sub>
                        <m:r>
                          <a:rPr lang="en-IN" b="1" i="1" smtClean="0">
                            <a:latin typeface="Cambria Math" panose="02040503050406030204" pitchFamily="18" charset="0"/>
                          </a:rPr>
                          <m:t>𝟐</m:t>
                        </m:r>
                      </m:sub>
                    </m:sSub>
                  </m:oMath>
                </a14:m>
                <a:r>
                  <a:rPr lang="en-IN" b="1" dirty="0"/>
                  <a:t> ………………………….(2)</a:t>
                </a:r>
              </a:p>
              <a:p>
                <a:pPr marL="0" indent="0">
                  <a:lnSpc>
                    <a:spcPct val="150000"/>
                  </a:lnSpc>
                  <a:buNone/>
                </a:pPr>
                <a:r>
                  <a:rPr lang="en-IN" b="1" dirty="0"/>
                  <a:t>Rearranging</a:t>
                </a:r>
              </a:p>
              <a:p>
                <a:pPr marL="0" indent="0">
                  <a:lnSpc>
                    <a:spcPct val="150000"/>
                  </a:lnSpc>
                  <a:buNone/>
                </a:pPr>
                <a14:m>
                  <m:oMath xmlns:m="http://schemas.openxmlformats.org/officeDocument/2006/math">
                    <m:sSub>
                      <m:sSubPr>
                        <m:ctrlPr>
                          <a:rPr lang="en-IN" b="1" i="1" smtClean="0">
                            <a:latin typeface="Cambria Math" panose="02040503050406030204" pitchFamily="18" charset="0"/>
                          </a:rPr>
                        </m:ctrlPr>
                      </m:sSubPr>
                      <m:e>
                        <m:r>
                          <a:rPr lang="en-IN" b="1" i="1">
                            <a:latin typeface="Cambria Math" panose="02040503050406030204" pitchFamily="18" charset="0"/>
                          </a:rPr>
                          <m:t>𝑰</m:t>
                        </m:r>
                      </m:e>
                      <m:sub>
                        <m:r>
                          <a:rPr lang="en-IN" b="1" i="1">
                            <a:latin typeface="Cambria Math" panose="02040503050406030204" pitchFamily="18" charset="0"/>
                          </a:rPr>
                          <m:t>𝟐</m:t>
                        </m:r>
                      </m:sub>
                    </m:sSub>
                    <m:r>
                      <a:rPr lang="en-IN" b="1" i="1">
                        <a:latin typeface="Cambria Math" panose="02040503050406030204" pitchFamily="18" charset="0"/>
                      </a:rPr>
                      <m:t>=</m:t>
                    </m:r>
                    <m:r>
                      <a:rPr lang="en-IN" b="1" i="1">
                        <a:latin typeface="Cambria Math" panose="02040503050406030204" pitchFamily="18" charset="0"/>
                      </a:rPr>
                      <m:t>𝑰</m:t>
                    </m:r>
                    <m:r>
                      <a:rPr lang="en-IN" b="1" i="1">
                        <a:latin typeface="Cambria Math" panose="02040503050406030204" pitchFamily="18" charset="0"/>
                      </a:rPr>
                      <m:t> −</m:t>
                    </m:r>
                    <m:sSub>
                      <m:sSubPr>
                        <m:ctrlPr>
                          <a:rPr lang="en-IN" b="1" i="1">
                            <a:latin typeface="Cambria Math" panose="02040503050406030204" pitchFamily="18" charset="0"/>
                          </a:rPr>
                        </m:ctrlPr>
                      </m:sSubPr>
                      <m:e>
                        <m:r>
                          <a:rPr lang="en-IN" b="1" i="1">
                            <a:latin typeface="Cambria Math" panose="02040503050406030204" pitchFamily="18" charset="0"/>
                          </a:rPr>
                          <m:t>𝑰</m:t>
                        </m:r>
                      </m:e>
                      <m:sub>
                        <m:r>
                          <a:rPr lang="en-IN" b="1" i="1">
                            <a:latin typeface="Cambria Math" panose="02040503050406030204" pitchFamily="18" charset="0"/>
                          </a:rPr>
                          <m:t>𝟏</m:t>
                        </m:r>
                      </m:sub>
                    </m:sSub>
                  </m:oMath>
                </a14:m>
                <a:r>
                  <a:rPr lang="en-IN" b="1" dirty="0"/>
                  <a:t>…………….. (3)</a:t>
                </a:r>
              </a:p>
              <a:p>
                <a:pPr marL="0" indent="0">
                  <a:lnSpc>
                    <a:spcPct val="150000"/>
                  </a:lnSpc>
                  <a:buNone/>
                </a:pPr>
                <a:r>
                  <a:rPr lang="en-IN" b="1" dirty="0"/>
                  <a:t>Sub </a:t>
                </a:r>
                <a:r>
                  <a:rPr lang="en-IN" b="1" dirty="0" err="1"/>
                  <a:t>eq</a:t>
                </a:r>
                <a:r>
                  <a:rPr lang="en-IN" b="1" dirty="0"/>
                  <a:t> (3) in </a:t>
                </a:r>
                <a:r>
                  <a:rPr lang="en-IN" b="1" dirty="0" err="1"/>
                  <a:t>eq</a:t>
                </a:r>
                <a:r>
                  <a:rPr lang="en-IN" b="1" dirty="0"/>
                  <a:t> (1)</a:t>
                </a:r>
              </a:p>
              <a:p>
                <a:pPr marL="0" indent="0">
                  <a:lnSpc>
                    <a:spcPct val="150000"/>
                  </a:lnSpc>
                  <a:buNone/>
                </a:pPr>
                <a14:m>
                  <m:oMath xmlns:m="http://schemas.openxmlformats.org/officeDocument/2006/math">
                    <m:sSub>
                      <m:sSubPr>
                        <m:ctrlPr>
                          <a:rPr lang="en-IN" b="1" i="1" smtClean="0">
                            <a:latin typeface="Cambria Math" panose="02040503050406030204" pitchFamily="18" charset="0"/>
                          </a:rPr>
                        </m:ctrlPr>
                      </m:sSubPr>
                      <m:e>
                        <m:r>
                          <a:rPr lang="en-IN" b="1" i="1">
                            <a:latin typeface="Cambria Math" panose="02040503050406030204" pitchFamily="18" charset="0"/>
                          </a:rPr>
                          <m:t>𝑰</m:t>
                        </m:r>
                      </m:e>
                      <m:sub>
                        <m:r>
                          <a:rPr lang="en-IN" b="1" i="1">
                            <a:latin typeface="Cambria Math" panose="02040503050406030204" pitchFamily="18" charset="0"/>
                          </a:rPr>
                          <m:t>𝟏</m:t>
                        </m:r>
                      </m:sub>
                    </m:sSub>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𝟏</m:t>
                        </m:r>
                      </m:sub>
                    </m:sSub>
                    <m:r>
                      <a:rPr lang="en-IN" b="1" i="1" smtClean="0">
                        <a:latin typeface="Cambria Math" panose="02040503050406030204" pitchFamily="18" charset="0"/>
                      </a:rPr>
                      <m:t>=</m:t>
                    </m:r>
                    <m:d>
                      <m:dPr>
                        <m:ctrlPr>
                          <a:rPr lang="en-IN" b="1" i="1" smtClean="0">
                            <a:latin typeface="Cambria Math" panose="02040503050406030204" pitchFamily="18" charset="0"/>
                          </a:rPr>
                        </m:ctrlPr>
                      </m:dPr>
                      <m:e>
                        <m:r>
                          <a:rPr lang="en-IN" b="1" i="1" smtClean="0">
                            <a:latin typeface="Cambria Math" panose="02040503050406030204" pitchFamily="18" charset="0"/>
                          </a:rPr>
                          <m:t>𝑰</m:t>
                        </m:r>
                        <m:r>
                          <a:rPr lang="en-IN" b="1" i="1" smtClean="0">
                            <a:latin typeface="Cambria Math" panose="02040503050406030204" pitchFamily="18" charset="0"/>
                          </a:rPr>
                          <m:t> −</m:t>
                        </m:r>
                        <m:sSub>
                          <m:sSubPr>
                            <m:ctrlPr>
                              <a:rPr lang="en-IN" b="1" i="1">
                                <a:latin typeface="Cambria Math" panose="02040503050406030204" pitchFamily="18" charset="0"/>
                              </a:rPr>
                            </m:ctrlPr>
                          </m:sSubPr>
                          <m:e>
                            <m:r>
                              <a:rPr lang="en-IN" b="1" i="1">
                                <a:latin typeface="Cambria Math" panose="02040503050406030204" pitchFamily="18" charset="0"/>
                              </a:rPr>
                              <m:t>𝑰</m:t>
                            </m:r>
                          </m:e>
                          <m:sub>
                            <m:r>
                              <a:rPr lang="en-IN" b="1" i="1">
                                <a:latin typeface="Cambria Math" panose="02040503050406030204" pitchFamily="18" charset="0"/>
                              </a:rPr>
                              <m:t>𝟏</m:t>
                            </m:r>
                          </m:sub>
                        </m:sSub>
                      </m:e>
                    </m:d>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𝟐</m:t>
                        </m:r>
                      </m:sub>
                    </m:sSub>
                  </m:oMath>
                </a14:m>
                <a:r>
                  <a:rPr lang="en-IN" b="1" dirty="0"/>
                  <a:t> </a:t>
                </a:r>
              </a:p>
              <a:p>
                <a:pPr marL="0" indent="0">
                  <a:lnSpc>
                    <a:spcPct val="150000"/>
                  </a:lnSpc>
                  <a:buNone/>
                </a:pPr>
                <a14:m>
                  <m:oMath xmlns:m="http://schemas.openxmlformats.org/officeDocument/2006/math">
                    <m:sSub>
                      <m:sSubPr>
                        <m:ctrlPr>
                          <a:rPr lang="en-IN" b="1" i="1">
                            <a:latin typeface="Cambria Math" panose="02040503050406030204" pitchFamily="18" charset="0"/>
                          </a:rPr>
                        </m:ctrlPr>
                      </m:sSubPr>
                      <m:e>
                        <m:r>
                          <a:rPr lang="en-IN" b="1" i="1">
                            <a:latin typeface="Cambria Math" panose="02040503050406030204" pitchFamily="18" charset="0"/>
                          </a:rPr>
                          <m:t>𝑰</m:t>
                        </m:r>
                      </m:e>
                      <m:sub>
                        <m:r>
                          <a:rPr lang="en-IN" b="1" i="1">
                            <a:latin typeface="Cambria Math" panose="02040503050406030204" pitchFamily="18" charset="0"/>
                          </a:rPr>
                          <m:t>𝟏</m:t>
                        </m:r>
                      </m:sub>
                    </m:sSub>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𝟏</m:t>
                        </m:r>
                      </m:sub>
                    </m:sSub>
                    <m:r>
                      <a:rPr lang="en-IN" b="1" i="1" smtClean="0">
                        <a:latin typeface="Cambria Math" panose="02040503050406030204" pitchFamily="18" charset="0"/>
                      </a:rPr>
                      <m:t>=</m:t>
                    </m:r>
                    <m:r>
                      <a:rPr lang="en-IN" b="1" i="1" smtClean="0">
                        <a:latin typeface="Cambria Math" panose="02040503050406030204" pitchFamily="18" charset="0"/>
                      </a:rPr>
                      <m:t>𝑰</m:t>
                    </m:r>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𝟐</m:t>
                        </m:r>
                      </m:sub>
                    </m:sSub>
                    <m:r>
                      <a:rPr lang="en-IN" b="1" i="1" smtClean="0">
                        <a:latin typeface="Cambria Math" panose="02040503050406030204" pitchFamily="18" charset="0"/>
                      </a:rPr>
                      <m:t> −</m:t>
                    </m:r>
                    <m:sSub>
                      <m:sSubPr>
                        <m:ctrlPr>
                          <a:rPr lang="en-IN" b="1" i="1">
                            <a:latin typeface="Cambria Math" panose="02040503050406030204" pitchFamily="18" charset="0"/>
                          </a:rPr>
                        </m:ctrlPr>
                      </m:sSubPr>
                      <m:e>
                        <m:r>
                          <a:rPr lang="en-IN" b="1" i="1">
                            <a:latin typeface="Cambria Math" panose="02040503050406030204" pitchFamily="18" charset="0"/>
                          </a:rPr>
                          <m:t>𝑰</m:t>
                        </m:r>
                      </m:e>
                      <m:sub>
                        <m:r>
                          <a:rPr lang="en-IN" b="1" i="1">
                            <a:latin typeface="Cambria Math" panose="02040503050406030204" pitchFamily="18" charset="0"/>
                          </a:rPr>
                          <m:t>𝟏</m:t>
                        </m:r>
                      </m:sub>
                    </m:sSub>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𝟐</m:t>
                        </m:r>
                      </m:sub>
                    </m:sSub>
                  </m:oMath>
                </a14:m>
                <a:r>
                  <a:rPr lang="en-IN" b="1" dirty="0"/>
                  <a:t> </a:t>
                </a:r>
              </a:p>
              <a:p>
                <a:pPr marL="0" indent="0">
                  <a:lnSpc>
                    <a:spcPct val="150000"/>
                  </a:lnSpc>
                  <a:buNone/>
                </a:pPr>
                <a14:m>
                  <m:oMath xmlns:m="http://schemas.openxmlformats.org/officeDocument/2006/math">
                    <m:sSub>
                      <m:sSubPr>
                        <m:ctrlPr>
                          <a:rPr lang="en-IN" b="1" i="1">
                            <a:latin typeface="Cambria Math" panose="02040503050406030204" pitchFamily="18" charset="0"/>
                          </a:rPr>
                        </m:ctrlPr>
                      </m:sSubPr>
                      <m:e>
                        <m:r>
                          <a:rPr lang="en-IN" b="1" i="1">
                            <a:latin typeface="Cambria Math" panose="02040503050406030204" pitchFamily="18" charset="0"/>
                          </a:rPr>
                          <m:t>𝑰</m:t>
                        </m:r>
                      </m:e>
                      <m:sub>
                        <m:r>
                          <a:rPr lang="en-IN" b="1" i="1">
                            <a:latin typeface="Cambria Math" panose="02040503050406030204" pitchFamily="18" charset="0"/>
                          </a:rPr>
                          <m:t>𝟏</m:t>
                        </m:r>
                      </m:sub>
                    </m:sSub>
                    <m:d>
                      <m:dPr>
                        <m:ctrlPr>
                          <a:rPr lang="en-IN" b="1" i="1" smtClean="0">
                            <a:latin typeface="Cambria Math" panose="02040503050406030204" pitchFamily="18" charset="0"/>
                          </a:rPr>
                        </m:ctrlPr>
                      </m:dPr>
                      <m:e>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𝟏</m:t>
                            </m:r>
                          </m:sub>
                        </m:sSub>
                        <m:r>
                          <a:rPr lang="en-IN" b="1" i="1">
                            <a:latin typeface="Cambria Math" panose="02040503050406030204" pitchFamily="18" charset="0"/>
                          </a:rPr>
                          <m:t>+</m:t>
                        </m:r>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𝟐</m:t>
                            </m:r>
                          </m:sub>
                        </m:sSub>
                      </m:e>
                    </m:d>
                    <m:r>
                      <a:rPr lang="en-IN" b="1" i="1" smtClean="0">
                        <a:latin typeface="Cambria Math" panose="02040503050406030204" pitchFamily="18" charset="0"/>
                      </a:rPr>
                      <m:t>=</m:t>
                    </m:r>
                    <m:r>
                      <a:rPr lang="en-IN" b="1" i="1">
                        <a:latin typeface="Cambria Math" panose="02040503050406030204" pitchFamily="18" charset="0"/>
                      </a:rPr>
                      <m:t>𝑰</m:t>
                    </m:r>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𝟐</m:t>
                        </m:r>
                      </m:sub>
                    </m:sSub>
                  </m:oMath>
                </a14:m>
                <a:r>
                  <a:rPr lang="en-IN" b="1" dirty="0"/>
                  <a:t> </a:t>
                </a:r>
              </a:p>
              <a:p>
                <a:pPr marL="0" indent="0">
                  <a:lnSpc>
                    <a:spcPct val="150000"/>
                  </a:lnSpc>
                  <a:buNone/>
                </a:pPr>
                <a14:m>
                  <m:oMath xmlns:m="http://schemas.openxmlformats.org/officeDocument/2006/math">
                    <m:sSub>
                      <m:sSubPr>
                        <m:ctrlPr>
                          <a:rPr lang="en-IN" b="1" i="1">
                            <a:latin typeface="Cambria Math" panose="02040503050406030204" pitchFamily="18" charset="0"/>
                          </a:rPr>
                        </m:ctrlPr>
                      </m:sSubPr>
                      <m:e>
                        <m:r>
                          <a:rPr lang="en-IN" b="1" i="1">
                            <a:latin typeface="Cambria Math" panose="02040503050406030204" pitchFamily="18" charset="0"/>
                          </a:rPr>
                          <m:t>𝑰</m:t>
                        </m:r>
                      </m:e>
                      <m:sub>
                        <m:r>
                          <a:rPr lang="en-IN" b="1" i="1">
                            <a:latin typeface="Cambria Math" panose="02040503050406030204" pitchFamily="18" charset="0"/>
                          </a:rPr>
                          <m:t>𝟏</m:t>
                        </m:r>
                      </m:sub>
                    </m:sSub>
                    <m:r>
                      <a:rPr lang="en-IN" b="1" i="1" smtClean="0">
                        <a:latin typeface="Cambria Math" panose="02040503050406030204" pitchFamily="18" charset="0"/>
                      </a:rPr>
                      <m:t>= </m:t>
                    </m:r>
                    <m:f>
                      <m:fPr>
                        <m:ctrlPr>
                          <a:rPr lang="en-IN" b="1" i="1" smtClean="0">
                            <a:latin typeface="Cambria Math" panose="02040503050406030204" pitchFamily="18" charset="0"/>
                          </a:rPr>
                        </m:ctrlPr>
                      </m:fPr>
                      <m:num>
                        <m:r>
                          <a:rPr lang="en-IN" b="1" i="1">
                            <a:latin typeface="Cambria Math" panose="02040503050406030204" pitchFamily="18" charset="0"/>
                          </a:rPr>
                          <m:t>𝑰</m:t>
                        </m:r>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𝟐</m:t>
                            </m:r>
                          </m:sub>
                        </m:sSub>
                      </m:num>
                      <m:den>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𝟏</m:t>
                            </m:r>
                          </m:sub>
                        </m:sSub>
                        <m:r>
                          <a:rPr lang="en-IN" b="1" i="1">
                            <a:latin typeface="Cambria Math" panose="02040503050406030204" pitchFamily="18" charset="0"/>
                          </a:rPr>
                          <m:t>+</m:t>
                        </m:r>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𝟐</m:t>
                            </m:r>
                          </m:sub>
                        </m:sSub>
                      </m:den>
                    </m:f>
                    <m:r>
                      <a:rPr lang="en-GB" b="1" i="0" smtClean="0">
                        <a:latin typeface="Cambria Math" panose="02040503050406030204" pitchFamily="18" charset="0"/>
                      </a:rPr>
                      <m:t>  </m:t>
                    </m:r>
                  </m:oMath>
                </a14:m>
                <a:r>
                  <a:rPr lang="en-IN" b="1" dirty="0"/>
                  <a:t>………………(4)</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822347" y="1147604"/>
                <a:ext cx="9635264" cy="4989310"/>
              </a:xfrm>
              <a:blipFill>
                <a:blip r:embed="rId3"/>
                <a:stretch>
                  <a:fillRect l="-253"/>
                </a:stretch>
              </a:blipFill>
            </p:spPr>
            <p:txBody>
              <a:bodyPr/>
              <a:lstStyle/>
              <a:p>
                <a:r>
                  <a:rPr lang="en-GB">
                    <a:noFill/>
                  </a:rPr>
                  <a:t> </a:t>
                </a:r>
              </a:p>
            </p:txBody>
          </p:sp>
        </mc:Fallback>
      </mc:AlternateContent>
      <mc:AlternateContent xmlns:mc="http://schemas.openxmlformats.org/markup-compatibility/2006" xmlns:p14="http://schemas.microsoft.com/office/powerpoint/2010/main">
        <mc:Choice Requires="p14">
          <p:contentPart p14:bwMode="auto" r:id="rId4">
            <p14:nvContentPartPr>
              <p14:cNvPr id="6" name="Ink 5">
                <a:extLst>
                  <a:ext uri="{FF2B5EF4-FFF2-40B4-BE49-F238E27FC236}">
                    <a16:creationId xmlns:a16="http://schemas.microsoft.com/office/drawing/2014/main" id="{6441FAA3-FF72-02D2-A8E7-C172F2ED4543}"/>
                  </a:ext>
                </a:extLst>
              </p14:cNvPr>
              <p14:cNvContentPartPr/>
              <p14:nvPr/>
            </p14:nvContentPartPr>
            <p14:xfrm>
              <a:off x="7971480" y="3773520"/>
              <a:ext cx="12240" cy="14400"/>
            </p14:xfrm>
          </p:contentPart>
        </mc:Choice>
        <mc:Fallback xmlns="">
          <p:pic>
            <p:nvPicPr>
              <p:cNvPr id="6" name="Ink 5">
                <a:extLst>
                  <a:ext uri="{FF2B5EF4-FFF2-40B4-BE49-F238E27FC236}">
                    <a16:creationId xmlns:a16="http://schemas.microsoft.com/office/drawing/2014/main" id="{6441FAA3-FF72-02D2-A8E7-C172F2ED4543}"/>
                  </a:ext>
                </a:extLst>
              </p:cNvPr>
              <p:cNvPicPr/>
              <p:nvPr/>
            </p:nvPicPr>
            <p:blipFill>
              <a:blip r:embed="rId5"/>
              <a:stretch>
                <a:fillRect/>
              </a:stretch>
            </p:blipFill>
            <p:spPr>
              <a:xfrm>
                <a:off x="7962120" y="3764160"/>
                <a:ext cx="30960" cy="33120"/>
              </a:xfrm>
              <a:prstGeom prst="rect">
                <a:avLst/>
              </a:prstGeom>
            </p:spPr>
          </p:pic>
        </mc:Fallback>
      </mc:AlternateContent>
    </p:spTree>
    <p:extLst>
      <p:ext uri="{BB962C8B-B14F-4D97-AF65-F5344CB8AC3E}">
        <p14:creationId xmlns:p14="http://schemas.microsoft.com/office/powerpoint/2010/main" val="1524010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25106" y="-39318"/>
            <a:ext cx="5422037" cy="1325563"/>
          </a:xfrm>
        </p:spPr>
        <p:txBody>
          <a:bodyPr/>
          <a:lstStyle/>
          <a:p>
            <a:pPr algn="l"/>
            <a:r>
              <a:rPr lang="en-IN" b="1" dirty="0">
                <a:solidFill>
                  <a:schemeClr val="bg1"/>
                </a:solidFill>
              </a:rPr>
              <a:t>Current divider rule</a:t>
            </a:r>
          </a:p>
        </p:txBody>
      </p:sp>
      <mc:AlternateContent xmlns:mc="http://schemas.openxmlformats.org/markup-compatibility/2006" xmlns:a14="http://schemas.microsoft.com/office/drawing/2010/main">
        <mc:Choice Requires="a14">
          <p:sp>
            <p:nvSpPr>
              <p:cNvPr id="6" name="Content Placeholder 5"/>
              <p:cNvSpPr>
                <a:spLocks noGrp="1"/>
              </p:cNvSpPr>
              <p:nvPr>
                <p:ph sz="half" idx="1"/>
              </p:nvPr>
            </p:nvSpPr>
            <p:spPr>
              <a:xfrm>
                <a:off x="838200" y="1352550"/>
                <a:ext cx="5181600" cy="5137150"/>
              </a:xfrm>
            </p:spPr>
            <p:txBody>
              <a:bodyPr>
                <a:normAutofit fontScale="62500" lnSpcReduction="20000"/>
              </a:bodyPr>
              <a:lstStyle/>
              <a:p>
                <a:pPr marL="0" indent="0">
                  <a:lnSpc>
                    <a:spcPct val="150000"/>
                  </a:lnSpc>
                  <a:buNone/>
                </a:pPr>
                <a:r>
                  <a:rPr lang="en-IN" b="1" dirty="0"/>
                  <a:t>Equation (3)</a:t>
                </a:r>
              </a:p>
              <a:p>
                <a:pPr marL="0" indent="0">
                  <a:lnSpc>
                    <a:spcPct val="150000"/>
                  </a:lnSpc>
                  <a:buNone/>
                </a:pPr>
                <a14:m>
                  <m:oMathPara xmlns:m="http://schemas.openxmlformats.org/officeDocument/2006/math">
                    <m:oMathParaPr>
                      <m:jc m:val="centerGroup"/>
                    </m:oMathParaPr>
                    <m:oMath xmlns:m="http://schemas.openxmlformats.org/officeDocument/2006/math">
                      <m:sSub>
                        <m:sSubPr>
                          <m:ctrlPr>
                            <a:rPr lang="en-IN" b="1" i="1">
                              <a:latin typeface="Cambria Math" panose="02040503050406030204" pitchFamily="18" charset="0"/>
                            </a:rPr>
                          </m:ctrlPr>
                        </m:sSubPr>
                        <m:e>
                          <m:r>
                            <a:rPr lang="en-IN" b="1" i="1">
                              <a:latin typeface="Cambria Math" panose="02040503050406030204" pitchFamily="18" charset="0"/>
                            </a:rPr>
                            <m:t>𝑰</m:t>
                          </m:r>
                        </m:e>
                        <m:sub>
                          <m:r>
                            <a:rPr lang="en-IN" b="1" i="1">
                              <a:latin typeface="Cambria Math" panose="02040503050406030204" pitchFamily="18" charset="0"/>
                            </a:rPr>
                            <m:t>𝟐</m:t>
                          </m:r>
                        </m:sub>
                      </m:sSub>
                      <m:r>
                        <a:rPr lang="en-IN" b="1" i="1">
                          <a:latin typeface="Cambria Math" panose="02040503050406030204" pitchFamily="18" charset="0"/>
                        </a:rPr>
                        <m:t>=</m:t>
                      </m:r>
                      <m:r>
                        <a:rPr lang="en-IN" b="1" i="1">
                          <a:latin typeface="Cambria Math" panose="02040503050406030204" pitchFamily="18" charset="0"/>
                        </a:rPr>
                        <m:t>𝑰</m:t>
                      </m:r>
                      <m:r>
                        <a:rPr lang="en-IN" b="1" i="1">
                          <a:latin typeface="Cambria Math" panose="02040503050406030204" pitchFamily="18" charset="0"/>
                        </a:rPr>
                        <m:t> −</m:t>
                      </m:r>
                      <m:sSub>
                        <m:sSubPr>
                          <m:ctrlPr>
                            <a:rPr lang="en-IN" b="1" i="1">
                              <a:latin typeface="Cambria Math" panose="02040503050406030204" pitchFamily="18" charset="0"/>
                            </a:rPr>
                          </m:ctrlPr>
                        </m:sSubPr>
                        <m:e>
                          <m:r>
                            <a:rPr lang="en-IN" b="1" i="1">
                              <a:latin typeface="Cambria Math" panose="02040503050406030204" pitchFamily="18" charset="0"/>
                            </a:rPr>
                            <m:t>𝑰</m:t>
                          </m:r>
                        </m:e>
                        <m:sub>
                          <m:r>
                            <a:rPr lang="en-IN" b="1" i="1">
                              <a:latin typeface="Cambria Math" panose="02040503050406030204" pitchFamily="18" charset="0"/>
                            </a:rPr>
                            <m:t>𝟏</m:t>
                          </m:r>
                        </m:sub>
                      </m:sSub>
                    </m:oMath>
                  </m:oMathPara>
                </a14:m>
                <a:endParaRPr lang="en-IN" b="1" dirty="0"/>
              </a:p>
              <a:p>
                <a:pPr marL="0" indent="0">
                  <a:lnSpc>
                    <a:spcPct val="150000"/>
                  </a:lnSpc>
                  <a:buNone/>
                </a:pPr>
                <a:r>
                  <a:rPr lang="en-IN" b="1" dirty="0"/>
                  <a:t>Sub. </a:t>
                </a:r>
                <a:r>
                  <a:rPr lang="en-IN" b="1" dirty="0" err="1"/>
                  <a:t>Eq</a:t>
                </a:r>
                <a:r>
                  <a:rPr lang="en-IN" b="1" dirty="0"/>
                  <a:t> (4) in the above </a:t>
                </a:r>
                <a:r>
                  <a:rPr lang="en-IN" b="1" dirty="0" err="1"/>
                  <a:t>eqn</a:t>
                </a:r>
                <a:r>
                  <a:rPr lang="en-IN" b="1" dirty="0"/>
                  <a:t> (2)</a:t>
                </a:r>
              </a:p>
              <a:p>
                <a:pPr marL="0" indent="0">
                  <a:lnSpc>
                    <a:spcPct val="150000"/>
                  </a:lnSpc>
                  <a:buNone/>
                </a:pPr>
                <a14:m>
                  <m:oMathPara xmlns:m="http://schemas.openxmlformats.org/officeDocument/2006/math">
                    <m:oMathParaPr>
                      <m:jc m:val="centerGroup"/>
                    </m:oMathParaPr>
                    <m:oMath xmlns:m="http://schemas.openxmlformats.org/officeDocument/2006/math">
                      <m:sSub>
                        <m:sSubPr>
                          <m:ctrlPr>
                            <a:rPr lang="en-IN" b="1" i="1">
                              <a:latin typeface="Cambria Math" panose="02040503050406030204" pitchFamily="18" charset="0"/>
                            </a:rPr>
                          </m:ctrlPr>
                        </m:sSubPr>
                        <m:e>
                          <m:r>
                            <a:rPr lang="en-IN" b="1" i="1">
                              <a:latin typeface="Cambria Math" panose="02040503050406030204" pitchFamily="18" charset="0"/>
                            </a:rPr>
                            <m:t>𝑰</m:t>
                          </m:r>
                        </m:e>
                        <m:sub>
                          <m:r>
                            <a:rPr lang="en-IN" b="1" i="1">
                              <a:latin typeface="Cambria Math" panose="02040503050406030204" pitchFamily="18" charset="0"/>
                            </a:rPr>
                            <m:t>𝟐</m:t>
                          </m:r>
                        </m:sub>
                      </m:sSub>
                      <m:r>
                        <a:rPr lang="en-IN" b="1" i="1">
                          <a:latin typeface="Cambria Math" panose="02040503050406030204" pitchFamily="18" charset="0"/>
                        </a:rPr>
                        <m:t>=</m:t>
                      </m:r>
                      <m:r>
                        <a:rPr lang="en-IN" b="1" i="1">
                          <a:latin typeface="Cambria Math" panose="02040503050406030204" pitchFamily="18" charset="0"/>
                        </a:rPr>
                        <m:t>𝑰</m:t>
                      </m:r>
                      <m:r>
                        <a:rPr lang="en-IN" b="1" i="1">
                          <a:latin typeface="Cambria Math" panose="02040503050406030204" pitchFamily="18" charset="0"/>
                        </a:rPr>
                        <m:t> −</m:t>
                      </m:r>
                      <m:f>
                        <m:fPr>
                          <m:ctrlPr>
                            <a:rPr lang="en-IN" b="1" i="1">
                              <a:latin typeface="Cambria Math" panose="02040503050406030204" pitchFamily="18" charset="0"/>
                            </a:rPr>
                          </m:ctrlPr>
                        </m:fPr>
                        <m:num>
                          <m:r>
                            <a:rPr lang="en-IN" b="1" i="1">
                              <a:latin typeface="Cambria Math" panose="02040503050406030204" pitchFamily="18" charset="0"/>
                            </a:rPr>
                            <m:t>𝑰</m:t>
                          </m:r>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𝟐</m:t>
                              </m:r>
                            </m:sub>
                          </m:sSub>
                        </m:num>
                        <m:den>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𝟏</m:t>
                              </m:r>
                            </m:sub>
                          </m:sSub>
                          <m:r>
                            <a:rPr lang="en-IN" b="1" i="1">
                              <a:latin typeface="Cambria Math" panose="02040503050406030204" pitchFamily="18" charset="0"/>
                            </a:rPr>
                            <m:t>+</m:t>
                          </m:r>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𝟐</m:t>
                              </m:r>
                            </m:sub>
                          </m:sSub>
                        </m:den>
                      </m:f>
                    </m:oMath>
                  </m:oMathPara>
                </a14:m>
                <a:endParaRPr lang="en-IN" b="1" dirty="0"/>
              </a:p>
              <a:p>
                <a:pPr marL="0" indent="0">
                  <a:lnSpc>
                    <a:spcPct val="150000"/>
                  </a:lnSpc>
                  <a:buNone/>
                </a:pPr>
                <a14:m>
                  <m:oMathPara xmlns:m="http://schemas.openxmlformats.org/officeDocument/2006/math">
                    <m:oMathParaPr>
                      <m:jc m:val="centerGroup"/>
                    </m:oMathParaPr>
                    <m:oMath xmlns:m="http://schemas.openxmlformats.org/officeDocument/2006/math">
                      <m:sSub>
                        <m:sSubPr>
                          <m:ctrlPr>
                            <a:rPr lang="en-IN" b="1" i="1">
                              <a:latin typeface="Cambria Math" panose="02040503050406030204" pitchFamily="18" charset="0"/>
                            </a:rPr>
                          </m:ctrlPr>
                        </m:sSubPr>
                        <m:e>
                          <m:r>
                            <a:rPr lang="en-IN" b="1" i="1">
                              <a:latin typeface="Cambria Math" panose="02040503050406030204" pitchFamily="18" charset="0"/>
                            </a:rPr>
                            <m:t>𝑰</m:t>
                          </m:r>
                        </m:e>
                        <m:sub>
                          <m:r>
                            <a:rPr lang="en-IN" b="1" i="1">
                              <a:latin typeface="Cambria Math" panose="02040503050406030204" pitchFamily="18" charset="0"/>
                            </a:rPr>
                            <m:t>𝟐</m:t>
                          </m:r>
                        </m:sub>
                      </m:sSub>
                      <m:r>
                        <a:rPr lang="en-IN" b="1" i="1">
                          <a:latin typeface="Cambria Math" panose="02040503050406030204" pitchFamily="18" charset="0"/>
                        </a:rPr>
                        <m:t>=</m:t>
                      </m:r>
                      <m:r>
                        <a:rPr lang="en-IN" b="1" i="1">
                          <a:latin typeface="Cambria Math" panose="02040503050406030204" pitchFamily="18" charset="0"/>
                        </a:rPr>
                        <m:t>𝑰</m:t>
                      </m:r>
                      <m:r>
                        <a:rPr lang="en-IN" b="1" i="1">
                          <a:latin typeface="Cambria Math" panose="02040503050406030204" pitchFamily="18" charset="0"/>
                        </a:rPr>
                        <m:t> </m:t>
                      </m:r>
                      <m:d>
                        <m:dPr>
                          <m:ctrlPr>
                            <a:rPr lang="en-IN" b="1" i="1">
                              <a:latin typeface="Cambria Math" panose="02040503050406030204" pitchFamily="18" charset="0"/>
                            </a:rPr>
                          </m:ctrlPr>
                        </m:dPr>
                        <m:e>
                          <m:r>
                            <a:rPr lang="en-IN" b="1" i="1">
                              <a:latin typeface="Cambria Math" panose="02040503050406030204" pitchFamily="18" charset="0"/>
                            </a:rPr>
                            <m:t>𝟏</m:t>
                          </m:r>
                          <m:r>
                            <a:rPr lang="en-IN" b="1" i="1">
                              <a:latin typeface="Cambria Math" panose="02040503050406030204" pitchFamily="18" charset="0"/>
                            </a:rPr>
                            <m:t>−</m:t>
                          </m:r>
                          <m:f>
                            <m:fPr>
                              <m:ctrlPr>
                                <a:rPr lang="en-IN" b="1" i="1">
                                  <a:latin typeface="Cambria Math" panose="02040503050406030204" pitchFamily="18" charset="0"/>
                                </a:rPr>
                              </m:ctrlPr>
                            </m:fPr>
                            <m:num>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𝟐</m:t>
                                  </m:r>
                                </m:sub>
                              </m:sSub>
                            </m:num>
                            <m:den>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𝟏</m:t>
                                  </m:r>
                                </m:sub>
                              </m:sSub>
                              <m:r>
                                <a:rPr lang="en-IN" b="1" i="1">
                                  <a:latin typeface="Cambria Math" panose="02040503050406030204" pitchFamily="18" charset="0"/>
                                </a:rPr>
                                <m:t>+</m:t>
                              </m:r>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𝟐</m:t>
                                  </m:r>
                                </m:sub>
                              </m:sSub>
                            </m:den>
                          </m:f>
                        </m:e>
                      </m:d>
                    </m:oMath>
                  </m:oMathPara>
                </a14:m>
                <a:endParaRPr lang="en-IN" b="1" dirty="0"/>
              </a:p>
              <a:p>
                <a:pPr marL="0" indent="0">
                  <a:lnSpc>
                    <a:spcPct val="150000"/>
                  </a:lnSpc>
                  <a:buNone/>
                </a:pPr>
                <a14:m>
                  <m:oMathPara xmlns:m="http://schemas.openxmlformats.org/officeDocument/2006/math">
                    <m:oMathParaPr>
                      <m:jc m:val="centerGroup"/>
                    </m:oMathParaPr>
                    <m:oMath xmlns:m="http://schemas.openxmlformats.org/officeDocument/2006/math">
                      <m:sSub>
                        <m:sSubPr>
                          <m:ctrlPr>
                            <a:rPr lang="en-IN" b="1" i="1">
                              <a:latin typeface="Cambria Math" panose="02040503050406030204" pitchFamily="18" charset="0"/>
                            </a:rPr>
                          </m:ctrlPr>
                        </m:sSubPr>
                        <m:e>
                          <m:r>
                            <a:rPr lang="en-IN" b="1" i="1">
                              <a:latin typeface="Cambria Math" panose="02040503050406030204" pitchFamily="18" charset="0"/>
                            </a:rPr>
                            <m:t>𝑰</m:t>
                          </m:r>
                        </m:e>
                        <m:sub>
                          <m:r>
                            <a:rPr lang="en-IN" b="1" i="1">
                              <a:latin typeface="Cambria Math" panose="02040503050406030204" pitchFamily="18" charset="0"/>
                            </a:rPr>
                            <m:t>𝟐</m:t>
                          </m:r>
                        </m:sub>
                      </m:sSub>
                      <m:r>
                        <a:rPr lang="en-IN" b="1" i="1">
                          <a:latin typeface="Cambria Math" panose="02040503050406030204" pitchFamily="18" charset="0"/>
                        </a:rPr>
                        <m:t>=</m:t>
                      </m:r>
                      <m:r>
                        <a:rPr lang="en-IN" b="1" i="1">
                          <a:latin typeface="Cambria Math" panose="02040503050406030204" pitchFamily="18" charset="0"/>
                        </a:rPr>
                        <m:t>𝑰</m:t>
                      </m:r>
                      <m:r>
                        <a:rPr lang="en-IN" b="1" i="1">
                          <a:latin typeface="Cambria Math" panose="02040503050406030204" pitchFamily="18" charset="0"/>
                        </a:rPr>
                        <m:t> </m:t>
                      </m:r>
                      <m:d>
                        <m:dPr>
                          <m:ctrlPr>
                            <a:rPr lang="en-IN" b="1" i="1">
                              <a:latin typeface="Cambria Math" panose="02040503050406030204" pitchFamily="18" charset="0"/>
                            </a:rPr>
                          </m:ctrlPr>
                        </m:dPr>
                        <m:e>
                          <m:f>
                            <m:fPr>
                              <m:ctrlPr>
                                <a:rPr lang="en-IN" b="1" i="1">
                                  <a:latin typeface="Cambria Math" panose="02040503050406030204" pitchFamily="18" charset="0"/>
                                </a:rPr>
                              </m:ctrlPr>
                            </m:fPr>
                            <m:num>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𝟏</m:t>
                                  </m:r>
                                </m:sub>
                              </m:sSub>
                              <m:r>
                                <a:rPr lang="en-IN" b="1" i="1">
                                  <a:latin typeface="Cambria Math" panose="02040503050406030204" pitchFamily="18" charset="0"/>
                                </a:rPr>
                                <m:t>+</m:t>
                              </m:r>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𝟐</m:t>
                                  </m:r>
                                </m:sub>
                              </m:sSub>
                              <m:r>
                                <a:rPr lang="en-IN" b="1" i="1">
                                  <a:latin typeface="Cambria Math" panose="02040503050406030204" pitchFamily="18" charset="0"/>
                                </a:rPr>
                                <m:t>−</m:t>
                              </m:r>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𝟐</m:t>
                                  </m:r>
                                </m:sub>
                              </m:sSub>
                            </m:num>
                            <m:den>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𝟏</m:t>
                                  </m:r>
                                </m:sub>
                              </m:sSub>
                              <m:r>
                                <a:rPr lang="en-IN" b="1" i="1">
                                  <a:latin typeface="Cambria Math" panose="02040503050406030204" pitchFamily="18" charset="0"/>
                                </a:rPr>
                                <m:t>+</m:t>
                              </m:r>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𝟐</m:t>
                                  </m:r>
                                </m:sub>
                              </m:sSub>
                            </m:den>
                          </m:f>
                        </m:e>
                      </m:d>
                    </m:oMath>
                  </m:oMathPara>
                </a14:m>
                <a:endParaRPr lang="en-IN" b="1" dirty="0"/>
              </a:p>
              <a:p>
                <a:pPr marL="0" indent="0" algn="ctr">
                  <a:lnSpc>
                    <a:spcPct val="150000"/>
                  </a:lnSpc>
                  <a:buNone/>
                </a:pPr>
                <a14:m>
                  <m:oMath xmlns:m="http://schemas.openxmlformats.org/officeDocument/2006/math">
                    <m:sSub>
                      <m:sSubPr>
                        <m:ctrlPr>
                          <a:rPr lang="en-IN" b="1" i="1">
                            <a:latin typeface="Cambria Math" panose="02040503050406030204" pitchFamily="18" charset="0"/>
                          </a:rPr>
                        </m:ctrlPr>
                      </m:sSubPr>
                      <m:e>
                        <m:r>
                          <a:rPr lang="en-IN" b="1" i="1">
                            <a:latin typeface="Cambria Math" panose="02040503050406030204" pitchFamily="18" charset="0"/>
                          </a:rPr>
                          <m:t>𝑰</m:t>
                        </m:r>
                      </m:e>
                      <m:sub>
                        <m:r>
                          <a:rPr lang="en-IN" b="1" i="1">
                            <a:latin typeface="Cambria Math" panose="02040503050406030204" pitchFamily="18" charset="0"/>
                          </a:rPr>
                          <m:t>𝟐</m:t>
                        </m:r>
                      </m:sub>
                    </m:sSub>
                    <m:r>
                      <a:rPr lang="en-IN" b="1" i="1">
                        <a:latin typeface="Cambria Math" panose="02040503050406030204" pitchFamily="18" charset="0"/>
                      </a:rPr>
                      <m:t>=</m:t>
                    </m:r>
                    <m:r>
                      <a:rPr lang="en-IN" b="1" i="1">
                        <a:latin typeface="Cambria Math" panose="02040503050406030204" pitchFamily="18" charset="0"/>
                      </a:rPr>
                      <m:t>𝑰</m:t>
                    </m:r>
                    <m:r>
                      <a:rPr lang="en-IN" b="1" i="1">
                        <a:latin typeface="Cambria Math" panose="02040503050406030204" pitchFamily="18" charset="0"/>
                      </a:rPr>
                      <m:t> </m:t>
                    </m:r>
                    <m:d>
                      <m:dPr>
                        <m:ctrlPr>
                          <a:rPr lang="en-IN" b="1" i="1">
                            <a:latin typeface="Cambria Math" panose="02040503050406030204" pitchFamily="18" charset="0"/>
                          </a:rPr>
                        </m:ctrlPr>
                      </m:dPr>
                      <m:e>
                        <m:f>
                          <m:fPr>
                            <m:ctrlPr>
                              <a:rPr lang="en-IN" b="1" i="1">
                                <a:latin typeface="Cambria Math" panose="02040503050406030204" pitchFamily="18" charset="0"/>
                              </a:rPr>
                            </m:ctrlPr>
                          </m:fPr>
                          <m:num>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𝟏</m:t>
                                </m:r>
                              </m:sub>
                            </m:sSub>
                          </m:num>
                          <m:den>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𝟏</m:t>
                                </m:r>
                              </m:sub>
                            </m:sSub>
                            <m:r>
                              <a:rPr lang="en-IN" b="1" i="1">
                                <a:latin typeface="Cambria Math" panose="02040503050406030204" pitchFamily="18" charset="0"/>
                              </a:rPr>
                              <m:t>+</m:t>
                            </m:r>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𝟐</m:t>
                                </m:r>
                              </m:sub>
                            </m:sSub>
                          </m:den>
                        </m:f>
                      </m:e>
                    </m:d>
                  </m:oMath>
                </a14:m>
                <a:r>
                  <a:rPr lang="en-IN" b="1" dirty="0"/>
                  <a:t> ……….. (5)</a:t>
                </a:r>
              </a:p>
              <a:p>
                <a:endParaRPr lang="en-IN" dirty="0"/>
              </a:p>
            </p:txBody>
          </p:sp>
        </mc:Choice>
        <mc:Fallback xmlns="">
          <p:sp>
            <p:nvSpPr>
              <p:cNvPr id="6" name="Content Placeholder 5"/>
              <p:cNvSpPr>
                <a:spLocks noGrp="1" noRot="1" noChangeAspect="1" noMove="1" noResize="1" noEditPoints="1" noAdjustHandles="1" noChangeArrowheads="1" noChangeShapeType="1" noTextEdit="1"/>
              </p:cNvSpPr>
              <p:nvPr>
                <p:ph sz="half" idx="1"/>
              </p:nvPr>
            </p:nvSpPr>
            <p:spPr>
              <a:xfrm>
                <a:off x="838200" y="1352550"/>
                <a:ext cx="5181600" cy="5137150"/>
              </a:xfrm>
              <a:blipFill>
                <a:blip r:embed="rId3"/>
                <a:stretch>
                  <a:fillRect l="-1059"/>
                </a:stretch>
              </a:blipFill>
            </p:spPr>
            <p:txBody>
              <a:bodyPr/>
              <a:lstStyle/>
              <a:p>
                <a:r>
                  <a:rPr lang="en-GB">
                    <a:noFill/>
                  </a:rPr>
                  <a:t> </a:t>
                </a:r>
              </a:p>
            </p:txBody>
          </p:sp>
        </mc:Fallback>
      </mc:AlternateContent>
      <p:sp>
        <p:nvSpPr>
          <p:cNvPr id="8" name="Content Placeholder 7"/>
          <p:cNvSpPr>
            <a:spLocks noGrp="1"/>
          </p:cNvSpPr>
          <p:nvPr>
            <p:ph sz="half" idx="2"/>
          </p:nvPr>
        </p:nvSpPr>
        <p:spPr/>
        <p:txBody>
          <a:bodyPr>
            <a:normAutofit fontScale="62500" lnSpcReduction="20000"/>
          </a:bodyPr>
          <a:lstStyle/>
          <a:p>
            <a:endParaRPr lang="en-IN" dirty="0"/>
          </a:p>
        </p:txBody>
      </p:sp>
      <p:sp>
        <p:nvSpPr>
          <p:cNvPr id="4" name="Footer Placeholder 3"/>
          <p:cNvSpPr>
            <a:spLocks noGrp="1"/>
          </p:cNvSpPr>
          <p:nvPr>
            <p:ph type="ftr" sz="quarter" idx="11"/>
          </p:nvPr>
        </p:nvSpPr>
        <p:spPr/>
        <p:txBody>
          <a:bodyPr/>
          <a:lstStyle/>
          <a:p>
            <a:r>
              <a:rPr lang="en-GB"/>
              <a:t>Lecture 3 / Electrical Principles </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18</a:t>
            </a:fld>
            <a:endParaRPr lang="en-US" dirty="0"/>
          </a:p>
        </p:txBody>
      </p:sp>
      <mc:AlternateContent xmlns:mc="http://schemas.openxmlformats.org/markup-compatibility/2006">
        <mc:Choice xmlns:a14="http://schemas.microsoft.com/office/drawing/2010/main" Requires="a14">
          <p:sp>
            <p:nvSpPr>
              <p:cNvPr id="9" name="Rounded Rectangle 8"/>
              <p:cNvSpPr/>
              <p:nvPr/>
            </p:nvSpPr>
            <p:spPr>
              <a:xfrm>
                <a:off x="7233139" y="4213347"/>
                <a:ext cx="3323493" cy="1963616"/>
              </a:xfrm>
              <a:prstGeom prst="roundRect">
                <a:avLst/>
              </a:prstGeom>
              <a:ln/>
            </p:spPr>
            <p:style>
              <a:lnRef idx="2">
                <a:schemeClr val="dk1"/>
              </a:lnRef>
              <a:fillRef idx="1">
                <a:schemeClr val="lt1"/>
              </a:fillRef>
              <a:effectRef idx="0">
                <a:schemeClr val="dk1"/>
              </a:effectRef>
              <a:fontRef idx="minor">
                <a:schemeClr val="dk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en-IN" sz="2000" b="1" i="1" smtClean="0">
                              <a:solidFill>
                                <a:schemeClr val="tx1"/>
                              </a:solidFill>
                              <a:latin typeface="Cambria Math" panose="02040503050406030204" pitchFamily="18" charset="0"/>
                            </a:rPr>
                          </m:ctrlPr>
                        </m:sSubPr>
                        <m:e>
                          <m:r>
                            <a:rPr lang="en-IN" sz="2000" b="1" i="1">
                              <a:solidFill>
                                <a:schemeClr val="tx1"/>
                              </a:solidFill>
                              <a:latin typeface="Cambria Math" panose="02040503050406030204" pitchFamily="18" charset="0"/>
                            </a:rPr>
                            <m:t>𝑰</m:t>
                          </m:r>
                        </m:e>
                        <m:sub>
                          <m:r>
                            <a:rPr lang="en-GB" sz="2000" b="1" i="1" smtClean="0">
                              <a:solidFill>
                                <a:schemeClr val="tx1"/>
                              </a:solidFill>
                              <a:latin typeface="Cambria Math" panose="02040503050406030204" pitchFamily="18" charset="0"/>
                            </a:rPr>
                            <m:t>𝟏</m:t>
                          </m:r>
                        </m:sub>
                      </m:sSub>
                      <m:r>
                        <a:rPr lang="en-IN" sz="2000" b="1" i="1">
                          <a:solidFill>
                            <a:schemeClr val="tx1"/>
                          </a:solidFill>
                          <a:latin typeface="Cambria Math" panose="02040503050406030204" pitchFamily="18" charset="0"/>
                        </a:rPr>
                        <m:t>=</m:t>
                      </m:r>
                      <m:r>
                        <a:rPr lang="en-IN" sz="2000" b="1" i="1" smtClean="0">
                          <a:solidFill>
                            <a:schemeClr val="tx1"/>
                          </a:solidFill>
                          <a:latin typeface="Cambria Math" panose="02040503050406030204" pitchFamily="18" charset="0"/>
                        </a:rPr>
                        <m:t>𝑰</m:t>
                      </m:r>
                      <m:r>
                        <a:rPr lang="en-IN" sz="2000" b="1" i="1" smtClean="0">
                          <a:solidFill>
                            <a:schemeClr val="tx1"/>
                          </a:solidFill>
                          <a:latin typeface="Cambria Math" panose="02040503050406030204" pitchFamily="18" charset="0"/>
                        </a:rPr>
                        <m:t> </m:t>
                      </m:r>
                      <m:d>
                        <m:dPr>
                          <m:ctrlPr>
                            <a:rPr lang="en-IN" sz="2000" b="1" i="1">
                              <a:solidFill>
                                <a:schemeClr val="tx1"/>
                              </a:solidFill>
                              <a:latin typeface="Cambria Math" panose="02040503050406030204" pitchFamily="18" charset="0"/>
                            </a:rPr>
                          </m:ctrlPr>
                        </m:dPr>
                        <m:e>
                          <m:f>
                            <m:fPr>
                              <m:ctrlPr>
                                <a:rPr lang="en-IN" sz="2000" b="1" i="1">
                                  <a:solidFill>
                                    <a:schemeClr val="tx1"/>
                                  </a:solidFill>
                                  <a:latin typeface="Cambria Math" panose="02040503050406030204" pitchFamily="18" charset="0"/>
                                </a:rPr>
                              </m:ctrlPr>
                            </m:fPr>
                            <m:num>
                              <m:sSub>
                                <m:sSubPr>
                                  <m:ctrlPr>
                                    <a:rPr lang="en-IN" sz="2000" b="1" i="1">
                                      <a:solidFill>
                                        <a:schemeClr val="tx1"/>
                                      </a:solidFill>
                                      <a:latin typeface="Cambria Math" panose="02040503050406030204" pitchFamily="18" charset="0"/>
                                    </a:rPr>
                                  </m:ctrlPr>
                                </m:sSubPr>
                                <m:e>
                                  <m:r>
                                    <a:rPr lang="en-IN" sz="2000" b="1" i="1">
                                      <a:solidFill>
                                        <a:schemeClr val="tx1"/>
                                      </a:solidFill>
                                      <a:latin typeface="Cambria Math" panose="02040503050406030204" pitchFamily="18" charset="0"/>
                                    </a:rPr>
                                    <m:t>𝑹</m:t>
                                  </m:r>
                                </m:e>
                                <m:sub>
                                  <m:r>
                                    <a:rPr lang="en-GB" sz="2000" b="1" i="1" smtClean="0">
                                      <a:solidFill>
                                        <a:schemeClr val="tx1"/>
                                      </a:solidFill>
                                      <a:latin typeface="Cambria Math" panose="02040503050406030204" pitchFamily="18" charset="0"/>
                                    </a:rPr>
                                    <m:t>𝟐</m:t>
                                  </m:r>
                                </m:sub>
                              </m:sSub>
                            </m:num>
                            <m:den>
                              <m:sSub>
                                <m:sSubPr>
                                  <m:ctrlPr>
                                    <a:rPr lang="en-IN" sz="2000" b="1" i="1">
                                      <a:solidFill>
                                        <a:schemeClr val="tx1"/>
                                      </a:solidFill>
                                      <a:latin typeface="Cambria Math" panose="02040503050406030204" pitchFamily="18" charset="0"/>
                                    </a:rPr>
                                  </m:ctrlPr>
                                </m:sSubPr>
                                <m:e>
                                  <m:r>
                                    <a:rPr lang="en-IN" sz="2000" b="1" i="1">
                                      <a:solidFill>
                                        <a:schemeClr val="tx1"/>
                                      </a:solidFill>
                                      <a:latin typeface="Cambria Math" panose="02040503050406030204" pitchFamily="18" charset="0"/>
                                    </a:rPr>
                                    <m:t>𝑹</m:t>
                                  </m:r>
                                </m:e>
                                <m:sub>
                                  <m:r>
                                    <a:rPr lang="en-IN" sz="2000" b="1" i="1">
                                      <a:solidFill>
                                        <a:schemeClr val="tx1"/>
                                      </a:solidFill>
                                      <a:latin typeface="Cambria Math" panose="02040503050406030204" pitchFamily="18" charset="0"/>
                                    </a:rPr>
                                    <m:t>𝟏</m:t>
                                  </m:r>
                                </m:sub>
                              </m:sSub>
                              <m:r>
                                <a:rPr lang="en-IN" sz="2000" b="1" i="1">
                                  <a:solidFill>
                                    <a:schemeClr val="tx1"/>
                                  </a:solidFill>
                                  <a:latin typeface="Cambria Math" panose="02040503050406030204" pitchFamily="18" charset="0"/>
                                </a:rPr>
                                <m:t>+</m:t>
                              </m:r>
                              <m:sSub>
                                <m:sSubPr>
                                  <m:ctrlPr>
                                    <a:rPr lang="en-IN" sz="2000" b="1" i="1">
                                      <a:solidFill>
                                        <a:schemeClr val="tx1"/>
                                      </a:solidFill>
                                      <a:latin typeface="Cambria Math" panose="02040503050406030204" pitchFamily="18" charset="0"/>
                                    </a:rPr>
                                  </m:ctrlPr>
                                </m:sSubPr>
                                <m:e>
                                  <m:r>
                                    <a:rPr lang="en-IN" sz="2000" b="1" i="1">
                                      <a:solidFill>
                                        <a:schemeClr val="tx1"/>
                                      </a:solidFill>
                                      <a:latin typeface="Cambria Math" panose="02040503050406030204" pitchFamily="18" charset="0"/>
                                    </a:rPr>
                                    <m:t>𝑹</m:t>
                                  </m:r>
                                </m:e>
                                <m:sub>
                                  <m:r>
                                    <a:rPr lang="en-IN" sz="2000" b="1" i="1">
                                      <a:solidFill>
                                        <a:schemeClr val="tx1"/>
                                      </a:solidFill>
                                      <a:latin typeface="Cambria Math" panose="02040503050406030204" pitchFamily="18" charset="0"/>
                                    </a:rPr>
                                    <m:t>𝟐</m:t>
                                  </m:r>
                                </m:sub>
                              </m:sSub>
                            </m:den>
                          </m:f>
                        </m:e>
                      </m:d>
                    </m:oMath>
                  </m:oMathPara>
                </a14:m>
                <a:endParaRPr lang="en-IN" sz="2000" b="1" dirty="0">
                  <a:solidFill>
                    <a:schemeClr val="tx1"/>
                  </a:solidFill>
                </a:endParaRPr>
              </a:p>
              <a:p>
                <a:pPr algn="ctr"/>
                <a:endParaRPr lang="en-IN" sz="2000" b="1" dirty="0">
                  <a:solidFill>
                    <a:schemeClr val="tx1"/>
                  </a:solidFill>
                </a:endParaRPr>
              </a:p>
              <a:p>
                <a:pPr algn="ctr"/>
                <a14:m>
                  <m:oMathPara xmlns:m="http://schemas.openxmlformats.org/officeDocument/2006/math">
                    <m:oMathParaPr>
                      <m:jc m:val="centerGroup"/>
                    </m:oMathParaPr>
                    <m:oMath xmlns:m="http://schemas.openxmlformats.org/officeDocument/2006/math">
                      <m:sSub>
                        <m:sSubPr>
                          <m:ctrlPr>
                            <a:rPr lang="en-IN" sz="2000" b="1" i="1">
                              <a:solidFill>
                                <a:schemeClr val="tx1"/>
                              </a:solidFill>
                              <a:latin typeface="Cambria Math" panose="02040503050406030204" pitchFamily="18" charset="0"/>
                            </a:rPr>
                          </m:ctrlPr>
                        </m:sSubPr>
                        <m:e>
                          <m:r>
                            <a:rPr lang="en-IN" sz="2000" b="1" i="1">
                              <a:solidFill>
                                <a:schemeClr val="tx1"/>
                              </a:solidFill>
                              <a:latin typeface="Cambria Math" panose="02040503050406030204" pitchFamily="18" charset="0"/>
                            </a:rPr>
                            <m:t>𝑰</m:t>
                          </m:r>
                        </m:e>
                        <m:sub>
                          <m:r>
                            <a:rPr lang="en-IN" sz="2000" b="1" i="1">
                              <a:solidFill>
                                <a:schemeClr val="tx1"/>
                              </a:solidFill>
                              <a:latin typeface="Cambria Math" panose="02040503050406030204" pitchFamily="18" charset="0"/>
                            </a:rPr>
                            <m:t>𝟐</m:t>
                          </m:r>
                        </m:sub>
                      </m:sSub>
                      <m:r>
                        <a:rPr lang="en-IN" sz="2000" b="1" i="1">
                          <a:solidFill>
                            <a:schemeClr val="tx1"/>
                          </a:solidFill>
                          <a:latin typeface="Cambria Math" panose="02040503050406030204" pitchFamily="18" charset="0"/>
                        </a:rPr>
                        <m:t>=</m:t>
                      </m:r>
                      <m:r>
                        <a:rPr lang="en-IN" sz="2000" b="1" i="1">
                          <a:solidFill>
                            <a:schemeClr val="tx1"/>
                          </a:solidFill>
                          <a:latin typeface="Cambria Math" panose="02040503050406030204" pitchFamily="18" charset="0"/>
                        </a:rPr>
                        <m:t>𝑰</m:t>
                      </m:r>
                      <m:r>
                        <a:rPr lang="en-IN" sz="2000" b="1" i="1">
                          <a:solidFill>
                            <a:schemeClr val="tx1"/>
                          </a:solidFill>
                          <a:latin typeface="Cambria Math" panose="02040503050406030204" pitchFamily="18" charset="0"/>
                        </a:rPr>
                        <m:t> </m:t>
                      </m:r>
                      <m:d>
                        <m:dPr>
                          <m:ctrlPr>
                            <a:rPr lang="en-IN" sz="2000" b="1" i="1">
                              <a:solidFill>
                                <a:schemeClr val="tx1"/>
                              </a:solidFill>
                              <a:latin typeface="Cambria Math" panose="02040503050406030204" pitchFamily="18" charset="0"/>
                            </a:rPr>
                          </m:ctrlPr>
                        </m:dPr>
                        <m:e>
                          <m:f>
                            <m:fPr>
                              <m:ctrlPr>
                                <a:rPr lang="en-IN" sz="2000" b="1" i="1">
                                  <a:solidFill>
                                    <a:schemeClr val="tx1"/>
                                  </a:solidFill>
                                  <a:latin typeface="Cambria Math" panose="02040503050406030204" pitchFamily="18" charset="0"/>
                                </a:rPr>
                              </m:ctrlPr>
                            </m:fPr>
                            <m:num>
                              <m:sSub>
                                <m:sSubPr>
                                  <m:ctrlPr>
                                    <a:rPr lang="en-IN" sz="2000" b="1" i="1">
                                      <a:solidFill>
                                        <a:schemeClr val="tx1"/>
                                      </a:solidFill>
                                      <a:latin typeface="Cambria Math" panose="02040503050406030204" pitchFamily="18" charset="0"/>
                                    </a:rPr>
                                  </m:ctrlPr>
                                </m:sSubPr>
                                <m:e>
                                  <m:r>
                                    <a:rPr lang="en-IN" sz="2000" b="1" i="1">
                                      <a:solidFill>
                                        <a:schemeClr val="tx1"/>
                                      </a:solidFill>
                                      <a:latin typeface="Cambria Math" panose="02040503050406030204" pitchFamily="18" charset="0"/>
                                    </a:rPr>
                                    <m:t>𝑹</m:t>
                                  </m:r>
                                </m:e>
                                <m:sub>
                                  <m:r>
                                    <a:rPr lang="en-IN" sz="2000" b="1" i="1">
                                      <a:solidFill>
                                        <a:schemeClr val="tx1"/>
                                      </a:solidFill>
                                      <a:latin typeface="Cambria Math" panose="02040503050406030204" pitchFamily="18" charset="0"/>
                                    </a:rPr>
                                    <m:t>𝟏</m:t>
                                  </m:r>
                                </m:sub>
                              </m:sSub>
                            </m:num>
                            <m:den>
                              <m:sSub>
                                <m:sSubPr>
                                  <m:ctrlPr>
                                    <a:rPr lang="en-IN" sz="2000" b="1" i="1">
                                      <a:solidFill>
                                        <a:schemeClr val="tx1"/>
                                      </a:solidFill>
                                      <a:latin typeface="Cambria Math" panose="02040503050406030204" pitchFamily="18" charset="0"/>
                                    </a:rPr>
                                  </m:ctrlPr>
                                </m:sSubPr>
                                <m:e>
                                  <m:r>
                                    <a:rPr lang="en-IN" sz="2000" b="1" i="1">
                                      <a:solidFill>
                                        <a:schemeClr val="tx1"/>
                                      </a:solidFill>
                                      <a:latin typeface="Cambria Math" panose="02040503050406030204" pitchFamily="18" charset="0"/>
                                    </a:rPr>
                                    <m:t>𝑹</m:t>
                                  </m:r>
                                </m:e>
                                <m:sub>
                                  <m:r>
                                    <a:rPr lang="en-IN" sz="2000" b="1" i="1">
                                      <a:solidFill>
                                        <a:schemeClr val="tx1"/>
                                      </a:solidFill>
                                      <a:latin typeface="Cambria Math" panose="02040503050406030204" pitchFamily="18" charset="0"/>
                                    </a:rPr>
                                    <m:t>𝟏</m:t>
                                  </m:r>
                                </m:sub>
                              </m:sSub>
                              <m:r>
                                <a:rPr lang="en-IN" sz="2000" b="1" i="1">
                                  <a:solidFill>
                                    <a:schemeClr val="tx1"/>
                                  </a:solidFill>
                                  <a:latin typeface="Cambria Math" panose="02040503050406030204" pitchFamily="18" charset="0"/>
                                </a:rPr>
                                <m:t>+</m:t>
                              </m:r>
                              <m:sSub>
                                <m:sSubPr>
                                  <m:ctrlPr>
                                    <a:rPr lang="en-IN" sz="2000" b="1" i="1">
                                      <a:solidFill>
                                        <a:schemeClr val="tx1"/>
                                      </a:solidFill>
                                      <a:latin typeface="Cambria Math" panose="02040503050406030204" pitchFamily="18" charset="0"/>
                                    </a:rPr>
                                  </m:ctrlPr>
                                </m:sSubPr>
                                <m:e>
                                  <m:r>
                                    <a:rPr lang="en-IN" sz="2000" b="1" i="1">
                                      <a:solidFill>
                                        <a:schemeClr val="tx1"/>
                                      </a:solidFill>
                                      <a:latin typeface="Cambria Math" panose="02040503050406030204" pitchFamily="18" charset="0"/>
                                    </a:rPr>
                                    <m:t>𝑹</m:t>
                                  </m:r>
                                </m:e>
                                <m:sub>
                                  <m:r>
                                    <a:rPr lang="en-IN" sz="2000" b="1" i="1">
                                      <a:solidFill>
                                        <a:schemeClr val="tx1"/>
                                      </a:solidFill>
                                      <a:latin typeface="Cambria Math" panose="02040503050406030204" pitchFamily="18" charset="0"/>
                                    </a:rPr>
                                    <m:t>𝟐</m:t>
                                  </m:r>
                                </m:sub>
                              </m:sSub>
                            </m:den>
                          </m:f>
                        </m:e>
                      </m:d>
                    </m:oMath>
                  </m:oMathPara>
                </a14:m>
                <a:endParaRPr lang="en-IN" sz="2000" dirty="0">
                  <a:solidFill>
                    <a:schemeClr val="tx1"/>
                  </a:solidFill>
                </a:endParaRPr>
              </a:p>
              <a:p>
                <a:pPr algn="ctr"/>
                <a:endParaRPr lang="en-IN" sz="1632" dirty="0">
                  <a:solidFill>
                    <a:schemeClr val="tx1"/>
                  </a:solidFill>
                </a:endParaRPr>
              </a:p>
            </p:txBody>
          </p:sp>
        </mc:Choice>
        <mc:Fallback>
          <p:sp>
            <p:nvSpPr>
              <p:cNvPr id="9" name="Rounded Rectangle 8"/>
              <p:cNvSpPr>
                <a:spLocks noRot="1" noChangeAspect="1" noMove="1" noResize="1" noEditPoints="1" noAdjustHandles="1" noChangeArrowheads="1" noChangeShapeType="1" noTextEdit="1"/>
              </p:cNvSpPr>
              <p:nvPr/>
            </p:nvSpPr>
            <p:spPr>
              <a:xfrm>
                <a:off x="7233139" y="4213347"/>
                <a:ext cx="3323493" cy="1963616"/>
              </a:xfrm>
              <a:prstGeom prst="roundRect">
                <a:avLst/>
              </a:prstGeom>
              <a:blipFill>
                <a:blip r:embed="rId4"/>
                <a:stretch>
                  <a:fillRect/>
                </a:stretch>
              </a:blipFill>
              <a:ln/>
            </p:spPr>
            <p:txBody>
              <a:bodyPr/>
              <a:lstStyle/>
              <a:p>
                <a:r>
                  <a:rPr lang="en-GB">
                    <a:noFill/>
                  </a:rPr>
                  <a:t> </a:t>
                </a:r>
              </a:p>
            </p:txBody>
          </p:sp>
        </mc:Fallback>
      </mc:AlternateContent>
      <p:sp>
        <p:nvSpPr>
          <p:cNvPr id="7" name="TextBox 6">
            <a:extLst>
              <a:ext uri="{FF2B5EF4-FFF2-40B4-BE49-F238E27FC236}">
                <a16:creationId xmlns:a16="http://schemas.microsoft.com/office/drawing/2014/main" id="{2974F68F-F9B9-8BA7-3E7E-E14422612176}"/>
              </a:ext>
            </a:extLst>
          </p:cNvPr>
          <p:cNvSpPr txBox="1"/>
          <p:nvPr/>
        </p:nvSpPr>
        <p:spPr>
          <a:xfrm>
            <a:off x="2040523" y="6337788"/>
            <a:ext cx="6167596" cy="369332"/>
          </a:xfrm>
          <a:prstGeom prst="rect">
            <a:avLst/>
          </a:prstGeom>
          <a:noFill/>
        </p:spPr>
        <p:txBody>
          <a:bodyPr wrap="square">
            <a:spAutoFit/>
          </a:bodyPr>
          <a:lstStyle/>
          <a:p>
            <a:pPr marL="0" indent="0" algn="ctr">
              <a:buNone/>
            </a:pPr>
            <a:r>
              <a:rPr lang="en-GB" sz="1800" dirty="0"/>
              <a:t>Lecture 3 / Electrical Principles</a:t>
            </a:r>
            <a:endParaRPr lang="en-US" sz="1800" dirty="0"/>
          </a:p>
        </p:txBody>
      </p:sp>
      <mc:AlternateContent xmlns:mc="http://schemas.openxmlformats.org/markup-compatibility/2006">
        <mc:Choice xmlns:a14="http://schemas.microsoft.com/office/drawing/2010/main" Requires="a14">
          <p:sp>
            <p:nvSpPr>
              <p:cNvPr id="3" name="Rounded Rectangle 8">
                <a:extLst>
                  <a:ext uri="{FF2B5EF4-FFF2-40B4-BE49-F238E27FC236}">
                    <a16:creationId xmlns:a16="http://schemas.microsoft.com/office/drawing/2014/main" id="{94F4B628-1CD0-BACD-6B44-C3D0EAA7862B}"/>
                  </a:ext>
                </a:extLst>
              </p:cNvPr>
              <p:cNvSpPr/>
              <p:nvPr/>
            </p:nvSpPr>
            <p:spPr>
              <a:xfrm>
                <a:off x="7233138" y="1223809"/>
                <a:ext cx="3323493" cy="2841688"/>
              </a:xfrm>
              <a:prstGeom prst="roundRect">
                <a:avLst/>
              </a:prstGeom>
              <a:ln/>
            </p:spPr>
            <p:style>
              <a:lnRef idx="2">
                <a:schemeClr val="dk1"/>
              </a:lnRef>
              <a:fillRef idx="1">
                <a:schemeClr val="lt1"/>
              </a:fillRef>
              <a:effectRef idx="0">
                <a:schemeClr val="dk1"/>
              </a:effectRef>
              <a:fontRef idx="minor">
                <a:schemeClr val="dk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en-IN" sz="2000" b="1" i="1" smtClean="0">
                              <a:solidFill>
                                <a:schemeClr val="tx1"/>
                              </a:solidFill>
                              <a:latin typeface="Cambria Math" panose="02040503050406030204" pitchFamily="18" charset="0"/>
                            </a:rPr>
                          </m:ctrlPr>
                        </m:sSubPr>
                        <m:e>
                          <m:r>
                            <a:rPr lang="en-IN" sz="2000" b="1" i="1">
                              <a:solidFill>
                                <a:schemeClr val="tx1"/>
                              </a:solidFill>
                              <a:latin typeface="Cambria Math" panose="02040503050406030204" pitchFamily="18" charset="0"/>
                            </a:rPr>
                            <m:t>𝑰</m:t>
                          </m:r>
                        </m:e>
                        <m:sub>
                          <m:r>
                            <a:rPr lang="en-GB" sz="2000" b="1" i="1" smtClean="0">
                              <a:solidFill>
                                <a:schemeClr val="tx1"/>
                              </a:solidFill>
                              <a:latin typeface="Cambria Math" panose="02040503050406030204" pitchFamily="18" charset="0"/>
                            </a:rPr>
                            <m:t>𝟏</m:t>
                          </m:r>
                        </m:sub>
                      </m:sSub>
                      <m:r>
                        <a:rPr lang="en-IN" sz="2000" b="1" i="1">
                          <a:solidFill>
                            <a:schemeClr val="tx1"/>
                          </a:solidFill>
                          <a:latin typeface="Cambria Math" panose="02040503050406030204" pitchFamily="18" charset="0"/>
                        </a:rPr>
                        <m:t>=</m:t>
                      </m:r>
                      <m:f>
                        <m:fPr>
                          <m:ctrlPr>
                            <a:rPr lang="en-IN" sz="2000" b="1" i="1">
                              <a:solidFill>
                                <a:schemeClr val="tx1"/>
                              </a:solidFill>
                              <a:latin typeface="Cambria Math" panose="02040503050406030204" pitchFamily="18" charset="0"/>
                            </a:rPr>
                          </m:ctrlPr>
                        </m:fPr>
                        <m:num>
                          <m:r>
                            <a:rPr lang="en-GB" sz="2000" b="1" i="1" smtClean="0">
                              <a:solidFill>
                                <a:schemeClr val="tx1"/>
                              </a:solidFill>
                              <a:latin typeface="Cambria Math" panose="02040503050406030204" pitchFamily="18" charset="0"/>
                            </a:rPr>
                            <m:t>𝑰</m:t>
                          </m:r>
                        </m:num>
                        <m:den>
                          <m:sSub>
                            <m:sSubPr>
                              <m:ctrlPr>
                                <a:rPr lang="en-IN" sz="2000" b="1" i="1">
                                  <a:latin typeface="Cambria Math" panose="02040503050406030204" pitchFamily="18" charset="0"/>
                                </a:rPr>
                              </m:ctrlPr>
                            </m:sSubPr>
                            <m:e>
                              <m:r>
                                <a:rPr lang="en-IN" sz="2000" b="1" i="1">
                                  <a:latin typeface="Cambria Math" panose="02040503050406030204" pitchFamily="18" charset="0"/>
                                </a:rPr>
                                <m:t>𝑹</m:t>
                              </m:r>
                            </m:e>
                            <m:sub>
                              <m:r>
                                <a:rPr lang="en-IN" sz="2000" b="1" i="1">
                                  <a:latin typeface="Cambria Math" panose="02040503050406030204" pitchFamily="18" charset="0"/>
                                </a:rPr>
                                <m:t>𝟏</m:t>
                              </m:r>
                            </m:sub>
                          </m:sSub>
                        </m:den>
                      </m:f>
                      <m:d>
                        <m:dPr>
                          <m:ctrlPr>
                            <a:rPr lang="en-IN" sz="2000" b="1" i="1">
                              <a:solidFill>
                                <a:schemeClr val="tx1"/>
                              </a:solidFill>
                              <a:latin typeface="Cambria Math" panose="02040503050406030204" pitchFamily="18" charset="0"/>
                            </a:rPr>
                          </m:ctrlPr>
                        </m:dPr>
                        <m:e>
                          <m:f>
                            <m:fPr>
                              <m:ctrlPr>
                                <a:rPr lang="en-IN" sz="2000" b="1" i="1">
                                  <a:solidFill>
                                    <a:schemeClr val="tx1"/>
                                  </a:solidFill>
                                  <a:latin typeface="Cambria Math" panose="02040503050406030204" pitchFamily="18" charset="0"/>
                                </a:rPr>
                              </m:ctrlPr>
                            </m:fPr>
                            <m:num>
                              <m:r>
                                <a:rPr lang="en-GB" sz="2000" b="1" i="1" smtClean="0">
                                  <a:solidFill>
                                    <a:schemeClr val="tx1"/>
                                  </a:solidFill>
                                  <a:latin typeface="Cambria Math" panose="02040503050406030204" pitchFamily="18" charset="0"/>
                                </a:rPr>
                                <m:t>𝟏</m:t>
                              </m:r>
                            </m:num>
                            <m:den>
                              <m:f>
                                <m:fPr>
                                  <m:ctrlPr>
                                    <a:rPr lang="en-IN" sz="2000" b="1" i="1">
                                      <a:latin typeface="Cambria Math" panose="02040503050406030204" pitchFamily="18" charset="0"/>
                                    </a:rPr>
                                  </m:ctrlPr>
                                </m:fPr>
                                <m:num>
                                  <m:r>
                                    <a:rPr lang="en-GB" sz="2000" b="1" i="1">
                                      <a:latin typeface="Cambria Math" panose="02040503050406030204" pitchFamily="18" charset="0"/>
                                    </a:rPr>
                                    <m:t>𝟏</m:t>
                                  </m:r>
                                </m:num>
                                <m:den>
                                  <m:sSub>
                                    <m:sSubPr>
                                      <m:ctrlPr>
                                        <a:rPr lang="en-IN" sz="2000" b="1" i="1">
                                          <a:latin typeface="Cambria Math" panose="02040503050406030204" pitchFamily="18" charset="0"/>
                                        </a:rPr>
                                      </m:ctrlPr>
                                    </m:sSubPr>
                                    <m:e>
                                      <m:r>
                                        <a:rPr lang="en-IN" sz="2000" b="1" i="1">
                                          <a:latin typeface="Cambria Math" panose="02040503050406030204" pitchFamily="18" charset="0"/>
                                        </a:rPr>
                                        <m:t>𝑹</m:t>
                                      </m:r>
                                    </m:e>
                                    <m:sub>
                                      <m:r>
                                        <a:rPr lang="en-IN" sz="2000" b="1" i="1">
                                          <a:latin typeface="Cambria Math" panose="02040503050406030204" pitchFamily="18" charset="0"/>
                                        </a:rPr>
                                        <m:t>𝟏</m:t>
                                      </m:r>
                                    </m:sub>
                                  </m:sSub>
                                </m:den>
                              </m:f>
                              <m:r>
                                <a:rPr lang="en-GB" sz="2000" b="1" i="1">
                                  <a:latin typeface="Cambria Math" panose="02040503050406030204" pitchFamily="18" charset="0"/>
                                </a:rPr>
                                <m:t>+</m:t>
                              </m:r>
                              <m:f>
                                <m:fPr>
                                  <m:ctrlPr>
                                    <a:rPr lang="en-IN" sz="2000" b="1" i="1">
                                      <a:latin typeface="Cambria Math" panose="02040503050406030204" pitchFamily="18" charset="0"/>
                                    </a:rPr>
                                  </m:ctrlPr>
                                </m:fPr>
                                <m:num>
                                  <m:r>
                                    <a:rPr lang="en-GB" sz="2000" b="1" i="1">
                                      <a:latin typeface="Cambria Math" panose="02040503050406030204" pitchFamily="18" charset="0"/>
                                    </a:rPr>
                                    <m:t>𝟏</m:t>
                                  </m:r>
                                </m:num>
                                <m:den>
                                  <m:sSub>
                                    <m:sSubPr>
                                      <m:ctrlPr>
                                        <a:rPr lang="en-IN" sz="2000" b="1" i="1">
                                          <a:latin typeface="Cambria Math" panose="02040503050406030204" pitchFamily="18" charset="0"/>
                                        </a:rPr>
                                      </m:ctrlPr>
                                    </m:sSubPr>
                                    <m:e>
                                      <m:r>
                                        <a:rPr lang="en-IN" sz="2000" b="1" i="1">
                                          <a:latin typeface="Cambria Math" panose="02040503050406030204" pitchFamily="18" charset="0"/>
                                        </a:rPr>
                                        <m:t>𝑹</m:t>
                                      </m:r>
                                    </m:e>
                                    <m:sub>
                                      <m:r>
                                        <a:rPr lang="en-GB" sz="2000" b="1" i="1">
                                          <a:latin typeface="Cambria Math" panose="02040503050406030204" pitchFamily="18" charset="0"/>
                                        </a:rPr>
                                        <m:t>𝟐</m:t>
                                      </m:r>
                                    </m:sub>
                                  </m:sSub>
                                </m:den>
                              </m:f>
                            </m:den>
                          </m:f>
                        </m:e>
                      </m:d>
                    </m:oMath>
                  </m:oMathPara>
                </a14:m>
                <a:endParaRPr lang="en-IN" sz="2000" b="1" dirty="0">
                  <a:solidFill>
                    <a:schemeClr val="tx1"/>
                  </a:solidFill>
                </a:endParaRPr>
              </a:p>
              <a:p>
                <a:pPr algn="ctr"/>
                <a:endParaRPr lang="en-IN" sz="2000" b="1" dirty="0">
                  <a:solidFill>
                    <a:schemeClr val="tx1"/>
                  </a:solidFill>
                </a:endParaRPr>
              </a:p>
              <a:p>
                <a:pPr algn="ctr"/>
                <a14:m>
                  <m:oMathPara xmlns:m="http://schemas.openxmlformats.org/officeDocument/2006/math">
                    <m:oMathParaPr>
                      <m:jc m:val="centerGroup"/>
                    </m:oMathParaPr>
                    <m:oMath xmlns:m="http://schemas.openxmlformats.org/officeDocument/2006/math">
                      <m:sSub>
                        <m:sSubPr>
                          <m:ctrlPr>
                            <a:rPr lang="en-IN" sz="2000" b="1" i="1">
                              <a:solidFill>
                                <a:schemeClr val="tx1"/>
                              </a:solidFill>
                              <a:latin typeface="Cambria Math" panose="02040503050406030204" pitchFamily="18" charset="0"/>
                            </a:rPr>
                          </m:ctrlPr>
                        </m:sSubPr>
                        <m:e>
                          <m:r>
                            <a:rPr lang="en-IN" sz="2000" b="1" i="1">
                              <a:solidFill>
                                <a:schemeClr val="tx1"/>
                              </a:solidFill>
                              <a:latin typeface="Cambria Math" panose="02040503050406030204" pitchFamily="18" charset="0"/>
                            </a:rPr>
                            <m:t>𝑰</m:t>
                          </m:r>
                        </m:e>
                        <m:sub>
                          <m:r>
                            <a:rPr lang="en-IN" sz="2000" b="1" i="1">
                              <a:solidFill>
                                <a:schemeClr val="tx1"/>
                              </a:solidFill>
                              <a:latin typeface="Cambria Math" panose="02040503050406030204" pitchFamily="18" charset="0"/>
                            </a:rPr>
                            <m:t>𝟐</m:t>
                          </m:r>
                        </m:sub>
                      </m:sSub>
                      <m:r>
                        <a:rPr lang="en-IN" sz="2000" b="1" i="1">
                          <a:solidFill>
                            <a:schemeClr val="tx1"/>
                          </a:solidFill>
                          <a:latin typeface="Cambria Math" panose="02040503050406030204" pitchFamily="18" charset="0"/>
                        </a:rPr>
                        <m:t>=</m:t>
                      </m:r>
                      <m:f>
                        <m:fPr>
                          <m:ctrlPr>
                            <a:rPr lang="en-IN" sz="2000" b="1" i="1">
                              <a:solidFill>
                                <a:schemeClr val="tx1"/>
                              </a:solidFill>
                              <a:latin typeface="Cambria Math" panose="02040503050406030204" pitchFamily="18" charset="0"/>
                            </a:rPr>
                          </m:ctrlPr>
                        </m:fPr>
                        <m:num>
                          <m:r>
                            <a:rPr lang="en-GB" sz="2000" b="1" i="1" smtClean="0">
                              <a:solidFill>
                                <a:schemeClr val="tx1"/>
                              </a:solidFill>
                              <a:latin typeface="Cambria Math" panose="02040503050406030204" pitchFamily="18" charset="0"/>
                            </a:rPr>
                            <m:t>𝑰</m:t>
                          </m:r>
                        </m:num>
                        <m:den>
                          <m:sSub>
                            <m:sSubPr>
                              <m:ctrlPr>
                                <a:rPr lang="en-IN" sz="2000" b="1" i="1">
                                  <a:latin typeface="Cambria Math" panose="02040503050406030204" pitchFamily="18" charset="0"/>
                                </a:rPr>
                              </m:ctrlPr>
                            </m:sSubPr>
                            <m:e>
                              <m:r>
                                <a:rPr lang="en-IN" sz="2000" b="1" i="1">
                                  <a:latin typeface="Cambria Math" panose="02040503050406030204" pitchFamily="18" charset="0"/>
                                </a:rPr>
                                <m:t>𝑹</m:t>
                              </m:r>
                            </m:e>
                            <m:sub>
                              <m:r>
                                <a:rPr lang="en-GB" sz="2000" b="1" i="1">
                                  <a:latin typeface="Cambria Math" panose="02040503050406030204" pitchFamily="18" charset="0"/>
                                </a:rPr>
                                <m:t>𝟐</m:t>
                              </m:r>
                            </m:sub>
                          </m:sSub>
                        </m:den>
                      </m:f>
                      <m:d>
                        <m:dPr>
                          <m:ctrlPr>
                            <a:rPr lang="en-IN" sz="2000" b="1" i="1">
                              <a:solidFill>
                                <a:schemeClr val="tx1"/>
                              </a:solidFill>
                              <a:latin typeface="Cambria Math" panose="02040503050406030204" pitchFamily="18" charset="0"/>
                            </a:rPr>
                          </m:ctrlPr>
                        </m:dPr>
                        <m:e>
                          <m:f>
                            <m:fPr>
                              <m:ctrlPr>
                                <a:rPr lang="en-IN" sz="2000" b="1" i="1">
                                  <a:solidFill>
                                    <a:schemeClr val="tx1"/>
                                  </a:solidFill>
                                  <a:latin typeface="Cambria Math" panose="02040503050406030204" pitchFamily="18" charset="0"/>
                                </a:rPr>
                              </m:ctrlPr>
                            </m:fPr>
                            <m:num>
                              <m:r>
                                <a:rPr lang="en-GB" sz="2000" b="1" i="1" smtClean="0">
                                  <a:solidFill>
                                    <a:schemeClr val="tx1"/>
                                  </a:solidFill>
                                  <a:latin typeface="Cambria Math" panose="02040503050406030204" pitchFamily="18" charset="0"/>
                                </a:rPr>
                                <m:t>𝟏</m:t>
                              </m:r>
                            </m:num>
                            <m:den>
                              <m:f>
                                <m:fPr>
                                  <m:ctrlPr>
                                    <a:rPr lang="en-IN" sz="2000" b="1" i="1">
                                      <a:latin typeface="Cambria Math" panose="02040503050406030204" pitchFamily="18" charset="0"/>
                                    </a:rPr>
                                  </m:ctrlPr>
                                </m:fPr>
                                <m:num>
                                  <m:r>
                                    <a:rPr lang="en-GB" sz="2000" b="1" i="1">
                                      <a:latin typeface="Cambria Math" panose="02040503050406030204" pitchFamily="18" charset="0"/>
                                    </a:rPr>
                                    <m:t>𝟏</m:t>
                                  </m:r>
                                </m:num>
                                <m:den>
                                  <m:sSub>
                                    <m:sSubPr>
                                      <m:ctrlPr>
                                        <a:rPr lang="en-IN" sz="2000" b="1" i="1">
                                          <a:latin typeface="Cambria Math" panose="02040503050406030204" pitchFamily="18" charset="0"/>
                                        </a:rPr>
                                      </m:ctrlPr>
                                    </m:sSubPr>
                                    <m:e>
                                      <m:r>
                                        <a:rPr lang="en-IN" sz="2000" b="1" i="1">
                                          <a:latin typeface="Cambria Math" panose="02040503050406030204" pitchFamily="18" charset="0"/>
                                        </a:rPr>
                                        <m:t>𝑹</m:t>
                                      </m:r>
                                    </m:e>
                                    <m:sub>
                                      <m:r>
                                        <a:rPr lang="en-IN" sz="2000" b="1" i="1">
                                          <a:latin typeface="Cambria Math" panose="02040503050406030204" pitchFamily="18" charset="0"/>
                                        </a:rPr>
                                        <m:t>𝟏</m:t>
                                      </m:r>
                                    </m:sub>
                                  </m:sSub>
                                </m:den>
                              </m:f>
                              <m:r>
                                <a:rPr lang="en-GB" sz="2000" b="1" i="1">
                                  <a:latin typeface="Cambria Math" panose="02040503050406030204" pitchFamily="18" charset="0"/>
                                </a:rPr>
                                <m:t>+</m:t>
                              </m:r>
                              <m:f>
                                <m:fPr>
                                  <m:ctrlPr>
                                    <a:rPr lang="en-IN" sz="2000" b="1" i="1">
                                      <a:latin typeface="Cambria Math" panose="02040503050406030204" pitchFamily="18" charset="0"/>
                                    </a:rPr>
                                  </m:ctrlPr>
                                </m:fPr>
                                <m:num>
                                  <m:r>
                                    <a:rPr lang="en-GB" sz="2000" b="1" i="1">
                                      <a:latin typeface="Cambria Math" panose="02040503050406030204" pitchFamily="18" charset="0"/>
                                    </a:rPr>
                                    <m:t>𝟏</m:t>
                                  </m:r>
                                </m:num>
                                <m:den>
                                  <m:sSub>
                                    <m:sSubPr>
                                      <m:ctrlPr>
                                        <a:rPr lang="en-IN" sz="2000" b="1" i="1">
                                          <a:latin typeface="Cambria Math" panose="02040503050406030204" pitchFamily="18" charset="0"/>
                                        </a:rPr>
                                      </m:ctrlPr>
                                    </m:sSubPr>
                                    <m:e>
                                      <m:r>
                                        <a:rPr lang="en-IN" sz="2000" b="1" i="1">
                                          <a:latin typeface="Cambria Math" panose="02040503050406030204" pitchFamily="18" charset="0"/>
                                        </a:rPr>
                                        <m:t>𝑹</m:t>
                                      </m:r>
                                    </m:e>
                                    <m:sub>
                                      <m:r>
                                        <a:rPr lang="en-GB" sz="2000" b="1" i="1">
                                          <a:latin typeface="Cambria Math" panose="02040503050406030204" pitchFamily="18" charset="0"/>
                                        </a:rPr>
                                        <m:t>𝟐</m:t>
                                      </m:r>
                                    </m:sub>
                                  </m:sSub>
                                </m:den>
                              </m:f>
                            </m:den>
                          </m:f>
                        </m:e>
                      </m:d>
                    </m:oMath>
                  </m:oMathPara>
                </a14:m>
                <a:endParaRPr lang="en-IN" sz="2000" dirty="0">
                  <a:solidFill>
                    <a:schemeClr val="tx1"/>
                  </a:solidFill>
                </a:endParaRPr>
              </a:p>
            </p:txBody>
          </p:sp>
        </mc:Choice>
        <mc:Fallback>
          <p:sp>
            <p:nvSpPr>
              <p:cNvPr id="3" name="Rounded Rectangle 8">
                <a:extLst>
                  <a:ext uri="{FF2B5EF4-FFF2-40B4-BE49-F238E27FC236}">
                    <a16:creationId xmlns:a16="http://schemas.microsoft.com/office/drawing/2014/main" id="{94F4B628-1CD0-BACD-6B44-C3D0EAA7862B}"/>
                  </a:ext>
                </a:extLst>
              </p:cNvPr>
              <p:cNvSpPr>
                <a:spLocks noRot="1" noChangeAspect="1" noMove="1" noResize="1" noEditPoints="1" noAdjustHandles="1" noChangeArrowheads="1" noChangeShapeType="1" noTextEdit="1"/>
              </p:cNvSpPr>
              <p:nvPr/>
            </p:nvSpPr>
            <p:spPr>
              <a:xfrm>
                <a:off x="7233138" y="1223809"/>
                <a:ext cx="3323493" cy="2841688"/>
              </a:xfrm>
              <a:prstGeom prst="roundRect">
                <a:avLst/>
              </a:prstGeom>
              <a:blipFill>
                <a:blip r:embed="rId5"/>
                <a:stretch>
                  <a:fillRect/>
                </a:stretch>
              </a:blipFill>
              <a:ln/>
            </p:spPr>
            <p:txBody>
              <a:bodyPr/>
              <a:lstStyle/>
              <a:p>
                <a:r>
                  <a:rPr lang="en-GB">
                    <a:noFill/>
                  </a:rPr>
                  <a:t> </a:t>
                </a:r>
              </a:p>
            </p:txBody>
          </p:sp>
        </mc:Fallback>
      </mc:AlternateContent>
    </p:spTree>
    <p:extLst>
      <p:ext uri="{BB962C8B-B14F-4D97-AF65-F5344CB8AC3E}">
        <p14:creationId xmlns:p14="http://schemas.microsoft.com/office/powerpoint/2010/main" val="180367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25106" y="-39318"/>
            <a:ext cx="5422037" cy="1325563"/>
          </a:xfrm>
        </p:spPr>
        <p:txBody>
          <a:bodyPr/>
          <a:lstStyle/>
          <a:p>
            <a:pPr algn="l"/>
            <a:r>
              <a:rPr lang="en-IN" b="1" dirty="0">
                <a:solidFill>
                  <a:schemeClr val="bg1"/>
                </a:solidFill>
              </a:rPr>
              <a:t>Current divider rule</a:t>
            </a:r>
          </a:p>
        </p:txBody>
      </p:sp>
      <mc:AlternateContent xmlns:mc="http://schemas.openxmlformats.org/markup-compatibility/2006">
        <mc:Choice xmlns:a14="http://schemas.microsoft.com/office/drawing/2010/main" Requires="a14">
          <p:sp>
            <p:nvSpPr>
              <p:cNvPr id="8" name="Content Placeholder 7"/>
              <p:cNvSpPr>
                <a:spLocks noGrp="1"/>
              </p:cNvSpPr>
              <p:nvPr>
                <p:ph sz="half" idx="2"/>
              </p:nvPr>
            </p:nvSpPr>
            <p:spPr>
              <a:xfrm>
                <a:off x="895989" y="1751982"/>
                <a:ext cx="10516921" cy="4351338"/>
              </a:xfrm>
            </p:spPr>
            <p:txBody>
              <a:bodyPr>
                <a:normAutofit fontScale="85000" lnSpcReduction="20000"/>
              </a:bodyPr>
              <a:lstStyle/>
              <a:p>
                <a:r>
                  <a:rPr lang="en-IN" dirty="0"/>
                  <a:t>When there are three resistors</a:t>
                </a:r>
              </a:p>
              <a:p>
                <a:pPr marL="0" indent="0">
                  <a:buNone/>
                </a:pPr>
                <a14:m>
                  <m:oMathPara xmlns:m="http://schemas.openxmlformats.org/officeDocument/2006/math">
                    <m:oMathParaPr>
                      <m:jc m:val="centerGroup"/>
                    </m:oMathParaPr>
                    <m:oMath xmlns:m="http://schemas.openxmlformats.org/officeDocument/2006/math">
                      <m:sSub>
                        <m:sSubPr>
                          <m:ctrlPr>
                            <a:rPr lang="en-IN" sz="2800" b="1" i="1" smtClean="0">
                              <a:solidFill>
                                <a:schemeClr val="tx1"/>
                              </a:solidFill>
                              <a:latin typeface="Cambria Math" panose="02040503050406030204" pitchFamily="18" charset="0"/>
                            </a:rPr>
                          </m:ctrlPr>
                        </m:sSubPr>
                        <m:e>
                          <m:r>
                            <a:rPr lang="en-IN" sz="2800" b="1" i="1">
                              <a:solidFill>
                                <a:schemeClr val="tx1"/>
                              </a:solidFill>
                              <a:latin typeface="Cambria Math" panose="02040503050406030204" pitchFamily="18" charset="0"/>
                            </a:rPr>
                            <m:t>𝑰</m:t>
                          </m:r>
                        </m:e>
                        <m:sub>
                          <m:r>
                            <a:rPr lang="en-GB" sz="2800" b="1" i="1" smtClean="0">
                              <a:solidFill>
                                <a:schemeClr val="tx1"/>
                              </a:solidFill>
                              <a:latin typeface="Cambria Math" panose="02040503050406030204" pitchFamily="18" charset="0"/>
                            </a:rPr>
                            <m:t>𝟏</m:t>
                          </m:r>
                        </m:sub>
                      </m:sSub>
                      <m:r>
                        <a:rPr lang="en-IN" sz="2800" b="1" i="1">
                          <a:solidFill>
                            <a:schemeClr val="tx1"/>
                          </a:solidFill>
                          <a:latin typeface="Cambria Math" panose="02040503050406030204" pitchFamily="18" charset="0"/>
                        </a:rPr>
                        <m:t>=</m:t>
                      </m:r>
                      <m:f>
                        <m:fPr>
                          <m:ctrlPr>
                            <a:rPr lang="en-IN" b="1" i="1">
                              <a:latin typeface="Cambria Math" panose="02040503050406030204" pitchFamily="18" charset="0"/>
                            </a:rPr>
                          </m:ctrlPr>
                        </m:fPr>
                        <m:num>
                          <m:r>
                            <a:rPr lang="en-GB" b="1" i="1" smtClean="0">
                              <a:latin typeface="Cambria Math" panose="02040503050406030204" pitchFamily="18" charset="0"/>
                            </a:rPr>
                            <m:t>𝑰</m:t>
                          </m:r>
                        </m:num>
                        <m:den>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𝟏</m:t>
                              </m:r>
                            </m:sub>
                          </m:sSub>
                        </m:den>
                      </m:f>
                      <m:d>
                        <m:dPr>
                          <m:ctrlPr>
                            <a:rPr lang="en-IN" sz="2800" b="1" i="1">
                              <a:solidFill>
                                <a:schemeClr val="tx1"/>
                              </a:solidFill>
                              <a:latin typeface="Cambria Math" panose="02040503050406030204" pitchFamily="18" charset="0"/>
                            </a:rPr>
                          </m:ctrlPr>
                        </m:dPr>
                        <m:e>
                          <m:f>
                            <m:fPr>
                              <m:ctrlPr>
                                <a:rPr lang="en-IN" sz="2800" b="1" i="1">
                                  <a:solidFill>
                                    <a:schemeClr val="tx1"/>
                                  </a:solidFill>
                                  <a:latin typeface="Cambria Math" panose="02040503050406030204" pitchFamily="18" charset="0"/>
                                </a:rPr>
                              </m:ctrlPr>
                            </m:fPr>
                            <m:num>
                              <m:r>
                                <a:rPr lang="en-GB" sz="2800" b="1" i="1" smtClean="0">
                                  <a:solidFill>
                                    <a:schemeClr val="tx1"/>
                                  </a:solidFill>
                                  <a:latin typeface="Cambria Math" panose="02040503050406030204" pitchFamily="18" charset="0"/>
                                </a:rPr>
                                <m:t>𝟏</m:t>
                              </m:r>
                            </m:num>
                            <m:den>
                              <m:f>
                                <m:fPr>
                                  <m:ctrlPr>
                                    <a:rPr lang="en-IN" b="1" i="1">
                                      <a:latin typeface="Cambria Math" panose="02040503050406030204" pitchFamily="18" charset="0"/>
                                    </a:rPr>
                                  </m:ctrlPr>
                                </m:fPr>
                                <m:num>
                                  <m:r>
                                    <a:rPr lang="en-GB" b="1" i="1">
                                      <a:latin typeface="Cambria Math" panose="02040503050406030204" pitchFamily="18" charset="0"/>
                                    </a:rPr>
                                    <m:t>𝟏</m:t>
                                  </m:r>
                                </m:num>
                                <m:den>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𝟏</m:t>
                                      </m:r>
                                    </m:sub>
                                  </m:sSub>
                                </m:den>
                              </m:f>
                              <m:r>
                                <a:rPr lang="en-GB" b="1" i="1" smtClean="0">
                                  <a:latin typeface="Cambria Math" panose="02040503050406030204" pitchFamily="18" charset="0"/>
                                </a:rPr>
                                <m:t>+</m:t>
                              </m:r>
                              <m:f>
                                <m:fPr>
                                  <m:ctrlPr>
                                    <a:rPr lang="en-IN" b="1" i="1">
                                      <a:latin typeface="Cambria Math" panose="02040503050406030204" pitchFamily="18" charset="0"/>
                                    </a:rPr>
                                  </m:ctrlPr>
                                </m:fPr>
                                <m:num>
                                  <m:r>
                                    <a:rPr lang="en-GB" b="1" i="1">
                                      <a:latin typeface="Cambria Math" panose="02040503050406030204" pitchFamily="18" charset="0"/>
                                    </a:rPr>
                                    <m:t>𝟏</m:t>
                                  </m:r>
                                </m:num>
                                <m:den>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GB" b="1" i="1" smtClean="0">
                                          <a:latin typeface="Cambria Math" panose="02040503050406030204" pitchFamily="18" charset="0"/>
                                        </a:rPr>
                                        <m:t>𝟐</m:t>
                                      </m:r>
                                    </m:sub>
                                  </m:sSub>
                                </m:den>
                              </m:f>
                              <m:r>
                                <a:rPr lang="en-GB" b="1" i="1" smtClean="0">
                                  <a:latin typeface="Cambria Math" panose="02040503050406030204" pitchFamily="18" charset="0"/>
                                </a:rPr>
                                <m:t>+</m:t>
                              </m:r>
                              <m:f>
                                <m:fPr>
                                  <m:ctrlPr>
                                    <a:rPr lang="en-IN" b="1" i="1">
                                      <a:latin typeface="Cambria Math" panose="02040503050406030204" pitchFamily="18" charset="0"/>
                                    </a:rPr>
                                  </m:ctrlPr>
                                </m:fPr>
                                <m:num>
                                  <m:r>
                                    <a:rPr lang="en-GB" b="1" i="1">
                                      <a:latin typeface="Cambria Math" panose="02040503050406030204" pitchFamily="18" charset="0"/>
                                    </a:rPr>
                                    <m:t>𝟏</m:t>
                                  </m:r>
                                </m:num>
                                <m:den>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GB" b="1" i="1" smtClean="0">
                                          <a:latin typeface="Cambria Math" panose="02040503050406030204" pitchFamily="18" charset="0"/>
                                        </a:rPr>
                                        <m:t>𝟑</m:t>
                                      </m:r>
                                    </m:sub>
                                  </m:sSub>
                                </m:den>
                              </m:f>
                            </m:den>
                          </m:f>
                        </m:e>
                      </m:d>
                    </m:oMath>
                  </m:oMathPara>
                </a14:m>
                <a:endParaRPr lang="en-IN" dirty="0"/>
              </a:p>
              <a:p>
                <a:pPr marL="0" indent="0">
                  <a:buNone/>
                </a:pPr>
                <a:endParaRPr lang="en-IN" dirty="0"/>
              </a:p>
              <a:p>
                <a:pPr marL="0" indent="0">
                  <a:buNone/>
                </a:pPr>
                <a14:m>
                  <m:oMathPara xmlns:m="http://schemas.openxmlformats.org/officeDocument/2006/math">
                    <m:oMathParaPr>
                      <m:jc m:val="centerGroup"/>
                    </m:oMathParaPr>
                    <m:oMath xmlns:m="http://schemas.openxmlformats.org/officeDocument/2006/math">
                      <m:sSub>
                        <m:sSubPr>
                          <m:ctrlPr>
                            <a:rPr lang="en-IN" sz="2800" b="1" i="1" smtClean="0">
                              <a:solidFill>
                                <a:schemeClr val="tx1"/>
                              </a:solidFill>
                              <a:latin typeface="Cambria Math" panose="02040503050406030204" pitchFamily="18" charset="0"/>
                            </a:rPr>
                          </m:ctrlPr>
                        </m:sSubPr>
                        <m:e>
                          <m:r>
                            <a:rPr lang="en-IN" sz="2800" b="1" i="1">
                              <a:solidFill>
                                <a:schemeClr val="tx1"/>
                              </a:solidFill>
                              <a:latin typeface="Cambria Math" panose="02040503050406030204" pitchFamily="18" charset="0"/>
                            </a:rPr>
                            <m:t>𝑰</m:t>
                          </m:r>
                        </m:e>
                        <m:sub>
                          <m:r>
                            <a:rPr lang="en-GB" sz="2800" b="1" i="1" smtClean="0">
                              <a:solidFill>
                                <a:schemeClr val="tx1"/>
                              </a:solidFill>
                              <a:latin typeface="Cambria Math" panose="02040503050406030204" pitchFamily="18" charset="0"/>
                            </a:rPr>
                            <m:t>𝟐</m:t>
                          </m:r>
                        </m:sub>
                      </m:sSub>
                      <m:r>
                        <a:rPr lang="en-IN" sz="2800" b="1" i="1">
                          <a:solidFill>
                            <a:schemeClr val="tx1"/>
                          </a:solidFill>
                          <a:latin typeface="Cambria Math" panose="02040503050406030204" pitchFamily="18" charset="0"/>
                        </a:rPr>
                        <m:t>=</m:t>
                      </m:r>
                      <m:f>
                        <m:fPr>
                          <m:ctrlPr>
                            <a:rPr lang="en-IN" b="1" i="1">
                              <a:latin typeface="Cambria Math" panose="02040503050406030204" pitchFamily="18" charset="0"/>
                            </a:rPr>
                          </m:ctrlPr>
                        </m:fPr>
                        <m:num>
                          <m:r>
                            <a:rPr lang="en-GB" b="1" i="1" smtClean="0">
                              <a:latin typeface="Cambria Math" panose="02040503050406030204" pitchFamily="18" charset="0"/>
                            </a:rPr>
                            <m:t>𝑰</m:t>
                          </m:r>
                        </m:num>
                        <m:den>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GB" b="1" i="1" smtClean="0">
                                  <a:latin typeface="Cambria Math" panose="02040503050406030204" pitchFamily="18" charset="0"/>
                                </a:rPr>
                                <m:t>𝟐</m:t>
                              </m:r>
                            </m:sub>
                          </m:sSub>
                        </m:den>
                      </m:f>
                      <m:d>
                        <m:dPr>
                          <m:ctrlPr>
                            <a:rPr lang="en-IN" sz="2800" b="1" i="1">
                              <a:solidFill>
                                <a:schemeClr val="tx1"/>
                              </a:solidFill>
                              <a:latin typeface="Cambria Math" panose="02040503050406030204" pitchFamily="18" charset="0"/>
                            </a:rPr>
                          </m:ctrlPr>
                        </m:dPr>
                        <m:e>
                          <m:f>
                            <m:fPr>
                              <m:ctrlPr>
                                <a:rPr lang="en-IN" sz="2800" b="1" i="1">
                                  <a:solidFill>
                                    <a:schemeClr val="tx1"/>
                                  </a:solidFill>
                                  <a:latin typeface="Cambria Math" panose="02040503050406030204" pitchFamily="18" charset="0"/>
                                </a:rPr>
                              </m:ctrlPr>
                            </m:fPr>
                            <m:num>
                              <m:r>
                                <a:rPr lang="en-GB" sz="2800" b="1" i="1" smtClean="0">
                                  <a:solidFill>
                                    <a:schemeClr val="tx1"/>
                                  </a:solidFill>
                                  <a:latin typeface="Cambria Math" panose="02040503050406030204" pitchFamily="18" charset="0"/>
                                </a:rPr>
                                <m:t>𝟏</m:t>
                              </m:r>
                            </m:num>
                            <m:den>
                              <m:f>
                                <m:fPr>
                                  <m:ctrlPr>
                                    <a:rPr lang="en-IN" b="1" i="1">
                                      <a:latin typeface="Cambria Math" panose="02040503050406030204" pitchFamily="18" charset="0"/>
                                    </a:rPr>
                                  </m:ctrlPr>
                                </m:fPr>
                                <m:num>
                                  <m:r>
                                    <a:rPr lang="en-GB" b="1" i="1">
                                      <a:latin typeface="Cambria Math" panose="02040503050406030204" pitchFamily="18" charset="0"/>
                                    </a:rPr>
                                    <m:t>𝟏</m:t>
                                  </m:r>
                                </m:num>
                                <m:den>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𝟏</m:t>
                                      </m:r>
                                    </m:sub>
                                  </m:sSub>
                                </m:den>
                              </m:f>
                              <m:r>
                                <a:rPr lang="en-GB" b="1" i="1" smtClean="0">
                                  <a:latin typeface="Cambria Math" panose="02040503050406030204" pitchFamily="18" charset="0"/>
                                </a:rPr>
                                <m:t>+</m:t>
                              </m:r>
                              <m:f>
                                <m:fPr>
                                  <m:ctrlPr>
                                    <a:rPr lang="en-IN" b="1" i="1">
                                      <a:latin typeface="Cambria Math" panose="02040503050406030204" pitchFamily="18" charset="0"/>
                                    </a:rPr>
                                  </m:ctrlPr>
                                </m:fPr>
                                <m:num>
                                  <m:r>
                                    <a:rPr lang="en-GB" b="1" i="1">
                                      <a:latin typeface="Cambria Math" panose="02040503050406030204" pitchFamily="18" charset="0"/>
                                    </a:rPr>
                                    <m:t>𝟏</m:t>
                                  </m:r>
                                </m:num>
                                <m:den>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GB" b="1" i="1" smtClean="0">
                                          <a:latin typeface="Cambria Math" panose="02040503050406030204" pitchFamily="18" charset="0"/>
                                        </a:rPr>
                                        <m:t>𝟐</m:t>
                                      </m:r>
                                    </m:sub>
                                  </m:sSub>
                                </m:den>
                              </m:f>
                              <m:r>
                                <a:rPr lang="en-GB" b="1" i="1" smtClean="0">
                                  <a:latin typeface="Cambria Math" panose="02040503050406030204" pitchFamily="18" charset="0"/>
                                </a:rPr>
                                <m:t>+</m:t>
                              </m:r>
                              <m:f>
                                <m:fPr>
                                  <m:ctrlPr>
                                    <a:rPr lang="en-IN" b="1" i="1">
                                      <a:latin typeface="Cambria Math" panose="02040503050406030204" pitchFamily="18" charset="0"/>
                                    </a:rPr>
                                  </m:ctrlPr>
                                </m:fPr>
                                <m:num>
                                  <m:r>
                                    <a:rPr lang="en-GB" b="1" i="1">
                                      <a:latin typeface="Cambria Math" panose="02040503050406030204" pitchFamily="18" charset="0"/>
                                    </a:rPr>
                                    <m:t>𝟏</m:t>
                                  </m:r>
                                </m:num>
                                <m:den>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GB" b="1" i="1" smtClean="0">
                                          <a:latin typeface="Cambria Math" panose="02040503050406030204" pitchFamily="18" charset="0"/>
                                        </a:rPr>
                                        <m:t>𝟑</m:t>
                                      </m:r>
                                    </m:sub>
                                  </m:sSub>
                                </m:den>
                              </m:f>
                            </m:den>
                          </m:f>
                        </m:e>
                      </m:d>
                    </m:oMath>
                  </m:oMathPara>
                </a14:m>
                <a:endParaRPr lang="en-IN" dirty="0"/>
              </a:p>
              <a:p>
                <a:pPr marL="0" indent="0">
                  <a:buNone/>
                </a:pPr>
                <a:endParaRPr lang="en-IN" dirty="0"/>
              </a:p>
              <a:p>
                <a:pPr marL="0" indent="0">
                  <a:buNone/>
                </a:pPr>
                <a14:m>
                  <m:oMathPara xmlns:m="http://schemas.openxmlformats.org/officeDocument/2006/math">
                    <m:oMathParaPr>
                      <m:jc m:val="centerGroup"/>
                    </m:oMathParaPr>
                    <m:oMath xmlns:m="http://schemas.openxmlformats.org/officeDocument/2006/math">
                      <m:sSub>
                        <m:sSubPr>
                          <m:ctrlPr>
                            <a:rPr lang="en-IN" sz="2800" b="1" i="1" smtClean="0">
                              <a:solidFill>
                                <a:schemeClr val="tx1"/>
                              </a:solidFill>
                              <a:latin typeface="Cambria Math" panose="02040503050406030204" pitchFamily="18" charset="0"/>
                            </a:rPr>
                          </m:ctrlPr>
                        </m:sSubPr>
                        <m:e>
                          <m:r>
                            <a:rPr lang="en-IN" sz="2800" b="1" i="1">
                              <a:solidFill>
                                <a:schemeClr val="tx1"/>
                              </a:solidFill>
                              <a:latin typeface="Cambria Math" panose="02040503050406030204" pitchFamily="18" charset="0"/>
                            </a:rPr>
                            <m:t>𝑰</m:t>
                          </m:r>
                        </m:e>
                        <m:sub>
                          <m:r>
                            <a:rPr lang="en-GB" sz="2800" b="1" i="1" smtClean="0">
                              <a:solidFill>
                                <a:schemeClr val="tx1"/>
                              </a:solidFill>
                              <a:latin typeface="Cambria Math" panose="02040503050406030204" pitchFamily="18" charset="0"/>
                            </a:rPr>
                            <m:t>𝟑</m:t>
                          </m:r>
                        </m:sub>
                      </m:sSub>
                      <m:r>
                        <a:rPr lang="en-IN" sz="2800" b="1" i="1">
                          <a:solidFill>
                            <a:schemeClr val="tx1"/>
                          </a:solidFill>
                          <a:latin typeface="Cambria Math" panose="02040503050406030204" pitchFamily="18" charset="0"/>
                        </a:rPr>
                        <m:t>=</m:t>
                      </m:r>
                      <m:f>
                        <m:fPr>
                          <m:ctrlPr>
                            <a:rPr lang="en-IN" b="1" i="1">
                              <a:latin typeface="Cambria Math" panose="02040503050406030204" pitchFamily="18" charset="0"/>
                            </a:rPr>
                          </m:ctrlPr>
                        </m:fPr>
                        <m:num>
                          <m:r>
                            <a:rPr lang="en-GB" b="1" i="1">
                              <a:latin typeface="Cambria Math" panose="02040503050406030204" pitchFamily="18" charset="0"/>
                            </a:rPr>
                            <m:t>𝟏</m:t>
                          </m:r>
                        </m:num>
                        <m:den>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GB" b="1" i="1" smtClean="0">
                                  <a:latin typeface="Cambria Math" panose="02040503050406030204" pitchFamily="18" charset="0"/>
                                </a:rPr>
                                <m:t>𝟑</m:t>
                              </m:r>
                            </m:sub>
                          </m:sSub>
                        </m:den>
                      </m:f>
                      <m:d>
                        <m:dPr>
                          <m:ctrlPr>
                            <a:rPr lang="en-IN" sz="2800" b="1" i="1">
                              <a:solidFill>
                                <a:schemeClr val="tx1"/>
                              </a:solidFill>
                              <a:latin typeface="Cambria Math" panose="02040503050406030204" pitchFamily="18" charset="0"/>
                            </a:rPr>
                          </m:ctrlPr>
                        </m:dPr>
                        <m:e>
                          <m:f>
                            <m:fPr>
                              <m:ctrlPr>
                                <a:rPr lang="en-IN" sz="2800" b="1" i="1">
                                  <a:solidFill>
                                    <a:schemeClr val="tx1"/>
                                  </a:solidFill>
                                  <a:latin typeface="Cambria Math" panose="02040503050406030204" pitchFamily="18" charset="0"/>
                                </a:rPr>
                              </m:ctrlPr>
                            </m:fPr>
                            <m:num>
                              <m:r>
                                <a:rPr lang="en-GB" sz="2800" b="1" i="1" smtClean="0">
                                  <a:solidFill>
                                    <a:schemeClr val="tx1"/>
                                  </a:solidFill>
                                  <a:latin typeface="Cambria Math" panose="02040503050406030204" pitchFamily="18" charset="0"/>
                                </a:rPr>
                                <m:t>𝟏</m:t>
                              </m:r>
                            </m:num>
                            <m:den>
                              <m:f>
                                <m:fPr>
                                  <m:ctrlPr>
                                    <a:rPr lang="en-IN" b="1" i="1">
                                      <a:latin typeface="Cambria Math" panose="02040503050406030204" pitchFamily="18" charset="0"/>
                                    </a:rPr>
                                  </m:ctrlPr>
                                </m:fPr>
                                <m:num>
                                  <m:r>
                                    <a:rPr lang="en-GB" b="1" i="1">
                                      <a:latin typeface="Cambria Math" panose="02040503050406030204" pitchFamily="18" charset="0"/>
                                    </a:rPr>
                                    <m:t>𝟏</m:t>
                                  </m:r>
                                </m:num>
                                <m:den>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IN" b="1" i="1">
                                          <a:latin typeface="Cambria Math" panose="02040503050406030204" pitchFamily="18" charset="0"/>
                                        </a:rPr>
                                        <m:t>𝟏</m:t>
                                      </m:r>
                                    </m:sub>
                                  </m:sSub>
                                </m:den>
                              </m:f>
                              <m:r>
                                <a:rPr lang="en-GB" b="1" i="1" smtClean="0">
                                  <a:latin typeface="Cambria Math" panose="02040503050406030204" pitchFamily="18" charset="0"/>
                                </a:rPr>
                                <m:t>+</m:t>
                              </m:r>
                              <m:f>
                                <m:fPr>
                                  <m:ctrlPr>
                                    <a:rPr lang="en-IN" b="1" i="1">
                                      <a:latin typeface="Cambria Math" panose="02040503050406030204" pitchFamily="18" charset="0"/>
                                    </a:rPr>
                                  </m:ctrlPr>
                                </m:fPr>
                                <m:num>
                                  <m:r>
                                    <a:rPr lang="en-GB" b="1" i="1">
                                      <a:latin typeface="Cambria Math" panose="02040503050406030204" pitchFamily="18" charset="0"/>
                                    </a:rPr>
                                    <m:t>𝟏</m:t>
                                  </m:r>
                                </m:num>
                                <m:den>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GB" b="1" i="1" smtClean="0">
                                          <a:latin typeface="Cambria Math" panose="02040503050406030204" pitchFamily="18" charset="0"/>
                                        </a:rPr>
                                        <m:t>𝟐</m:t>
                                      </m:r>
                                    </m:sub>
                                  </m:sSub>
                                </m:den>
                              </m:f>
                              <m:r>
                                <a:rPr lang="en-GB" b="1" i="1" smtClean="0">
                                  <a:latin typeface="Cambria Math" panose="02040503050406030204" pitchFamily="18" charset="0"/>
                                </a:rPr>
                                <m:t>+</m:t>
                              </m:r>
                              <m:f>
                                <m:fPr>
                                  <m:ctrlPr>
                                    <a:rPr lang="en-IN" b="1" i="1">
                                      <a:latin typeface="Cambria Math" panose="02040503050406030204" pitchFamily="18" charset="0"/>
                                    </a:rPr>
                                  </m:ctrlPr>
                                </m:fPr>
                                <m:num>
                                  <m:r>
                                    <a:rPr lang="en-GB" b="1" i="1">
                                      <a:latin typeface="Cambria Math" panose="02040503050406030204" pitchFamily="18" charset="0"/>
                                    </a:rPr>
                                    <m:t>𝟏</m:t>
                                  </m:r>
                                </m:num>
                                <m:den>
                                  <m:sSub>
                                    <m:sSubPr>
                                      <m:ctrlPr>
                                        <a:rPr lang="en-IN" b="1" i="1">
                                          <a:latin typeface="Cambria Math" panose="02040503050406030204" pitchFamily="18" charset="0"/>
                                        </a:rPr>
                                      </m:ctrlPr>
                                    </m:sSubPr>
                                    <m:e>
                                      <m:r>
                                        <a:rPr lang="en-IN" b="1" i="1">
                                          <a:latin typeface="Cambria Math" panose="02040503050406030204" pitchFamily="18" charset="0"/>
                                        </a:rPr>
                                        <m:t>𝑹</m:t>
                                      </m:r>
                                    </m:e>
                                    <m:sub>
                                      <m:r>
                                        <a:rPr lang="en-GB" b="1" i="1" smtClean="0">
                                          <a:latin typeface="Cambria Math" panose="02040503050406030204" pitchFamily="18" charset="0"/>
                                        </a:rPr>
                                        <m:t>𝟑</m:t>
                                      </m:r>
                                    </m:sub>
                                  </m:sSub>
                                </m:den>
                              </m:f>
                            </m:den>
                          </m:f>
                        </m:e>
                      </m:d>
                    </m:oMath>
                  </m:oMathPara>
                </a14:m>
                <a:endParaRPr lang="en-IN" dirty="0"/>
              </a:p>
            </p:txBody>
          </p:sp>
        </mc:Choice>
        <mc:Fallback>
          <p:sp>
            <p:nvSpPr>
              <p:cNvPr id="8" name="Content Placeholder 7"/>
              <p:cNvSpPr>
                <a:spLocks noGrp="1" noRot="1" noChangeAspect="1" noMove="1" noResize="1" noEditPoints="1" noAdjustHandles="1" noChangeArrowheads="1" noChangeShapeType="1" noTextEdit="1"/>
              </p:cNvSpPr>
              <p:nvPr>
                <p:ph sz="half" idx="2"/>
              </p:nvPr>
            </p:nvSpPr>
            <p:spPr>
              <a:xfrm>
                <a:off x="895989" y="1751982"/>
                <a:ext cx="10516921" cy="4351338"/>
              </a:xfrm>
              <a:blipFill>
                <a:blip r:embed="rId3"/>
                <a:stretch>
                  <a:fillRect l="-812" t="-3221"/>
                </a:stretch>
              </a:blipFill>
            </p:spPr>
            <p:txBody>
              <a:bodyPr/>
              <a:lstStyle/>
              <a:p>
                <a:r>
                  <a:rPr lang="en-GB">
                    <a:noFill/>
                  </a:rPr>
                  <a:t> </a:t>
                </a:r>
              </a:p>
            </p:txBody>
          </p:sp>
        </mc:Fallback>
      </mc:AlternateContent>
      <p:sp>
        <p:nvSpPr>
          <p:cNvPr id="4" name="Footer Placeholder 3"/>
          <p:cNvSpPr>
            <a:spLocks noGrp="1"/>
          </p:cNvSpPr>
          <p:nvPr>
            <p:ph type="ftr" sz="quarter" idx="11"/>
          </p:nvPr>
        </p:nvSpPr>
        <p:spPr/>
        <p:txBody>
          <a:bodyPr/>
          <a:lstStyle/>
          <a:p>
            <a:r>
              <a:rPr lang="en-GB"/>
              <a:t>Lecture 3 / Electrical Principles </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19</a:t>
            </a:fld>
            <a:endParaRPr lang="en-US" dirty="0"/>
          </a:p>
        </p:txBody>
      </p:sp>
      <p:sp>
        <p:nvSpPr>
          <p:cNvPr id="7" name="TextBox 6">
            <a:extLst>
              <a:ext uri="{FF2B5EF4-FFF2-40B4-BE49-F238E27FC236}">
                <a16:creationId xmlns:a16="http://schemas.microsoft.com/office/drawing/2014/main" id="{2974F68F-F9B9-8BA7-3E7E-E14422612176}"/>
              </a:ext>
            </a:extLst>
          </p:cNvPr>
          <p:cNvSpPr txBox="1"/>
          <p:nvPr/>
        </p:nvSpPr>
        <p:spPr>
          <a:xfrm>
            <a:off x="2040523" y="6337788"/>
            <a:ext cx="6167596" cy="369332"/>
          </a:xfrm>
          <a:prstGeom prst="rect">
            <a:avLst/>
          </a:prstGeom>
          <a:noFill/>
        </p:spPr>
        <p:txBody>
          <a:bodyPr wrap="square">
            <a:spAutoFit/>
          </a:bodyPr>
          <a:lstStyle/>
          <a:p>
            <a:r>
              <a:rPr lang="en-GB" dirty="0"/>
              <a:t>Lecture 3 / Electrical Principles</a:t>
            </a:r>
            <a:endParaRPr lang="en-US" dirty="0"/>
          </a:p>
        </p:txBody>
      </p:sp>
    </p:spTree>
    <p:extLst>
      <p:ext uri="{BB962C8B-B14F-4D97-AF65-F5344CB8AC3E}">
        <p14:creationId xmlns:p14="http://schemas.microsoft.com/office/powerpoint/2010/main" val="16483625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2B618E-D063-33BD-F226-CEFCFF61B7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D1C6F9-5969-4951-DA54-A96B1C9D8519}"/>
              </a:ext>
            </a:extLst>
          </p:cNvPr>
          <p:cNvSpPr>
            <a:spLocks noGrp="1"/>
          </p:cNvSpPr>
          <p:nvPr>
            <p:ph type="title"/>
          </p:nvPr>
        </p:nvSpPr>
        <p:spPr>
          <a:xfrm>
            <a:off x="3725106" y="-39318"/>
            <a:ext cx="5422037" cy="1325563"/>
          </a:xfrm>
        </p:spPr>
        <p:txBody>
          <a:bodyPr/>
          <a:lstStyle/>
          <a:p>
            <a:pPr algn="l"/>
            <a:r>
              <a:rPr lang="en-IN" b="1" dirty="0">
                <a:solidFill>
                  <a:schemeClr val="bg1"/>
                </a:solidFill>
              </a:rPr>
              <a:t>Current divider rule</a:t>
            </a:r>
          </a:p>
        </p:txBody>
      </p:sp>
      <p:sp>
        <p:nvSpPr>
          <p:cNvPr id="8" name="Content Placeholder 7">
            <a:extLst>
              <a:ext uri="{FF2B5EF4-FFF2-40B4-BE49-F238E27FC236}">
                <a16:creationId xmlns:a16="http://schemas.microsoft.com/office/drawing/2014/main" id="{90F1427D-71A6-DF68-9C6C-DA5CCF47788E}"/>
              </a:ext>
            </a:extLst>
          </p:cNvPr>
          <p:cNvSpPr>
            <a:spLocks noGrp="1"/>
          </p:cNvSpPr>
          <p:nvPr>
            <p:ph sz="half" idx="2"/>
          </p:nvPr>
        </p:nvSpPr>
        <p:spPr>
          <a:xfrm>
            <a:off x="895989" y="1751982"/>
            <a:ext cx="10516921" cy="4351338"/>
          </a:xfrm>
        </p:spPr>
        <p:txBody>
          <a:bodyPr>
            <a:normAutofit/>
          </a:bodyPr>
          <a:lstStyle/>
          <a:p>
            <a:pPr marL="0" indent="0">
              <a:buNone/>
            </a:pPr>
            <a:r>
              <a:rPr lang="en-US" dirty="0"/>
              <a:t>The </a:t>
            </a:r>
            <a:r>
              <a:rPr lang="en-US" b="1" dirty="0"/>
              <a:t>Current Divider Rule </a:t>
            </a:r>
            <a:r>
              <a:rPr lang="en-US" dirty="0"/>
              <a:t>states that the current across any resistor in a parallel circuit equals the total current multiplied by the </a:t>
            </a:r>
            <a:r>
              <a:rPr lang="en-US" i="1"/>
              <a:t>equivalent resistance</a:t>
            </a:r>
            <a:r>
              <a:rPr lang="en-US"/>
              <a:t>, </a:t>
            </a:r>
            <a:r>
              <a:rPr lang="en-US" dirty="0"/>
              <a:t>divided by the specific branch's resistance.</a:t>
            </a:r>
            <a:endParaRPr lang="en-GB" dirty="0"/>
          </a:p>
          <a:p>
            <a:endParaRPr lang="en-IN" dirty="0"/>
          </a:p>
        </p:txBody>
      </p:sp>
      <p:sp>
        <p:nvSpPr>
          <p:cNvPr id="4" name="Footer Placeholder 3">
            <a:extLst>
              <a:ext uri="{FF2B5EF4-FFF2-40B4-BE49-F238E27FC236}">
                <a16:creationId xmlns:a16="http://schemas.microsoft.com/office/drawing/2014/main" id="{FDC68DF0-FC02-F06A-44F0-BFD81A8C9C9C}"/>
              </a:ext>
            </a:extLst>
          </p:cNvPr>
          <p:cNvSpPr>
            <a:spLocks noGrp="1"/>
          </p:cNvSpPr>
          <p:nvPr>
            <p:ph type="ftr" sz="quarter" idx="11"/>
          </p:nvPr>
        </p:nvSpPr>
        <p:spPr/>
        <p:txBody>
          <a:bodyPr/>
          <a:lstStyle/>
          <a:p>
            <a:r>
              <a:rPr lang="en-GB"/>
              <a:t>Lecture 3 / Electrical Principles </a:t>
            </a:r>
            <a:endParaRPr lang="en-US" dirty="0"/>
          </a:p>
        </p:txBody>
      </p:sp>
      <p:sp>
        <p:nvSpPr>
          <p:cNvPr id="5" name="Slide Number Placeholder 4">
            <a:extLst>
              <a:ext uri="{FF2B5EF4-FFF2-40B4-BE49-F238E27FC236}">
                <a16:creationId xmlns:a16="http://schemas.microsoft.com/office/drawing/2014/main" id="{2D10D0E8-D678-C7A4-7F43-D7311660B3B3}"/>
              </a:ext>
            </a:extLst>
          </p:cNvPr>
          <p:cNvSpPr>
            <a:spLocks noGrp="1"/>
          </p:cNvSpPr>
          <p:nvPr>
            <p:ph type="sldNum" sz="quarter" idx="12"/>
          </p:nvPr>
        </p:nvSpPr>
        <p:spPr/>
        <p:txBody>
          <a:bodyPr/>
          <a:lstStyle/>
          <a:p>
            <a:fld id="{A465DFF1-0632-DC41-8079-D9882AFED7B7}" type="slidenum">
              <a:rPr lang="en-US" smtClean="0"/>
              <a:pPr/>
              <a:t>20</a:t>
            </a:fld>
            <a:endParaRPr lang="en-US" dirty="0"/>
          </a:p>
        </p:txBody>
      </p:sp>
      <p:sp>
        <p:nvSpPr>
          <p:cNvPr id="7" name="TextBox 6">
            <a:extLst>
              <a:ext uri="{FF2B5EF4-FFF2-40B4-BE49-F238E27FC236}">
                <a16:creationId xmlns:a16="http://schemas.microsoft.com/office/drawing/2014/main" id="{073433DB-DC2C-F49F-0704-147D6DB10D34}"/>
              </a:ext>
            </a:extLst>
          </p:cNvPr>
          <p:cNvSpPr txBox="1"/>
          <p:nvPr/>
        </p:nvSpPr>
        <p:spPr>
          <a:xfrm>
            <a:off x="2040523" y="6337788"/>
            <a:ext cx="6167596" cy="369332"/>
          </a:xfrm>
          <a:prstGeom prst="rect">
            <a:avLst/>
          </a:prstGeom>
          <a:noFill/>
        </p:spPr>
        <p:txBody>
          <a:bodyPr wrap="square">
            <a:spAutoFit/>
          </a:bodyPr>
          <a:lstStyle/>
          <a:p>
            <a:r>
              <a:rPr lang="en-GB" dirty="0"/>
              <a:t>Lecture 3 / Electrical Principles</a:t>
            </a:r>
            <a:endParaRPr lang="en-US" dirty="0"/>
          </a:p>
        </p:txBody>
      </p:sp>
    </p:spTree>
    <p:extLst>
      <p:ext uri="{BB962C8B-B14F-4D97-AF65-F5344CB8AC3E}">
        <p14:creationId xmlns:p14="http://schemas.microsoft.com/office/powerpoint/2010/main" val="26388654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38722" y="31094"/>
            <a:ext cx="3078128" cy="1325563"/>
          </a:xfrm>
        </p:spPr>
        <p:txBody>
          <a:bodyPr>
            <a:normAutofit/>
          </a:bodyPr>
          <a:lstStyle/>
          <a:p>
            <a:pPr algn="l"/>
            <a:r>
              <a:rPr lang="en-IN" sz="4800" dirty="0">
                <a:solidFill>
                  <a:schemeClr val="bg1"/>
                </a:solidFill>
              </a:rPr>
              <a:t>Exercise 1</a:t>
            </a:r>
          </a:p>
        </p:txBody>
      </p:sp>
      <p:sp>
        <p:nvSpPr>
          <p:cNvPr id="3" name="Content Placeholder 2"/>
          <p:cNvSpPr>
            <a:spLocks noGrp="1"/>
          </p:cNvSpPr>
          <p:nvPr>
            <p:ph idx="1"/>
          </p:nvPr>
        </p:nvSpPr>
        <p:spPr>
          <a:xfrm>
            <a:off x="323850" y="1600201"/>
            <a:ext cx="10133761" cy="4757490"/>
          </a:xfrm>
        </p:spPr>
        <p:txBody>
          <a:bodyPr>
            <a:normAutofit/>
          </a:bodyPr>
          <a:lstStyle/>
          <a:p>
            <a:pPr marL="0" indent="0">
              <a:buNone/>
            </a:pPr>
            <a:r>
              <a:rPr lang="en-IN" dirty="0"/>
              <a:t>Calculate the current flowing through the various resistors in the circuit.</a:t>
            </a:r>
          </a:p>
          <a:p>
            <a:pPr marL="0" indent="0">
              <a:buNone/>
            </a:pPr>
            <a:endParaRPr lang="en-IN" dirty="0"/>
          </a:p>
          <a:p>
            <a:pPr marL="673707" indent="-673707">
              <a:buFont typeface="+mj-lt"/>
              <a:buAutoNum type="arabicPeriod"/>
            </a:pPr>
            <a:endParaRPr lang="en-IN" dirty="0"/>
          </a:p>
        </p:txBody>
      </p:sp>
      <p:sp>
        <p:nvSpPr>
          <p:cNvPr id="4" name="Footer Placeholder 3"/>
          <p:cNvSpPr>
            <a:spLocks noGrp="1"/>
          </p:cNvSpPr>
          <p:nvPr>
            <p:ph type="ftr" sz="quarter" idx="11"/>
          </p:nvPr>
        </p:nvSpPr>
        <p:spPr>
          <a:xfrm>
            <a:off x="1644693" y="6461781"/>
            <a:ext cx="6391894" cy="365125"/>
          </a:xfrm>
        </p:spPr>
        <p:txBody>
          <a:bodyPr/>
          <a:lstStyle/>
          <a:p>
            <a:r>
              <a:rPr lang="en-GB"/>
              <a:t>Lecture 3 / Electrical Principles </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21</a:t>
            </a:fld>
            <a:endParaRPr lang="en-US" dirty="0"/>
          </a:p>
        </p:txBody>
      </p:sp>
      <p:pic>
        <p:nvPicPr>
          <p:cNvPr id="6" name="Picture 5">
            <a:extLst>
              <a:ext uri="{FF2B5EF4-FFF2-40B4-BE49-F238E27FC236}">
                <a16:creationId xmlns:a16="http://schemas.microsoft.com/office/drawing/2014/main" id="{230A6450-F6A2-367A-2743-AEEF6195E80B}"/>
              </a:ext>
            </a:extLst>
          </p:cNvPr>
          <p:cNvPicPr>
            <a:picLocks noChangeAspect="1"/>
          </p:cNvPicPr>
          <p:nvPr/>
        </p:nvPicPr>
        <p:blipFill>
          <a:blip r:embed="rId3"/>
          <a:stretch>
            <a:fillRect/>
          </a:stretch>
        </p:blipFill>
        <p:spPr>
          <a:xfrm>
            <a:off x="520898" y="2867664"/>
            <a:ext cx="4400550" cy="2914650"/>
          </a:xfrm>
          <a:prstGeom prst="rect">
            <a:avLst/>
          </a:prstGeom>
        </p:spPr>
      </p:pic>
    </p:spTree>
    <p:extLst>
      <p:ext uri="{BB962C8B-B14F-4D97-AF65-F5344CB8AC3E}">
        <p14:creationId xmlns:p14="http://schemas.microsoft.com/office/powerpoint/2010/main" val="15681169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38722" y="31094"/>
            <a:ext cx="3078128" cy="1325563"/>
          </a:xfrm>
        </p:spPr>
        <p:txBody>
          <a:bodyPr>
            <a:normAutofit/>
          </a:bodyPr>
          <a:lstStyle/>
          <a:p>
            <a:pPr algn="l"/>
            <a:r>
              <a:rPr lang="en-IN" sz="4800" dirty="0">
                <a:solidFill>
                  <a:schemeClr val="bg1"/>
                </a:solidFill>
              </a:rPr>
              <a:t>Exercise 2</a:t>
            </a:r>
          </a:p>
        </p:txBody>
      </p:sp>
      <p:sp>
        <p:nvSpPr>
          <p:cNvPr id="3" name="Content Placeholder 2"/>
          <p:cNvSpPr>
            <a:spLocks noGrp="1"/>
          </p:cNvSpPr>
          <p:nvPr>
            <p:ph idx="1"/>
          </p:nvPr>
        </p:nvSpPr>
        <p:spPr>
          <a:xfrm>
            <a:off x="323850" y="1600201"/>
            <a:ext cx="10133761" cy="4757490"/>
          </a:xfrm>
        </p:spPr>
        <p:txBody>
          <a:bodyPr>
            <a:normAutofit/>
          </a:bodyPr>
          <a:lstStyle/>
          <a:p>
            <a:pPr marL="0" indent="0">
              <a:buNone/>
            </a:pPr>
            <a:r>
              <a:rPr lang="en-IN" dirty="0"/>
              <a:t>Calculate the current flowing through the various resistors in the circuit.</a:t>
            </a:r>
          </a:p>
          <a:p>
            <a:pPr marL="0" indent="0">
              <a:buNone/>
            </a:pPr>
            <a:endParaRPr lang="en-IN" dirty="0"/>
          </a:p>
          <a:p>
            <a:pPr marL="673707" indent="-673707">
              <a:buFont typeface="+mj-lt"/>
              <a:buAutoNum type="arabicPeriod"/>
            </a:pPr>
            <a:endParaRPr lang="en-IN" dirty="0"/>
          </a:p>
        </p:txBody>
      </p:sp>
      <p:sp>
        <p:nvSpPr>
          <p:cNvPr id="4" name="Footer Placeholder 3"/>
          <p:cNvSpPr>
            <a:spLocks noGrp="1"/>
          </p:cNvSpPr>
          <p:nvPr>
            <p:ph type="ftr" sz="quarter" idx="11"/>
          </p:nvPr>
        </p:nvSpPr>
        <p:spPr>
          <a:xfrm>
            <a:off x="1798115" y="6461781"/>
            <a:ext cx="6238472" cy="365125"/>
          </a:xfrm>
        </p:spPr>
        <p:txBody>
          <a:bodyPr/>
          <a:lstStyle/>
          <a:p>
            <a:r>
              <a:rPr lang="en-GB"/>
              <a:t>Lecture 3 / Electrical Principles </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22</a:t>
            </a:fld>
            <a:endParaRPr lang="en-US" dirty="0"/>
          </a:p>
        </p:txBody>
      </p:sp>
      <p:pic>
        <p:nvPicPr>
          <p:cNvPr id="7" name="Picture 6">
            <a:extLst>
              <a:ext uri="{FF2B5EF4-FFF2-40B4-BE49-F238E27FC236}">
                <a16:creationId xmlns:a16="http://schemas.microsoft.com/office/drawing/2014/main" id="{D1096BDB-4FB9-8992-C65A-52DC4ED610DA}"/>
              </a:ext>
            </a:extLst>
          </p:cNvPr>
          <p:cNvPicPr>
            <a:picLocks noChangeAspect="1"/>
          </p:cNvPicPr>
          <p:nvPr/>
        </p:nvPicPr>
        <p:blipFill>
          <a:blip r:embed="rId3"/>
          <a:stretch>
            <a:fillRect/>
          </a:stretch>
        </p:blipFill>
        <p:spPr>
          <a:xfrm>
            <a:off x="163961" y="2712352"/>
            <a:ext cx="4831671" cy="2842529"/>
          </a:xfrm>
          <a:prstGeom prst="rect">
            <a:avLst/>
          </a:prstGeom>
        </p:spPr>
      </p:pic>
    </p:spTree>
    <p:extLst>
      <p:ext uri="{BB962C8B-B14F-4D97-AF65-F5344CB8AC3E}">
        <p14:creationId xmlns:p14="http://schemas.microsoft.com/office/powerpoint/2010/main" val="2577047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38722" y="31094"/>
            <a:ext cx="3078128" cy="1325563"/>
          </a:xfrm>
        </p:spPr>
        <p:txBody>
          <a:bodyPr>
            <a:normAutofit/>
          </a:bodyPr>
          <a:lstStyle/>
          <a:p>
            <a:pPr algn="l"/>
            <a:r>
              <a:rPr lang="en-IN" sz="4800" dirty="0">
                <a:solidFill>
                  <a:schemeClr val="bg1"/>
                </a:solidFill>
              </a:rPr>
              <a:t>Exercise 3</a:t>
            </a:r>
          </a:p>
        </p:txBody>
      </p:sp>
      <p:sp>
        <p:nvSpPr>
          <p:cNvPr id="3" name="Content Placeholder 2"/>
          <p:cNvSpPr>
            <a:spLocks noGrp="1"/>
          </p:cNvSpPr>
          <p:nvPr>
            <p:ph idx="1"/>
          </p:nvPr>
        </p:nvSpPr>
        <p:spPr>
          <a:xfrm>
            <a:off x="323850" y="1600201"/>
            <a:ext cx="10133761" cy="4757490"/>
          </a:xfrm>
        </p:spPr>
        <p:txBody>
          <a:bodyPr>
            <a:normAutofit/>
          </a:bodyPr>
          <a:lstStyle/>
          <a:p>
            <a:pPr marL="0" indent="0">
              <a:buNone/>
            </a:pPr>
            <a:r>
              <a:rPr lang="en-IN" dirty="0"/>
              <a:t>Calculate the Voltage across various resistors in the circuit.</a:t>
            </a:r>
          </a:p>
          <a:p>
            <a:pPr marL="0" indent="0">
              <a:buNone/>
            </a:pPr>
            <a:endParaRPr lang="en-IN" dirty="0"/>
          </a:p>
          <a:p>
            <a:pPr marL="673707" indent="-673707">
              <a:buFont typeface="+mj-lt"/>
              <a:buAutoNum type="arabicPeriod"/>
            </a:pPr>
            <a:endParaRPr lang="en-IN" dirty="0"/>
          </a:p>
        </p:txBody>
      </p:sp>
      <p:sp>
        <p:nvSpPr>
          <p:cNvPr id="4" name="Footer Placeholder 3"/>
          <p:cNvSpPr>
            <a:spLocks noGrp="1"/>
          </p:cNvSpPr>
          <p:nvPr>
            <p:ph type="ftr" sz="quarter" idx="11"/>
          </p:nvPr>
        </p:nvSpPr>
        <p:spPr>
          <a:xfrm>
            <a:off x="1669240" y="6461781"/>
            <a:ext cx="6367347" cy="365125"/>
          </a:xfrm>
        </p:spPr>
        <p:txBody>
          <a:bodyPr/>
          <a:lstStyle/>
          <a:p>
            <a:r>
              <a:rPr lang="en-GB"/>
              <a:t>Lecture 3 / Electrical Principles </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23</a:t>
            </a:fld>
            <a:endParaRPr lang="en-US" dirty="0"/>
          </a:p>
        </p:txBody>
      </p:sp>
      <p:pic>
        <p:nvPicPr>
          <p:cNvPr id="7" name="Picture 6">
            <a:extLst>
              <a:ext uri="{FF2B5EF4-FFF2-40B4-BE49-F238E27FC236}">
                <a16:creationId xmlns:a16="http://schemas.microsoft.com/office/drawing/2014/main" id="{09502C9C-CD12-091C-C5F1-BB286E6D6A19}"/>
              </a:ext>
            </a:extLst>
          </p:cNvPr>
          <p:cNvPicPr>
            <a:picLocks noChangeAspect="1"/>
          </p:cNvPicPr>
          <p:nvPr/>
        </p:nvPicPr>
        <p:blipFill>
          <a:blip r:embed="rId3"/>
          <a:stretch>
            <a:fillRect/>
          </a:stretch>
        </p:blipFill>
        <p:spPr>
          <a:xfrm>
            <a:off x="172112" y="2674021"/>
            <a:ext cx="5934075" cy="2609850"/>
          </a:xfrm>
          <a:prstGeom prst="rect">
            <a:avLst/>
          </a:prstGeom>
        </p:spPr>
      </p:pic>
    </p:spTree>
    <p:extLst>
      <p:ext uri="{BB962C8B-B14F-4D97-AF65-F5344CB8AC3E}">
        <p14:creationId xmlns:p14="http://schemas.microsoft.com/office/powerpoint/2010/main" val="17772673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38722" y="31094"/>
            <a:ext cx="3078128" cy="1325563"/>
          </a:xfrm>
        </p:spPr>
        <p:txBody>
          <a:bodyPr>
            <a:normAutofit/>
          </a:bodyPr>
          <a:lstStyle/>
          <a:p>
            <a:pPr algn="l"/>
            <a:r>
              <a:rPr lang="en-IN" sz="4800" dirty="0">
                <a:solidFill>
                  <a:schemeClr val="bg1"/>
                </a:solidFill>
              </a:rPr>
              <a:t>Exercise 4</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323850" y="1600201"/>
                <a:ext cx="10133761" cy="4757490"/>
              </a:xfrm>
            </p:spPr>
            <p:txBody>
              <a:bodyPr>
                <a:normAutofit/>
              </a:bodyPr>
              <a:lstStyle/>
              <a:p>
                <a:pPr marL="0" indent="0">
                  <a:buNone/>
                </a:pPr>
                <a:r>
                  <a:rPr lang="en-IN" dirty="0"/>
                  <a:t>Three resistors (</a:t>
                </a:r>
                <a14:m>
                  <m:oMath xmlns:m="http://schemas.openxmlformats.org/officeDocument/2006/math">
                    <m:sSub>
                      <m:sSubPr>
                        <m:ctrlPr>
                          <a:rPr lang="en-IN" i="1" smtClean="0">
                            <a:latin typeface="Cambria Math" panose="02040503050406030204" pitchFamily="18" charset="0"/>
                          </a:rPr>
                        </m:ctrlPr>
                      </m:sSubPr>
                      <m:e>
                        <m:r>
                          <a:rPr lang="en-GB" b="0" i="1" smtClean="0">
                            <a:latin typeface="Cambria Math" panose="02040503050406030204" pitchFamily="18" charset="0"/>
                          </a:rPr>
                          <m:t>𝑅</m:t>
                        </m:r>
                      </m:e>
                      <m:sub>
                        <m:r>
                          <a:rPr lang="en-GB" b="0" i="1" smtClean="0">
                            <a:latin typeface="Cambria Math" panose="02040503050406030204" pitchFamily="18" charset="0"/>
                          </a:rPr>
                          <m:t>𝐴</m:t>
                        </m:r>
                      </m:sub>
                    </m:sSub>
                    <m:r>
                      <a:rPr lang="en-GB" b="0" i="1" smtClean="0">
                        <a:latin typeface="Cambria Math" panose="02040503050406030204" pitchFamily="18" charset="0"/>
                      </a:rPr>
                      <m:t> </m:t>
                    </m:r>
                    <m:sSub>
                      <m:sSubPr>
                        <m:ctrlPr>
                          <a:rPr lang="en-GB" b="0" i="1" smtClean="0">
                            <a:latin typeface="Cambria Math" panose="02040503050406030204" pitchFamily="18" charset="0"/>
                          </a:rPr>
                        </m:ctrlPr>
                      </m:sSubPr>
                      <m:e>
                        <m:r>
                          <a:rPr lang="en-GB" b="0" i="1" smtClean="0">
                            <a:latin typeface="Cambria Math" panose="02040503050406030204" pitchFamily="18" charset="0"/>
                          </a:rPr>
                          <m:t>𝑅</m:t>
                        </m:r>
                      </m:e>
                      <m:sub>
                        <m:r>
                          <a:rPr lang="en-GB" b="0" i="1" smtClean="0">
                            <a:latin typeface="Cambria Math" panose="02040503050406030204" pitchFamily="18" charset="0"/>
                          </a:rPr>
                          <m:t>𝐵</m:t>
                        </m:r>
                      </m:sub>
                    </m:sSub>
                    <m:r>
                      <a:rPr lang="en-GB" b="0" i="1" smtClean="0">
                        <a:latin typeface="Cambria Math" panose="02040503050406030204" pitchFamily="18" charset="0"/>
                      </a:rPr>
                      <m:t> </m:t>
                    </m:r>
                    <m:sSub>
                      <m:sSubPr>
                        <m:ctrlPr>
                          <a:rPr lang="en-GB" b="0" i="1" smtClean="0">
                            <a:latin typeface="Cambria Math" panose="02040503050406030204" pitchFamily="18" charset="0"/>
                          </a:rPr>
                        </m:ctrlPr>
                      </m:sSubPr>
                      <m:e>
                        <m:r>
                          <a:rPr lang="en-GB" b="0" i="1" smtClean="0">
                            <a:latin typeface="Cambria Math" panose="02040503050406030204" pitchFamily="18" charset="0"/>
                          </a:rPr>
                          <m:t>𝑅</m:t>
                        </m:r>
                      </m:e>
                      <m:sub>
                        <m:r>
                          <a:rPr lang="en-GB" b="0" i="1" smtClean="0">
                            <a:latin typeface="Cambria Math" panose="02040503050406030204" pitchFamily="18" charset="0"/>
                          </a:rPr>
                          <m:t>𝑐</m:t>
                        </m:r>
                      </m:sub>
                    </m:sSub>
                    <m:r>
                      <a:rPr lang="en-GB" b="0" i="1" smtClean="0">
                        <a:latin typeface="Cambria Math" panose="02040503050406030204" pitchFamily="18" charset="0"/>
                      </a:rPr>
                      <m:t>)</m:t>
                    </m:r>
                  </m:oMath>
                </a14:m>
                <a:r>
                  <a:rPr lang="en-IN" dirty="0"/>
                  <a:t>are connected in series to a 250V Voltage Source. </a:t>
                </a:r>
                <a14:m>
                  <m:oMath xmlns:m="http://schemas.openxmlformats.org/officeDocument/2006/math">
                    <m:sSub>
                      <m:sSubPr>
                        <m:ctrlPr>
                          <a:rPr lang="en-GB" i="1">
                            <a:latin typeface="Cambria Math" panose="02040503050406030204" pitchFamily="18" charset="0"/>
                          </a:rPr>
                        </m:ctrlPr>
                      </m:sSubPr>
                      <m:e>
                        <m:r>
                          <a:rPr lang="en-GB" i="1">
                            <a:latin typeface="Cambria Math" panose="02040503050406030204" pitchFamily="18" charset="0"/>
                          </a:rPr>
                          <m:t>𝑅</m:t>
                        </m:r>
                      </m:e>
                      <m:sub>
                        <m:r>
                          <a:rPr lang="en-GB" i="1">
                            <a:latin typeface="Cambria Math" panose="02040503050406030204" pitchFamily="18" charset="0"/>
                          </a:rPr>
                          <m:t>𝑐</m:t>
                        </m:r>
                      </m:sub>
                    </m:sSub>
                    <m:r>
                      <a:rPr lang="en-GB" b="0" i="1" smtClean="0">
                        <a:latin typeface="Cambria Math" panose="02040503050406030204" pitchFamily="18" charset="0"/>
                      </a:rPr>
                      <m:t>=50</m:t>
                    </m:r>
                    <m:r>
                      <m:rPr>
                        <m:sty m:val="p"/>
                      </m:rPr>
                      <a:rPr lang="el-GR" b="0" i="1" smtClean="0">
                        <a:latin typeface="Cambria Math" panose="02040503050406030204" pitchFamily="18" charset="0"/>
                      </a:rPr>
                      <m:t>Ω</m:t>
                    </m:r>
                    <m:r>
                      <a:rPr lang="en-GB" b="0" i="1" smtClean="0">
                        <a:latin typeface="Cambria Math" panose="02040503050406030204" pitchFamily="18" charset="0"/>
                      </a:rPr>
                      <m:t>, </m:t>
                    </m:r>
                    <m:sSub>
                      <m:sSubPr>
                        <m:ctrlPr>
                          <a:rPr lang="en-GB" i="1">
                            <a:latin typeface="Cambria Math" panose="02040503050406030204" pitchFamily="18" charset="0"/>
                          </a:rPr>
                        </m:ctrlPr>
                      </m:sSubPr>
                      <m:e>
                        <m:r>
                          <a:rPr lang="en-GB" b="0" i="1" smtClean="0">
                            <a:latin typeface="Cambria Math" panose="02040503050406030204" pitchFamily="18" charset="0"/>
                          </a:rPr>
                          <m:t>𝑉</m:t>
                        </m:r>
                      </m:e>
                      <m:sub>
                        <m:r>
                          <a:rPr lang="en-GB" i="1">
                            <a:latin typeface="Cambria Math" panose="02040503050406030204" pitchFamily="18" charset="0"/>
                          </a:rPr>
                          <m:t>𝐵</m:t>
                        </m:r>
                      </m:sub>
                    </m:sSub>
                    <m:r>
                      <a:rPr lang="en-GB" b="0" i="1" smtClean="0">
                        <a:latin typeface="Cambria Math" panose="02040503050406030204" pitchFamily="18" charset="0"/>
                      </a:rPr>
                      <m:t>=80</m:t>
                    </m:r>
                    <m:r>
                      <a:rPr lang="en-GB" b="0" i="1" smtClean="0">
                        <a:latin typeface="Cambria Math" panose="02040503050406030204" pitchFamily="18" charset="0"/>
                      </a:rPr>
                      <m:t>𝑉</m:t>
                    </m:r>
                    <m:r>
                      <a:rPr lang="en-GB" b="0" i="1" smtClean="0">
                        <a:latin typeface="Cambria Math" panose="02040503050406030204" pitchFamily="18" charset="0"/>
                      </a:rPr>
                      <m:t>,</m:t>
                    </m:r>
                  </m:oMath>
                </a14:m>
                <a:r>
                  <a:rPr lang="en-IN" dirty="0"/>
                  <a:t> Total current = 2A. Calculate </a:t>
                </a:r>
                <a14:m>
                  <m:oMath xmlns:m="http://schemas.openxmlformats.org/officeDocument/2006/math">
                    <m:sSub>
                      <m:sSubPr>
                        <m:ctrlPr>
                          <a:rPr lang="en-IN" i="1">
                            <a:latin typeface="Cambria Math" panose="02040503050406030204" pitchFamily="18" charset="0"/>
                          </a:rPr>
                        </m:ctrlPr>
                      </m:sSubPr>
                      <m:e>
                        <m:r>
                          <a:rPr lang="en-GB" i="1">
                            <a:latin typeface="Cambria Math" panose="02040503050406030204" pitchFamily="18" charset="0"/>
                          </a:rPr>
                          <m:t>𝑅</m:t>
                        </m:r>
                      </m:e>
                      <m:sub>
                        <m:r>
                          <a:rPr lang="en-GB" i="1">
                            <a:latin typeface="Cambria Math" panose="02040503050406030204" pitchFamily="18" charset="0"/>
                          </a:rPr>
                          <m:t>𝐴</m:t>
                        </m:r>
                      </m:sub>
                    </m:sSub>
                    <m:r>
                      <a:rPr lang="en-GB" i="1">
                        <a:latin typeface="Cambria Math" panose="02040503050406030204" pitchFamily="18" charset="0"/>
                      </a:rPr>
                      <m:t> </m:t>
                    </m:r>
                    <m:sSub>
                      <m:sSubPr>
                        <m:ctrlPr>
                          <a:rPr lang="en-GB" i="1">
                            <a:latin typeface="Cambria Math" panose="02040503050406030204" pitchFamily="18" charset="0"/>
                          </a:rPr>
                        </m:ctrlPr>
                      </m:sSubPr>
                      <m:e>
                        <m:r>
                          <a:rPr lang="en-GB" i="1">
                            <a:latin typeface="Cambria Math" panose="02040503050406030204" pitchFamily="18" charset="0"/>
                          </a:rPr>
                          <m:t>𝑅</m:t>
                        </m:r>
                      </m:e>
                      <m:sub>
                        <m:r>
                          <a:rPr lang="en-GB" i="1">
                            <a:latin typeface="Cambria Math" panose="02040503050406030204" pitchFamily="18" charset="0"/>
                          </a:rPr>
                          <m:t>𝐵</m:t>
                        </m:r>
                      </m:sub>
                    </m:sSub>
                  </m:oMath>
                </a14:m>
                <a:endParaRPr lang="en-IN" dirty="0"/>
              </a:p>
              <a:p>
                <a:pPr marL="673707" indent="-673707">
                  <a:buFont typeface="+mj-lt"/>
                  <a:buAutoNum type="arabicPeriod"/>
                </a:pPr>
                <a:endParaRPr lang="en-IN"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323850" y="1600201"/>
                <a:ext cx="10133761" cy="4757490"/>
              </a:xfrm>
              <a:blipFill>
                <a:blip r:embed="rId3"/>
                <a:stretch>
                  <a:fillRect l="-1203" t="-2179"/>
                </a:stretch>
              </a:blipFill>
            </p:spPr>
            <p:txBody>
              <a:bodyPr/>
              <a:lstStyle/>
              <a:p>
                <a:r>
                  <a:rPr lang="en-GB">
                    <a:noFill/>
                  </a:rPr>
                  <a:t> </a:t>
                </a:r>
              </a:p>
            </p:txBody>
          </p:sp>
        </mc:Fallback>
      </mc:AlternateContent>
      <p:sp>
        <p:nvSpPr>
          <p:cNvPr id="4" name="Footer Placeholder 3"/>
          <p:cNvSpPr>
            <a:spLocks noGrp="1"/>
          </p:cNvSpPr>
          <p:nvPr>
            <p:ph type="ftr" sz="quarter" idx="11"/>
          </p:nvPr>
        </p:nvSpPr>
        <p:spPr>
          <a:xfrm>
            <a:off x="1472859" y="6461781"/>
            <a:ext cx="6563728" cy="365125"/>
          </a:xfrm>
        </p:spPr>
        <p:txBody>
          <a:bodyPr/>
          <a:lstStyle/>
          <a:p>
            <a:r>
              <a:rPr lang="en-GB"/>
              <a:t>Lecture 3 / Electrical Principles </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24</a:t>
            </a:fld>
            <a:endParaRPr lang="en-US" dirty="0"/>
          </a:p>
        </p:txBody>
      </p:sp>
    </p:spTree>
    <p:extLst>
      <p:ext uri="{BB962C8B-B14F-4D97-AF65-F5344CB8AC3E}">
        <p14:creationId xmlns:p14="http://schemas.microsoft.com/office/powerpoint/2010/main" val="980120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38722" y="31094"/>
            <a:ext cx="3078128" cy="1325563"/>
          </a:xfrm>
        </p:spPr>
        <p:txBody>
          <a:bodyPr>
            <a:normAutofit/>
          </a:bodyPr>
          <a:lstStyle/>
          <a:p>
            <a:pPr algn="l"/>
            <a:r>
              <a:rPr lang="en-IN" sz="4800" dirty="0">
                <a:solidFill>
                  <a:schemeClr val="bg1"/>
                </a:solidFill>
              </a:rPr>
              <a:t>Exercise 5</a:t>
            </a:r>
          </a:p>
        </p:txBody>
      </p:sp>
      <p:sp>
        <p:nvSpPr>
          <p:cNvPr id="3" name="Content Placeholder 2"/>
          <p:cNvSpPr>
            <a:spLocks noGrp="1"/>
          </p:cNvSpPr>
          <p:nvPr>
            <p:ph idx="1"/>
          </p:nvPr>
        </p:nvSpPr>
        <p:spPr>
          <a:xfrm>
            <a:off x="323850" y="1600201"/>
            <a:ext cx="10133761" cy="4757490"/>
          </a:xfrm>
        </p:spPr>
        <p:txBody>
          <a:bodyPr>
            <a:normAutofit/>
          </a:bodyPr>
          <a:lstStyle/>
          <a:p>
            <a:pPr marL="0" indent="0">
              <a:buNone/>
            </a:pPr>
            <a:r>
              <a:rPr lang="en-IN" dirty="0"/>
              <a:t>Three resistors 5</a:t>
            </a:r>
            <a:r>
              <a:rPr lang="el-GR" dirty="0"/>
              <a:t>Ω</a:t>
            </a:r>
            <a:r>
              <a:rPr lang="en-GB" dirty="0"/>
              <a:t>, 10</a:t>
            </a:r>
            <a:r>
              <a:rPr lang="el-GR" dirty="0"/>
              <a:t>Ω</a:t>
            </a:r>
            <a:r>
              <a:rPr lang="en-GB" dirty="0"/>
              <a:t>, and 15</a:t>
            </a:r>
            <a:r>
              <a:rPr lang="el-GR" dirty="0"/>
              <a:t>Ω</a:t>
            </a:r>
            <a:r>
              <a:rPr lang="en-GB" dirty="0"/>
              <a:t> </a:t>
            </a:r>
            <a:r>
              <a:rPr lang="en-IN" dirty="0"/>
              <a:t>are connected in parallel. If the Current in 10</a:t>
            </a:r>
            <a:r>
              <a:rPr lang="el-GR" dirty="0"/>
              <a:t>Ω</a:t>
            </a:r>
            <a:r>
              <a:rPr lang="en-GB" dirty="0"/>
              <a:t> resistor is 3A. Calculate the current in other resistors, total current and the voltage applied to the circuit.</a:t>
            </a:r>
            <a:endParaRPr lang="en-IN" dirty="0"/>
          </a:p>
          <a:p>
            <a:pPr marL="673707" indent="-673707">
              <a:buFont typeface="+mj-lt"/>
              <a:buAutoNum type="arabicPeriod"/>
            </a:pPr>
            <a:endParaRPr lang="en-IN" dirty="0"/>
          </a:p>
        </p:txBody>
      </p:sp>
      <p:sp>
        <p:nvSpPr>
          <p:cNvPr id="4" name="Footer Placeholder 3"/>
          <p:cNvSpPr>
            <a:spLocks noGrp="1"/>
          </p:cNvSpPr>
          <p:nvPr>
            <p:ph type="ftr" sz="quarter" idx="11"/>
          </p:nvPr>
        </p:nvSpPr>
        <p:spPr>
          <a:xfrm>
            <a:off x="1669240" y="6461781"/>
            <a:ext cx="6367347" cy="365125"/>
          </a:xfrm>
        </p:spPr>
        <p:txBody>
          <a:bodyPr/>
          <a:lstStyle/>
          <a:p>
            <a:r>
              <a:rPr lang="en-GB"/>
              <a:t>Lecture 3 / Electrical Principles </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25</a:t>
            </a:fld>
            <a:endParaRPr lang="en-US" dirty="0"/>
          </a:p>
        </p:txBody>
      </p:sp>
    </p:spTree>
    <p:extLst>
      <p:ext uri="{BB962C8B-B14F-4D97-AF65-F5344CB8AC3E}">
        <p14:creationId xmlns:p14="http://schemas.microsoft.com/office/powerpoint/2010/main" val="11821864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43DB1F-90B0-42CC-ABF2-3259D70B3186}"/>
              </a:ext>
            </a:extLst>
          </p:cNvPr>
          <p:cNvSpPr>
            <a:spLocks noGrp="1"/>
          </p:cNvSpPr>
          <p:nvPr>
            <p:ph type="title"/>
          </p:nvPr>
        </p:nvSpPr>
        <p:spPr>
          <a:xfrm>
            <a:off x="1028700" y="1967266"/>
            <a:ext cx="2628900" cy="2547257"/>
          </a:xfrm>
          <a:noFill/>
        </p:spPr>
        <p:txBody>
          <a:bodyPr vert="horz" lIns="91440" tIns="45720" rIns="91440" bIns="45720" rtlCol="0" anchor="ctr">
            <a:normAutofit fontScale="90000"/>
          </a:bodyPr>
          <a:lstStyle/>
          <a:p>
            <a:pPr algn="ctr"/>
            <a:br>
              <a:rPr lang="en-US" sz="3600" kern="1200" dirty="0">
                <a:solidFill>
                  <a:srgbClr val="FFFFFF"/>
                </a:solidFill>
                <a:latin typeface="+mj-lt"/>
                <a:ea typeface="+mj-ea"/>
                <a:cs typeface="+mj-cs"/>
              </a:rPr>
            </a:br>
            <a:br>
              <a:rPr lang="en-US" sz="3600" kern="1200" dirty="0">
                <a:solidFill>
                  <a:srgbClr val="FFFFFF"/>
                </a:solidFill>
                <a:latin typeface="+mj-lt"/>
                <a:ea typeface="+mj-ea"/>
                <a:cs typeface="+mj-cs"/>
              </a:rPr>
            </a:br>
            <a:br>
              <a:rPr lang="en-US" sz="3600" dirty="0">
                <a:solidFill>
                  <a:srgbClr val="FFFFFF"/>
                </a:solidFill>
              </a:rPr>
            </a:br>
            <a:r>
              <a:rPr lang="en-US" sz="4000" kern="1200" dirty="0">
                <a:solidFill>
                  <a:srgbClr val="FFFFFF"/>
                </a:solidFill>
                <a:latin typeface="+mj-lt"/>
                <a:ea typeface="+mj-ea"/>
                <a:cs typeface="+mj-cs"/>
              </a:rPr>
              <a:t>Thank You</a:t>
            </a:r>
            <a:br>
              <a:rPr lang="en-US" sz="3600" kern="1200" dirty="0">
                <a:solidFill>
                  <a:srgbClr val="FFFFFF"/>
                </a:solidFill>
                <a:latin typeface="+mj-lt"/>
                <a:ea typeface="+mj-ea"/>
                <a:cs typeface="+mj-cs"/>
              </a:rPr>
            </a:br>
            <a:br>
              <a:rPr lang="en-US" sz="3600" kern="1200" dirty="0">
                <a:solidFill>
                  <a:srgbClr val="FFFFFF"/>
                </a:solidFill>
                <a:latin typeface="+mj-lt"/>
                <a:ea typeface="+mj-ea"/>
                <a:cs typeface="+mj-cs"/>
              </a:rPr>
            </a:br>
            <a:br>
              <a:rPr lang="en-US" sz="3600" kern="1200" dirty="0">
                <a:solidFill>
                  <a:srgbClr val="FFFFFF"/>
                </a:solidFill>
                <a:latin typeface="+mj-lt"/>
                <a:ea typeface="+mj-ea"/>
                <a:cs typeface="+mj-cs"/>
              </a:rPr>
            </a:br>
            <a:endParaRPr lang="en-US" sz="3600" kern="1200" dirty="0">
              <a:solidFill>
                <a:srgbClr val="FFFFFF"/>
              </a:solidFill>
              <a:latin typeface="+mj-lt"/>
              <a:ea typeface="+mj-ea"/>
              <a:cs typeface="+mj-cs"/>
            </a:endParaRPr>
          </a:p>
        </p:txBody>
      </p:sp>
      <p:pic>
        <p:nvPicPr>
          <p:cNvPr id="27" name="Graphic 26" descr="Smiling Face with No Fill">
            <a:extLst>
              <a:ext uri="{FF2B5EF4-FFF2-40B4-BE49-F238E27FC236}">
                <a16:creationId xmlns:a16="http://schemas.microsoft.com/office/drawing/2014/main" id="{3384C516-C4F0-0622-6119-DE19AF0FA9E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83296" y="643466"/>
            <a:ext cx="5568739" cy="5568739"/>
          </a:xfrm>
          <a:prstGeom prst="rect">
            <a:avLst/>
          </a:prstGeom>
        </p:spPr>
      </p:pic>
      <p:sp>
        <p:nvSpPr>
          <p:cNvPr id="5" name="Footer Placeholder 4">
            <a:extLst>
              <a:ext uri="{FF2B5EF4-FFF2-40B4-BE49-F238E27FC236}">
                <a16:creationId xmlns:a16="http://schemas.microsoft.com/office/drawing/2014/main" id="{36151967-A607-1C5C-E865-FAA75F0DC0F9}"/>
              </a:ext>
            </a:extLst>
          </p:cNvPr>
          <p:cNvSpPr>
            <a:spLocks noGrp="1"/>
          </p:cNvSpPr>
          <p:nvPr>
            <p:ph type="ftr" sz="quarter" idx="11"/>
          </p:nvPr>
        </p:nvSpPr>
        <p:spPr>
          <a:xfrm>
            <a:off x="1028700" y="6356350"/>
            <a:ext cx="6210300" cy="365125"/>
          </a:xfrm>
        </p:spPr>
        <p:txBody>
          <a:bodyPr vert="horz" lIns="91440" tIns="45720" rIns="91440" bIns="45720" rtlCol="0" anchor="ctr">
            <a:normAutofit/>
          </a:bodyPr>
          <a:lstStyle/>
          <a:p>
            <a:pPr>
              <a:spcAft>
                <a:spcPts val="600"/>
              </a:spcAft>
              <a:defRPr/>
            </a:pPr>
            <a:r>
              <a:rPr lang="en-GB" sz="1200" kern="1200">
                <a:solidFill>
                  <a:schemeClr val="tx1">
                    <a:alpha val="80000"/>
                  </a:schemeClr>
                </a:solidFill>
                <a:latin typeface="+mn-lt"/>
                <a:ea typeface="+mn-ea"/>
                <a:cs typeface="+mn-cs"/>
              </a:rPr>
              <a:t>Lecture 3 / Electrical Principles </a:t>
            </a:r>
            <a:endParaRPr lang="en-US" sz="1200" kern="1200" dirty="0">
              <a:solidFill>
                <a:schemeClr val="tx1">
                  <a:alpha val="80000"/>
                </a:schemeClr>
              </a:solidFill>
              <a:latin typeface="+mn-lt"/>
              <a:ea typeface="+mn-ea"/>
              <a:cs typeface="+mn-cs"/>
            </a:endParaRPr>
          </a:p>
        </p:txBody>
      </p:sp>
      <p:sp>
        <p:nvSpPr>
          <p:cNvPr id="4" name="Title 1">
            <a:extLst>
              <a:ext uri="{FF2B5EF4-FFF2-40B4-BE49-F238E27FC236}">
                <a16:creationId xmlns:a16="http://schemas.microsoft.com/office/drawing/2014/main" id="{32C3C7A6-E982-4ABF-9D9D-B78A86B2D4DF}"/>
              </a:ext>
            </a:extLst>
          </p:cNvPr>
          <p:cNvSpPr txBox="1">
            <a:spLocks/>
          </p:cNvSpPr>
          <p:nvPr/>
        </p:nvSpPr>
        <p:spPr>
          <a:xfrm>
            <a:off x="4089118" y="251169"/>
            <a:ext cx="4803709" cy="720080"/>
          </a:xfr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endParaRPr lang="en-GB" sz="4000" b="1" dirty="0">
              <a:solidFill>
                <a:schemeClr val="bg1"/>
              </a:solidFill>
            </a:endParaRPr>
          </a:p>
        </p:txBody>
      </p:sp>
      <p:sp>
        <p:nvSpPr>
          <p:cNvPr id="3" name="Slide Number Placeholder 2">
            <a:extLst>
              <a:ext uri="{FF2B5EF4-FFF2-40B4-BE49-F238E27FC236}">
                <a16:creationId xmlns:a16="http://schemas.microsoft.com/office/drawing/2014/main" id="{89F19F10-3701-F54D-6D52-66C3EE8AD3CE}"/>
              </a:ext>
            </a:extLst>
          </p:cNvPr>
          <p:cNvSpPr>
            <a:spLocks noGrp="1"/>
          </p:cNvSpPr>
          <p:nvPr>
            <p:ph type="sldNum" sz="quarter" idx="12"/>
          </p:nvPr>
        </p:nvSpPr>
        <p:spPr/>
        <p:txBody>
          <a:bodyPr/>
          <a:lstStyle/>
          <a:p>
            <a:pPr>
              <a:spcAft>
                <a:spcPts val="600"/>
              </a:spcAft>
            </a:pPr>
            <a:fld id="{AC82685A-BD3A-4230-8D85-804689F67293}" type="slidenum">
              <a:rPr lang="en-GB" smtClean="0"/>
              <a:pPr>
                <a:spcAft>
                  <a:spcPts val="600"/>
                </a:spcAft>
              </a:pPr>
              <a:t>26</a:t>
            </a:fld>
            <a:endParaRPr lang="en-GB"/>
          </a:p>
        </p:txBody>
      </p:sp>
    </p:spTree>
    <p:extLst>
      <p:ext uri="{BB962C8B-B14F-4D97-AF65-F5344CB8AC3E}">
        <p14:creationId xmlns:p14="http://schemas.microsoft.com/office/powerpoint/2010/main" val="1608782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AEDFBF8-727B-4366-BD16-3E84A7D12848}">
  <ds:schemaRefs>
    <ds:schemaRef ds:uri="http://schemas.microsoft.com/sharepoint/v3/contenttype/forms"/>
  </ds:schemaRefs>
</ds:datastoreItem>
</file>

<file path=customXml/itemProps2.xml><?xml version="1.0" encoding="utf-8"?>
<ds:datastoreItem xmlns:ds="http://schemas.openxmlformats.org/officeDocument/2006/customXml" ds:itemID="{67D09DC4-48CE-45C2-9393-0A8E48C8FD95}">
  <ds:schemaRefs>
    <ds:schemaRef ds:uri="http://schemas.microsoft.com/office/2006/metadata/properties"/>
    <ds:schemaRef ds:uri="http://www.w3.org/XML/1998/namespace"/>
    <ds:schemaRef ds:uri="http://schemas.microsoft.com/office/infopath/2007/PartnerControls"/>
    <ds:schemaRef ds:uri="http://schemas.microsoft.com/office/2006/documentManagement/types"/>
    <ds:schemaRef ds:uri="http://purl.org/dc/dcmitype/"/>
    <ds:schemaRef ds:uri="http://purl.org/dc/elements/1.1/"/>
    <ds:schemaRef ds:uri="303dbf9b-b85b-46a0-94f1-894078c07ecd"/>
    <ds:schemaRef ds:uri="http://schemas.openxmlformats.org/package/2006/metadata/core-properties"/>
    <ds:schemaRef ds:uri="211f9404-bca0-4bcf-9c1d-965ccb6f8d2d"/>
    <ds:schemaRef ds:uri="http://purl.org/dc/terms/"/>
  </ds:schemaRefs>
</ds:datastoreItem>
</file>

<file path=customXml/itemProps3.xml><?xml version="1.0" encoding="utf-8"?>
<ds:datastoreItem xmlns:ds="http://schemas.openxmlformats.org/officeDocument/2006/customXml" ds:itemID="{59A90DE1-5030-4590-8AE5-55F67A0F02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56</TotalTime>
  <Words>1185</Words>
  <Application>Microsoft Office PowerPoint</Application>
  <PresentationFormat>Widescreen</PresentationFormat>
  <Paragraphs>214</Paragraphs>
  <Slides>26</Slides>
  <Notes>24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26</vt:i4>
      </vt:variant>
    </vt:vector>
  </HeadingPairs>
  <TitlesOfParts>
    <vt:vector size="32" baseType="lpstr">
      <vt:lpstr>Arial</vt:lpstr>
      <vt:lpstr>Calibri</vt:lpstr>
      <vt:lpstr>Calibri Light</vt:lpstr>
      <vt:lpstr>Cambria Math</vt:lpstr>
      <vt:lpstr>UWTSD 200_Title Page 2</vt:lpstr>
      <vt:lpstr>UWTSD 200_Text 4</vt:lpstr>
      <vt:lpstr>PowerPoint Presentation</vt:lpstr>
      <vt:lpstr>Content</vt:lpstr>
      <vt:lpstr>Series circuits</vt:lpstr>
      <vt:lpstr>Series circuit</vt:lpstr>
      <vt:lpstr>Series circuit</vt:lpstr>
      <vt:lpstr>Series circuit</vt:lpstr>
      <vt:lpstr>Parallel circuit</vt:lpstr>
      <vt:lpstr>Parallel circuits</vt:lpstr>
      <vt:lpstr>Parallel circuit</vt:lpstr>
      <vt:lpstr>Parallel circuit</vt:lpstr>
      <vt:lpstr>Series and Parallel circuits</vt:lpstr>
      <vt:lpstr>Series and Parallel circuits</vt:lpstr>
      <vt:lpstr>Voltage divider rule</vt:lpstr>
      <vt:lpstr>Voltage divider rule</vt:lpstr>
      <vt:lpstr>Voltage divider rule</vt:lpstr>
      <vt:lpstr>Current divider rule</vt:lpstr>
      <vt:lpstr>Current divider rule</vt:lpstr>
      <vt:lpstr>Current divider rule</vt:lpstr>
      <vt:lpstr>Current divider rule</vt:lpstr>
      <vt:lpstr>Current divider rule</vt:lpstr>
      <vt:lpstr>Exercise 1</vt:lpstr>
      <vt:lpstr>Exercise 2</vt:lpstr>
      <vt:lpstr>Exercise 3</vt:lpstr>
      <vt:lpstr>Exercise 4</vt:lpstr>
      <vt:lpstr>Exercise 5</vt:lpstr>
      <vt:lpstr>   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Stalin Jacob Wilson Packia Dhas</cp:lastModifiedBy>
  <cp:revision>144</cp:revision>
  <dcterms:created xsi:type="dcterms:W3CDTF">2021-03-09T15:35:42Z</dcterms:created>
  <dcterms:modified xsi:type="dcterms:W3CDTF">2026-01-09T12:26:16Z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