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A6D552D-D2F0-49DF-8026-DE92033175CA}" type="datetimeFigureOut">
              <a:rPr lang="en-GB" smtClean="0"/>
              <a:t>05/11/2020</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0C0324E5-4BCD-44CB-A9F2-AF1AA8CE8699}" type="slidenum">
              <a:rPr lang="en-GB" smtClean="0"/>
              <a:t>‹#›</a:t>
            </a:fld>
            <a:endParaRPr lang="en-GB"/>
          </a:p>
        </p:txBody>
      </p:sp>
    </p:spTree>
    <p:extLst>
      <p:ext uri="{BB962C8B-B14F-4D97-AF65-F5344CB8AC3E}">
        <p14:creationId xmlns:p14="http://schemas.microsoft.com/office/powerpoint/2010/main" val="321799154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6D552D-D2F0-49DF-8026-DE92033175CA}" type="datetimeFigureOut">
              <a:rPr lang="en-GB" smtClean="0"/>
              <a:t>05/11/2020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2877923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4A6D552D-D2F0-49DF-8026-DE92033175CA}" type="datetimeFigureOut">
              <a:rPr lang="en-GB" smtClean="0"/>
              <a:t>05/11/2020</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24281616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6D552D-D2F0-49DF-8026-DE92033175CA}" type="datetimeFigureOut">
              <a:rPr lang="en-GB" smtClean="0"/>
              <a:t>05/11/2020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3250518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6D552D-D2F0-49DF-8026-DE92033175CA}" type="datetimeFigureOut">
              <a:rPr lang="en-GB" smtClean="0"/>
              <a:t>05/11/2020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3162355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6D552D-D2F0-49DF-8026-DE92033175CA}" type="datetimeFigureOut">
              <a:rPr lang="en-GB" smtClean="0"/>
              <a:t>05/11/2020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1759537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D552D-D2F0-49DF-8026-DE92033175CA}" type="datetimeFigureOut">
              <a:rPr lang="en-GB" smtClean="0"/>
              <a:t>05/11/2020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117648521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4A6D552D-D2F0-49DF-8026-DE92033175CA}" type="datetimeFigureOut">
              <a:rPr lang="en-GB" smtClean="0"/>
              <a:t>05/11/2020</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0C0324E5-4BCD-44CB-A9F2-AF1AA8CE8699}"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8917681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A6D552D-D2F0-49DF-8026-DE92033175CA}" type="datetimeFigureOut">
              <a:rPr lang="en-GB" smtClean="0"/>
              <a:t>05/11/2020</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0C0324E5-4BCD-44CB-A9F2-AF1AA8CE8699}"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4379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6D552D-D2F0-49DF-8026-DE92033175CA}"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3443760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6D552D-D2F0-49DF-8026-DE92033175CA}" type="datetimeFigureOut">
              <a:rPr lang="en-GB" smtClean="0"/>
              <a:t>05/11/2020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324E5-4BCD-44CB-A9F2-AF1AA8CE8699}" type="slidenum">
              <a:rPr lang="en-GB" smtClean="0"/>
              <a:t>‹#›</a:t>
            </a:fld>
            <a:endParaRPr lang="en-GB"/>
          </a:p>
        </p:txBody>
      </p:sp>
    </p:spTree>
    <p:extLst>
      <p:ext uri="{BB962C8B-B14F-4D97-AF65-F5344CB8AC3E}">
        <p14:creationId xmlns:p14="http://schemas.microsoft.com/office/powerpoint/2010/main" val="1437685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A6D552D-D2F0-49DF-8026-DE92033175CA}" type="datetimeFigureOut">
              <a:rPr lang="en-GB" smtClean="0"/>
              <a:t>05/11/2020</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C0324E5-4BCD-44CB-A9F2-AF1AA8CE8699}" type="slidenum">
              <a:rPr lang="en-GB" smtClean="0"/>
              <a:t>‹#›</a:t>
            </a:fld>
            <a:endParaRPr lang="en-GB"/>
          </a:p>
        </p:txBody>
      </p:sp>
    </p:spTree>
    <p:extLst>
      <p:ext uri="{BB962C8B-B14F-4D97-AF65-F5344CB8AC3E}">
        <p14:creationId xmlns:p14="http://schemas.microsoft.com/office/powerpoint/2010/main" val="277694092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388CD-6E8F-463B-B12C-FD10A988CBD5}"/>
              </a:ext>
            </a:extLst>
          </p:cNvPr>
          <p:cNvSpPr>
            <a:spLocks noGrp="1"/>
          </p:cNvSpPr>
          <p:nvPr>
            <p:ph type="ctrTitle"/>
          </p:nvPr>
        </p:nvSpPr>
        <p:spPr/>
        <p:txBody>
          <a:bodyPr/>
          <a:lstStyle/>
          <a:p>
            <a:r>
              <a:rPr lang="en-GB" dirty="0"/>
              <a:t>What is a soulmate? Plato’s notions of love</a:t>
            </a:r>
          </a:p>
        </p:txBody>
      </p:sp>
      <p:sp>
        <p:nvSpPr>
          <p:cNvPr id="3" name="Subtitle 2">
            <a:extLst>
              <a:ext uri="{FF2B5EF4-FFF2-40B4-BE49-F238E27FC236}">
                <a16:creationId xmlns:a16="http://schemas.microsoft.com/office/drawing/2014/main" id="{BEAF6820-2626-4EED-A279-66D77E3EB45D}"/>
              </a:ext>
            </a:extLst>
          </p:cNvPr>
          <p:cNvSpPr>
            <a:spLocks noGrp="1"/>
          </p:cNvSpPr>
          <p:nvPr>
            <p:ph type="subTitle" idx="1"/>
          </p:nvPr>
        </p:nvSpPr>
        <p:spPr/>
        <p:txBody>
          <a:bodyPr/>
          <a:lstStyle/>
          <a:p>
            <a:r>
              <a:rPr lang="en-GB" dirty="0"/>
              <a:t>Rachel Owen</a:t>
            </a:r>
          </a:p>
        </p:txBody>
      </p:sp>
    </p:spTree>
    <p:extLst>
      <p:ext uri="{BB962C8B-B14F-4D97-AF65-F5344CB8AC3E}">
        <p14:creationId xmlns:p14="http://schemas.microsoft.com/office/powerpoint/2010/main" val="388060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53BD-49DE-40DB-94B8-8D39DD0867F7}"/>
              </a:ext>
            </a:extLst>
          </p:cNvPr>
          <p:cNvSpPr>
            <a:spLocks noGrp="1"/>
          </p:cNvSpPr>
          <p:nvPr>
            <p:ph type="title"/>
          </p:nvPr>
        </p:nvSpPr>
        <p:spPr/>
        <p:txBody>
          <a:bodyPr/>
          <a:lstStyle/>
          <a:p>
            <a:r>
              <a:rPr lang="en-GB" dirty="0"/>
              <a:t>Plato’s- Symposium </a:t>
            </a:r>
          </a:p>
        </p:txBody>
      </p:sp>
      <p:sp>
        <p:nvSpPr>
          <p:cNvPr id="4" name="TextBox 3">
            <a:extLst>
              <a:ext uri="{FF2B5EF4-FFF2-40B4-BE49-F238E27FC236}">
                <a16:creationId xmlns:a16="http://schemas.microsoft.com/office/drawing/2014/main" id="{7DD3E3E6-FC33-4A27-BEAE-F9381CD665F8}"/>
              </a:ext>
            </a:extLst>
          </p:cNvPr>
          <p:cNvSpPr txBox="1"/>
          <p:nvPr/>
        </p:nvSpPr>
        <p:spPr>
          <a:xfrm>
            <a:off x="735496" y="4461080"/>
            <a:ext cx="3498573" cy="1477328"/>
          </a:xfrm>
          <a:prstGeom prst="rect">
            <a:avLst/>
          </a:prstGeom>
          <a:noFill/>
        </p:spPr>
        <p:txBody>
          <a:bodyPr wrap="square" rtlCol="0">
            <a:spAutoFit/>
          </a:bodyPr>
          <a:lstStyle/>
          <a:p>
            <a:r>
              <a:rPr lang="en-GB" b="0" i="0" dirty="0">
                <a:solidFill>
                  <a:srgbClr val="000000"/>
                </a:solidFill>
                <a:effectLst/>
                <a:latin typeface="Georgia" panose="02040502050405020303" pitchFamily="18" charset="0"/>
              </a:rPr>
              <a:t>“To think of all this bustle about such trifles, and not a single man ever essaying till this day to make a fitting hymn to Love!”- 177c</a:t>
            </a:r>
            <a:endParaRPr lang="en-GB" dirty="0"/>
          </a:p>
        </p:txBody>
      </p:sp>
      <p:sp>
        <p:nvSpPr>
          <p:cNvPr id="3" name="TextBox 2">
            <a:extLst>
              <a:ext uri="{FF2B5EF4-FFF2-40B4-BE49-F238E27FC236}">
                <a16:creationId xmlns:a16="http://schemas.microsoft.com/office/drawing/2014/main" id="{3C1B820D-8070-4451-ABB1-2401B5D35D5F}"/>
              </a:ext>
            </a:extLst>
          </p:cNvPr>
          <p:cNvSpPr txBox="1"/>
          <p:nvPr/>
        </p:nvSpPr>
        <p:spPr>
          <a:xfrm>
            <a:off x="410818" y="1842052"/>
            <a:ext cx="4147930" cy="1477328"/>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 Story told by </a:t>
            </a:r>
            <a:r>
              <a:rPr lang="en-GB" dirty="0" err="1">
                <a:latin typeface="Times New Roman" panose="02020603050405020304" pitchFamily="18" charset="0"/>
                <a:cs typeface="Times New Roman" panose="02020603050405020304" pitchFamily="18" charset="0"/>
              </a:rPr>
              <a:t>Apollodorus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Banquet celebration for Agathon </a:t>
            </a:r>
          </a:p>
          <a:p>
            <a:r>
              <a:rPr lang="en-GB" dirty="0">
                <a:latin typeface="Times New Roman" panose="02020603050405020304" pitchFamily="18" charset="0"/>
                <a:cs typeface="Times New Roman" panose="02020603050405020304" pitchFamily="18" charset="0"/>
              </a:rPr>
              <a:t>. Entertainment in conversation </a:t>
            </a:r>
          </a:p>
          <a:p>
            <a:r>
              <a:rPr lang="en-GB" dirty="0">
                <a:latin typeface="Times New Roman" panose="02020603050405020304" pitchFamily="18" charset="0"/>
                <a:cs typeface="Times New Roman" panose="02020603050405020304" pitchFamily="18" charset="0"/>
              </a:rPr>
              <a:t>. Influence of alcohol gave extra courage </a:t>
            </a:r>
          </a:p>
          <a:p>
            <a:endParaRPr lang="en-GB" dirty="0"/>
          </a:p>
        </p:txBody>
      </p:sp>
      <p:pic>
        <p:nvPicPr>
          <p:cNvPr id="1026" name="Picture 2" descr="Plato's &quot;Symposium&quot;: The Drama and Trial of Eros ~ The Imaginative  Conservative">
            <a:extLst>
              <a:ext uri="{FF2B5EF4-FFF2-40B4-BE49-F238E27FC236}">
                <a16:creationId xmlns:a16="http://schemas.microsoft.com/office/drawing/2014/main" id="{1A972FFD-E9F3-47E8-AD5B-723138942B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4730" y="2014194"/>
            <a:ext cx="6082127" cy="3123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7673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FFA0E-114F-4355-A83C-57C66681C172}"/>
              </a:ext>
            </a:extLst>
          </p:cNvPr>
          <p:cNvSpPr>
            <a:spLocks noGrp="1"/>
          </p:cNvSpPr>
          <p:nvPr>
            <p:ph type="title"/>
          </p:nvPr>
        </p:nvSpPr>
        <p:spPr/>
        <p:txBody>
          <a:bodyPr/>
          <a:lstStyle/>
          <a:p>
            <a:r>
              <a:rPr lang="en-GB" dirty="0"/>
              <a:t>Phaedrus </a:t>
            </a:r>
          </a:p>
        </p:txBody>
      </p:sp>
      <p:sp>
        <p:nvSpPr>
          <p:cNvPr id="5" name="TextBox 4">
            <a:extLst>
              <a:ext uri="{FF2B5EF4-FFF2-40B4-BE49-F238E27FC236}">
                <a16:creationId xmlns:a16="http://schemas.microsoft.com/office/drawing/2014/main" id="{890CC4CB-6A3D-432B-A8F5-3B4A4D626C2C}"/>
              </a:ext>
            </a:extLst>
          </p:cNvPr>
          <p:cNvSpPr txBox="1"/>
          <p:nvPr/>
        </p:nvSpPr>
        <p:spPr>
          <a:xfrm>
            <a:off x="6930886" y="1245704"/>
            <a:ext cx="4810539" cy="2585323"/>
          </a:xfrm>
          <a:prstGeom prst="rect">
            <a:avLst/>
          </a:prstGeom>
          <a:noFill/>
        </p:spPr>
        <p:txBody>
          <a:bodyPr wrap="square" rtlCol="0">
            <a:spAutoFit/>
          </a:bodyPr>
          <a:lstStyle/>
          <a:p>
            <a:r>
              <a:rPr lang="en-GB" dirty="0">
                <a:solidFill>
                  <a:srgbClr val="000000"/>
                </a:solidFill>
                <a:latin typeface="Georgia" panose="02040502050405020303" pitchFamily="18" charset="0"/>
              </a:rPr>
              <a:t>“</a:t>
            </a:r>
            <a:r>
              <a:rPr lang="en-GB" b="0" i="0" dirty="0">
                <a:solidFill>
                  <a:srgbClr val="000000"/>
                </a:solidFill>
                <a:effectLst/>
                <a:latin typeface="Georgia" panose="02040502050405020303" pitchFamily="18" charset="0"/>
              </a:rPr>
              <a:t>For a man in love would surely choose to have all the rest of the host rather than his </a:t>
            </a:r>
            <a:r>
              <a:rPr lang="en-GB" b="0" i="0" dirty="0" err="1">
                <a:solidFill>
                  <a:srgbClr val="000000"/>
                </a:solidFill>
                <a:effectLst/>
                <a:latin typeface="Georgia" panose="02040502050405020303" pitchFamily="18" charset="0"/>
              </a:rPr>
              <a:t>favorite</a:t>
            </a:r>
            <a:r>
              <a:rPr lang="en-GB" b="0" i="0" dirty="0">
                <a:solidFill>
                  <a:srgbClr val="000000"/>
                </a:solidFill>
                <a:effectLst/>
                <a:latin typeface="Georgia" panose="02040502050405020303" pitchFamily="18" charset="0"/>
              </a:rPr>
              <a:t> see him forsaking his station”- 179a</a:t>
            </a:r>
          </a:p>
          <a:p>
            <a:endParaRPr lang="en-GB" b="0" i="0" dirty="0">
              <a:solidFill>
                <a:srgbClr val="000000"/>
              </a:solidFill>
              <a:effectLst/>
              <a:latin typeface="Georgia" panose="02040502050405020303" pitchFamily="18" charset="0"/>
            </a:endParaRPr>
          </a:p>
          <a:p>
            <a:r>
              <a:rPr lang="en-GB" dirty="0">
                <a:solidFill>
                  <a:srgbClr val="000000"/>
                </a:solidFill>
                <a:latin typeface="Georgia" panose="02040502050405020303" pitchFamily="18" charset="0"/>
              </a:rPr>
              <a:t>“O</a:t>
            </a:r>
            <a:r>
              <a:rPr lang="en-GB" b="0" i="0" dirty="0">
                <a:solidFill>
                  <a:srgbClr val="000000"/>
                </a:solidFill>
                <a:effectLst/>
                <a:latin typeface="Georgia" panose="02040502050405020303" pitchFamily="18" charset="0"/>
              </a:rPr>
              <a:t>nly such as are in love will consent to die for others”- 179b</a:t>
            </a:r>
          </a:p>
          <a:p>
            <a:r>
              <a:rPr lang="en-GB" dirty="0">
                <a:solidFill>
                  <a:srgbClr val="000000"/>
                </a:solidFill>
                <a:latin typeface="Georgia" panose="02040502050405020303" pitchFamily="18" charset="0"/>
              </a:rPr>
              <a:t> </a:t>
            </a:r>
          </a:p>
          <a:p>
            <a:r>
              <a:rPr lang="en-GB" dirty="0">
                <a:solidFill>
                  <a:srgbClr val="000000"/>
                </a:solidFill>
                <a:latin typeface="Georgia" panose="02040502050405020303" pitchFamily="18" charset="0"/>
              </a:rPr>
              <a:t>“N</a:t>
            </a:r>
            <a:r>
              <a:rPr lang="en-GB" b="0" i="0" dirty="0">
                <a:solidFill>
                  <a:srgbClr val="000000"/>
                </a:solidFill>
                <a:effectLst/>
                <a:latin typeface="Georgia" panose="02040502050405020303" pitchFamily="18" charset="0"/>
              </a:rPr>
              <a:t>o sort of </a:t>
            </a:r>
            <a:r>
              <a:rPr lang="en-GB" b="0" i="0" dirty="0" err="1">
                <a:solidFill>
                  <a:srgbClr val="000000"/>
                </a:solidFill>
                <a:effectLst/>
                <a:latin typeface="Georgia" panose="02040502050405020303" pitchFamily="18" charset="0"/>
              </a:rPr>
              <a:t>valor</a:t>
            </a:r>
            <a:r>
              <a:rPr lang="en-GB" b="0" i="0" dirty="0">
                <a:solidFill>
                  <a:srgbClr val="000000"/>
                </a:solidFill>
                <a:effectLst/>
                <a:latin typeface="Georgia" panose="02040502050405020303" pitchFamily="18" charset="0"/>
              </a:rPr>
              <a:t> more respected by the gods than this which comes of lov</a:t>
            </a:r>
            <a:r>
              <a:rPr lang="en-GB" dirty="0">
                <a:solidFill>
                  <a:srgbClr val="000000"/>
                </a:solidFill>
                <a:latin typeface="Georgia" panose="02040502050405020303" pitchFamily="18" charset="0"/>
              </a:rPr>
              <a:t>e”- 180b</a:t>
            </a:r>
            <a:endParaRPr lang="en-GB" dirty="0"/>
          </a:p>
        </p:txBody>
      </p:sp>
      <p:pic>
        <p:nvPicPr>
          <p:cNvPr id="2050" name="Picture 2" descr="Symposium: Speech of Phaedrus — John Beverley">
            <a:extLst>
              <a:ext uri="{FF2B5EF4-FFF2-40B4-BE49-F238E27FC236}">
                <a16:creationId xmlns:a16="http://schemas.microsoft.com/office/drawing/2014/main" id="{86C8FCC1-A461-441D-92CE-8221D587E3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113" y="1896860"/>
            <a:ext cx="2266122" cy="314779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675A750-01DE-40E6-8A37-DC5A90292195}"/>
              </a:ext>
            </a:extLst>
          </p:cNvPr>
          <p:cNvSpPr txBox="1"/>
          <p:nvPr/>
        </p:nvSpPr>
        <p:spPr>
          <a:xfrm>
            <a:off x="3193774" y="1691091"/>
            <a:ext cx="3120887" cy="4524315"/>
          </a:xfrm>
          <a:prstGeom prst="rect">
            <a:avLst/>
          </a:prstGeom>
          <a:noFill/>
        </p:spPr>
        <p:txBody>
          <a:bodyPr wrap="square" rtlCol="0">
            <a:spAutoFit/>
          </a:bodyPr>
          <a:lstStyle/>
          <a:p>
            <a:r>
              <a:rPr lang="en-GB" b="0" i="0" dirty="0">
                <a:solidFill>
                  <a:srgbClr val="000000"/>
                </a:solidFill>
                <a:effectLst/>
                <a:latin typeface="Georgia" panose="02040502050405020303" pitchFamily="18" charset="0"/>
              </a:rPr>
              <a:t>“Chaos came first into being—“and thereafter rose Broad-breasted Earth, sure seat of all for aye, And Love”- 178b</a:t>
            </a:r>
          </a:p>
          <a:p>
            <a:endParaRPr lang="en-GB" dirty="0">
              <a:solidFill>
                <a:srgbClr val="000000"/>
              </a:solidFill>
              <a:latin typeface="Georgia" panose="02040502050405020303" pitchFamily="18" charset="0"/>
            </a:endParaRPr>
          </a:p>
          <a:p>
            <a:r>
              <a:rPr lang="en-GB" dirty="0">
                <a:solidFill>
                  <a:srgbClr val="000000"/>
                </a:solidFill>
                <a:latin typeface="Georgia" panose="02040502050405020303" pitchFamily="18" charset="0"/>
              </a:rPr>
              <a:t>“A</a:t>
            </a:r>
            <a:r>
              <a:rPr lang="en-GB" b="0" i="0" dirty="0">
                <a:solidFill>
                  <a:srgbClr val="000000"/>
                </a:solidFill>
                <a:effectLst/>
                <a:latin typeface="Georgia" panose="02040502050405020303" pitchFamily="18" charset="0"/>
              </a:rPr>
              <a:t>s most venerable, he is the cause of all our highest blessings”- 178c</a:t>
            </a:r>
          </a:p>
          <a:p>
            <a:endParaRPr lang="en-GB" b="0" i="0" dirty="0">
              <a:solidFill>
                <a:srgbClr val="000000"/>
              </a:solidFill>
              <a:effectLst/>
              <a:latin typeface="Georgia" panose="02040502050405020303" pitchFamily="18" charset="0"/>
            </a:endParaRPr>
          </a:p>
          <a:p>
            <a:r>
              <a:rPr lang="en-GB" dirty="0">
                <a:solidFill>
                  <a:srgbClr val="000000"/>
                </a:solidFill>
                <a:latin typeface="Georgia" panose="02040502050405020303" pitchFamily="18" charset="0"/>
              </a:rPr>
              <a:t>“I</a:t>
            </a:r>
            <a:r>
              <a:rPr lang="en-GB" b="0" i="0" dirty="0">
                <a:solidFill>
                  <a:srgbClr val="000000"/>
                </a:solidFill>
                <a:effectLst/>
                <a:latin typeface="Georgia" panose="02040502050405020303" pitchFamily="18" charset="0"/>
              </a:rPr>
              <a:t>f we are minded to live a comely life, cannot be acquired either by kinship or office or wealth or anything so well as by Love”- 178c-d</a:t>
            </a:r>
          </a:p>
          <a:p>
            <a:endParaRPr lang="en-GB" dirty="0"/>
          </a:p>
        </p:txBody>
      </p:sp>
      <p:pic>
        <p:nvPicPr>
          <p:cNvPr id="2052" name="Picture 4" descr="Achilles and Patroclus - Wikipedia">
            <a:extLst>
              <a:ext uri="{FF2B5EF4-FFF2-40B4-BE49-F238E27FC236}">
                <a16:creationId xmlns:a16="http://schemas.microsoft.com/office/drawing/2014/main" id="{25BC7C80-4FEF-4D67-A6F1-5E910731C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1700" y="3916154"/>
            <a:ext cx="2328525" cy="2299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059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D17FA-207D-4CF7-A2D5-679525A6BC6E}"/>
              </a:ext>
            </a:extLst>
          </p:cNvPr>
          <p:cNvSpPr>
            <a:spLocks noGrp="1"/>
          </p:cNvSpPr>
          <p:nvPr>
            <p:ph type="title"/>
          </p:nvPr>
        </p:nvSpPr>
        <p:spPr/>
        <p:txBody>
          <a:bodyPr/>
          <a:lstStyle/>
          <a:p>
            <a:r>
              <a:rPr lang="en-GB" dirty="0"/>
              <a:t>Pausanias</a:t>
            </a:r>
          </a:p>
        </p:txBody>
      </p:sp>
      <p:sp>
        <p:nvSpPr>
          <p:cNvPr id="5" name="TextBox 4">
            <a:extLst>
              <a:ext uri="{FF2B5EF4-FFF2-40B4-BE49-F238E27FC236}">
                <a16:creationId xmlns:a16="http://schemas.microsoft.com/office/drawing/2014/main" id="{C342E96C-DD16-48BB-ABB8-5A7A019E0C3F}"/>
              </a:ext>
            </a:extLst>
          </p:cNvPr>
          <p:cNvSpPr txBox="1"/>
          <p:nvPr/>
        </p:nvSpPr>
        <p:spPr>
          <a:xfrm>
            <a:off x="7308573" y="1041562"/>
            <a:ext cx="3816627" cy="2585323"/>
          </a:xfrm>
          <a:prstGeom prst="rect">
            <a:avLst/>
          </a:prstGeom>
          <a:noFill/>
        </p:spPr>
        <p:txBody>
          <a:bodyPr wrap="square" rtlCol="0">
            <a:spAutoFit/>
          </a:bodyPr>
          <a:lstStyle/>
          <a:p>
            <a:r>
              <a:rPr lang="en-GB" dirty="0">
                <a:solidFill>
                  <a:srgbClr val="000000"/>
                </a:solidFill>
                <a:latin typeface="Georgia" panose="02040502050405020303" pitchFamily="18" charset="0"/>
              </a:rPr>
              <a:t>“T</a:t>
            </a:r>
            <a:r>
              <a:rPr lang="en-GB" b="0" i="0" dirty="0">
                <a:solidFill>
                  <a:srgbClr val="000000"/>
                </a:solidFill>
                <a:effectLst/>
                <a:latin typeface="Georgia" panose="02040502050405020303" pitchFamily="18" charset="0"/>
              </a:rPr>
              <a:t>he other Love springs from the Heavenly goddess who, firstly, partakes not of the female but only of the male”-181c</a:t>
            </a:r>
          </a:p>
          <a:p>
            <a:endParaRPr lang="en-GB" dirty="0">
              <a:solidFill>
                <a:srgbClr val="000000"/>
              </a:solidFill>
              <a:latin typeface="Georgia" panose="02040502050405020303" pitchFamily="18" charset="0"/>
            </a:endParaRPr>
          </a:p>
          <a:p>
            <a:r>
              <a:rPr lang="en-GB" b="0" i="0" dirty="0">
                <a:solidFill>
                  <a:srgbClr val="000000"/>
                </a:solidFill>
                <a:effectLst/>
                <a:latin typeface="Georgia" panose="02040502050405020303" pitchFamily="18" charset="0"/>
              </a:rPr>
              <a:t>“A law should have been enacted to prevent the sad waste of attentions paid to an object so uncertain”- 181d-e</a:t>
            </a:r>
            <a:endParaRPr lang="en-GB" dirty="0"/>
          </a:p>
        </p:txBody>
      </p:sp>
      <p:pic>
        <p:nvPicPr>
          <p:cNvPr id="3074" name="Picture 2" descr="Pausanias (General) - Ancient History Encyclopedia">
            <a:extLst>
              <a:ext uri="{FF2B5EF4-FFF2-40B4-BE49-F238E27FC236}">
                <a16:creationId xmlns:a16="http://schemas.microsoft.com/office/drawing/2014/main" id="{C98B06B5-32C0-4204-81AE-DD3ED79E43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104" y="1887330"/>
            <a:ext cx="2514186" cy="335224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06443F3-A0DC-49F2-818D-00BED2EA2095}"/>
              </a:ext>
            </a:extLst>
          </p:cNvPr>
          <p:cNvSpPr txBox="1"/>
          <p:nvPr/>
        </p:nvSpPr>
        <p:spPr>
          <a:xfrm>
            <a:off x="3458817" y="2279374"/>
            <a:ext cx="2915479" cy="3416320"/>
          </a:xfrm>
          <a:prstGeom prst="rect">
            <a:avLst/>
          </a:prstGeom>
          <a:noFill/>
        </p:spPr>
        <p:txBody>
          <a:bodyPr wrap="square" rtlCol="0">
            <a:spAutoFit/>
          </a:bodyPr>
          <a:lstStyle/>
          <a:p>
            <a:r>
              <a:rPr lang="en-GB" dirty="0">
                <a:solidFill>
                  <a:srgbClr val="000000"/>
                </a:solidFill>
                <a:latin typeface="Georgia" panose="02040502050405020303" pitchFamily="18" charset="0"/>
              </a:rPr>
              <a:t>“I</a:t>
            </a:r>
            <a:r>
              <a:rPr lang="en-GB" b="0" i="0" dirty="0">
                <a:solidFill>
                  <a:srgbClr val="000000"/>
                </a:solidFill>
                <a:effectLst/>
                <a:latin typeface="Georgia" panose="02040502050405020303" pitchFamily="18" charset="0"/>
              </a:rPr>
              <a:t>f that goddess were one, then Love would be one: but since there are two of her, there must needs be two Loves also”- 180d</a:t>
            </a:r>
            <a:r>
              <a:rPr lang="en-GB" dirty="0"/>
              <a:t> </a:t>
            </a:r>
          </a:p>
          <a:p>
            <a:endParaRPr lang="en-GB" b="0" i="0" dirty="0">
              <a:solidFill>
                <a:srgbClr val="000000"/>
              </a:solidFill>
              <a:effectLst/>
              <a:latin typeface="Georgia" panose="02040502050405020303" pitchFamily="18" charset="0"/>
            </a:endParaRPr>
          </a:p>
          <a:p>
            <a:r>
              <a:rPr lang="en-GB" dirty="0">
                <a:solidFill>
                  <a:srgbClr val="000000"/>
                </a:solidFill>
                <a:latin typeface="Georgia" panose="02040502050405020303" pitchFamily="18" charset="0"/>
              </a:rPr>
              <a:t>“</a:t>
            </a:r>
            <a:r>
              <a:rPr lang="en-GB" b="0" i="0" dirty="0">
                <a:solidFill>
                  <a:srgbClr val="000000"/>
                </a:solidFill>
                <a:effectLst/>
                <a:latin typeface="Georgia" panose="02040502050405020303" pitchFamily="18" charset="0"/>
              </a:rPr>
              <a:t>Hence they find themselves doing everything at haphazard, good or its opposite, without distinction”-181b</a:t>
            </a:r>
          </a:p>
          <a:p>
            <a:endParaRPr lang="en-GB" dirty="0"/>
          </a:p>
        </p:txBody>
      </p:sp>
      <p:pic>
        <p:nvPicPr>
          <p:cNvPr id="3076" name="Picture 4" descr="Homosexuality in ancient Greece - Wikipedia">
            <a:extLst>
              <a:ext uri="{FF2B5EF4-FFF2-40B4-BE49-F238E27FC236}">
                <a16:creationId xmlns:a16="http://schemas.microsoft.com/office/drawing/2014/main" id="{3147C3AF-435B-403E-91AA-69938176F6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2023" y="3725663"/>
            <a:ext cx="2611507" cy="2599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1152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03E15-5A36-4C09-8130-9BF520F08553}"/>
              </a:ext>
            </a:extLst>
          </p:cNvPr>
          <p:cNvSpPr>
            <a:spLocks noGrp="1"/>
          </p:cNvSpPr>
          <p:nvPr>
            <p:ph type="title"/>
          </p:nvPr>
        </p:nvSpPr>
        <p:spPr/>
        <p:txBody>
          <a:bodyPr/>
          <a:lstStyle/>
          <a:p>
            <a:r>
              <a:rPr lang="en-GB" dirty="0" err="1"/>
              <a:t>Eryximachus</a:t>
            </a:r>
            <a:endParaRPr lang="en-GB" dirty="0"/>
          </a:p>
        </p:txBody>
      </p:sp>
      <p:sp>
        <p:nvSpPr>
          <p:cNvPr id="4" name="TextBox 3">
            <a:extLst>
              <a:ext uri="{FF2B5EF4-FFF2-40B4-BE49-F238E27FC236}">
                <a16:creationId xmlns:a16="http://schemas.microsoft.com/office/drawing/2014/main" id="{FA01EFD1-DFDE-424A-B4AD-6C25CBE38D07}"/>
              </a:ext>
            </a:extLst>
          </p:cNvPr>
          <p:cNvSpPr txBox="1"/>
          <p:nvPr/>
        </p:nvSpPr>
        <p:spPr>
          <a:xfrm>
            <a:off x="6096000" y="794921"/>
            <a:ext cx="4810538" cy="5632311"/>
          </a:xfrm>
          <a:prstGeom prst="rect">
            <a:avLst/>
          </a:prstGeom>
          <a:noFill/>
        </p:spPr>
        <p:txBody>
          <a:bodyPr wrap="square" rtlCol="0">
            <a:spAutoFit/>
          </a:bodyPr>
          <a:lstStyle/>
          <a:p>
            <a:r>
              <a:rPr lang="en-GB" b="0" i="0" dirty="0">
                <a:solidFill>
                  <a:srgbClr val="000000"/>
                </a:solidFill>
                <a:effectLst/>
                <a:latin typeface="Georgia" panose="02040502050405020303" pitchFamily="18" charset="0"/>
              </a:rPr>
              <a:t>“Love is not merely an impulse of human souls towards beautiful men but the attraction of all creatures to a great variety of things”- 186a</a:t>
            </a:r>
          </a:p>
          <a:p>
            <a:r>
              <a:rPr lang="en-GB" dirty="0">
                <a:solidFill>
                  <a:srgbClr val="000000"/>
                </a:solidFill>
                <a:latin typeface="Georgia" panose="02040502050405020303" pitchFamily="18" charset="0"/>
              </a:rPr>
              <a:t> </a:t>
            </a:r>
          </a:p>
          <a:p>
            <a:r>
              <a:rPr lang="en-GB" b="0" i="0" dirty="0">
                <a:solidFill>
                  <a:srgbClr val="000000"/>
                </a:solidFill>
                <a:effectLst/>
                <a:latin typeface="Georgia" panose="02040502050405020303" pitchFamily="18" charset="0"/>
              </a:rPr>
              <a:t>“Hence the desire felt by a sound body is quite other than that of a sickly one”</a:t>
            </a:r>
            <a:r>
              <a:rPr lang="en-GB" dirty="0">
                <a:solidFill>
                  <a:srgbClr val="000000"/>
                </a:solidFill>
                <a:latin typeface="Georgia" panose="02040502050405020303" pitchFamily="18" charset="0"/>
              </a:rPr>
              <a:t>- 186b</a:t>
            </a:r>
          </a:p>
          <a:p>
            <a:endParaRPr lang="en-GB" dirty="0">
              <a:solidFill>
                <a:srgbClr val="000000"/>
              </a:solidFill>
              <a:latin typeface="Georgia" panose="02040502050405020303" pitchFamily="18" charset="0"/>
            </a:endParaRPr>
          </a:p>
          <a:p>
            <a:r>
              <a:rPr lang="en-GB" dirty="0">
                <a:solidFill>
                  <a:srgbClr val="000000"/>
                </a:solidFill>
                <a:latin typeface="Georgia" panose="02040502050405020303" pitchFamily="18" charset="0"/>
              </a:rPr>
              <a:t>“S</a:t>
            </a:r>
            <a:r>
              <a:rPr lang="en-GB" b="0" i="0" dirty="0">
                <a:solidFill>
                  <a:srgbClr val="000000"/>
                </a:solidFill>
                <a:effectLst/>
                <a:latin typeface="Georgia" panose="02040502050405020303" pitchFamily="18" charset="0"/>
              </a:rPr>
              <a:t>o not merely is all medicine governed, as I propound it, through the influence of this god, but likewise athletics and agriculture”- 186</a:t>
            </a:r>
            <a:r>
              <a:rPr lang="en-GB" dirty="0">
                <a:solidFill>
                  <a:srgbClr val="000000"/>
                </a:solidFill>
                <a:latin typeface="Georgia" panose="02040502050405020303" pitchFamily="18" charset="0"/>
              </a:rPr>
              <a:t>e</a:t>
            </a:r>
          </a:p>
          <a:p>
            <a:endParaRPr lang="en-GB" dirty="0">
              <a:solidFill>
                <a:srgbClr val="000000"/>
              </a:solidFill>
              <a:latin typeface="Georgia" panose="02040502050405020303" pitchFamily="18" charset="0"/>
            </a:endParaRPr>
          </a:p>
          <a:p>
            <a:r>
              <a:rPr lang="en-GB" b="0" i="0" dirty="0">
                <a:solidFill>
                  <a:srgbClr val="000000"/>
                </a:solidFill>
                <a:effectLst/>
                <a:latin typeface="Georgia" panose="02040502050405020303" pitchFamily="18" charset="0"/>
              </a:rPr>
              <a:t>“Hence in its turn music is found to be a knowledge of love-matters relating to harmony and rhythm”- 187c</a:t>
            </a:r>
          </a:p>
          <a:p>
            <a:endParaRPr lang="en-GB" b="0" i="0" dirty="0">
              <a:solidFill>
                <a:srgbClr val="000000"/>
              </a:solidFill>
              <a:effectLst/>
              <a:latin typeface="Georgia" panose="02040502050405020303" pitchFamily="18" charset="0"/>
            </a:endParaRPr>
          </a:p>
          <a:p>
            <a:r>
              <a:rPr lang="en-GB" b="0" i="0" dirty="0">
                <a:solidFill>
                  <a:srgbClr val="000000"/>
                </a:solidFill>
                <a:effectLst/>
                <a:latin typeface="Georgia" panose="02040502050405020303" pitchFamily="18" charset="0"/>
              </a:rPr>
              <a:t>“Both here on earth and in heaven above, wields the mightiest power of all and provides us with a perfect bliss”</a:t>
            </a:r>
            <a:r>
              <a:rPr lang="en-GB" dirty="0">
                <a:solidFill>
                  <a:srgbClr val="000000"/>
                </a:solidFill>
                <a:latin typeface="Georgia" panose="02040502050405020303" pitchFamily="18" charset="0"/>
              </a:rPr>
              <a:t>- 188d</a:t>
            </a:r>
            <a:endParaRPr lang="en-GB" dirty="0"/>
          </a:p>
        </p:txBody>
      </p:sp>
      <p:pic>
        <p:nvPicPr>
          <p:cNvPr id="4098" name="Picture 2" descr="Eryximachus - Wikipedia">
            <a:extLst>
              <a:ext uri="{FF2B5EF4-FFF2-40B4-BE49-F238E27FC236}">
                <a16:creationId xmlns:a16="http://schemas.microsoft.com/office/drawing/2014/main" id="{CB1C1CC6-E1B2-404F-AEF8-90E150B285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825" y="1943254"/>
            <a:ext cx="1998069" cy="4483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7863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2916E-F652-4CB7-B32F-3296782D695B}"/>
              </a:ext>
            </a:extLst>
          </p:cNvPr>
          <p:cNvSpPr>
            <a:spLocks noGrp="1"/>
          </p:cNvSpPr>
          <p:nvPr>
            <p:ph type="title"/>
          </p:nvPr>
        </p:nvSpPr>
        <p:spPr/>
        <p:txBody>
          <a:bodyPr/>
          <a:lstStyle/>
          <a:p>
            <a:r>
              <a:rPr lang="en-GB" dirty="0"/>
              <a:t>Aristophanes </a:t>
            </a:r>
          </a:p>
        </p:txBody>
      </p:sp>
      <p:sp>
        <p:nvSpPr>
          <p:cNvPr id="4" name="TextBox 3">
            <a:extLst>
              <a:ext uri="{FF2B5EF4-FFF2-40B4-BE49-F238E27FC236}">
                <a16:creationId xmlns:a16="http://schemas.microsoft.com/office/drawing/2014/main" id="{2AEC91CE-E0C8-4828-8C66-546A7CDFED23}"/>
              </a:ext>
            </a:extLst>
          </p:cNvPr>
          <p:cNvSpPr txBox="1"/>
          <p:nvPr/>
        </p:nvSpPr>
        <p:spPr>
          <a:xfrm>
            <a:off x="4598504" y="1459040"/>
            <a:ext cx="3339548" cy="4801314"/>
          </a:xfrm>
          <a:prstGeom prst="rect">
            <a:avLst/>
          </a:prstGeom>
          <a:noFill/>
        </p:spPr>
        <p:txBody>
          <a:bodyPr wrap="square" rtlCol="0">
            <a:spAutoFit/>
          </a:bodyPr>
          <a:lstStyle/>
          <a:p>
            <a:r>
              <a:rPr lang="en-GB" b="0" i="0" dirty="0">
                <a:solidFill>
                  <a:srgbClr val="000000"/>
                </a:solidFill>
                <a:effectLst/>
                <a:latin typeface="Georgia" panose="02040502050405020303" pitchFamily="18" charset="0"/>
              </a:rPr>
              <a:t>“If men did perceive it, they would have provided him with splendid temples and altars, and would splendidly </a:t>
            </a:r>
            <a:r>
              <a:rPr lang="en-GB" b="0" i="0" dirty="0" err="1">
                <a:solidFill>
                  <a:srgbClr val="000000"/>
                </a:solidFill>
                <a:effectLst/>
                <a:latin typeface="Georgia" panose="02040502050405020303" pitchFamily="18" charset="0"/>
              </a:rPr>
              <a:t>honor</a:t>
            </a:r>
            <a:r>
              <a:rPr lang="en-GB" b="0" i="0" dirty="0">
                <a:solidFill>
                  <a:srgbClr val="000000"/>
                </a:solidFill>
                <a:effectLst/>
                <a:latin typeface="Georgia" panose="02040502050405020303" pitchFamily="18" charset="0"/>
              </a:rPr>
              <a:t> him with sacrifice; whereas we see none of these things”- 189c</a:t>
            </a:r>
          </a:p>
          <a:p>
            <a:endParaRPr lang="en-GB" dirty="0">
              <a:solidFill>
                <a:srgbClr val="000000"/>
              </a:solidFill>
              <a:latin typeface="Georgia" panose="02040502050405020303" pitchFamily="18" charset="0"/>
            </a:endParaRPr>
          </a:p>
          <a:p>
            <a:r>
              <a:rPr lang="en-GB" b="0" i="0" dirty="0">
                <a:solidFill>
                  <a:srgbClr val="000000"/>
                </a:solidFill>
                <a:effectLst/>
                <a:latin typeface="Georgia" panose="02040502050405020303" pitchFamily="18" charset="0"/>
              </a:rPr>
              <a:t>“Composed of both sexes and sharing equally in male and female”- 189e</a:t>
            </a:r>
          </a:p>
          <a:p>
            <a:endParaRPr lang="en-GB" dirty="0">
              <a:solidFill>
                <a:srgbClr val="000000"/>
              </a:solidFill>
              <a:latin typeface="Georgia" panose="02040502050405020303" pitchFamily="18" charset="0"/>
            </a:endParaRPr>
          </a:p>
          <a:p>
            <a:r>
              <a:rPr lang="en-GB" b="0" i="0" dirty="0">
                <a:solidFill>
                  <a:srgbClr val="000000"/>
                </a:solidFill>
                <a:effectLst/>
                <a:latin typeface="Georgia" panose="02040502050405020303" pitchFamily="18" charset="0"/>
              </a:rPr>
              <a:t>“Each is ever searching for the tally that will fit him”- 191d</a:t>
            </a:r>
          </a:p>
          <a:p>
            <a:endParaRPr lang="en-GB" b="0" i="0" dirty="0">
              <a:solidFill>
                <a:srgbClr val="000000"/>
              </a:solidFill>
              <a:effectLst/>
              <a:latin typeface="Georgia" panose="02040502050405020303" pitchFamily="18" charset="0"/>
            </a:endParaRPr>
          </a:p>
          <a:p>
            <a:r>
              <a:rPr lang="en-GB" dirty="0">
                <a:solidFill>
                  <a:srgbClr val="000000"/>
                </a:solidFill>
                <a:latin typeface="Georgia" panose="02040502050405020303" pitchFamily="18" charset="0"/>
              </a:rPr>
              <a:t>“I</a:t>
            </a:r>
            <a:r>
              <a:rPr lang="en-GB" b="0" i="0" dirty="0">
                <a:solidFill>
                  <a:srgbClr val="000000"/>
                </a:solidFill>
                <a:effectLst/>
                <a:latin typeface="Georgia" panose="02040502050405020303" pitchFamily="18" charset="0"/>
              </a:rPr>
              <a:t>f we will supply the gods with reverent duty he will restore us to our ancient life”- 193d</a:t>
            </a:r>
            <a:endParaRPr lang="en-GB" dirty="0"/>
          </a:p>
        </p:txBody>
      </p:sp>
      <p:pic>
        <p:nvPicPr>
          <p:cNvPr id="5122" name="Picture 2" descr="Aristophanes the Ancient Greek Comedy Writer">
            <a:extLst>
              <a:ext uri="{FF2B5EF4-FFF2-40B4-BE49-F238E27FC236}">
                <a16:creationId xmlns:a16="http://schemas.microsoft.com/office/drawing/2014/main" id="{BE1790DB-EFAF-4563-988C-C18A30E658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713" y="2087219"/>
            <a:ext cx="3544956" cy="354495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Did Zeus Split Humans? — Steemit">
            <a:extLst>
              <a:ext uri="{FF2B5EF4-FFF2-40B4-BE49-F238E27FC236}">
                <a16:creationId xmlns:a16="http://schemas.microsoft.com/office/drawing/2014/main" id="{70016E55-035C-429E-9243-EF3DD4E074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6511" y="2598183"/>
            <a:ext cx="3764063" cy="2189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054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06A8B-B149-4D07-85A0-E76A72806DFB}"/>
              </a:ext>
            </a:extLst>
          </p:cNvPr>
          <p:cNvSpPr>
            <a:spLocks noGrp="1"/>
          </p:cNvSpPr>
          <p:nvPr>
            <p:ph type="title"/>
          </p:nvPr>
        </p:nvSpPr>
        <p:spPr/>
        <p:txBody>
          <a:bodyPr/>
          <a:lstStyle/>
          <a:p>
            <a:r>
              <a:rPr lang="en-GB" dirty="0"/>
              <a:t>Agathon</a:t>
            </a:r>
          </a:p>
        </p:txBody>
      </p:sp>
      <p:sp>
        <p:nvSpPr>
          <p:cNvPr id="4" name="TextBox 3">
            <a:extLst>
              <a:ext uri="{FF2B5EF4-FFF2-40B4-BE49-F238E27FC236}">
                <a16:creationId xmlns:a16="http://schemas.microsoft.com/office/drawing/2014/main" id="{13BEF9D3-80E8-4C0C-86F5-5C305D8BC119}"/>
              </a:ext>
            </a:extLst>
          </p:cNvPr>
          <p:cNvSpPr txBox="1"/>
          <p:nvPr/>
        </p:nvSpPr>
        <p:spPr>
          <a:xfrm>
            <a:off x="6281530" y="500849"/>
            <a:ext cx="4081670" cy="6186309"/>
          </a:xfrm>
          <a:prstGeom prst="rect">
            <a:avLst/>
          </a:prstGeom>
          <a:noFill/>
        </p:spPr>
        <p:txBody>
          <a:bodyPr wrap="square" rtlCol="0">
            <a:spAutoFit/>
          </a:bodyPr>
          <a:lstStyle/>
          <a:p>
            <a:r>
              <a:rPr lang="en-GB" dirty="0"/>
              <a:t>“</a:t>
            </a:r>
            <a:r>
              <a:rPr lang="en-GB" dirty="0">
                <a:solidFill>
                  <a:srgbClr val="000000"/>
                </a:solidFill>
                <a:latin typeface="Georgia" panose="02040502050405020303" pitchFamily="18" charset="0"/>
              </a:rPr>
              <a:t>I</a:t>
            </a:r>
            <a:r>
              <a:rPr lang="en-GB" b="0" i="0" dirty="0">
                <a:solidFill>
                  <a:srgbClr val="000000"/>
                </a:solidFill>
                <a:effectLst/>
                <a:latin typeface="Georgia" panose="02040502050405020303" pitchFamily="18" charset="0"/>
              </a:rPr>
              <a:t>t is meet that we praise him first for what he is and then for what he gives”- 195a</a:t>
            </a:r>
          </a:p>
          <a:p>
            <a:endParaRPr lang="en-GB" dirty="0">
              <a:solidFill>
                <a:srgbClr val="000000"/>
              </a:solidFill>
              <a:latin typeface="Georgia" panose="02040502050405020303" pitchFamily="18" charset="0"/>
            </a:endParaRPr>
          </a:p>
          <a:p>
            <a:r>
              <a:rPr lang="en-GB" dirty="0">
                <a:solidFill>
                  <a:srgbClr val="000000"/>
                </a:solidFill>
                <a:latin typeface="Georgia" panose="02040502050405020303" pitchFamily="18" charset="0"/>
              </a:rPr>
              <a:t>“T</a:t>
            </a:r>
            <a:r>
              <a:rPr lang="en-GB" b="0" i="0" dirty="0">
                <a:solidFill>
                  <a:srgbClr val="000000"/>
                </a:solidFill>
                <a:effectLst/>
                <a:latin typeface="Georgia" panose="02040502050405020303" pitchFamily="18" charset="0"/>
              </a:rPr>
              <a:t>he most blissful, as being the most beautiful and the best”</a:t>
            </a:r>
            <a:r>
              <a:rPr lang="en-GB" dirty="0">
                <a:solidFill>
                  <a:srgbClr val="000000"/>
                </a:solidFill>
                <a:latin typeface="Georgia" panose="02040502050405020303" pitchFamily="18" charset="0"/>
              </a:rPr>
              <a:t>- 195a</a:t>
            </a:r>
          </a:p>
          <a:p>
            <a:endParaRPr lang="en-GB" b="0" i="0" dirty="0">
              <a:solidFill>
                <a:srgbClr val="000000"/>
              </a:solidFill>
              <a:effectLst/>
              <a:latin typeface="Georgia" panose="02040502050405020303" pitchFamily="18" charset="0"/>
            </a:endParaRPr>
          </a:p>
          <a:p>
            <a:r>
              <a:rPr lang="en-GB" dirty="0">
                <a:solidFill>
                  <a:srgbClr val="000000"/>
                </a:solidFill>
                <a:latin typeface="Georgia" panose="02040502050405020303" pitchFamily="18" charset="0"/>
              </a:rPr>
              <a:t>“</a:t>
            </a:r>
            <a:r>
              <a:rPr lang="en-GB" b="0" i="0" dirty="0">
                <a:solidFill>
                  <a:srgbClr val="000000"/>
                </a:solidFill>
                <a:effectLst/>
                <a:latin typeface="Georgia" panose="02040502050405020303" pitchFamily="18" charset="0"/>
              </a:rPr>
              <a:t>He is ever consorting with the young, and such also is he”</a:t>
            </a:r>
            <a:r>
              <a:rPr lang="en-GB" b="1" i="0" dirty="0">
                <a:solidFill>
                  <a:srgbClr val="000000"/>
                </a:solidFill>
                <a:effectLst/>
                <a:latin typeface="Georgia" panose="02040502050405020303" pitchFamily="18" charset="0"/>
              </a:rPr>
              <a:t>- </a:t>
            </a:r>
            <a:r>
              <a:rPr lang="en-GB" i="0" dirty="0">
                <a:solidFill>
                  <a:srgbClr val="000000"/>
                </a:solidFill>
                <a:effectLst/>
                <a:latin typeface="Georgia" panose="02040502050405020303" pitchFamily="18" charset="0"/>
              </a:rPr>
              <a:t>195b</a:t>
            </a:r>
          </a:p>
          <a:p>
            <a:endParaRPr lang="en-GB" i="0" dirty="0">
              <a:solidFill>
                <a:srgbClr val="000000"/>
              </a:solidFill>
              <a:effectLst/>
              <a:latin typeface="Georgia" panose="02040502050405020303" pitchFamily="18" charset="0"/>
            </a:endParaRPr>
          </a:p>
          <a:p>
            <a:r>
              <a:rPr lang="en-GB" b="0" i="0" dirty="0">
                <a:solidFill>
                  <a:srgbClr val="000000"/>
                </a:solidFill>
                <a:effectLst/>
                <a:latin typeface="Georgia" panose="02040502050405020303" pitchFamily="18" charset="0"/>
              </a:rPr>
              <a:t>“When he comes upon one whose temper is hard, away he goes, but if it be soft, he makes his dwelling there”- 195e</a:t>
            </a:r>
          </a:p>
          <a:p>
            <a:endParaRPr lang="en-GB" b="0" i="0" dirty="0">
              <a:solidFill>
                <a:srgbClr val="000000"/>
              </a:solidFill>
              <a:effectLst/>
              <a:latin typeface="Georgia" panose="02040502050405020303" pitchFamily="18" charset="0"/>
            </a:endParaRPr>
          </a:p>
          <a:p>
            <a:r>
              <a:rPr lang="en-GB" b="0" i="0" dirty="0">
                <a:solidFill>
                  <a:srgbClr val="000000"/>
                </a:solidFill>
                <a:effectLst/>
                <a:latin typeface="Georgia" panose="02040502050405020303" pitchFamily="18" charset="0"/>
              </a:rPr>
              <a:t>“The captor is stronger than the caught; and as he controls what is braver than any other, he must be bravest of all”</a:t>
            </a:r>
            <a:r>
              <a:rPr lang="en-GB" dirty="0">
                <a:solidFill>
                  <a:srgbClr val="000000"/>
                </a:solidFill>
                <a:latin typeface="Georgia" panose="02040502050405020303" pitchFamily="18" charset="0"/>
              </a:rPr>
              <a:t>- 196d</a:t>
            </a:r>
          </a:p>
          <a:p>
            <a:r>
              <a:rPr lang="en-GB" dirty="0">
                <a:solidFill>
                  <a:srgbClr val="000000"/>
                </a:solidFill>
                <a:latin typeface="Georgia" panose="02040502050405020303" pitchFamily="18" charset="0"/>
              </a:rPr>
              <a:t> </a:t>
            </a:r>
          </a:p>
          <a:p>
            <a:r>
              <a:rPr lang="en-GB" b="0" i="0" dirty="0">
                <a:solidFill>
                  <a:srgbClr val="000000"/>
                </a:solidFill>
                <a:effectLst/>
                <a:latin typeface="Georgia" panose="02040502050405020303" pitchFamily="18" charset="0"/>
              </a:rPr>
              <a:t>“For Love has no concern with ugliness”- 197b</a:t>
            </a:r>
            <a:endParaRPr lang="en-GB" dirty="0"/>
          </a:p>
        </p:txBody>
      </p:sp>
      <p:pic>
        <p:nvPicPr>
          <p:cNvPr id="6146" name="Picture 2" descr="Agathon | Great Thoughts Treasury">
            <a:extLst>
              <a:ext uri="{FF2B5EF4-FFF2-40B4-BE49-F238E27FC236}">
                <a16:creationId xmlns:a16="http://schemas.microsoft.com/office/drawing/2014/main" id="{07D1FDCC-570E-4328-AE38-DAA4E44958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0079" y="2155939"/>
            <a:ext cx="3306782" cy="3233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873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F8F62-0569-4F0C-802C-6F3C707B7606}"/>
              </a:ext>
            </a:extLst>
          </p:cNvPr>
          <p:cNvSpPr>
            <a:spLocks noGrp="1"/>
          </p:cNvSpPr>
          <p:nvPr>
            <p:ph type="title"/>
          </p:nvPr>
        </p:nvSpPr>
        <p:spPr/>
        <p:txBody>
          <a:bodyPr/>
          <a:lstStyle/>
          <a:p>
            <a:r>
              <a:rPr lang="en-GB" dirty="0"/>
              <a:t>Socrates </a:t>
            </a:r>
          </a:p>
        </p:txBody>
      </p:sp>
      <p:sp>
        <p:nvSpPr>
          <p:cNvPr id="4" name="TextBox 3">
            <a:extLst>
              <a:ext uri="{FF2B5EF4-FFF2-40B4-BE49-F238E27FC236}">
                <a16:creationId xmlns:a16="http://schemas.microsoft.com/office/drawing/2014/main" id="{8C1A563B-5D58-4CB3-B530-EA66B047986B}"/>
              </a:ext>
            </a:extLst>
          </p:cNvPr>
          <p:cNvSpPr txBox="1"/>
          <p:nvPr/>
        </p:nvSpPr>
        <p:spPr>
          <a:xfrm>
            <a:off x="7058440" y="534753"/>
            <a:ext cx="4850295" cy="2862322"/>
          </a:xfrm>
          <a:prstGeom prst="rect">
            <a:avLst/>
          </a:prstGeom>
          <a:noFill/>
        </p:spPr>
        <p:txBody>
          <a:bodyPr wrap="square" rtlCol="0">
            <a:spAutoFit/>
          </a:bodyPr>
          <a:lstStyle/>
          <a:p>
            <a:r>
              <a:rPr lang="en-GB" b="0" i="0" dirty="0">
                <a:solidFill>
                  <a:srgbClr val="000000"/>
                </a:solidFill>
                <a:effectLst/>
                <a:latin typeface="Georgia" panose="02040502050405020303" pitchFamily="18" charset="0"/>
              </a:rPr>
              <a:t>“Only on the beautiful: the conjunction of man and woman is a begetting for both”</a:t>
            </a:r>
            <a:r>
              <a:rPr lang="en-GB" dirty="0">
                <a:solidFill>
                  <a:srgbClr val="000000"/>
                </a:solidFill>
                <a:latin typeface="Georgia" panose="02040502050405020303" pitchFamily="18" charset="0"/>
              </a:rPr>
              <a:t>- 206c</a:t>
            </a:r>
          </a:p>
          <a:p>
            <a:r>
              <a:rPr lang="en-GB" dirty="0">
                <a:solidFill>
                  <a:srgbClr val="000000"/>
                </a:solidFill>
                <a:latin typeface="Georgia" panose="02040502050405020303" pitchFamily="18" charset="0"/>
              </a:rPr>
              <a:t> </a:t>
            </a:r>
          </a:p>
          <a:p>
            <a:r>
              <a:rPr lang="en-GB" b="0" i="0" dirty="0">
                <a:solidFill>
                  <a:srgbClr val="000000"/>
                </a:solidFill>
                <a:effectLst/>
                <a:latin typeface="Georgia" panose="02040502050405020303" pitchFamily="18" charset="0"/>
              </a:rPr>
              <a:t>“But pregnancy of soul—for there are persons,’ she declared, ‘who in their souls still more than in their bodies conceive those things which are proper for soul to conceive and bring forth; and what are those things?”-209a</a:t>
            </a:r>
            <a:endParaRPr lang="en-GB" dirty="0"/>
          </a:p>
        </p:txBody>
      </p:sp>
      <p:pic>
        <p:nvPicPr>
          <p:cNvPr id="7170" name="Picture 2" descr="A brief history of philosophy, part 2: Socrates, Plato &amp; Aristotle -  Lowimpact.orgLow impact living info, training, products &amp; services">
            <a:extLst>
              <a:ext uri="{FF2B5EF4-FFF2-40B4-BE49-F238E27FC236}">
                <a16:creationId xmlns:a16="http://schemas.microsoft.com/office/drawing/2014/main" id="{9C06A5F7-C792-4952-8296-8C0ED5E2E1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704" y="2282618"/>
            <a:ext cx="3620152" cy="22927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B64BF26-22FB-44AD-993F-6CD14C34F18F}"/>
              </a:ext>
            </a:extLst>
          </p:cNvPr>
          <p:cNvSpPr txBox="1"/>
          <p:nvPr/>
        </p:nvSpPr>
        <p:spPr>
          <a:xfrm>
            <a:off x="4195557" y="642594"/>
            <a:ext cx="2637182" cy="5632311"/>
          </a:xfrm>
          <a:prstGeom prst="rect">
            <a:avLst/>
          </a:prstGeom>
          <a:noFill/>
        </p:spPr>
        <p:txBody>
          <a:bodyPr wrap="square" rtlCol="0">
            <a:spAutoFit/>
          </a:bodyPr>
          <a:lstStyle/>
          <a:p>
            <a:r>
              <a:rPr lang="en-GB" b="0" i="0" dirty="0">
                <a:solidFill>
                  <a:srgbClr val="000000"/>
                </a:solidFill>
                <a:effectLst/>
                <a:latin typeface="Georgia" panose="02040502050405020303" pitchFamily="18" charset="0"/>
              </a:rPr>
              <a:t>“For the whole of the spiritual is between divine and mortal”- 202e</a:t>
            </a:r>
          </a:p>
          <a:p>
            <a:endParaRPr lang="en-GB" b="0" i="0" dirty="0">
              <a:solidFill>
                <a:srgbClr val="000000"/>
              </a:solidFill>
              <a:effectLst/>
              <a:latin typeface="Georgia" panose="02040502050405020303" pitchFamily="18" charset="0"/>
            </a:endParaRPr>
          </a:p>
          <a:p>
            <a:r>
              <a:rPr lang="en-GB" dirty="0">
                <a:solidFill>
                  <a:srgbClr val="000000"/>
                </a:solidFill>
                <a:latin typeface="Georgia" panose="02040502050405020303" pitchFamily="18" charset="0"/>
              </a:rPr>
              <a:t>“P</a:t>
            </a:r>
            <a:r>
              <a:rPr lang="en-GB" b="0" i="0" dirty="0">
                <a:solidFill>
                  <a:srgbClr val="000000"/>
                </a:solidFill>
                <a:effectLst/>
                <a:latin typeface="Georgia" panose="02040502050405020303" pitchFamily="18" charset="0"/>
              </a:rPr>
              <a:t>overty, being of herself so resourceless, devised the scheme of having a child by Resource and lying down by his side she conceived Love”- 203b-c</a:t>
            </a:r>
          </a:p>
          <a:p>
            <a:endParaRPr lang="en-GB" dirty="0">
              <a:solidFill>
                <a:srgbClr val="000000"/>
              </a:solidFill>
              <a:latin typeface="Georgia" panose="02040502050405020303" pitchFamily="18" charset="0"/>
            </a:endParaRPr>
          </a:p>
          <a:p>
            <a:r>
              <a:rPr lang="en-GB" b="0" i="0" dirty="0">
                <a:solidFill>
                  <a:srgbClr val="000000"/>
                </a:solidFill>
                <a:effectLst/>
                <a:latin typeface="Georgia" panose="02040502050405020303" pitchFamily="18" charset="0"/>
              </a:rPr>
              <a:t>“For while he comes of a wise and resourceful father, his mother is unwise and resourceless”- 204b</a:t>
            </a:r>
          </a:p>
          <a:p>
            <a:endParaRPr lang="en-GB" dirty="0"/>
          </a:p>
        </p:txBody>
      </p:sp>
      <p:pic>
        <p:nvPicPr>
          <p:cNvPr id="7172" name="Picture 4" descr="Aphrodite - Europa — Cargo example design">
            <a:extLst>
              <a:ext uri="{FF2B5EF4-FFF2-40B4-BE49-F238E27FC236}">
                <a16:creationId xmlns:a16="http://schemas.microsoft.com/office/drawing/2014/main" id="{32CCA059-8C26-4D9F-AC01-9809164DDB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9113" y="3777130"/>
            <a:ext cx="2902226" cy="2233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3545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88C56-078A-45E2-ADE2-AC736F0C4A9A}"/>
              </a:ext>
            </a:extLst>
          </p:cNvPr>
          <p:cNvSpPr>
            <a:spLocks noGrp="1"/>
          </p:cNvSpPr>
          <p:nvPr>
            <p:ph type="title"/>
          </p:nvPr>
        </p:nvSpPr>
        <p:spPr/>
        <p:txBody>
          <a:bodyPr/>
          <a:lstStyle/>
          <a:p>
            <a:r>
              <a:rPr lang="en-GB" dirty="0"/>
              <a:t>Suggestions </a:t>
            </a:r>
          </a:p>
        </p:txBody>
      </p:sp>
      <p:sp>
        <p:nvSpPr>
          <p:cNvPr id="3" name="Content Placeholder 2">
            <a:extLst>
              <a:ext uri="{FF2B5EF4-FFF2-40B4-BE49-F238E27FC236}">
                <a16:creationId xmlns:a16="http://schemas.microsoft.com/office/drawing/2014/main" id="{5507C82B-CC8C-4CFE-B3BB-B89C927FFB33}"/>
              </a:ext>
            </a:extLst>
          </p:cNvPr>
          <p:cNvSpPr>
            <a:spLocks noGrp="1"/>
          </p:cNvSpPr>
          <p:nvPr>
            <p:ph idx="1"/>
          </p:nvPr>
        </p:nvSpPr>
        <p:spPr>
          <a:xfrm>
            <a:off x="1066800" y="2103120"/>
            <a:ext cx="10058400" cy="1371600"/>
          </a:xfrm>
        </p:spPr>
        <p:txBody>
          <a:bodyPr>
            <a:normAutofit fontScale="92500" lnSpcReduction="10000"/>
          </a:bodyPr>
          <a:lstStyle/>
          <a:p>
            <a:r>
              <a:rPr lang="en-GB" dirty="0"/>
              <a:t>Pederastic relationships in the ancient world </a:t>
            </a:r>
          </a:p>
          <a:p>
            <a:r>
              <a:rPr lang="en-GB" dirty="0"/>
              <a:t>Sexuality in relation to Aristophanes origin myth</a:t>
            </a:r>
          </a:p>
          <a:p>
            <a:r>
              <a:rPr lang="en-GB" dirty="0"/>
              <a:t>Eros and his many representations in love and passion</a:t>
            </a:r>
          </a:p>
          <a:p>
            <a:pPr marL="0" indent="0">
              <a:buNone/>
            </a:pPr>
            <a:r>
              <a:rPr lang="en-GB" dirty="0"/>
              <a:t>  </a:t>
            </a:r>
          </a:p>
        </p:txBody>
      </p:sp>
      <p:sp>
        <p:nvSpPr>
          <p:cNvPr id="4" name="TextBox 3">
            <a:extLst>
              <a:ext uri="{FF2B5EF4-FFF2-40B4-BE49-F238E27FC236}">
                <a16:creationId xmlns:a16="http://schemas.microsoft.com/office/drawing/2014/main" id="{C071DC1A-D47A-41A6-A764-C618D8CAC475}"/>
              </a:ext>
            </a:extLst>
          </p:cNvPr>
          <p:cNvSpPr txBox="1"/>
          <p:nvPr/>
        </p:nvSpPr>
        <p:spPr>
          <a:xfrm>
            <a:off x="3949146" y="4253948"/>
            <a:ext cx="4598505" cy="1077218"/>
          </a:xfrm>
          <a:prstGeom prst="rect">
            <a:avLst/>
          </a:prstGeom>
          <a:noFill/>
        </p:spPr>
        <p:txBody>
          <a:bodyPr wrap="square" rtlCol="0">
            <a:spAutoFit/>
          </a:bodyPr>
          <a:lstStyle/>
          <a:p>
            <a:r>
              <a:rPr lang="en-GB" sz="3200" dirty="0"/>
              <a:t>Thank you for listening</a:t>
            </a:r>
          </a:p>
          <a:p>
            <a:r>
              <a:rPr lang="en-GB" sz="3200" dirty="0"/>
              <a:t>Any questions?</a:t>
            </a:r>
          </a:p>
        </p:txBody>
      </p:sp>
    </p:spTree>
    <p:extLst>
      <p:ext uri="{BB962C8B-B14F-4D97-AF65-F5344CB8AC3E}">
        <p14:creationId xmlns:p14="http://schemas.microsoft.com/office/powerpoint/2010/main" val="23264247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276</TotalTime>
  <Words>782</Words>
  <Application>Microsoft Office PowerPoint</Application>
  <PresentationFormat>Widescreen</PresentationFormat>
  <Paragraphs>72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Century Gothic</vt:lpstr>
      <vt:lpstr>Garamond</vt:lpstr>
      <vt:lpstr>Georgia</vt:lpstr>
      <vt:lpstr>Times New Roman</vt:lpstr>
      <vt:lpstr>Savon</vt:lpstr>
      <vt:lpstr>What is a soulmate? Plato’s notions of love</vt:lpstr>
      <vt:lpstr>Plato’s- Symposium </vt:lpstr>
      <vt:lpstr>Phaedrus </vt:lpstr>
      <vt:lpstr>Pausanias</vt:lpstr>
      <vt:lpstr>Eryximachus</vt:lpstr>
      <vt:lpstr>Aristophanes </vt:lpstr>
      <vt:lpstr>Agathon</vt:lpstr>
      <vt:lpstr>Socrates </vt:lpstr>
      <vt:lpstr>Suggestions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soulmate? Plato’s notions of love</dc:title>
  <dc:creator>Home</dc:creator>
  <cp:lastModifiedBy>Home</cp:lastModifiedBy>
  <cp:revision>24</cp:revision>
  <dcterms:created xsi:type="dcterms:W3CDTF">2020-11-05T18:48:55Z</dcterms:created>
  <dcterms:modified xsi:type="dcterms:W3CDTF">2020-11-05T23:36:11Z</dcterms:modified>
</cp:coreProperties>
</file>