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76" r:id="rId10"/>
    <p:sldId id="265" r:id="rId11"/>
    <p:sldId id="266" r:id="rId12"/>
    <p:sldId id="267" r:id="rId13"/>
    <p:sldId id="268" r:id="rId14"/>
    <p:sldId id="269" r:id="rId15"/>
    <p:sldId id="270" r:id="rId16"/>
    <p:sldId id="271" r:id="rId17"/>
    <p:sldId id="272" r:id="rId18"/>
    <p:sldId id="273"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CC245-47D2-CFA7-2F3E-06B9D200EF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8CA86D-4D4C-03CB-36F6-4D388EF953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F00BDD-14F3-FC27-7ACD-393549823F15}"/>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5" name="Footer Placeholder 4">
            <a:extLst>
              <a:ext uri="{FF2B5EF4-FFF2-40B4-BE49-F238E27FC236}">
                <a16:creationId xmlns:a16="http://schemas.microsoft.com/office/drawing/2014/main" id="{73B605E5-AF1E-3054-5B6F-3C5F0873D5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41C2F-7184-4D1F-7E8F-7F7BEA5F3101}"/>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571897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7777E-AB50-8D21-4FE0-D55D53CB60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47BEB4-25F8-BCF1-8F56-79B9D811AA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10E939-0019-6F9B-AEAF-566C8D636223}"/>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5" name="Footer Placeholder 4">
            <a:extLst>
              <a:ext uri="{FF2B5EF4-FFF2-40B4-BE49-F238E27FC236}">
                <a16:creationId xmlns:a16="http://schemas.microsoft.com/office/drawing/2014/main" id="{866A92AA-B96E-945D-29E1-10A3878296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BD802-CE7B-DDF2-6BD1-E35A7E8163E6}"/>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674204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79EC-6976-E31E-2D0E-5A72667FB5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55C0C4-0D9A-702D-6231-A1311023AF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8595C5-1AC8-32EF-112A-3FB85E73D3B9}"/>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5" name="Footer Placeholder 4">
            <a:extLst>
              <a:ext uri="{FF2B5EF4-FFF2-40B4-BE49-F238E27FC236}">
                <a16:creationId xmlns:a16="http://schemas.microsoft.com/office/drawing/2014/main" id="{EB28D99F-B551-EB2A-72C0-38862549B2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EF3D1D-EA79-6471-FE7C-DFB868BE5DD9}"/>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001264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29EA2-554F-7EEB-233F-81788A966B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D984DC-F7D5-BE97-A7FD-2ACE088401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C2EBCA-A69F-9009-0499-5D6D6AB414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708C7F-4712-0779-CFB5-70B3615B71F8}"/>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6" name="Footer Placeholder 5">
            <a:extLst>
              <a:ext uri="{FF2B5EF4-FFF2-40B4-BE49-F238E27FC236}">
                <a16:creationId xmlns:a16="http://schemas.microsoft.com/office/drawing/2014/main" id="{2070BE58-C288-D9E4-E9FE-5B17512AA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F9C5E8-DA1A-A060-61B2-2288088724C9}"/>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1187789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51237-7078-D8CF-5FEE-D5FE4B2A06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665DE4-0FF9-A982-88E1-05BDBB06DB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D2D7D2-8E3C-6431-9062-A3D0D1F3DB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E37559-372E-C9CD-AD8D-61BE5B3391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799FAA-12D5-CC5E-7123-A9A42F00E6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D2F6EF-DE5F-1478-ACF1-BF63B1CAD437}"/>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8" name="Footer Placeholder 7">
            <a:extLst>
              <a:ext uri="{FF2B5EF4-FFF2-40B4-BE49-F238E27FC236}">
                <a16:creationId xmlns:a16="http://schemas.microsoft.com/office/drawing/2014/main" id="{0D7511CF-AA37-8EAA-91A9-BBFB73F0AB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F626E7-7632-EB4C-1605-6A9681DA747B}"/>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4250286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1426-BBB2-BCE7-50E6-5C2E96EB68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6DEC6C-09B4-AE87-5D61-35388BC772C5}"/>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4" name="Footer Placeholder 3">
            <a:extLst>
              <a:ext uri="{FF2B5EF4-FFF2-40B4-BE49-F238E27FC236}">
                <a16:creationId xmlns:a16="http://schemas.microsoft.com/office/drawing/2014/main" id="{0DB37FB8-F366-C96C-7C4C-AB5FE935BB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B81C90-DCB5-CDAE-AB5E-9451B3745A14}"/>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3777422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CAE54D-7753-A38D-B070-CD75F408EB2F}"/>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3" name="Footer Placeholder 2">
            <a:extLst>
              <a:ext uri="{FF2B5EF4-FFF2-40B4-BE49-F238E27FC236}">
                <a16:creationId xmlns:a16="http://schemas.microsoft.com/office/drawing/2014/main" id="{E99BF81E-C828-5B13-6DF0-3CC49AB585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01B8AE-8C1E-E8DB-754D-79B8071DF88C}"/>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1408070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7414-240A-BE8F-0324-F4C6EB30FF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CD4BD2-F900-8F74-1FE0-856BE0792D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7A1A37-AADF-F395-F140-67912F43BC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8415B8-14F9-4113-8AEE-5963475BFCE7}"/>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6" name="Footer Placeholder 5">
            <a:extLst>
              <a:ext uri="{FF2B5EF4-FFF2-40B4-BE49-F238E27FC236}">
                <a16:creationId xmlns:a16="http://schemas.microsoft.com/office/drawing/2014/main" id="{B0963BE4-DF8C-0303-F736-892E4AF628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C4BDC2-BD97-7399-A52B-D1D0E1CD70FC}"/>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136989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4CFD0-113C-B10F-F11B-C842BC0D05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EB76DE-CB58-F958-8314-020CC97326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871C23-B8FD-06D9-C1E4-0906F87403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6FBE6-1AE4-EEBC-A265-3303E92CB1A0}"/>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6" name="Footer Placeholder 5">
            <a:extLst>
              <a:ext uri="{FF2B5EF4-FFF2-40B4-BE49-F238E27FC236}">
                <a16:creationId xmlns:a16="http://schemas.microsoft.com/office/drawing/2014/main" id="{568E0635-158A-58A0-3492-1F3FE1B98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31AC6D-77E8-45C5-AC2B-30D5C9CAA463}"/>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526534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9101-994B-9709-BFC9-D757D4E291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F86B61-CF51-94B4-284C-3F4A205D0A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4E880C-71AD-9DE2-D065-24BC05EC51EB}"/>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5" name="Footer Placeholder 4">
            <a:extLst>
              <a:ext uri="{FF2B5EF4-FFF2-40B4-BE49-F238E27FC236}">
                <a16:creationId xmlns:a16="http://schemas.microsoft.com/office/drawing/2014/main" id="{968F1F50-067F-1061-228D-BA0A5C754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29EDC-74E0-06EF-B67F-2E8353425C7B}"/>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849083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9780B-CADA-4DCC-084C-2C918227F0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07911E-3BE9-4B37-3F92-5B1E286359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49714-A0E6-5996-075C-5A006640FE2D}"/>
              </a:ext>
            </a:extLst>
          </p:cNvPr>
          <p:cNvSpPr>
            <a:spLocks noGrp="1"/>
          </p:cNvSpPr>
          <p:nvPr>
            <p:ph type="dt" sz="half" idx="10"/>
          </p:nvPr>
        </p:nvSpPr>
        <p:spPr/>
        <p:txBody>
          <a:bodyPr/>
          <a:lstStyle/>
          <a:p>
            <a:fld id="{887EF7DA-87B6-4B16-BA7C-3735B88FBCFB}" type="datetimeFigureOut">
              <a:rPr lang="en-GB" smtClean="0"/>
              <a:t>09/02/2024</a:t>
            </a:fld>
            <a:endParaRPr lang="en-GB"/>
          </a:p>
        </p:txBody>
      </p:sp>
      <p:sp>
        <p:nvSpPr>
          <p:cNvPr id="5" name="Footer Placeholder 4">
            <a:extLst>
              <a:ext uri="{FF2B5EF4-FFF2-40B4-BE49-F238E27FC236}">
                <a16:creationId xmlns:a16="http://schemas.microsoft.com/office/drawing/2014/main" id="{C8E89373-0D08-F904-8F93-52C758083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B03E9-5317-D296-F15F-978F29E6C4CD}"/>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658711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A716B-F07C-83C5-6982-F0910AC8DA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396DB8-373B-F4CF-F6F1-059013AB5A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6E974-A6F7-D6B9-E2F0-6BB22B7A9F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7EF7DA-87B6-4B16-BA7C-3735B88FBCFB}" type="datetimeFigureOut">
              <a:rPr lang="en-GB" smtClean="0"/>
              <a:t>09/02/2024</a:t>
            </a:fld>
            <a:endParaRPr lang="en-GB"/>
          </a:p>
        </p:txBody>
      </p:sp>
      <p:sp>
        <p:nvSpPr>
          <p:cNvPr id="5" name="Footer Placeholder 4">
            <a:extLst>
              <a:ext uri="{FF2B5EF4-FFF2-40B4-BE49-F238E27FC236}">
                <a16:creationId xmlns:a16="http://schemas.microsoft.com/office/drawing/2014/main" id="{8A12ADCA-1E1E-D045-411C-C4485A9DB4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150934-3300-3CE4-4BD7-EB90082384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6B28AB-745C-4DAE-83DA-F35B73A2024B}" type="slidenum">
              <a:rPr lang="en-GB" smtClean="0"/>
              <a:t>‹#›</a:t>
            </a:fld>
            <a:endParaRPr lang="en-GB"/>
          </a:p>
        </p:txBody>
      </p:sp>
    </p:spTree>
    <p:extLst>
      <p:ext uri="{BB962C8B-B14F-4D97-AF65-F5344CB8AC3E}">
        <p14:creationId xmlns:p14="http://schemas.microsoft.com/office/powerpoint/2010/main" val="2191115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mckinsey.com/~/media/McKinsey/Business%20Functions/Operations/Our%20Insights/The%20care%20of%20one%20Hyperpersonalization%20of%20customer%20care/The-care-of-one-Hyperpersonalization-of-customer-car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3AEB2B-7BB9-2115-C320-624188ED2AD7}"/>
              </a:ext>
            </a:extLst>
          </p:cNvPr>
          <p:cNvSpPr>
            <a:spLocks noGrp="1"/>
          </p:cNvSpPr>
          <p:nvPr>
            <p:ph type="ctrTitle"/>
          </p:nvPr>
        </p:nvSpPr>
        <p:spPr>
          <a:xfrm>
            <a:off x="660042" y="891652"/>
            <a:ext cx="4412021" cy="3030724"/>
          </a:xfrm>
        </p:spPr>
        <p:txBody>
          <a:bodyPr anchor="b">
            <a:normAutofit/>
          </a:bodyPr>
          <a:lstStyle/>
          <a:p>
            <a:pPr algn="r"/>
            <a:r>
              <a:rPr lang="en-GB" sz="4000" dirty="0">
                <a:solidFill>
                  <a:srgbClr val="FFFFFF"/>
                </a:solidFill>
              </a:rPr>
              <a:t>Developing a new landscape for customer care</a:t>
            </a:r>
          </a:p>
        </p:txBody>
      </p:sp>
      <p:sp>
        <p:nvSpPr>
          <p:cNvPr id="3" name="Subtitle 2">
            <a:extLst>
              <a:ext uri="{FF2B5EF4-FFF2-40B4-BE49-F238E27FC236}">
                <a16:creationId xmlns:a16="http://schemas.microsoft.com/office/drawing/2014/main" id="{B5BE7414-F06E-68C1-26DD-562B6C7A8D3C}"/>
              </a:ext>
            </a:extLst>
          </p:cNvPr>
          <p:cNvSpPr>
            <a:spLocks noGrp="1"/>
          </p:cNvSpPr>
          <p:nvPr>
            <p:ph type="subTitle" idx="1"/>
          </p:nvPr>
        </p:nvSpPr>
        <p:spPr>
          <a:xfrm>
            <a:off x="387870" y="4655976"/>
            <a:ext cx="5100223" cy="1909179"/>
          </a:xfrm>
        </p:spPr>
        <p:txBody>
          <a:bodyPr>
            <a:noAutofit/>
          </a:bodyPr>
          <a:lstStyle/>
          <a:p>
            <a:pPr algn="r"/>
            <a:r>
              <a:rPr lang="en-US" sz="1800" dirty="0">
                <a:solidFill>
                  <a:srgbClr val="FFFFFF"/>
                </a:solidFill>
              </a:rPr>
              <a:t>The care of one: </a:t>
            </a:r>
            <a:r>
              <a:rPr lang="en-US" sz="1800" dirty="0" err="1">
                <a:solidFill>
                  <a:srgbClr val="FFFFFF"/>
                </a:solidFill>
              </a:rPr>
              <a:t>Hyperpersonalization</a:t>
            </a:r>
            <a:r>
              <a:rPr lang="en-US" sz="1800" dirty="0">
                <a:solidFill>
                  <a:srgbClr val="FFFFFF"/>
                </a:solidFill>
              </a:rPr>
              <a:t> of customer care is written by experts and practitioners in McKinsey &amp; Company‘s Customer Care service line.</a:t>
            </a:r>
          </a:p>
          <a:p>
            <a:pPr algn="r"/>
            <a:r>
              <a:rPr lang="en-US" sz="1800" dirty="0">
                <a:solidFill>
                  <a:srgbClr val="FFFFFF"/>
                </a:solidFill>
              </a:rPr>
              <a:t>5 articles</a:t>
            </a:r>
          </a:p>
          <a:p>
            <a:pPr algn="r"/>
            <a:r>
              <a:rPr lang="en-GB" sz="1800" dirty="0">
                <a:solidFill>
                  <a:srgbClr val="FFFFFF"/>
                </a:solidFill>
              </a:rPr>
              <a:t>Project Manager: Rohit Agarwal</a:t>
            </a:r>
          </a:p>
        </p:txBody>
      </p:sp>
      <p:pic>
        <p:nvPicPr>
          <p:cNvPr id="5" name="Picture 4">
            <a:extLst>
              <a:ext uri="{FF2B5EF4-FFF2-40B4-BE49-F238E27FC236}">
                <a16:creationId xmlns:a16="http://schemas.microsoft.com/office/drawing/2014/main" id="{86567882-E06D-BFCD-B0A1-16115989F47B}"/>
              </a:ext>
            </a:extLst>
          </p:cNvPr>
          <p:cNvPicPr>
            <a:picLocks noChangeAspect="1"/>
          </p:cNvPicPr>
          <p:nvPr/>
        </p:nvPicPr>
        <p:blipFill>
          <a:blip r:embed="rId2"/>
          <a:stretch>
            <a:fillRect/>
          </a:stretch>
        </p:blipFill>
        <p:spPr>
          <a:xfrm>
            <a:off x="6614239" y="457199"/>
            <a:ext cx="4571842" cy="5899152"/>
          </a:xfrm>
          <a:prstGeom prst="rect">
            <a:avLst/>
          </a:prstGeom>
        </p:spPr>
      </p:pic>
    </p:spTree>
    <p:extLst>
      <p:ext uri="{BB962C8B-B14F-4D97-AF65-F5344CB8AC3E}">
        <p14:creationId xmlns:p14="http://schemas.microsoft.com/office/powerpoint/2010/main" val="3231874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5E574E-F008-BD7B-9EDA-8020EBDAEC63}"/>
              </a:ext>
            </a:extLst>
          </p:cNvPr>
          <p:cNvSpPr>
            <a:spLocks noGrp="1"/>
          </p:cNvSpPr>
          <p:nvPr>
            <p:ph idx="1"/>
          </p:nvPr>
        </p:nvSpPr>
        <p:spPr>
          <a:xfrm>
            <a:off x="660904" y="443620"/>
            <a:ext cx="11153868" cy="6201623"/>
          </a:xfrm>
        </p:spPr>
        <p:txBody>
          <a:bodyPr>
            <a:normAutofit fontScale="92500" lnSpcReduction="10000"/>
          </a:bodyPr>
          <a:lstStyle/>
          <a:p>
            <a:pPr marL="514350" indent="-514350">
              <a:buFont typeface="+mj-lt"/>
              <a:buAutoNum type="arabicPeriod"/>
            </a:pPr>
            <a:r>
              <a:rPr lang="en-US" b="1" dirty="0"/>
              <a:t>The vision for 2025: </a:t>
            </a:r>
            <a:r>
              <a:rPr lang="en-US" b="1" dirty="0" err="1"/>
              <a:t>Hyperpersonalized</a:t>
            </a:r>
            <a:r>
              <a:rPr lang="en-US" b="1" dirty="0"/>
              <a:t> care and ‘care of one’</a:t>
            </a:r>
          </a:p>
          <a:p>
            <a:pPr marL="457200" lvl="1" indent="0">
              <a:buNone/>
            </a:pPr>
            <a:r>
              <a:rPr lang="en-US" dirty="0" err="1"/>
              <a:t>Hyperpersonalization</a:t>
            </a:r>
            <a:r>
              <a:rPr lang="en-US" dirty="0"/>
              <a:t> will be the new proving ground in customer care. There are four key drivers that organizations must be prepare to integrate by 2025.</a:t>
            </a:r>
          </a:p>
          <a:p>
            <a:pPr marL="514350" indent="-514350">
              <a:buFont typeface="+mj-lt"/>
              <a:buAutoNum type="arabicPeriod"/>
            </a:pPr>
            <a:r>
              <a:rPr lang="en-US" b="1" dirty="0"/>
              <a:t>The future of customer experience: Personalized, white-glove service for all</a:t>
            </a:r>
          </a:p>
          <a:p>
            <a:pPr marL="457200" lvl="1" indent="0">
              <a:buNone/>
            </a:pPr>
            <a:r>
              <a:rPr lang="en-US" dirty="0"/>
              <a:t>The next horizon of customer service will be built on individual customer profiles, enabling companies to quickly resolve issues and even prevent them from occurring.</a:t>
            </a:r>
          </a:p>
          <a:p>
            <a:pPr marL="514350" indent="-514350">
              <a:buFont typeface="+mj-lt"/>
              <a:buAutoNum type="arabicPeriod"/>
            </a:pPr>
            <a:r>
              <a:rPr lang="en-US" b="1" dirty="0"/>
              <a:t>Redefine the omnichannel approach: Focus on what truly matters</a:t>
            </a:r>
          </a:p>
          <a:p>
            <a:pPr marL="457200" lvl="1" indent="0">
              <a:buNone/>
            </a:pPr>
            <a:r>
              <a:rPr lang="en-US" dirty="0"/>
              <a:t>Many companies try but fail to build an omnichannel experience for every channel and customer. Leaders should instead limit their focus to the top two or three cross-channel customer interactions.</a:t>
            </a:r>
          </a:p>
          <a:p>
            <a:pPr marL="514350" indent="-514350">
              <a:buFont typeface="+mj-lt"/>
              <a:buAutoNum type="arabicPeriod"/>
            </a:pPr>
            <a:r>
              <a:rPr lang="en-US" b="1" dirty="0"/>
              <a:t>Technology and innovation: Building the superhuman agent</a:t>
            </a:r>
          </a:p>
          <a:p>
            <a:pPr marL="457200" lvl="1" indent="0">
              <a:buNone/>
            </a:pPr>
            <a:r>
              <a:rPr lang="en-US" dirty="0"/>
              <a:t>The latest tools have the potential to transform the performance of contact center agents. Understanding how to apply these technologies before, during, and after customer contact is the first step.</a:t>
            </a:r>
          </a:p>
          <a:p>
            <a:pPr marL="514350" indent="-514350">
              <a:buFont typeface="+mj-lt"/>
              <a:buAutoNum type="arabicPeriod"/>
            </a:pPr>
            <a:r>
              <a:rPr lang="en-US" b="1" dirty="0"/>
              <a:t>Customer care: The future talent factory</a:t>
            </a:r>
          </a:p>
          <a:p>
            <a:pPr marL="457200" lvl="1" indent="0">
              <a:buNone/>
            </a:pPr>
            <a:r>
              <a:rPr lang="en-US" dirty="0"/>
              <a:t>Customer care employees can bring invaluable customer insights and expertise from the front lines of customer service to positions in other areas of the organization.</a:t>
            </a:r>
          </a:p>
          <a:p>
            <a:endParaRPr lang="en-US" dirty="0"/>
          </a:p>
        </p:txBody>
      </p:sp>
    </p:spTree>
    <p:extLst>
      <p:ext uri="{BB962C8B-B14F-4D97-AF65-F5344CB8AC3E}">
        <p14:creationId xmlns:p14="http://schemas.microsoft.com/office/powerpoint/2010/main" val="2303266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anim calcmode="lin" valueType="num">
                                      <p:cBhvr additive="base">
                                        <p:cTn id="5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2D5B-905D-2580-78E0-91110E27768C}"/>
              </a:ext>
            </a:extLst>
          </p:cNvPr>
          <p:cNvSpPr>
            <a:spLocks noGrp="1"/>
          </p:cNvSpPr>
          <p:nvPr>
            <p:ph type="title"/>
          </p:nvPr>
        </p:nvSpPr>
        <p:spPr/>
        <p:txBody>
          <a:bodyPr>
            <a:normAutofit/>
          </a:bodyPr>
          <a:lstStyle/>
          <a:p>
            <a:r>
              <a:rPr lang="en-US" dirty="0"/>
              <a:t>The vision for 2025: </a:t>
            </a:r>
            <a:r>
              <a:rPr lang="en-US" dirty="0" err="1"/>
              <a:t>Hyperpersonalized</a:t>
            </a:r>
            <a:r>
              <a:rPr lang="en-US" dirty="0"/>
              <a:t> care and ‘care of one’ (Amar et al)</a:t>
            </a:r>
            <a:endParaRPr lang="en-GB" dirty="0"/>
          </a:p>
        </p:txBody>
      </p:sp>
      <p:sp>
        <p:nvSpPr>
          <p:cNvPr id="3" name="Content Placeholder 2">
            <a:extLst>
              <a:ext uri="{FF2B5EF4-FFF2-40B4-BE49-F238E27FC236}">
                <a16:creationId xmlns:a16="http://schemas.microsoft.com/office/drawing/2014/main" id="{665C26FD-E147-A2A8-C059-9A306B36A70E}"/>
              </a:ext>
            </a:extLst>
          </p:cNvPr>
          <p:cNvSpPr>
            <a:spLocks noGrp="1"/>
          </p:cNvSpPr>
          <p:nvPr>
            <p:ph idx="1"/>
          </p:nvPr>
        </p:nvSpPr>
        <p:spPr>
          <a:xfrm>
            <a:off x="838200" y="1825625"/>
            <a:ext cx="5257800" cy="4351338"/>
          </a:xfrm>
        </p:spPr>
        <p:txBody>
          <a:bodyPr>
            <a:normAutofit lnSpcReduction="10000"/>
          </a:bodyPr>
          <a:lstStyle/>
          <a:p>
            <a:r>
              <a:rPr lang="en-US" dirty="0"/>
              <a:t>Call center to contact center, companies have begun to view the function less - opportunity to provide strategic, experience-oriented customer care</a:t>
            </a:r>
          </a:p>
          <a:p>
            <a:r>
              <a:rPr lang="en-US" dirty="0"/>
              <a:t>Covid made personalization more critical</a:t>
            </a:r>
          </a:p>
          <a:p>
            <a:r>
              <a:rPr lang="en-US" dirty="0"/>
              <a:t>Cost of personalization decreasing</a:t>
            </a:r>
          </a:p>
          <a:p>
            <a:r>
              <a:rPr lang="en-US" dirty="0"/>
              <a:t>Companies blazing trails, executives to catch up</a:t>
            </a:r>
          </a:p>
          <a:p>
            <a:endParaRPr lang="en-GB" dirty="0"/>
          </a:p>
        </p:txBody>
      </p:sp>
      <p:pic>
        <p:nvPicPr>
          <p:cNvPr id="5" name="Picture 4">
            <a:extLst>
              <a:ext uri="{FF2B5EF4-FFF2-40B4-BE49-F238E27FC236}">
                <a16:creationId xmlns:a16="http://schemas.microsoft.com/office/drawing/2014/main" id="{F17B8D4B-664E-FE93-A97E-603D101CA684}"/>
              </a:ext>
            </a:extLst>
          </p:cNvPr>
          <p:cNvPicPr>
            <a:picLocks noChangeAspect="1"/>
          </p:cNvPicPr>
          <p:nvPr/>
        </p:nvPicPr>
        <p:blipFill>
          <a:blip r:embed="rId2"/>
          <a:stretch>
            <a:fillRect/>
          </a:stretch>
        </p:blipFill>
        <p:spPr>
          <a:xfrm>
            <a:off x="6226967" y="1825625"/>
            <a:ext cx="5564788" cy="35624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7179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A6F41-2905-4CB6-CF6C-6EE3AEADB138}"/>
              </a:ext>
            </a:extLst>
          </p:cNvPr>
          <p:cNvSpPr>
            <a:spLocks noGrp="1"/>
          </p:cNvSpPr>
          <p:nvPr>
            <p:ph type="title"/>
          </p:nvPr>
        </p:nvSpPr>
        <p:spPr/>
        <p:txBody>
          <a:bodyPr/>
          <a:lstStyle/>
          <a:p>
            <a:r>
              <a:rPr lang="en-GB" dirty="0"/>
              <a:t>What does it take?</a:t>
            </a:r>
          </a:p>
        </p:txBody>
      </p:sp>
      <p:sp>
        <p:nvSpPr>
          <p:cNvPr id="3" name="Content Placeholder 2">
            <a:extLst>
              <a:ext uri="{FF2B5EF4-FFF2-40B4-BE49-F238E27FC236}">
                <a16:creationId xmlns:a16="http://schemas.microsoft.com/office/drawing/2014/main" id="{AA45F85C-CDBE-20AF-0A13-9DD06C89C5F4}"/>
              </a:ext>
            </a:extLst>
          </p:cNvPr>
          <p:cNvSpPr>
            <a:spLocks noGrp="1"/>
          </p:cNvSpPr>
          <p:nvPr>
            <p:ph idx="1"/>
          </p:nvPr>
        </p:nvSpPr>
        <p:spPr/>
        <p:txBody>
          <a:bodyPr/>
          <a:lstStyle/>
          <a:p>
            <a:r>
              <a:rPr lang="en-US" dirty="0"/>
              <a:t>Knowing your customers—truly knowing your customers: </a:t>
            </a:r>
            <a:r>
              <a:rPr lang="en-US" dirty="0" err="1"/>
              <a:t>behaviours</a:t>
            </a:r>
            <a:r>
              <a:rPr lang="en-US" dirty="0"/>
              <a:t>, attributes, past interactions</a:t>
            </a:r>
          </a:p>
          <a:p>
            <a:r>
              <a:rPr lang="en-US" dirty="0"/>
              <a:t>Reacting to customers before they even know they need you. Predict opportunities to delight. </a:t>
            </a:r>
          </a:p>
          <a:p>
            <a:r>
              <a:rPr lang="en-US" dirty="0"/>
              <a:t>Integrating technologies and contacts across all channels. </a:t>
            </a:r>
          </a:p>
          <a:p>
            <a:r>
              <a:rPr lang="en-US" dirty="0"/>
              <a:t>Implementing real-time agent tools. True empathy and real-time interactions. </a:t>
            </a:r>
          </a:p>
          <a:p>
            <a:endParaRPr lang="en-US" dirty="0"/>
          </a:p>
          <a:p>
            <a:r>
              <a:rPr lang="en-US" dirty="0"/>
              <a:t>Contact to experience </a:t>
            </a:r>
            <a:r>
              <a:rPr lang="en-US" dirty="0" err="1"/>
              <a:t>centre</a:t>
            </a:r>
            <a:r>
              <a:rPr lang="en-US" dirty="0"/>
              <a:t> = investment in new tech</a:t>
            </a:r>
          </a:p>
        </p:txBody>
      </p:sp>
    </p:spTree>
    <p:extLst>
      <p:ext uri="{BB962C8B-B14F-4D97-AF65-F5344CB8AC3E}">
        <p14:creationId xmlns:p14="http://schemas.microsoft.com/office/powerpoint/2010/main" val="560560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7F796-323D-C5C8-06FD-2BEDADAA4E22}"/>
              </a:ext>
            </a:extLst>
          </p:cNvPr>
          <p:cNvSpPr>
            <a:spLocks noGrp="1"/>
          </p:cNvSpPr>
          <p:nvPr>
            <p:ph type="title"/>
          </p:nvPr>
        </p:nvSpPr>
        <p:spPr/>
        <p:txBody>
          <a:bodyPr/>
          <a:lstStyle/>
          <a:p>
            <a:r>
              <a:rPr lang="en-GB" dirty="0"/>
              <a:t>Four key attributes by 2025</a:t>
            </a:r>
          </a:p>
        </p:txBody>
      </p:sp>
      <p:sp>
        <p:nvSpPr>
          <p:cNvPr id="3" name="Content Placeholder 2">
            <a:extLst>
              <a:ext uri="{FF2B5EF4-FFF2-40B4-BE49-F238E27FC236}">
                <a16:creationId xmlns:a16="http://schemas.microsoft.com/office/drawing/2014/main" id="{C9AC4520-E929-1178-6573-138174D8DA13}"/>
              </a:ext>
            </a:extLst>
          </p:cNvPr>
          <p:cNvSpPr>
            <a:spLocks noGrp="1"/>
          </p:cNvSpPr>
          <p:nvPr>
            <p:ph idx="1"/>
          </p:nvPr>
        </p:nvSpPr>
        <p:spPr/>
        <p:txBody>
          <a:bodyPr/>
          <a:lstStyle/>
          <a:p>
            <a:r>
              <a:rPr lang="en-US" dirty="0"/>
              <a:t>White-glove customer service for all </a:t>
            </a:r>
          </a:p>
          <a:p>
            <a:r>
              <a:rPr lang="en-US" dirty="0"/>
              <a:t>One company, one voice (omnichannel communication)</a:t>
            </a:r>
          </a:p>
          <a:p>
            <a:r>
              <a:rPr lang="en-US" dirty="0"/>
              <a:t>The workstation of the future (digital enablement)</a:t>
            </a:r>
          </a:p>
          <a:p>
            <a:r>
              <a:rPr lang="en-US" dirty="0"/>
              <a:t>Contact centers: The future talent factory</a:t>
            </a:r>
            <a:endParaRPr lang="en-GB" dirty="0"/>
          </a:p>
        </p:txBody>
      </p:sp>
      <p:sp>
        <p:nvSpPr>
          <p:cNvPr id="5" name="TextBox 4">
            <a:extLst>
              <a:ext uri="{FF2B5EF4-FFF2-40B4-BE49-F238E27FC236}">
                <a16:creationId xmlns:a16="http://schemas.microsoft.com/office/drawing/2014/main" id="{820DABFC-D5A6-5A0E-5873-AD20C5CBEADE}"/>
              </a:ext>
            </a:extLst>
          </p:cNvPr>
          <p:cNvSpPr txBox="1"/>
          <p:nvPr/>
        </p:nvSpPr>
        <p:spPr>
          <a:xfrm>
            <a:off x="1699788" y="4295063"/>
            <a:ext cx="8983301" cy="1323439"/>
          </a:xfrm>
          <a:prstGeom prst="rect">
            <a:avLst/>
          </a:prstGeom>
          <a:solidFill>
            <a:srgbClr val="FFFF00"/>
          </a:solidFill>
          <a:ln w="57150">
            <a:solidFill>
              <a:schemeClr val="tx1"/>
            </a:solidFill>
          </a:ln>
        </p:spPr>
        <p:txBody>
          <a:bodyPr wrap="square">
            <a:spAutoFit/>
          </a:bodyPr>
          <a:lstStyle/>
          <a:p>
            <a:pPr algn="ctr"/>
            <a:r>
              <a:rPr lang="en-US" sz="2000" dirty="0"/>
              <a:t>“To achieve </a:t>
            </a:r>
            <a:r>
              <a:rPr lang="en-US" sz="2000" dirty="0" err="1"/>
              <a:t>hyperpersonalization</a:t>
            </a:r>
            <a:r>
              <a:rPr lang="en-US" sz="2000" dirty="0"/>
              <a:t> and the advantages it confers, customer care organizations have much ground to cover in the next five years. When the only certainty is change and the only speed is faster, companies that stand still will soon be left behind.”</a:t>
            </a:r>
            <a:endParaRPr lang="en-GB" sz="2000" dirty="0"/>
          </a:p>
        </p:txBody>
      </p:sp>
    </p:spTree>
    <p:extLst>
      <p:ext uri="{BB962C8B-B14F-4D97-AF65-F5344CB8AC3E}">
        <p14:creationId xmlns:p14="http://schemas.microsoft.com/office/powerpoint/2010/main" val="350255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B7BB0EA-7C2B-5C50-FF73-3B51AF24E34B}"/>
              </a:ext>
            </a:extLst>
          </p:cNvPr>
          <p:cNvSpPr>
            <a:spLocks noGrp="1"/>
          </p:cNvSpPr>
          <p:nvPr>
            <p:ph type="title"/>
          </p:nvPr>
        </p:nvSpPr>
        <p:spPr>
          <a:xfrm>
            <a:off x="660041" y="2767106"/>
            <a:ext cx="3223896" cy="3071906"/>
          </a:xfrm>
        </p:spPr>
        <p:txBody>
          <a:bodyPr vert="horz" lIns="91440" tIns="45720" rIns="91440" bIns="45720" rtlCol="0" anchor="t">
            <a:normAutofit fontScale="90000"/>
          </a:bodyPr>
          <a:lstStyle/>
          <a:p>
            <a:r>
              <a:rPr lang="en-US" sz="3400" kern="1200" dirty="0">
                <a:solidFill>
                  <a:srgbClr val="FFFFFF"/>
                </a:solidFill>
                <a:latin typeface="+mj-lt"/>
                <a:ea typeface="+mj-ea"/>
                <a:cs typeface="+mj-cs"/>
              </a:rPr>
              <a:t>The future of customer experience: Personalized, white-glove service for all</a:t>
            </a:r>
            <a:br>
              <a:rPr lang="en-US" sz="3400" kern="1200" dirty="0">
                <a:solidFill>
                  <a:srgbClr val="FFFFFF"/>
                </a:solidFill>
                <a:latin typeface="+mj-lt"/>
                <a:ea typeface="+mj-ea"/>
                <a:cs typeface="+mj-cs"/>
              </a:rPr>
            </a:br>
            <a:br>
              <a:rPr lang="en-US" sz="3400" kern="1200" dirty="0">
                <a:solidFill>
                  <a:srgbClr val="FFFFFF"/>
                </a:solidFill>
                <a:latin typeface="+mj-lt"/>
                <a:ea typeface="+mj-ea"/>
                <a:cs typeface="+mj-cs"/>
              </a:rPr>
            </a:br>
            <a:r>
              <a:rPr lang="en-US" sz="3400" kern="1200" dirty="0">
                <a:solidFill>
                  <a:srgbClr val="FFFFFF"/>
                </a:solidFill>
                <a:latin typeface="+mj-lt"/>
                <a:ea typeface="+mj-ea"/>
                <a:cs typeface="+mj-cs"/>
              </a:rPr>
              <a:t>Agarwal et al</a:t>
            </a:r>
          </a:p>
        </p:txBody>
      </p:sp>
      <p:pic>
        <p:nvPicPr>
          <p:cNvPr id="5" name="Content Placeholder 4">
            <a:extLst>
              <a:ext uri="{FF2B5EF4-FFF2-40B4-BE49-F238E27FC236}">
                <a16:creationId xmlns:a16="http://schemas.microsoft.com/office/drawing/2014/main" id="{96616857-6158-BC32-19E3-93C9819AD101}"/>
              </a:ext>
            </a:extLst>
          </p:cNvPr>
          <p:cNvPicPr>
            <a:picLocks noGrp="1" noChangeAspect="1"/>
          </p:cNvPicPr>
          <p:nvPr>
            <p:ph idx="1"/>
          </p:nvPr>
        </p:nvPicPr>
        <p:blipFill>
          <a:blip r:embed="rId2"/>
          <a:stretch>
            <a:fillRect/>
          </a:stretch>
        </p:blipFill>
        <p:spPr>
          <a:xfrm>
            <a:off x="4502428" y="1496112"/>
            <a:ext cx="7225748" cy="3865775"/>
          </a:xfrm>
          <a:prstGeom prst="rect">
            <a:avLst/>
          </a:prstGeom>
        </p:spPr>
      </p:pic>
    </p:spTree>
    <p:extLst>
      <p:ext uri="{BB962C8B-B14F-4D97-AF65-F5344CB8AC3E}">
        <p14:creationId xmlns:p14="http://schemas.microsoft.com/office/powerpoint/2010/main" val="2426660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A21D0-615E-682D-3CBB-3ED11B1DD490}"/>
              </a:ext>
            </a:extLst>
          </p:cNvPr>
          <p:cNvSpPr>
            <a:spLocks noGrp="1"/>
          </p:cNvSpPr>
          <p:nvPr>
            <p:ph type="title"/>
          </p:nvPr>
        </p:nvSpPr>
        <p:spPr/>
        <p:txBody>
          <a:bodyPr/>
          <a:lstStyle/>
          <a:p>
            <a:r>
              <a:rPr lang="en-US" dirty="0"/>
              <a:t>The future of customer experience: Personalized, white-glove service for all</a:t>
            </a:r>
            <a:endParaRPr lang="en-GB" dirty="0"/>
          </a:p>
        </p:txBody>
      </p:sp>
      <p:sp>
        <p:nvSpPr>
          <p:cNvPr id="3" name="Content Placeholder 2">
            <a:extLst>
              <a:ext uri="{FF2B5EF4-FFF2-40B4-BE49-F238E27FC236}">
                <a16:creationId xmlns:a16="http://schemas.microsoft.com/office/drawing/2014/main" id="{0A994751-EF7A-702A-188D-DC9315213CCB}"/>
              </a:ext>
            </a:extLst>
          </p:cNvPr>
          <p:cNvSpPr>
            <a:spLocks noGrp="1"/>
          </p:cNvSpPr>
          <p:nvPr>
            <p:ph idx="1"/>
          </p:nvPr>
        </p:nvSpPr>
        <p:spPr>
          <a:xfrm>
            <a:off x="838200" y="1825625"/>
            <a:ext cx="5064659" cy="4351338"/>
          </a:xfrm>
        </p:spPr>
        <p:txBody>
          <a:bodyPr/>
          <a:lstStyle/>
          <a:p>
            <a:r>
              <a:rPr lang="en-GB" dirty="0"/>
              <a:t>Already here e.g. ‘time for maintenance’ messages but limited</a:t>
            </a:r>
          </a:p>
          <a:p>
            <a:r>
              <a:rPr lang="en-GB" dirty="0"/>
              <a:t>Perception of prohibitive costs and the need for cross departmental visibility</a:t>
            </a:r>
          </a:p>
          <a:p>
            <a:r>
              <a:rPr lang="en-GB" dirty="0"/>
              <a:t>White-glove service brings high return on investment</a:t>
            </a:r>
          </a:p>
          <a:p>
            <a:r>
              <a:rPr lang="en-GB" dirty="0"/>
              <a:t>White-glove service is inevitable and economical</a:t>
            </a:r>
          </a:p>
          <a:p>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2E4155AC-8F3F-7175-A7B9-02B1C333B92E}"/>
              </a:ext>
            </a:extLst>
          </p:cNvPr>
          <p:cNvPicPr>
            <a:picLocks noChangeAspect="1"/>
          </p:cNvPicPr>
          <p:nvPr/>
        </p:nvPicPr>
        <p:blipFill>
          <a:blip r:embed="rId2"/>
          <a:stretch>
            <a:fillRect/>
          </a:stretch>
        </p:blipFill>
        <p:spPr>
          <a:xfrm>
            <a:off x="6488041" y="2379306"/>
            <a:ext cx="5041873" cy="3019522"/>
          </a:xfrm>
          <a:prstGeom prst="rect">
            <a:avLst/>
          </a:prstGeom>
        </p:spPr>
      </p:pic>
    </p:spTree>
    <p:extLst>
      <p:ext uri="{BB962C8B-B14F-4D97-AF65-F5344CB8AC3E}">
        <p14:creationId xmlns:p14="http://schemas.microsoft.com/office/powerpoint/2010/main" val="88977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9EDC9-181D-5604-BBF3-A0F28C980893}"/>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289C73A3-6C1A-7644-7BA4-D179A61D1DAF}"/>
              </a:ext>
            </a:extLst>
          </p:cNvPr>
          <p:cNvSpPr>
            <a:spLocks noGrp="1"/>
          </p:cNvSpPr>
          <p:nvPr>
            <p:ph idx="1"/>
          </p:nvPr>
        </p:nvSpPr>
        <p:spPr>
          <a:xfrm>
            <a:off x="838200" y="1825625"/>
            <a:ext cx="5257800" cy="4351338"/>
          </a:xfrm>
        </p:spPr>
        <p:txBody>
          <a:bodyPr/>
          <a:lstStyle/>
          <a:p>
            <a:r>
              <a:rPr lang="en-US" dirty="0"/>
              <a:t>Deeper customer trust and loyalty</a:t>
            </a:r>
          </a:p>
          <a:p>
            <a:r>
              <a:rPr lang="en-GB" dirty="0"/>
              <a:t>Reduced need to call</a:t>
            </a:r>
          </a:p>
          <a:p>
            <a:r>
              <a:rPr lang="en-GB" dirty="0"/>
              <a:t>Reduced costs</a:t>
            </a:r>
          </a:p>
          <a:p>
            <a:r>
              <a:rPr lang="en-GB" dirty="0"/>
              <a:t>Increased revenue</a:t>
            </a:r>
          </a:p>
          <a:p>
            <a:r>
              <a:rPr lang="en-GB" dirty="0"/>
              <a:t>The benefits outweigh the costs of investment</a:t>
            </a:r>
          </a:p>
        </p:txBody>
      </p:sp>
      <p:sp>
        <p:nvSpPr>
          <p:cNvPr id="5" name="TextBox 4">
            <a:extLst>
              <a:ext uri="{FF2B5EF4-FFF2-40B4-BE49-F238E27FC236}">
                <a16:creationId xmlns:a16="http://schemas.microsoft.com/office/drawing/2014/main" id="{CAC29068-46CE-C3DB-D86C-91E96DF0EB95}"/>
              </a:ext>
            </a:extLst>
          </p:cNvPr>
          <p:cNvSpPr txBox="1"/>
          <p:nvPr/>
        </p:nvSpPr>
        <p:spPr>
          <a:xfrm>
            <a:off x="6817258" y="1825625"/>
            <a:ext cx="4019739" cy="3416320"/>
          </a:xfrm>
          <a:prstGeom prst="rect">
            <a:avLst/>
          </a:prstGeom>
          <a:solidFill>
            <a:srgbClr val="FFFF00"/>
          </a:solidFill>
          <a:ln w="38100">
            <a:solidFill>
              <a:schemeClr val="tx1"/>
            </a:solidFill>
          </a:ln>
        </p:spPr>
        <p:txBody>
          <a:bodyPr wrap="square">
            <a:spAutoFit/>
          </a:bodyPr>
          <a:lstStyle/>
          <a:p>
            <a:pPr algn="ctr"/>
            <a:r>
              <a:rPr lang="en-US" sz="2400" dirty="0"/>
              <a:t>“Once a company has developed a methodology to identify needs, execution is far simpler and the service is ultimately cheaper to deliver. This is increasingly true as digital capabilities become more ubiquitous and less expensive.”</a:t>
            </a:r>
            <a:endParaRPr lang="en-GB" sz="2400" dirty="0"/>
          </a:p>
        </p:txBody>
      </p:sp>
    </p:spTree>
    <p:extLst>
      <p:ext uri="{BB962C8B-B14F-4D97-AF65-F5344CB8AC3E}">
        <p14:creationId xmlns:p14="http://schemas.microsoft.com/office/powerpoint/2010/main" val="3383329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1000"/>
                                        <p:tgtEl>
                                          <p:spTgt spid="5"/>
                                        </p:tgtEl>
                                      </p:cBhvr>
                                    </p:animEffect>
                                    <p:anim calcmode="lin" valueType="num">
                                      <p:cBhvr>
                                        <p:cTn id="38" dur="1000" fill="hold"/>
                                        <p:tgtEl>
                                          <p:spTgt spid="5"/>
                                        </p:tgtEl>
                                        <p:attrNameLst>
                                          <p:attrName>ppt_x</p:attrName>
                                        </p:attrNameLst>
                                      </p:cBhvr>
                                      <p:tavLst>
                                        <p:tav tm="0">
                                          <p:val>
                                            <p:strVal val="#ppt_x"/>
                                          </p:val>
                                        </p:tav>
                                        <p:tav tm="100000">
                                          <p:val>
                                            <p:strVal val="#ppt_x"/>
                                          </p:val>
                                        </p:tav>
                                      </p:tavLst>
                                    </p:anim>
                                    <p:anim calcmode="lin" valueType="num">
                                      <p:cBhvr>
                                        <p:cTn id="3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C27F2-064C-ACEB-F34E-D96102AB9370}"/>
              </a:ext>
            </a:extLst>
          </p:cNvPr>
          <p:cNvSpPr>
            <a:spLocks noGrp="1"/>
          </p:cNvSpPr>
          <p:nvPr>
            <p:ph type="title"/>
          </p:nvPr>
        </p:nvSpPr>
        <p:spPr/>
        <p:txBody>
          <a:bodyPr/>
          <a:lstStyle/>
          <a:p>
            <a:r>
              <a:rPr lang="en-GB" dirty="0"/>
              <a:t>Anticipate customer needs and implement organisation enablers</a:t>
            </a:r>
          </a:p>
        </p:txBody>
      </p:sp>
      <p:sp>
        <p:nvSpPr>
          <p:cNvPr id="3" name="Content Placeholder 2">
            <a:extLst>
              <a:ext uri="{FF2B5EF4-FFF2-40B4-BE49-F238E27FC236}">
                <a16:creationId xmlns:a16="http://schemas.microsoft.com/office/drawing/2014/main" id="{F3F74009-C923-D9AB-0583-CB1976A1F5CB}"/>
              </a:ext>
            </a:extLst>
          </p:cNvPr>
          <p:cNvSpPr>
            <a:spLocks noGrp="1"/>
          </p:cNvSpPr>
          <p:nvPr>
            <p:ph sz="half" idx="1"/>
          </p:nvPr>
        </p:nvSpPr>
        <p:spPr/>
        <p:txBody>
          <a:bodyPr/>
          <a:lstStyle/>
          <a:p>
            <a:r>
              <a:rPr lang="en-GB" dirty="0"/>
              <a:t>Preventing issues</a:t>
            </a:r>
          </a:p>
          <a:p>
            <a:r>
              <a:rPr lang="en-US" dirty="0"/>
              <a:t>Solving problems before customers raise them</a:t>
            </a:r>
          </a:p>
          <a:p>
            <a:r>
              <a:rPr lang="en-US" dirty="0"/>
              <a:t>Personalizing responses when customers reach out</a:t>
            </a:r>
          </a:p>
          <a:p>
            <a:endParaRPr lang="en-US" dirty="0"/>
          </a:p>
          <a:p>
            <a:endParaRPr lang="en-GB" dirty="0"/>
          </a:p>
        </p:txBody>
      </p:sp>
      <p:sp>
        <p:nvSpPr>
          <p:cNvPr id="4" name="Content Placeholder 3">
            <a:extLst>
              <a:ext uri="{FF2B5EF4-FFF2-40B4-BE49-F238E27FC236}">
                <a16:creationId xmlns:a16="http://schemas.microsoft.com/office/drawing/2014/main" id="{37695AF4-6D22-4F74-3A54-2DDD664DA90C}"/>
              </a:ext>
            </a:extLst>
          </p:cNvPr>
          <p:cNvSpPr>
            <a:spLocks noGrp="1"/>
          </p:cNvSpPr>
          <p:nvPr>
            <p:ph sz="half" idx="2"/>
          </p:nvPr>
        </p:nvSpPr>
        <p:spPr>
          <a:xfrm>
            <a:off x="6172200" y="1825625"/>
            <a:ext cx="5181600" cy="2438557"/>
          </a:xfrm>
        </p:spPr>
        <p:txBody>
          <a:bodyPr/>
          <a:lstStyle/>
          <a:p>
            <a:r>
              <a:rPr lang="en-US" dirty="0"/>
              <a:t>Facilitate cross-functional collaboration on customer data</a:t>
            </a:r>
          </a:p>
          <a:p>
            <a:r>
              <a:rPr lang="en-US" dirty="0"/>
              <a:t>Build robust data and analytics capabilities</a:t>
            </a:r>
          </a:p>
          <a:p>
            <a:r>
              <a:rPr lang="en-GB" dirty="0"/>
              <a:t>Implement change management</a:t>
            </a:r>
          </a:p>
        </p:txBody>
      </p:sp>
      <p:sp>
        <p:nvSpPr>
          <p:cNvPr id="6" name="TextBox 5">
            <a:extLst>
              <a:ext uri="{FF2B5EF4-FFF2-40B4-BE49-F238E27FC236}">
                <a16:creationId xmlns:a16="http://schemas.microsoft.com/office/drawing/2014/main" id="{50D68468-C5A4-A56D-9F20-E29703809E1E}"/>
              </a:ext>
            </a:extLst>
          </p:cNvPr>
          <p:cNvSpPr txBox="1"/>
          <p:nvPr/>
        </p:nvSpPr>
        <p:spPr>
          <a:xfrm>
            <a:off x="1033982" y="4544127"/>
            <a:ext cx="10124036" cy="1477328"/>
          </a:xfrm>
          <a:prstGeom prst="rect">
            <a:avLst/>
          </a:prstGeom>
          <a:solidFill>
            <a:srgbClr val="FFFF00"/>
          </a:solidFill>
          <a:ln w="38100">
            <a:solidFill>
              <a:schemeClr val="tx1"/>
            </a:solidFill>
          </a:ln>
        </p:spPr>
        <p:txBody>
          <a:bodyPr wrap="square">
            <a:spAutoFit/>
          </a:bodyPr>
          <a:lstStyle/>
          <a:p>
            <a:pPr algn="ctr"/>
            <a:r>
              <a:rPr lang="en-US" dirty="0"/>
              <a:t>“Customers increasingly expect every service organization to work tirelessly in the background, preventing issues before they arise; knowing when, where, and how to get in touch; and proactively reaching out where necessary. Mounting such a customer service function requires an understanding of customer needs and organizational enablers that facilitate data collection, analysis, and sharing. Organizations that get it right will continue to set the pace for peers across industries.”</a:t>
            </a:r>
            <a:endParaRPr lang="en-GB" dirty="0"/>
          </a:p>
        </p:txBody>
      </p:sp>
    </p:spTree>
    <p:extLst>
      <p:ext uri="{BB962C8B-B14F-4D97-AF65-F5344CB8AC3E}">
        <p14:creationId xmlns:p14="http://schemas.microsoft.com/office/powerpoint/2010/main" val="376892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1000"/>
                                        <p:tgtEl>
                                          <p:spTgt spid="6"/>
                                        </p:tgtEl>
                                      </p:cBhvr>
                                    </p:animEffect>
                                    <p:anim calcmode="lin" valueType="num">
                                      <p:cBhvr>
                                        <p:cTn id="44" dur="1000" fill="hold"/>
                                        <p:tgtEl>
                                          <p:spTgt spid="6"/>
                                        </p:tgtEl>
                                        <p:attrNameLst>
                                          <p:attrName>ppt_x</p:attrName>
                                        </p:attrNameLst>
                                      </p:cBhvr>
                                      <p:tavLst>
                                        <p:tav tm="0">
                                          <p:val>
                                            <p:strVal val="#ppt_x"/>
                                          </p:val>
                                        </p:tav>
                                        <p:tav tm="100000">
                                          <p:val>
                                            <p:strVal val="#ppt_x"/>
                                          </p:val>
                                        </p:tav>
                                      </p:tavLst>
                                    </p:anim>
                                    <p:anim calcmode="lin" valueType="num">
                                      <p:cBhvr>
                                        <p:cTn id="4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B0828F0-0B5D-801B-36CB-9A1948285693}"/>
              </a:ext>
            </a:extLst>
          </p:cNvPr>
          <p:cNvPicPr>
            <a:picLocks noGrp="1" noChangeAspect="1"/>
          </p:cNvPicPr>
          <p:nvPr>
            <p:ph idx="1"/>
          </p:nvPr>
        </p:nvPicPr>
        <p:blipFill rotWithShape="1">
          <a:blip r:embed="rId2">
            <a:alphaModFix amt="50000"/>
          </a:blip>
          <a:srcRect l="5334" r="-1" b="-1"/>
          <a:stretch/>
        </p:blipFill>
        <p:spPr>
          <a:xfrm>
            <a:off x="20" y="1"/>
            <a:ext cx="12191980" cy="6857999"/>
          </a:xfrm>
          <a:prstGeom prst="rect">
            <a:avLst/>
          </a:prstGeom>
        </p:spPr>
      </p:pic>
      <p:sp>
        <p:nvSpPr>
          <p:cNvPr id="2" name="Title 1">
            <a:extLst>
              <a:ext uri="{FF2B5EF4-FFF2-40B4-BE49-F238E27FC236}">
                <a16:creationId xmlns:a16="http://schemas.microsoft.com/office/drawing/2014/main" id="{21091036-7CC6-A316-84D5-FE413CB3CB4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Redefine the omnichannel approach: Focus on what truly matters - Amar et al</a:t>
            </a:r>
          </a:p>
        </p:txBody>
      </p:sp>
    </p:spTree>
    <p:extLst>
      <p:ext uri="{BB962C8B-B14F-4D97-AF65-F5344CB8AC3E}">
        <p14:creationId xmlns:p14="http://schemas.microsoft.com/office/powerpoint/2010/main" val="55924687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76135-3F77-A2AF-52F4-8516827DEF19}"/>
              </a:ext>
            </a:extLst>
          </p:cNvPr>
          <p:cNvSpPr>
            <a:spLocks noGrp="1"/>
          </p:cNvSpPr>
          <p:nvPr>
            <p:ph type="title"/>
          </p:nvPr>
        </p:nvSpPr>
        <p:spPr/>
        <p:txBody>
          <a:bodyPr/>
          <a:lstStyle/>
          <a:p>
            <a:r>
              <a:rPr lang="en-US" dirty="0"/>
              <a:t>Redefine the omnichannel approach: Focus on what truly matters </a:t>
            </a:r>
            <a:endParaRPr lang="en-GB" dirty="0"/>
          </a:p>
        </p:txBody>
      </p:sp>
      <p:sp>
        <p:nvSpPr>
          <p:cNvPr id="3" name="Content Placeholder 2">
            <a:extLst>
              <a:ext uri="{FF2B5EF4-FFF2-40B4-BE49-F238E27FC236}">
                <a16:creationId xmlns:a16="http://schemas.microsoft.com/office/drawing/2014/main" id="{69144186-0A4D-8EB4-143B-E4A74CF10741}"/>
              </a:ext>
            </a:extLst>
          </p:cNvPr>
          <p:cNvSpPr>
            <a:spLocks noGrp="1"/>
          </p:cNvSpPr>
          <p:nvPr>
            <p:ph idx="1"/>
          </p:nvPr>
        </p:nvSpPr>
        <p:spPr>
          <a:xfrm>
            <a:off x="838200" y="2209045"/>
            <a:ext cx="10515600" cy="3967917"/>
          </a:xfrm>
        </p:spPr>
        <p:txBody>
          <a:bodyPr/>
          <a:lstStyle/>
          <a:p>
            <a:r>
              <a:rPr lang="en-GB" dirty="0"/>
              <a:t>‘Omnichannel’ – </a:t>
            </a:r>
            <a:r>
              <a:rPr lang="en-US" dirty="0"/>
              <a:t>companies aspire to provide a set of seamlessly integrated channels that caters to customers’ preferences and actively steers them toward the most efficient resolution</a:t>
            </a:r>
          </a:p>
          <a:p>
            <a:r>
              <a:rPr lang="en-US" dirty="0"/>
              <a:t>50%+ customers engage with three to five channels whilst looking to make a purchase or resolve a request</a:t>
            </a:r>
          </a:p>
          <a:p>
            <a:r>
              <a:rPr lang="en-US" dirty="0"/>
              <a:t>The average customer looking to book a single reservation for accommodation online switched nearly six times between websites and mobile channels</a:t>
            </a:r>
          </a:p>
          <a:p>
            <a:endParaRPr lang="en-GB" dirty="0"/>
          </a:p>
        </p:txBody>
      </p:sp>
    </p:spTree>
    <p:extLst>
      <p:ext uri="{BB962C8B-B14F-4D97-AF65-F5344CB8AC3E}">
        <p14:creationId xmlns:p14="http://schemas.microsoft.com/office/powerpoint/2010/main" val="68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0A666-32BC-EB40-56D0-8700CAB8DF1C}"/>
              </a:ext>
            </a:extLst>
          </p:cNvPr>
          <p:cNvSpPr>
            <a:spLocks noGrp="1"/>
          </p:cNvSpPr>
          <p:nvPr>
            <p:ph type="title"/>
          </p:nvPr>
        </p:nvSpPr>
        <p:spPr>
          <a:xfrm>
            <a:off x="463336" y="365125"/>
            <a:ext cx="4349619" cy="5914377"/>
          </a:xfrm>
        </p:spPr>
        <p:txBody>
          <a:bodyPr>
            <a:normAutofit/>
          </a:bodyPr>
          <a:lstStyle/>
          <a:p>
            <a:r>
              <a:rPr lang="en-US" dirty="0"/>
              <a:t>Redefine the omnichannel approach: Focus on what truly matters </a:t>
            </a:r>
            <a:br>
              <a:rPr lang="en-US" dirty="0"/>
            </a:br>
            <a:br>
              <a:rPr lang="en-US" dirty="0"/>
            </a:br>
            <a:r>
              <a:rPr lang="en-US" dirty="0"/>
              <a:t>“Embed a customer centric mindset”</a:t>
            </a:r>
            <a:endParaRPr lang="en-GB" dirty="0"/>
          </a:p>
        </p:txBody>
      </p:sp>
      <p:pic>
        <p:nvPicPr>
          <p:cNvPr id="7" name="Picture 6">
            <a:extLst>
              <a:ext uri="{FF2B5EF4-FFF2-40B4-BE49-F238E27FC236}">
                <a16:creationId xmlns:a16="http://schemas.microsoft.com/office/drawing/2014/main" id="{2747CAAC-0FF2-AA90-9028-EEA4DCC42BCC}"/>
              </a:ext>
            </a:extLst>
          </p:cNvPr>
          <p:cNvPicPr>
            <a:picLocks noChangeAspect="1"/>
          </p:cNvPicPr>
          <p:nvPr/>
        </p:nvPicPr>
        <p:blipFill>
          <a:blip r:embed="rId2"/>
          <a:stretch>
            <a:fillRect/>
          </a:stretch>
        </p:blipFill>
        <p:spPr>
          <a:xfrm>
            <a:off x="4432041" y="365125"/>
            <a:ext cx="7557880" cy="61357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8369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766834C-A51C-9928-DA5C-CAF3F0FCF188}"/>
              </a:ext>
            </a:extLst>
          </p:cNvPr>
          <p:cNvPicPr>
            <a:picLocks noGrp="1" noChangeAspect="1"/>
          </p:cNvPicPr>
          <p:nvPr>
            <p:ph idx="1"/>
          </p:nvPr>
        </p:nvPicPr>
        <p:blipFill rotWithShape="1">
          <a:blip r:embed="rId2">
            <a:alphaModFix amt="50000"/>
          </a:blip>
          <a:srcRect l="2" r="5355"/>
          <a:stretch/>
        </p:blipFill>
        <p:spPr>
          <a:xfrm>
            <a:off x="20" y="10"/>
            <a:ext cx="12188930" cy="6857990"/>
          </a:xfrm>
          <a:prstGeom prst="rect">
            <a:avLst/>
          </a:prstGeom>
        </p:spPr>
      </p:pic>
      <p:sp>
        <p:nvSpPr>
          <p:cNvPr id="2" name="Title 1">
            <a:extLst>
              <a:ext uri="{FF2B5EF4-FFF2-40B4-BE49-F238E27FC236}">
                <a16:creationId xmlns:a16="http://schemas.microsoft.com/office/drawing/2014/main" id="{8BFE5FE0-0615-E609-83DC-D65AE328A19A}"/>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100" dirty="0">
                <a:solidFill>
                  <a:schemeClr val="bg1"/>
                </a:solidFill>
              </a:rPr>
              <a:t>Technology and innovation: Building the superhuman agent – </a:t>
            </a:r>
            <a:r>
              <a:rPr lang="en-US" sz="6100" dirty="0" err="1">
                <a:solidFill>
                  <a:schemeClr val="bg1"/>
                </a:solidFill>
              </a:rPr>
              <a:t>Kalkum</a:t>
            </a:r>
            <a:r>
              <a:rPr lang="en-US" sz="6100" dirty="0">
                <a:solidFill>
                  <a:schemeClr val="bg1"/>
                </a:solidFill>
              </a:rPr>
              <a:t> et al</a:t>
            </a: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0062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CF441-6AEF-D292-56F1-B1476ECCDDD5}"/>
              </a:ext>
            </a:extLst>
          </p:cNvPr>
          <p:cNvSpPr>
            <a:spLocks noGrp="1"/>
          </p:cNvSpPr>
          <p:nvPr>
            <p:ph type="title"/>
          </p:nvPr>
        </p:nvSpPr>
        <p:spPr/>
        <p:txBody>
          <a:bodyPr/>
          <a:lstStyle/>
          <a:p>
            <a:r>
              <a:rPr lang="en-US" dirty="0"/>
              <a:t>Technology and innovation: Building the superhuman agent – </a:t>
            </a:r>
            <a:r>
              <a:rPr lang="en-US" dirty="0" err="1"/>
              <a:t>Kalkum</a:t>
            </a:r>
            <a:r>
              <a:rPr lang="en-US" dirty="0"/>
              <a:t> et al</a:t>
            </a:r>
            <a:endParaRPr lang="en-GB" dirty="0"/>
          </a:p>
        </p:txBody>
      </p:sp>
      <p:sp>
        <p:nvSpPr>
          <p:cNvPr id="3" name="Content Placeholder 2">
            <a:extLst>
              <a:ext uri="{FF2B5EF4-FFF2-40B4-BE49-F238E27FC236}">
                <a16:creationId xmlns:a16="http://schemas.microsoft.com/office/drawing/2014/main" id="{07B062F7-AFAA-2356-B555-11F6ACED1BBE}"/>
              </a:ext>
            </a:extLst>
          </p:cNvPr>
          <p:cNvSpPr>
            <a:spLocks noGrp="1"/>
          </p:cNvSpPr>
          <p:nvPr>
            <p:ph idx="1"/>
          </p:nvPr>
        </p:nvSpPr>
        <p:spPr>
          <a:xfrm>
            <a:off x="838200" y="1825625"/>
            <a:ext cx="4784002" cy="4351338"/>
          </a:xfrm>
        </p:spPr>
        <p:txBody>
          <a:bodyPr/>
          <a:lstStyle/>
          <a:p>
            <a:pPr marL="0" indent="0">
              <a:buNone/>
            </a:pPr>
            <a:r>
              <a:rPr lang="en-GB" dirty="0"/>
              <a:t>Targeted digital technologies:</a:t>
            </a:r>
          </a:p>
          <a:p>
            <a:r>
              <a:rPr lang="en-US" dirty="0"/>
              <a:t>“At the heart of this approach is embedding the right tools in the contact center to create impact: routing calls to the agents best equipped to handle them and ensuring that agents can focus on human interaction and show empathy.”</a:t>
            </a:r>
            <a:endParaRPr lang="en-GB" dirty="0"/>
          </a:p>
        </p:txBody>
      </p:sp>
      <p:pic>
        <p:nvPicPr>
          <p:cNvPr id="4" name="Picture 3">
            <a:extLst>
              <a:ext uri="{FF2B5EF4-FFF2-40B4-BE49-F238E27FC236}">
                <a16:creationId xmlns:a16="http://schemas.microsoft.com/office/drawing/2014/main" id="{71CF2000-79B2-FA18-7A8E-0EC2AEEC76E6}"/>
              </a:ext>
            </a:extLst>
          </p:cNvPr>
          <p:cNvPicPr>
            <a:picLocks noChangeAspect="1"/>
          </p:cNvPicPr>
          <p:nvPr/>
        </p:nvPicPr>
        <p:blipFill>
          <a:blip r:embed="rId2"/>
          <a:stretch>
            <a:fillRect/>
          </a:stretch>
        </p:blipFill>
        <p:spPr>
          <a:xfrm>
            <a:off x="5800254" y="2191544"/>
            <a:ext cx="6096000" cy="3619500"/>
          </a:xfrm>
          <a:prstGeom prst="rect">
            <a:avLst/>
          </a:prstGeom>
        </p:spPr>
      </p:pic>
    </p:spTree>
    <p:extLst>
      <p:ext uri="{BB962C8B-B14F-4D97-AF65-F5344CB8AC3E}">
        <p14:creationId xmlns:p14="http://schemas.microsoft.com/office/powerpoint/2010/main" val="101394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429A2-B2FC-871F-9349-A44630EBCB96}"/>
              </a:ext>
            </a:extLst>
          </p:cNvPr>
          <p:cNvSpPr>
            <a:spLocks noGrp="1"/>
          </p:cNvSpPr>
          <p:nvPr>
            <p:ph type="title"/>
          </p:nvPr>
        </p:nvSpPr>
        <p:spPr/>
        <p:txBody>
          <a:bodyPr/>
          <a:lstStyle/>
          <a:p>
            <a:r>
              <a:rPr lang="en-US" dirty="0"/>
              <a:t>Technology and innovation: Building the superhuman agent </a:t>
            </a:r>
            <a:endParaRPr lang="en-GB" dirty="0"/>
          </a:p>
        </p:txBody>
      </p:sp>
      <p:sp>
        <p:nvSpPr>
          <p:cNvPr id="3" name="Content Placeholder 2">
            <a:extLst>
              <a:ext uri="{FF2B5EF4-FFF2-40B4-BE49-F238E27FC236}">
                <a16:creationId xmlns:a16="http://schemas.microsoft.com/office/drawing/2014/main" id="{0E06B1F7-DCBB-CA24-DC48-4729783BC2CA}"/>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F7014797-84FE-7417-D057-1752984C2ED0}"/>
              </a:ext>
            </a:extLst>
          </p:cNvPr>
          <p:cNvPicPr>
            <a:picLocks noChangeAspect="1"/>
          </p:cNvPicPr>
          <p:nvPr/>
        </p:nvPicPr>
        <p:blipFill>
          <a:blip r:embed="rId2"/>
          <a:stretch>
            <a:fillRect/>
          </a:stretch>
        </p:blipFill>
        <p:spPr>
          <a:xfrm>
            <a:off x="3533219" y="1690688"/>
            <a:ext cx="3959264" cy="5278275"/>
          </a:xfrm>
          <a:prstGeom prst="rect">
            <a:avLst/>
          </a:prstGeom>
        </p:spPr>
      </p:pic>
    </p:spTree>
    <p:extLst>
      <p:ext uri="{BB962C8B-B14F-4D97-AF65-F5344CB8AC3E}">
        <p14:creationId xmlns:p14="http://schemas.microsoft.com/office/powerpoint/2010/main" val="3664921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68526-5AA6-3887-40EA-BA70D2977D94}"/>
              </a:ext>
            </a:extLst>
          </p:cNvPr>
          <p:cNvSpPr>
            <a:spLocks noGrp="1"/>
          </p:cNvSpPr>
          <p:nvPr>
            <p:ph type="title"/>
          </p:nvPr>
        </p:nvSpPr>
        <p:spPr/>
        <p:txBody>
          <a:bodyPr/>
          <a:lstStyle/>
          <a:p>
            <a:r>
              <a:rPr lang="en-US" dirty="0"/>
              <a:t>Customer care: The future talent factory – </a:t>
            </a:r>
            <a:r>
              <a:rPr lang="en-US" dirty="0" err="1"/>
              <a:t>Buesing</a:t>
            </a:r>
            <a:r>
              <a:rPr lang="en-US" dirty="0"/>
              <a:t> et al</a:t>
            </a:r>
            <a:endParaRPr lang="en-GB" dirty="0"/>
          </a:p>
        </p:txBody>
      </p:sp>
      <p:sp>
        <p:nvSpPr>
          <p:cNvPr id="3" name="Content Placeholder 2">
            <a:extLst>
              <a:ext uri="{FF2B5EF4-FFF2-40B4-BE49-F238E27FC236}">
                <a16:creationId xmlns:a16="http://schemas.microsoft.com/office/drawing/2014/main" id="{B22BBE34-CC7B-A0DE-581F-9164E5427ACD}"/>
              </a:ext>
            </a:extLst>
          </p:cNvPr>
          <p:cNvSpPr>
            <a:spLocks noGrp="1"/>
          </p:cNvSpPr>
          <p:nvPr>
            <p:ph idx="1"/>
          </p:nvPr>
        </p:nvSpPr>
        <p:spPr>
          <a:xfrm>
            <a:off x="838200" y="1825625"/>
            <a:ext cx="5481119" cy="4351338"/>
          </a:xfrm>
        </p:spPr>
        <p:txBody>
          <a:bodyPr/>
          <a:lstStyle/>
          <a:p>
            <a:r>
              <a:rPr lang="en-US" dirty="0"/>
              <a:t>For the better part of a century, the corporate mail room was the entry point for talented employees at many organizations</a:t>
            </a:r>
          </a:p>
          <a:p>
            <a:r>
              <a:rPr lang="en-US" dirty="0"/>
              <a:t>Nature of work has changed. </a:t>
            </a:r>
          </a:p>
          <a:p>
            <a:r>
              <a:rPr lang="en-US" dirty="0"/>
              <a:t>2019 McKinsey survey of more than 100 leaders and experts in the contact center sector, 50% rate retention as a key challenge for talent management.</a:t>
            </a:r>
            <a:endParaRPr lang="en-GB" dirty="0"/>
          </a:p>
        </p:txBody>
      </p:sp>
      <p:pic>
        <p:nvPicPr>
          <p:cNvPr id="4" name="Picture 3">
            <a:extLst>
              <a:ext uri="{FF2B5EF4-FFF2-40B4-BE49-F238E27FC236}">
                <a16:creationId xmlns:a16="http://schemas.microsoft.com/office/drawing/2014/main" id="{40C8DE21-238D-BD9F-D2E8-B37AEBD0ACFB}"/>
              </a:ext>
            </a:extLst>
          </p:cNvPr>
          <p:cNvPicPr>
            <a:picLocks noChangeAspect="1"/>
          </p:cNvPicPr>
          <p:nvPr/>
        </p:nvPicPr>
        <p:blipFill>
          <a:blip r:embed="rId2"/>
          <a:stretch>
            <a:fillRect/>
          </a:stretch>
        </p:blipFill>
        <p:spPr>
          <a:xfrm>
            <a:off x="6812124" y="2136709"/>
            <a:ext cx="4884576" cy="3256384"/>
          </a:xfrm>
          <a:prstGeom prst="rect">
            <a:avLst/>
          </a:prstGeom>
        </p:spPr>
      </p:pic>
    </p:spTree>
    <p:extLst>
      <p:ext uri="{BB962C8B-B14F-4D97-AF65-F5344CB8AC3E}">
        <p14:creationId xmlns:p14="http://schemas.microsoft.com/office/powerpoint/2010/main" val="10355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8143-42CD-56D3-5B40-6D17119384DB}"/>
              </a:ext>
            </a:extLst>
          </p:cNvPr>
          <p:cNvSpPr>
            <a:spLocks noGrp="1"/>
          </p:cNvSpPr>
          <p:nvPr>
            <p:ph type="title"/>
          </p:nvPr>
        </p:nvSpPr>
        <p:spPr/>
        <p:txBody>
          <a:bodyPr/>
          <a:lstStyle/>
          <a:p>
            <a:r>
              <a:rPr lang="en-US" dirty="0"/>
              <a:t>Customer care: The future talent factory </a:t>
            </a:r>
            <a:endParaRPr lang="en-GB" dirty="0"/>
          </a:p>
        </p:txBody>
      </p:sp>
      <p:sp>
        <p:nvSpPr>
          <p:cNvPr id="3" name="Content Placeholder 2">
            <a:extLst>
              <a:ext uri="{FF2B5EF4-FFF2-40B4-BE49-F238E27FC236}">
                <a16:creationId xmlns:a16="http://schemas.microsoft.com/office/drawing/2014/main" id="{AC186AA7-0FDF-15D0-891A-37B69E919164}"/>
              </a:ext>
            </a:extLst>
          </p:cNvPr>
          <p:cNvSpPr>
            <a:spLocks noGrp="1"/>
          </p:cNvSpPr>
          <p:nvPr>
            <p:ph idx="1"/>
          </p:nvPr>
        </p:nvSpPr>
        <p:spPr>
          <a:xfrm>
            <a:off x="838200" y="1825625"/>
            <a:ext cx="4685522" cy="4351338"/>
          </a:xfrm>
        </p:spPr>
        <p:txBody>
          <a:bodyPr/>
          <a:lstStyle/>
          <a:p>
            <a:r>
              <a:rPr lang="en-GB" dirty="0"/>
              <a:t>Contact centres are an untapped source of potential talent</a:t>
            </a:r>
          </a:p>
          <a:p>
            <a:r>
              <a:rPr lang="en-GB" dirty="0"/>
              <a:t>Complex problems, upset customers, demand a higher skill set</a:t>
            </a:r>
          </a:p>
          <a:p>
            <a:r>
              <a:rPr lang="en-GB" dirty="0"/>
              <a:t>They need a progression pathway</a:t>
            </a:r>
          </a:p>
          <a:p>
            <a:endParaRPr lang="en-GB" dirty="0"/>
          </a:p>
        </p:txBody>
      </p:sp>
      <p:pic>
        <p:nvPicPr>
          <p:cNvPr id="4" name="Picture 3">
            <a:extLst>
              <a:ext uri="{FF2B5EF4-FFF2-40B4-BE49-F238E27FC236}">
                <a16:creationId xmlns:a16="http://schemas.microsoft.com/office/drawing/2014/main" id="{EE28172C-5C0D-C514-0BC8-3E740F19AAA8}"/>
              </a:ext>
            </a:extLst>
          </p:cNvPr>
          <p:cNvPicPr>
            <a:picLocks noChangeAspect="1"/>
          </p:cNvPicPr>
          <p:nvPr/>
        </p:nvPicPr>
        <p:blipFill>
          <a:blip r:embed="rId2"/>
          <a:stretch>
            <a:fillRect/>
          </a:stretch>
        </p:blipFill>
        <p:spPr>
          <a:xfrm>
            <a:off x="5925286" y="1447050"/>
            <a:ext cx="5540632" cy="4729913"/>
          </a:xfrm>
          <a:prstGeom prst="rect">
            <a:avLst/>
          </a:prstGeom>
        </p:spPr>
      </p:pic>
    </p:spTree>
    <p:extLst>
      <p:ext uri="{BB962C8B-B14F-4D97-AF65-F5344CB8AC3E}">
        <p14:creationId xmlns:p14="http://schemas.microsoft.com/office/powerpoint/2010/main" val="2600518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B64E0-3AD8-D9C1-0BAE-10155D90842A}"/>
              </a:ext>
            </a:extLst>
          </p:cNvPr>
          <p:cNvSpPr>
            <a:spLocks noGrp="1"/>
          </p:cNvSpPr>
          <p:nvPr>
            <p:ph type="title"/>
          </p:nvPr>
        </p:nvSpPr>
        <p:spPr/>
        <p:txBody>
          <a:bodyPr/>
          <a:lstStyle/>
          <a:p>
            <a:r>
              <a:rPr lang="en-US" dirty="0"/>
              <a:t>Customer care: The future talent factory </a:t>
            </a:r>
            <a:endParaRPr lang="en-GB" dirty="0"/>
          </a:p>
        </p:txBody>
      </p:sp>
      <p:sp>
        <p:nvSpPr>
          <p:cNvPr id="3" name="Content Placeholder 2">
            <a:extLst>
              <a:ext uri="{FF2B5EF4-FFF2-40B4-BE49-F238E27FC236}">
                <a16:creationId xmlns:a16="http://schemas.microsoft.com/office/drawing/2014/main" id="{246857BF-614D-ED56-A185-637B28D51D35}"/>
              </a:ext>
            </a:extLst>
          </p:cNvPr>
          <p:cNvSpPr>
            <a:spLocks noGrp="1"/>
          </p:cNvSpPr>
          <p:nvPr>
            <p:ph idx="1"/>
          </p:nvPr>
        </p:nvSpPr>
        <p:spPr>
          <a:xfrm>
            <a:off x="838200" y="1825625"/>
            <a:ext cx="6458893" cy="4351338"/>
          </a:xfrm>
        </p:spPr>
        <p:txBody>
          <a:bodyPr>
            <a:normAutofit lnSpcReduction="10000"/>
          </a:bodyPr>
          <a:lstStyle/>
          <a:p>
            <a:r>
              <a:rPr lang="en-US" dirty="0"/>
              <a:t>Get the right people in the door</a:t>
            </a:r>
          </a:p>
          <a:p>
            <a:r>
              <a:rPr lang="en-US" dirty="0"/>
              <a:t>Create more formal opportunities for development and career progression</a:t>
            </a:r>
          </a:p>
          <a:p>
            <a:r>
              <a:rPr lang="en-US" dirty="0"/>
              <a:t>Conduct an assessment: aptitudes, interests, career goals</a:t>
            </a:r>
          </a:p>
          <a:p>
            <a:r>
              <a:rPr lang="en-US" dirty="0"/>
              <a:t>Build a formal coaching program</a:t>
            </a:r>
          </a:p>
          <a:p>
            <a:r>
              <a:rPr lang="en-US" dirty="0"/>
              <a:t>Reskill employees</a:t>
            </a:r>
          </a:p>
          <a:p>
            <a:r>
              <a:rPr lang="en-US" dirty="0"/>
              <a:t>Use analytics to monitor individual progress, tailor programs, and promote advancement.</a:t>
            </a:r>
          </a:p>
          <a:p>
            <a:endParaRPr lang="en-US" dirty="0"/>
          </a:p>
          <a:p>
            <a:endParaRPr lang="en-GB" dirty="0"/>
          </a:p>
        </p:txBody>
      </p:sp>
      <p:sp>
        <p:nvSpPr>
          <p:cNvPr id="7" name="TextBox 6">
            <a:extLst>
              <a:ext uri="{FF2B5EF4-FFF2-40B4-BE49-F238E27FC236}">
                <a16:creationId xmlns:a16="http://schemas.microsoft.com/office/drawing/2014/main" id="{D58CF7FB-C906-BF03-6D7B-4656901EEF1A}"/>
              </a:ext>
            </a:extLst>
          </p:cNvPr>
          <p:cNvSpPr txBox="1"/>
          <p:nvPr/>
        </p:nvSpPr>
        <p:spPr>
          <a:xfrm>
            <a:off x="7740713" y="1451314"/>
            <a:ext cx="3531606" cy="1569660"/>
          </a:xfrm>
          <a:prstGeom prst="rect">
            <a:avLst/>
          </a:prstGeom>
          <a:solidFill>
            <a:srgbClr val="FFFF00"/>
          </a:solidFill>
          <a:ln w="38100">
            <a:solidFill>
              <a:schemeClr val="tx1"/>
            </a:solidFill>
          </a:ln>
        </p:spPr>
        <p:txBody>
          <a:bodyPr wrap="square">
            <a:spAutoFit/>
          </a:bodyPr>
          <a:lstStyle/>
          <a:p>
            <a:pPr algn="ctr"/>
            <a:r>
              <a:rPr lang="en-US" sz="2400" dirty="0"/>
              <a:t>“A crucial step in reducing frontline attrition is boosting employee engagement.”</a:t>
            </a:r>
            <a:endParaRPr lang="en-GB" sz="2400" dirty="0"/>
          </a:p>
        </p:txBody>
      </p:sp>
      <p:sp>
        <p:nvSpPr>
          <p:cNvPr id="9" name="TextBox 8">
            <a:extLst>
              <a:ext uri="{FF2B5EF4-FFF2-40B4-BE49-F238E27FC236}">
                <a16:creationId xmlns:a16="http://schemas.microsoft.com/office/drawing/2014/main" id="{52935337-B453-2903-7B5D-1730F155C98C}"/>
              </a:ext>
            </a:extLst>
          </p:cNvPr>
          <p:cNvSpPr txBox="1"/>
          <p:nvPr/>
        </p:nvSpPr>
        <p:spPr>
          <a:xfrm>
            <a:off x="7338210" y="3314641"/>
            <a:ext cx="4336611" cy="2862322"/>
          </a:xfrm>
          <a:prstGeom prst="rect">
            <a:avLst/>
          </a:prstGeom>
          <a:solidFill>
            <a:srgbClr val="FFFF00"/>
          </a:solidFill>
          <a:ln w="38100">
            <a:solidFill>
              <a:schemeClr val="tx1"/>
            </a:solidFill>
          </a:ln>
        </p:spPr>
        <p:txBody>
          <a:bodyPr wrap="square">
            <a:spAutoFit/>
          </a:bodyPr>
          <a:lstStyle/>
          <a:p>
            <a:pPr algn="ctr"/>
            <a:r>
              <a:rPr lang="en-US" dirty="0"/>
              <a:t>“Early identification and development of contact center talent allows frontline employees to become more effective peer coaches and enables new supervisors to hit the ground running, even if they do</a:t>
            </a:r>
          </a:p>
          <a:p>
            <a:pPr algn="ctr"/>
            <a:r>
              <a:rPr lang="en-US" dirty="0"/>
              <a:t>not go on to become the next business-unit head. In a world in which talent is challenging to find and retain, embracing an intentional, analytics-driven strategy to</a:t>
            </a:r>
          </a:p>
          <a:p>
            <a:pPr algn="ctr"/>
            <a:r>
              <a:rPr lang="en-US" dirty="0"/>
              <a:t>talent management is a no-regrets move.”</a:t>
            </a:r>
            <a:endParaRPr lang="en-GB" dirty="0"/>
          </a:p>
        </p:txBody>
      </p:sp>
    </p:spTree>
    <p:extLst>
      <p:ext uri="{BB962C8B-B14F-4D97-AF65-F5344CB8AC3E}">
        <p14:creationId xmlns:p14="http://schemas.microsoft.com/office/powerpoint/2010/main" val="41341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1000"/>
                                        <p:tgtEl>
                                          <p:spTgt spid="9"/>
                                        </p:tgtEl>
                                      </p:cBhvr>
                                    </p:animEffect>
                                    <p:anim calcmode="lin" valueType="num">
                                      <p:cBhvr>
                                        <p:cTn id="51" dur="1000" fill="hold"/>
                                        <p:tgtEl>
                                          <p:spTgt spid="9"/>
                                        </p:tgtEl>
                                        <p:attrNameLst>
                                          <p:attrName>ppt_x</p:attrName>
                                        </p:attrNameLst>
                                      </p:cBhvr>
                                      <p:tavLst>
                                        <p:tav tm="0">
                                          <p:val>
                                            <p:strVal val="#ppt_x"/>
                                          </p:val>
                                        </p:tav>
                                        <p:tav tm="100000">
                                          <p:val>
                                            <p:strVal val="#ppt_x"/>
                                          </p:val>
                                        </p:tav>
                                      </p:tavLst>
                                    </p:anim>
                                    <p:anim calcmode="lin" valueType="num">
                                      <p:cBhvr>
                                        <p:cTn id="5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C29BE-CCF7-AC83-00F7-85E50F9E7D3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285973D-58CA-B7BF-6F34-EDB66A40AE99}"/>
              </a:ext>
            </a:extLst>
          </p:cNvPr>
          <p:cNvSpPr>
            <a:spLocks noGrp="1"/>
          </p:cNvSpPr>
          <p:nvPr>
            <p:ph idx="1"/>
          </p:nvPr>
        </p:nvSpPr>
        <p:spPr/>
        <p:txBody>
          <a:bodyPr/>
          <a:lstStyle/>
          <a:p>
            <a:r>
              <a:rPr lang="en-GB" dirty="0"/>
              <a:t>Agarwal, R (2020) </a:t>
            </a:r>
            <a:r>
              <a:rPr lang="en-US" dirty="0"/>
              <a:t>The Care of One: </a:t>
            </a:r>
            <a:r>
              <a:rPr lang="en-US" dirty="0" err="1"/>
              <a:t>Hyperpersonalization</a:t>
            </a:r>
            <a:r>
              <a:rPr lang="en-US" dirty="0"/>
              <a:t> of customer care</a:t>
            </a:r>
            <a:r>
              <a:rPr lang="en-GB" dirty="0"/>
              <a:t>, available at </a:t>
            </a:r>
            <a:r>
              <a:rPr lang="en-GB" dirty="0">
                <a:hlinkClick r:id="rId2"/>
              </a:rPr>
              <a:t>https://www.mckinsey.com/~/media/McKinsey/Business%20Functions/Operations/Our%20Insights/The%20care%20of%20one%20Hyperpersonalization%20of%20customer%20care/The-care-of-one-Hyperpersonalization-of-customer-care.pdf</a:t>
            </a:r>
            <a:r>
              <a:rPr lang="en-GB" dirty="0"/>
              <a:t> </a:t>
            </a:r>
          </a:p>
        </p:txBody>
      </p:sp>
    </p:spTree>
    <p:extLst>
      <p:ext uri="{BB962C8B-B14F-4D97-AF65-F5344CB8AC3E}">
        <p14:creationId xmlns:p14="http://schemas.microsoft.com/office/powerpoint/2010/main" val="3865995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1168</Words>
  <Application>Microsoft Office PowerPoint</Application>
  <PresentationFormat>Widescreen</PresentationFormat>
  <Paragraphs>87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Developing a new landscape for customer care</vt:lpstr>
      <vt:lpstr>PowerPoint Presentation</vt:lpstr>
      <vt:lpstr>The vision for 2025: Hyperpersonalized care and ‘care of one’ (Amar et al)</vt:lpstr>
      <vt:lpstr>What does it take?</vt:lpstr>
      <vt:lpstr>Four key attributes by 2025</vt:lpstr>
      <vt:lpstr>The future of customer experience: Personalized, white-glove service for all  Agarwal et al</vt:lpstr>
      <vt:lpstr>The future of customer experience: Personalized, white-glove service for all</vt:lpstr>
      <vt:lpstr>Benefits</vt:lpstr>
      <vt:lpstr>Anticipate customer needs and implement organisation enablers</vt:lpstr>
      <vt:lpstr>Redefine the omnichannel approach: Focus on what truly matters - Amar et al</vt:lpstr>
      <vt:lpstr>Redefine the omnichannel approach: Focus on what truly matters </vt:lpstr>
      <vt:lpstr>Redefine the omnichannel approach: Focus on what truly matters   “Embed a customer centric mindset”</vt:lpstr>
      <vt:lpstr>Technology and innovation: Building the superhuman agent – Kalkum et al</vt:lpstr>
      <vt:lpstr>Technology and innovation: Building the superhuman agent – Kalkum et al</vt:lpstr>
      <vt:lpstr>Technology and innovation: Building the superhuman agent </vt:lpstr>
      <vt:lpstr>Customer care: The future talent factory – Buesing et al</vt:lpstr>
      <vt:lpstr>Customer care: The future talent factory </vt:lpstr>
      <vt:lpstr>Customer care: The future talent factory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 new landscape for customer care</dc:title>
  <dc:creator>Mike Durke</dc:creator>
  <cp:lastModifiedBy>Mike Durke</cp:lastModifiedBy>
  <cp:revision>2</cp:revision>
  <dcterms:created xsi:type="dcterms:W3CDTF">2024-02-09T09:51:09Z</dcterms:created>
  <dcterms:modified xsi:type="dcterms:W3CDTF">2024-02-09T11:42:45Z</dcterms:modified>
</cp:coreProperties>
</file>