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5033" autoAdjust="0"/>
  </p:normalViewPr>
  <p:slideViewPr>
    <p:cSldViewPr>
      <p:cViewPr varScale="1">
        <p:scale>
          <a:sx n="57" d="100"/>
          <a:sy n="57" d="100"/>
        </p:scale>
        <p:origin x="1027"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20.07.2026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Maternity safety in the NHS is one of the most critical quality issues, with 55% of the maternity units found unsafe by the CQC. The Shrewsbury Trust Maternity scandal represents the scale, significance and implications of such a level of quality failure at NHS trusts. The case simply reflects the wider pattern of national maternity safety concern, providing an analytical purpose to this presentation to identify the root causes, policy implications, and sustainable quality improvement aspects.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Ockenden Review remains one of the largest maternity investigations in the NHS's history, which examined 1600 cases spanning over 20 years. The findings indicate 201 potentially avoidable baby deaths at SaTH, along with 29 cases in which babies suffered severe brain injuries and 65 incidents of cerebral palsy, reflecting the severity of the poor quality aspects.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Ockenden Report revealed serious quality concerns at SaTH, with 40% of stillbirths and 43% of neonatal deaths at SaTH never investigated. Apart from that, in the trust, the clinical documentation was poorly maintained, which reflects significant discrepancies in service delivery to the mothers and newborns. This is also aligned with the national level findings, where 47% of the maternity services across the UK were rated as inadequate by CQC, reflecting the depth of the issues.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application of the Swiss Cheese Model demonstrates SaTH maternity failure as a convergence of latent conditions, including understaffing and weak governance, with active failure including missed escalation. The model suggests that structural weaknesses persist silently until active failure occurs, causing catastrophic outcomes, which has occurred at SaTH.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application of Fishbone analysis provides a structured method for mapping the contributory causes of the SaTH maternity failure. At SaTH, the causes included staff shortage, inadequate training, weak governance, lack of investigation, and poor organisational culture, which contributed to the catastrophic service failure.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system theory demonstrates SaTH failure as an emergent property of a poorly integrated system. The subsystems of SaTH lacked effective feedback and communication, which created a system of constant service failure.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At a policy level, there were ambitions within the NHS to reduce the rate of caesarean section, which created a reluctance to undertake clinically indicated procedures. SaTH’s regulatory bodies, such as the CCG and CQC, did not identify long-standing risks associated with the newborn deaths. In 2024, CQC considered the issue of midwifery shortage to be unsolved, despite the national workforce policy not having tackled this issue.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Gap in policy directly impacts service delivery and triage delays due to a lack of understanding and a poor incident-reporting policy. This incident signifies that the SaTH is repeating their previous mistake and providing low and constant bad quality of service to their patients. The 14 NHS trusts in the 2025 national investigation are indicative of widespread and systemic failures and not just localised.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Quality failures directly impact efficiency, both in terms of delayed triage and duplicated incidents responding and equity, with persistent racial and socioeconomic disparities. This demonstrates that quality assurance has a disproportionate impact on the mortality of </a:t>
            </a:r>
            <a:r>
              <a:rPr lang="en-GB" noProof="0" dirty="0"/>
              <a:t>marginalised</a:t>
            </a:r>
            <a:r>
              <a:rPr lang="en-US" dirty="0"/>
              <a:t> groups, specifically among the black women.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Swiss Cheese identifies areas where defenses failed, fishbone identifies the risk associated with the incident, and systems theory identifies how failures propagated through a broken </a:t>
            </a:r>
            <a:r>
              <a:rPr lang="en-GB" noProof="0" dirty="0"/>
              <a:t>organisation</a:t>
            </a:r>
            <a:r>
              <a:rPr lang="en-US" dirty="0"/>
              <a:t>.  The three frameworks are triangulated to show convergence by analysing national policy gaps in workforce planning and regulation.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UK government and NHS Trusts need to incorporate standards policies to mitigate these triage issues, and SaTH need to implement these to maintain their quality of service irrespective of all caste, creed and race in the UK.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Component 2 will be based on analysis of identified theories and include a comprehensive written report that will include detailed application of these 3 models, review of the policy and recommendations based on the maternity investigation.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SaTH case is providing longstanding evidence of systematic failure in NHS maternity governance that is echoed across the country.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sv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2.sv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2.sv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2.sv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2.sv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2.sv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2.sv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2.sv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2.sv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2.sv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hyperlink" Target="https://www.cqc.org.uk/publications/themes-care/safety-equity-engagement-maternity-services" TargetMode="External"/><Relationship Id="rId13" Type="http://schemas.openxmlformats.org/officeDocument/2006/relationships/hyperlink" Target="https://www.healthwatchbrightonandhove.co.uk/news/2024-09-25/cqc-report-national-review-maternity-services-england-2022-2024" TargetMode="External"/><Relationship Id="rId18" Type="http://schemas.openxmlformats.org/officeDocument/2006/relationships/hyperlink" Target="https://www.gov.uk/government/publications/final-report-of-the-ockenden-review" TargetMode="External"/><Relationship Id="rId3" Type="http://schemas.openxmlformats.org/officeDocument/2006/relationships/image" Target="../media/image6.png"/><Relationship Id="rId21" Type="http://schemas.openxmlformats.org/officeDocument/2006/relationships/hyperlink" Target="https://www.theguardian.com/society/2022/mar/26/shropshire-maternity-scandal-300-babies-died-or-left-brain-damaged-says-report" TargetMode="External"/><Relationship Id="rId7" Type="http://schemas.openxmlformats.org/officeDocument/2006/relationships/hyperlink" Target="https://www.bbc.com/news/articles/ckg6xj1vz70o" TargetMode="External"/><Relationship Id="rId12" Type="http://schemas.openxmlformats.org/officeDocument/2006/relationships/hyperlink" Target="https://assets.publishing.service.gov.uk/media/624332fe8fa8f527744f0615/Final-Ockenden-Report-web-accessible.pdf" TargetMode="External"/><Relationship Id="rId17" Type="http://schemas.openxmlformats.org/officeDocument/2006/relationships/hyperlink" Target="https://www.ockendenmaternityreview.org.uk/wp-content/uploads/2022/03/FINAL_INDEPENDENT_MATERNITY_REVIEW_OF_MATERNITY_SERVICES_REPORT.pdf" TargetMode="External"/><Relationship Id="rId2" Type="http://schemas.openxmlformats.org/officeDocument/2006/relationships/notesSlide" Target="../notesSlides/notesSlide14.xml"/><Relationship Id="rId16" Type="http://schemas.openxmlformats.org/officeDocument/2006/relationships/hyperlink" Target="https://maternityandmidwifery.co.uk/ensuring-safe-quality-care-for-all-women-babies-and-families-radical-system-wide-change-is-needed/" TargetMode="External"/><Relationship Id="rId20" Type="http://schemas.openxmlformats.org/officeDocument/2006/relationships/hyperlink" Target="https://link.springer.com/article/10.1186/s12912-025-04103-8" TargetMode="External"/><Relationship Id="rId1" Type="http://schemas.openxmlformats.org/officeDocument/2006/relationships/slideLayout" Target="../slideLayouts/slideLayout7.xml"/><Relationship Id="rId6" Type="http://schemas.openxmlformats.org/officeDocument/2006/relationships/hyperlink" Target="https://www.bbc.com/news/health-67238868" TargetMode="External"/><Relationship Id="rId11" Type="http://schemas.openxmlformats.org/officeDocument/2006/relationships/hyperlink" Target="https://www.cqc.org.uk/publications/major-report/state-care/2024-2025/focus/maternity" TargetMode="External"/><Relationship Id="rId5" Type="http://schemas.openxmlformats.org/officeDocument/2006/relationships/hyperlink" Target="https://www.bbc.com/news/uk-england-shropshire-60925959" TargetMode="External"/><Relationship Id="rId15" Type="http://schemas.openxmlformats.org/officeDocument/2006/relationships/hyperlink" Target="https://doi.org/10.1136/bmj.o1114" TargetMode="External"/><Relationship Id="rId10" Type="http://schemas.openxmlformats.org/officeDocument/2006/relationships/hyperlink" Target="https://www.cqc.org.uk/publications/maternity-services-2022-2024" TargetMode="External"/><Relationship Id="rId19" Type="http://schemas.openxmlformats.org/officeDocument/2006/relationships/hyperlink" Target="https://hansard.parliament.uk/lords/2026-01-20/debates/C881F6CE-1880-46F5-83B6-0C624F63E7F5/MaternalMortality" TargetMode="External"/><Relationship Id="rId4" Type="http://schemas.openxmlformats.org/officeDocument/2006/relationships/hyperlink" Target="https://www.aims.org.uk/journal/item/maternal-deaths-mbrrace-updates" TargetMode="External"/><Relationship Id="rId9" Type="http://schemas.openxmlformats.org/officeDocument/2006/relationships/hyperlink" Target="https://www.cqc.org.uk/publications/major-report/state-care/2022-2023/workforce" TargetMode="External"/><Relationship Id="rId14" Type="http://schemas.openxmlformats.org/officeDocument/2006/relationships/hyperlink" Target="https://pmc.ncbi.nlm.nih.gov/articles/PMC11077513/" TargetMode="External"/><Relationship Id="rId22" Type="http://schemas.openxmlformats.org/officeDocument/2006/relationships/hyperlink" Target="https://www.theguardian.com/society/2026/jan/30/nhs-medical-negligence-persisting-in-england-despite-24-years-of-warn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850148" y="-76830"/>
            <a:ext cx="3086100" cy="11299900"/>
            <a:chOff x="0" y="0"/>
            <a:chExt cx="812800" cy="2976105"/>
          </a:xfrm>
        </p:grpSpPr>
        <p:sp>
          <p:nvSpPr>
            <p:cNvPr id="3" name="Freeform 3"/>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GB" noProof="0" dirty="0"/>
            </a:p>
          </p:txBody>
        </p:sp>
        <p:sp>
          <p:nvSpPr>
            <p:cNvPr id="4" name="TextBox 4"/>
            <p:cNvSpPr txBox="1"/>
            <p:nvPr/>
          </p:nvSpPr>
          <p:spPr>
            <a:xfrm>
              <a:off x="0" y="-19050"/>
              <a:ext cx="812800" cy="2995155"/>
            </a:xfrm>
            <a:prstGeom prst="rect">
              <a:avLst/>
            </a:prstGeom>
          </p:spPr>
          <p:txBody>
            <a:bodyPr lIns="50800" tIns="50800" rIns="50800" bIns="50800" rtlCol="0" anchor="ctr"/>
            <a:lstStyle/>
            <a:p>
              <a:pPr algn="ctr">
                <a:lnSpc>
                  <a:spcPts val="2859"/>
                </a:lnSpc>
              </a:pPr>
              <a:endParaRPr lang="en-GB" noProof="0" dirty="0"/>
            </a:p>
          </p:txBody>
        </p:sp>
      </p:grpSp>
      <p:sp>
        <p:nvSpPr>
          <p:cNvPr id="5" name="Freeform 5"/>
          <p:cNvSpPr/>
          <p:nvPr/>
        </p:nvSpPr>
        <p:spPr>
          <a:xfrm>
            <a:off x="12586628" y="8349607"/>
            <a:ext cx="3806571" cy="2083232"/>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noProof="0" dirty="0"/>
          </a:p>
        </p:txBody>
      </p:sp>
      <p:grpSp>
        <p:nvGrpSpPr>
          <p:cNvPr id="6" name="Group 6"/>
          <p:cNvGrpSpPr/>
          <p:nvPr/>
        </p:nvGrpSpPr>
        <p:grpSpPr>
          <a:xfrm>
            <a:off x="-1543050" y="-558218"/>
            <a:ext cx="3086100" cy="11299900"/>
            <a:chOff x="0" y="0"/>
            <a:chExt cx="812800" cy="2976105"/>
          </a:xfrm>
        </p:grpSpPr>
        <p:sp>
          <p:nvSpPr>
            <p:cNvPr id="7" name="Freeform 7"/>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GB" noProof="0" dirty="0"/>
            </a:p>
          </p:txBody>
        </p:sp>
        <p:sp>
          <p:nvSpPr>
            <p:cNvPr id="8" name="TextBox 8"/>
            <p:cNvSpPr txBox="1"/>
            <p:nvPr/>
          </p:nvSpPr>
          <p:spPr>
            <a:xfrm>
              <a:off x="0" y="-19050"/>
              <a:ext cx="812800" cy="2995155"/>
            </a:xfrm>
            <a:prstGeom prst="rect">
              <a:avLst/>
            </a:prstGeom>
          </p:spPr>
          <p:txBody>
            <a:bodyPr lIns="50800" tIns="50800" rIns="50800" bIns="50800" rtlCol="0" anchor="ctr"/>
            <a:lstStyle/>
            <a:p>
              <a:pPr algn="ctr">
                <a:lnSpc>
                  <a:spcPts val="2859"/>
                </a:lnSpc>
              </a:pPr>
              <a:endParaRPr lang="en-GB" noProof="0" dirty="0"/>
            </a:p>
          </p:txBody>
        </p:sp>
      </p:grpSp>
      <p:grpSp>
        <p:nvGrpSpPr>
          <p:cNvPr id="9" name="Group 9"/>
          <p:cNvGrpSpPr/>
          <p:nvPr/>
        </p:nvGrpSpPr>
        <p:grpSpPr>
          <a:xfrm>
            <a:off x="1227773" y="4163622"/>
            <a:ext cx="110236" cy="2818996"/>
            <a:chOff x="0" y="0"/>
            <a:chExt cx="26312" cy="672855"/>
          </a:xfrm>
        </p:grpSpPr>
        <p:sp>
          <p:nvSpPr>
            <p:cNvPr id="10" name="Freeform 10"/>
            <p:cNvSpPr/>
            <p:nvPr/>
          </p:nvSpPr>
          <p:spPr>
            <a:xfrm>
              <a:off x="0" y="0"/>
              <a:ext cx="26312" cy="672855"/>
            </a:xfrm>
            <a:custGeom>
              <a:avLst/>
              <a:gdLst/>
              <a:ahLst/>
              <a:cxnLst/>
              <a:rect l="l" t="t" r="r" b="b"/>
              <a:pathLst>
                <a:path w="26312" h="672855">
                  <a:moveTo>
                    <a:pt x="0" y="0"/>
                  </a:moveTo>
                  <a:lnTo>
                    <a:pt x="26312" y="0"/>
                  </a:lnTo>
                  <a:lnTo>
                    <a:pt x="26312" y="672855"/>
                  </a:lnTo>
                  <a:lnTo>
                    <a:pt x="0" y="672855"/>
                  </a:lnTo>
                  <a:close/>
                </a:path>
              </a:pathLst>
            </a:custGeom>
            <a:solidFill>
              <a:srgbClr val="FFFFFF"/>
            </a:solidFill>
          </p:spPr>
          <p:txBody>
            <a:bodyPr/>
            <a:lstStyle/>
            <a:p>
              <a:endParaRPr lang="en-GB" noProof="0" dirty="0"/>
            </a:p>
          </p:txBody>
        </p:sp>
        <p:sp>
          <p:nvSpPr>
            <p:cNvPr id="11" name="TextBox 11"/>
            <p:cNvSpPr txBox="1"/>
            <p:nvPr/>
          </p:nvSpPr>
          <p:spPr>
            <a:xfrm>
              <a:off x="0" y="-19050"/>
              <a:ext cx="26312" cy="691905"/>
            </a:xfrm>
            <a:prstGeom prst="rect">
              <a:avLst/>
            </a:prstGeom>
          </p:spPr>
          <p:txBody>
            <a:bodyPr lIns="50800" tIns="50800" rIns="50800" bIns="50800" rtlCol="0" anchor="ctr"/>
            <a:lstStyle/>
            <a:p>
              <a:pPr algn="ctr">
                <a:lnSpc>
                  <a:spcPts val="2859"/>
                </a:lnSpc>
              </a:pPr>
              <a:endParaRPr lang="en-GB" noProof="0" dirty="0"/>
            </a:p>
          </p:txBody>
        </p:sp>
      </p:grpSp>
      <p:sp>
        <p:nvSpPr>
          <p:cNvPr id="12" name="Freeform 12"/>
          <p:cNvSpPr/>
          <p:nvPr/>
        </p:nvSpPr>
        <p:spPr>
          <a:xfrm>
            <a:off x="-2777871" y="-207071"/>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3" name="Freeform 13"/>
          <p:cNvSpPr/>
          <p:nvPr/>
        </p:nvSpPr>
        <p:spPr>
          <a:xfrm>
            <a:off x="6309761" y="1353310"/>
            <a:ext cx="4581608" cy="1911637"/>
          </a:xfrm>
          <a:custGeom>
            <a:avLst/>
            <a:gdLst/>
            <a:ahLst/>
            <a:cxnLst/>
            <a:rect l="l" t="t" r="r" b="b"/>
            <a:pathLst>
              <a:path w="4581608" h="1911637">
                <a:moveTo>
                  <a:pt x="0" y="0"/>
                </a:moveTo>
                <a:lnTo>
                  <a:pt x="4581609" y="0"/>
                </a:lnTo>
                <a:lnTo>
                  <a:pt x="4581609" y="1911637"/>
                </a:lnTo>
                <a:lnTo>
                  <a:pt x="0" y="1911637"/>
                </a:lnTo>
                <a:lnTo>
                  <a:pt x="0" y="0"/>
                </a:lnTo>
                <a:close/>
              </a:path>
            </a:pathLst>
          </a:custGeom>
          <a:blipFill>
            <a:blip r:embed="rId6"/>
            <a:stretch>
              <a:fillRect/>
            </a:stretch>
          </a:blipFill>
        </p:spPr>
        <p:txBody>
          <a:bodyPr/>
          <a:lstStyle/>
          <a:p>
            <a:endParaRPr lang="en-GB" noProof="0" dirty="0"/>
          </a:p>
        </p:txBody>
      </p:sp>
      <p:sp>
        <p:nvSpPr>
          <p:cNvPr id="14" name="TextBox 14"/>
          <p:cNvSpPr txBox="1"/>
          <p:nvPr/>
        </p:nvSpPr>
        <p:spPr>
          <a:xfrm>
            <a:off x="1338010" y="3508302"/>
            <a:ext cx="13734009" cy="1224915"/>
          </a:xfrm>
          <a:prstGeom prst="rect">
            <a:avLst/>
          </a:prstGeom>
        </p:spPr>
        <p:txBody>
          <a:bodyPr lIns="0" tIns="0" rIns="0" bIns="0" rtlCol="0" anchor="t">
            <a:spAutoFit/>
          </a:bodyPr>
          <a:lstStyle/>
          <a:p>
            <a:pPr algn="ctr">
              <a:lnSpc>
                <a:spcPts val="4829"/>
              </a:lnSpc>
            </a:pPr>
            <a:r>
              <a:rPr lang="en-GB" sz="3499" b="1" spc="17" noProof="0" dirty="0">
                <a:solidFill>
                  <a:srgbClr val="1C5739"/>
                </a:solidFill>
                <a:latin typeface="Arial" panose="020B0604020202020204" pitchFamily="34" charset="0"/>
                <a:ea typeface="Times New Roman Bold"/>
                <a:cs typeface="Arial" panose="020B0604020202020204" pitchFamily="34" charset="0"/>
                <a:sym typeface="Times New Roman Bold"/>
              </a:rPr>
              <a:t>MSc Public Health and Social Care in Practice</a:t>
            </a:r>
          </a:p>
          <a:p>
            <a:pPr marL="0" lvl="0" indent="0" algn="ctr">
              <a:lnSpc>
                <a:spcPts val="4829"/>
              </a:lnSpc>
              <a:spcBef>
                <a:spcPct val="0"/>
              </a:spcBef>
            </a:pPr>
            <a:r>
              <a:rPr lang="en-GB" sz="3499" b="1" spc="17" noProof="0" dirty="0">
                <a:solidFill>
                  <a:srgbClr val="1C5739"/>
                </a:solidFill>
                <a:latin typeface="Arial" panose="020B0604020202020204" pitchFamily="34" charset="0"/>
                <a:ea typeface="Times New Roman Bold"/>
                <a:cs typeface="Arial" panose="020B0604020202020204" pitchFamily="34" charset="0"/>
                <a:sym typeface="Times New Roman Bold"/>
              </a:rPr>
              <a:t>LCHS7006 Quality Assurance and Service Improvements</a:t>
            </a:r>
          </a:p>
        </p:txBody>
      </p:sp>
      <p:sp>
        <p:nvSpPr>
          <p:cNvPr id="15" name="TextBox 15"/>
          <p:cNvSpPr txBox="1"/>
          <p:nvPr/>
        </p:nvSpPr>
        <p:spPr>
          <a:xfrm>
            <a:off x="3259264" y="5276842"/>
            <a:ext cx="10277594" cy="3026021"/>
          </a:xfrm>
          <a:prstGeom prst="rect">
            <a:avLst/>
          </a:prstGeom>
        </p:spPr>
        <p:txBody>
          <a:bodyPr lIns="0" tIns="0" rIns="0" bIns="0" rtlCol="0" anchor="t">
            <a:spAutoFit/>
          </a:bodyPr>
          <a:lstStyle/>
          <a:p>
            <a:pPr algn="ctr">
              <a:lnSpc>
                <a:spcPts val="4829"/>
              </a:lnSpc>
            </a:pPr>
            <a:r>
              <a:rPr lang="en-GB" sz="3499" b="1" spc="17" noProof="0" dirty="0">
                <a:solidFill>
                  <a:srgbClr val="1C5739"/>
                </a:solidFill>
                <a:latin typeface="Arial" panose="020B0604020202020204" pitchFamily="34" charset="0"/>
                <a:ea typeface="Times New Roman Bold"/>
                <a:cs typeface="Arial" panose="020B0604020202020204" pitchFamily="34" charset="0"/>
                <a:sym typeface="Times New Roman Bold"/>
              </a:rPr>
              <a:t>Component 1</a:t>
            </a:r>
          </a:p>
          <a:p>
            <a:pPr marL="0" lvl="0" indent="0" algn="ctr">
              <a:lnSpc>
                <a:spcPts val="4829"/>
              </a:lnSpc>
              <a:spcBef>
                <a:spcPct val="0"/>
              </a:spcBef>
            </a:pPr>
            <a:r>
              <a:rPr lang="en-GB" sz="3499" b="1" spc="17" noProof="0" dirty="0">
                <a:solidFill>
                  <a:srgbClr val="1C5739"/>
                </a:solidFill>
                <a:latin typeface="Arial" panose="020B0604020202020204" pitchFamily="34" charset="0"/>
                <a:ea typeface="Times New Roman Bold"/>
                <a:cs typeface="Arial" panose="020B0604020202020204" pitchFamily="34" charset="0"/>
                <a:sym typeface="Times New Roman Bold"/>
              </a:rPr>
              <a:t>Individual </a:t>
            </a:r>
            <a:r>
              <a:rPr lang="en-GB" sz="3499" b="1" u="none" strike="noStrike" spc="17" noProof="0" dirty="0">
                <a:solidFill>
                  <a:srgbClr val="1C5739"/>
                </a:solidFill>
                <a:latin typeface="Arial" panose="020B0604020202020204" pitchFamily="34" charset="0"/>
                <a:ea typeface="Times New Roman Bold"/>
                <a:cs typeface="Arial" panose="020B0604020202020204" pitchFamily="34" charset="0"/>
                <a:sym typeface="Times New Roman Bold"/>
              </a:rPr>
              <a:t>Presentation: Shrewsbury and Telford Hospital NHS Trust (UK)  Maternity Scandal</a:t>
            </a:r>
          </a:p>
          <a:p>
            <a:pPr marL="0" lvl="0" indent="0" algn="ctr">
              <a:lnSpc>
                <a:spcPts val="4829"/>
              </a:lnSpc>
              <a:spcBef>
                <a:spcPct val="0"/>
              </a:spcBef>
            </a:pPr>
            <a:endParaRPr lang="en-GB" sz="3499" b="1" u="none" strike="noStrike" spc="17" noProof="0" dirty="0">
              <a:solidFill>
                <a:srgbClr val="1C5739"/>
              </a:solidFill>
              <a:latin typeface="Arial" panose="020B0604020202020204" pitchFamily="34" charset="0"/>
              <a:ea typeface="Times New Roman Bold"/>
              <a:cs typeface="Arial" panose="020B0604020202020204" pitchFamily="34" charset="0"/>
              <a:sym typeface="Times New Roman Bold"/>
            </a:endParaRPr>
          </a:p>
        </p:txBody>
      </p:sp>
      <p:sp>
        <p:nvSpPr>
          <p:cNvPr id="16" name="TextBox 16"/>
          <p:cNvSpPr txBox="1"/>
          <p:nvPr/>
        </p:nvSpPr>
        <p:spPr>
          <a:xfrm>
            <a:off x="4495800" y="7886700"/>
            <a:ext cx="7543799" cy="1751185"/>
          </a:xfrm>
          <a:prstGeom prst="rect">
            <a:avLst/>
          </a:prstGeom>
        </p:spPr>
        <p:txBody>
          <a:bodyPr wrap="square" lIns="0" tIns="0" rIns="0" bIns="0" rtlCol="0" anchor="t">
            <a:spAutoFit/>
          </a:bodyPr>
          <a:lstStyle/>
          <a:p>
            <a:pPr algn="ctr">
              <a:lnSpc>
                <a:spcPts val="4759"/>
              </a:lnSpc>
            </a:pPr>
            <a:r>
              <a:rPr lang="en-GB" sz="2000" b="1" i="1" noProof="0" dirty="0">
                <a:latin typeface="Arial" panose="020B0604020202020204" pitchFamily="34" charset="0"/>
                <a:ea typeface="Canva Sans"/>
                <a:cs typeface="Arial" panose="020B0604020202020204" pitchFamily="34" charset="0"/>
                <a:sym typeface="Canva Sans"/>
              </a:rPr>
              <a:t>Lecturer : Dr Christopher </a:t>
            </a:r>
            <a:r>
              <a:rPr lang="en-GB" sz="2000" b="1" i="1" noProof="0" dirty="0" err="1">
                <a:latin typeface="Arial" panose="020B0604020202020204" pitchFamily="34" charset="0"/>
                <a:ea typeface="Canva Sans"/>
                <a:cs typeface="Arial" panose="020B0604020202020204" pitchFamily="34" charset="0"/>
                <a:sym typeface="Canva Sans"/>
              </a:rPr>
              <a:t>Mafuva</a:t>
            </a:r>
            <a:br>
              <a:rPr lang="en-GB" sz="2000" b="1" i="1" noProof="0" dirty="0">
                <a:latin typeface="Arial" panose="020B0604020202020204" pitchFamily="34" charset="0"/>
                <a:ea typeface="Canva Sans"/>
                <a:cs typeface="Arial" panose="020B0604020202020204" pitchFamily="34" charset="0"/>
                <a:sym typeface="Canva Sans"/>
              </a:rPr>
            </a:br>
            <a:r>
              <a:rPr lang="en-GB" sz="2000" b="1" i="1" noProof="0" dirty="0">
                <a:latin typeface="Arial" panose="020B0604020202020204" pitchFamily="34" charset="0"/>
                <a:ea typeface="Canva Sans"/>
                <a:cs typeface="Arial" panose="020B0604020202020204" pitchFamily="34" charset="0"/>
                <a:sym typeface="Canva Sans"/>
              </a:rPr>
              <a:t>Student name : </a:t>
            </a:r>
            <a:r>
              <a:rPr lang="en-GB" sz="2000" b="1" i="1" noProof="0" dirty="0" err="1">
                <a:latin typeface="Arial" panose="020B0604020202020204" pitchFamily="34" charset="0"/>
                <a:ea typeface="Canva Sans"/>
                <a:cs typeface="Arial" panose="020B0604020202020204" pitchFamily="34" charset="0"/>
                <a:sym typeface="Canva Sans"/>
              </a:rPr>
              <a:t>Jenishkumar</a:t>
            </a:r>
            <a:r>
              <a:rPr lang="en-GB" sz="2000" b="1" i="1" noProof="0" dirty="0">
                <a:latin typeface="Arial" panose="020B0604020202020204" pitchFamily="34" charset="0"/>
                <a:ea typeface="Canva Sans"/>
                <a:cs typeface="Arial" panose="020B0604020202020204" pitchFamily="34" charset="0"/>
                <a:sym typeface="Canva Sans"/>
              </a:rPr>
              <a:t> </a:t>
            </a:r>
            <a:r>
              <a:rPr lang="en-GB" sz="2000" b="1" i="1" noProof="0" dirty="0" err="1">
                <a:latin typeface="Arial" panose="020B0604020202020204" pitchFamily="34" charset="0"/>
                <a:ea typeface="Canva Sans"/>
                <a:cs typeface="Arial" panose="020B0604020202020204" pitchFamily="34" charset="0"/>
                <a:sym typeface="Canva Sans"/>
              </a:rPr>
              <a:t>Kamleshbhai</a:t>
            </a:r>
            <a:r>
              <a:rPr lang="en-GB" sz="2000" b="1" i="1" noProof="0" dirty="0">
                <a:latin typeface="Arial" panose="020B0604020202020204" pitchFamily="34" charset="0"/>
                <a:ea typeface="Canva Sans"/>
                <a:cs typeface="Arial" panose="020B0604020202020204" pitchFamily="34" charset="0"/>
                <a:sym typeface="Canva Sans"/>
              </a:rPr>
              <a:t> </a:t>
            </a:r>
            <a:r>
              <a:rPr lang="en-GB" sz="2000" b="1" i="1" noProof="0">
                <a:latin typeface="Arial" panose="020B0604020202020204" pitchFamily="34" charset="0"/>
                <a:ea typeface="Canva Sans"/>
                <a:cs typeface="Arial" panose="020B0604020202020204" pitchFamily="34" charset="0"/>
                <a:sym typeface="Canva Sans"/>
              </a:rPr>
              <a:t>Hirani </a:t>
            </a:r>
            <a:br>
              <a:rPr lang="en-GB" sz="2000" b="1" i="1" noProof="0">
                <a:latin typeface="Arial" panose="020B0604020202020204" pitchFamily="34" charset="0"/>
                <a:ea typeface="Canva Sans"/>
                <a:cs typeface="Arial" panose="020B0604020202020204" pitchFamily="34" charset="0"/>
                <a:sym typeface="Canva Sans"/>
              </a:rPr>
            </a:br>
            <a:r>
              <a:rPr lang="en-GB" sz="2000" b="1" i="1" noProof="0">
                <a:latin typeface="Arial" panose="020B0604020202020204" pitchFamily="34" charset="0"/>
                <a:ea typeface="Canva Sans"/>
                <a:cs typeface="Arial" panose="020B0604020202020204" pitchFamily="34" charset="0"/>
                <a:sym typeface="Canva Sans"/>
              </a:rPr>
              <a:t>Student </a:t>
            </a:r>
            <a:r>
              <a:rPr lang="en-GB" sz="2000" b="1" i="1" noProof="0" dirty="0">
                <a:latin typeface="Arial" panose="020B0604020202020204" pitchFamily="34" charset="0"/>
                <a:ea typeface="Canva Sans"/>
                <a:cs typeface="Arial" panose="020B0604020202020204" pitchFamily="34" charset="0"/>
                <a:sym typeface="Canva Sans"/>
              </a:rPr>
              <a:t>id no. : 2518576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7924800" y="2506763"/>
            <a:ext cx="10092489" cy="4781986"/>
          </a:xfrm>
          <a:custGeom>
            <a:avLst/>
            <a:gdLst/>
            <a:ahLst/>
            <a:cxnLst/>
            <a:rect l="l" t="t" r="r" b="b"/>
            <a:pathLst>
              <a:path w="7455827" h="3991223">
                <a:moveTo>
                  <a:pt x="0" y="0"/>
                </a:moveTo>
                <a:lnTo>
                  <a:pt x="7455827" y="0"/>
                </a:lnTo>
                <a:lnTo>
                  <a:pt x="7455827" y="3991224"/>
                </a:lnTo>
                <a:lnTo>
                  <a:pt x="0" y="3991224"/>
                </a:lnTo>
                <a:lnTo>
                  <a:pt x="0" y="0"/>
                </a:lnTo>
                <a:close/>
              </a:path>
            </a:pathLst>
          </a:custGeom>
          <a:blipFill>
            <a:blip r:embed="rId6"/>
            <a:stretch>
              <a:fillRect/>
            </a:stretch>
          </a:blipFill>
        </p:spPr>
        <p:txBody>
          <a:bodyPr/>
          <a:lstStyle/>
          <a:p>
            <a:endParaRPr lang="en-GB" noProof="0" dirty="0"/>
          </a:p>
        </p:txBody>
      </p:sp>
      <p:sp>
        <p:nvSpPr>
          <p:cNvPr id="12" name="TextBox 12"/>
          <p:cNvSpPr txBox="1"/>
          <p:nvPr/>
        </p:nvSpPr>
        <p:spPr>
          <a:xfrm>
            <a:off x="1028701" y="2316263"/>
            <a:ext cx="6134100" cy="5214248"/>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Maternity safety remains one of the most critical and unresolved issues across NHS trusts. </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As per the CQC report, 55% of the maternity units under the NHS are not safe (BBC, 2023)</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Shrewsbury and Telford Trust (SaTH) represents one of the largest maternity failures in the UK</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This presentation examines the root cause, safety models, and policy implications, focusing on the SaTH maternity failure case scenario.</a:t>
            </a:r>
          </a:p>
        </p:txBody>
      </p:sp>
      <p:sp>
        <p:nvSpPr>
          <p:cNvPr id="13" name="TextBox 13"/>
          <p:cNvSpPr txBox="1"/>
          <p:nvPr/>
        </p:nvSpPr>
        <p:spPr>
          <a:xfrm>
            <a:off x="2532041" y="709290"/>
            <a:ext cx="13223917" cy="448841"/>
          </a:xfrm>
          <a:prstGeom prst="rect">
            <a:avLst/>
          </a:prstGeom>
        </p:spPr>
        <p:txBody>
          <a:bodyPr lIns="0" tIns="0" rIns="0" bIns="0" rtlCol="0" anchor="t">
            <a:spAutoFit/>
          </a:bodyPr>
          <a:lstStyle/>
          <a:p>
            <a:pPr marL="0" lvl="0" indent="0" algn="ctr">
              <a:lnSpc>
                <a:spcPts val="3465"/>
              </a:lnSpc>
              <a:spcBef>
                <a:spcPct val="0"/>
              </a:spcBef>
            </a:pPr>
            <a:r>
              <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rPr>
              <a:t>INTRODUCTION </a:t>
            </a:r>
          </a:p>
        </p:txBody>
      </p:sp>
      <p:sp>
        <p:nvSpPr>
          <p:cNvPr id="14" name="TextBox 14"/>
          <p:cNvSpPr txBox="1"/>
          <p:nvPr/>
        </p:nvSpPr>
        <p:spPr>
          <a:xfrm>
            <a:off x="10515169" y="7518012"/>
            <a:ext cx="7772831" cy="1075294"/>
          </a:xfrm>
          <a:prstGeom prst="rect">
            <a:avLst/>
          </a:prstGeom>
        </p:spPr>
        <p:txBody>
          <a:bodyPr lIns="0" tIns="0" rIns="0" bIns="0" rtlCol="0" anchor="t">
            <a:spAutoFit/>
          </a:bodyPr>
          <a:lstStyle/>
          <a:p>
            <a:pPr algn="ctr">
              <a:lnSpc>
                <a:spcPts val="2859"/>
              </a:lnSpc>
              <a:spcBef>
                <a:spcPct val="0"/>
              </a:spcBef>
            </a:pPr>
            <a:r>
              <a:rPr lang="en-GB" b="1" noProof="0" dirty="0">
                <a:solidFill>
                  <a:srgbClr val="040506"/>
                </a:solidFill>
                <a:latin typeface="Arial" panose="020B0604020202020204" pitchFamily="34" charset="0"/>
                <a:ea typeface="Times New Roman Bold"/>
                <a:cs typeface="Arial" panose="020B0604020202020204" pitchFamily="34" charset="0"/>
                <a:sym typeface="Times New Roman Bold"/>
              </a:rPr>
              <a:t>Figure 1: Proportion of Maternity Units with Safety Issues at NHS</a:t>
            </a:r>
          </a:p>
          <a:p>
            <a:pPr algn="ctr">
              <a:lnSpc>
                <a:spcPts val="2859"/>
              </a:lnSpc>
              <a:spcBef>
                <a:spcPct val="0"/>
              </a:spcBef>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(Source: BBC, 2023)</a:t>
            </a:r>
          </a:p>
          <a:p>
            <a:pPr algn="ctr">
              <a:lnSpc>
                <a:spcPts val="2859"/>
              </a:lnSpc>
              <a:spcBef>
                <a:spcPct val="0"/>
              </a:spcBef>
            </a:pPr>
            <a:endParaRPr lang="en-GB" noProof="0" dirty="0">
              <a:solidFill>
                <a:srgbClr val="040506"/>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8229600" y="2238851"/>
            <a:ext cx="9597096" cy="5106709"/>
          </a:xfrm>
          <a:custGeom>
            <a:avLst/>
            <a:gdLst/>
            <a:ahLst/>
            <a:cxnLst/>
            <a:rect l="l" t="t" r="r" b="b"/>
            <a:pathLst>
              <a:path w="6850222" h="4372857">
                <a:moveTo>
                  <a:pt x="0" y="0"/>
                </a:moveTo>
                <a:lnTo>
                  <a:pt x="6850222" y="0"/>
                </a:lnTo>
                <a:lnTo>
                  <a:pt x="6850222" y="4372857"/>
                </a:lnTo>
                <a:lnTo>
                  <a:pt x="0" y="4372857"/>
                </a:lnTo>
                <a:lnTo>
                  <a:pt x="0" y="0"/>
                </a:lnTo>
                <a:close/>
              </a:path>
            </a:pathLst>
          </a:custGeom>
          <a:blipFill>
            <a:blip r:embed="rId6"/>
            <a:stretch>
              <a:fillRect/>
            </a:stretch>
          </a:blipFill>
        </p:spPr>
        <p:txBody>
          <a:bodyPr/>
          <a:lstStyle/>
          <a:p>
            <a:endParaRPr lang="en-GB" noProof="0" dirty="0"/>
          </a:p>
        </p:txBody>
      </p:sp>
      <p:sp>
        <p:nvSpPr>
          <p:cNvPr id="12" name="TextBox 12"/>
          <p:cNvSpPr txBox="1"/>
          <p:nvPr/>
        </p:nvSpPr>
        <p:spPr>
          <a:xfrm>
            <a:off x="1028700" y="2316263"/>
            <a:ext cx="6282827" cy="5804153"/>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The SaTH maternity failure spanned nearly two decades from 2000 to 2019 (Ockenden Report, 2022)</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The Ockenden review considered 1600 families and identified 201 potentially avoidable baby deaths in the trust (Ockenden Report, 2022)</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Mothers forced to suffer traumatic births due to the targets for normal births (The Guardian, 2022)</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29 cases where babies suffered severe brain injuries and 65 incidents of cerebral palsy (BBC, 2022)</a:t>
            </a:r>
          </a:p>
          <a:p>
            <a:pPr algn="just">
              <a:lnSpc>
                <a:spcPts val="4599"/>
              </a:lnSpc>
            </a:pPr>
            <a:endParaRPr lang="en-GB" noProof="0" dirty="0">
              <a:solidFill>
                <a:srgbClr val="040506"/>
              </a:solidFill>
              <a:latin typeface="Arial" panose="020B0604020202020204" pitchFamily="34" charset="0"/>
              <a:ea typeface="Times New Roman"/>
              <a:cs typeface="Arial" panose="020B0604020202020204" pitchFamily="34" charset="0"/>
              <a:sym typeface="Times New Roman"/>
            </a:endParaRPr>
          </a:p>
        </p:txBody>
      </p:sp>
      <p:sp>
        <p:nvSpPr>
          <p:cNvPr id="13" name="TextBox 13"/>
          <p:cNvSpPr txBox="1"/>
          <p:nvPr/>
        </p:nvSpPr>
        <p:spPr>
          <a:xfrm>
            <a:off x="7388354" y="810577"/>
            <a:ext cx="13223917" cy="448841"/>
          </a:xfrm>
          <a:prstGeom prst="rect">
            <a:avLst/>
          </a:prstGeom>
        </p:spPr>
        <p:txBody>
          <a:bodyPr lIns="0" tIns="0" rIns="0" bIns="0" rtlCol="0" anchor="t">
            <a:spAutoFit/>
          </a:bodyPr>
          <a:lstStyle/>
          <a:p>
            <a:pPr marL="0" lvl="0" indent="0" algn="l">
              <a:lnSpc>
                <a:spcPts val="3465"/>
              </a:lnSpc>
              <a:spcBef>
                <a:spcPct val="0"/>
              </a:spcBef>
            </a:pPr>
            <a:r>
              <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rPr>
              <a:t>CASE OVERVIEW </a:t>
            </a:r>
          </a:p>
        </p:txBody>
      </p:sp>
      <p:sp>
        <p:nvSpPr>
          <p:cNvPr id="14" name="TextBox 14"/>
          <p:cNvSpPr txBox="1"/>
          <p:nvPr/>
        </p:nvSpPr>
        <p:spPr>
          <a:xfrm>
            <a:off x="11942565" y="7518012"/>
            <a:ext cx="4918039" cy="1081130"/>
          </a:xfrm>
          <a:prstGeom prst="rect">
            <a:avLst/>
          </a:prstGeom>
        </p:spPr>
        <p:txBody>
          <a:bodyPr lIns="0" tIns="0" rIns="0" bIns="0" rtlCol="0" anchor="t">
            <a:spAutoFit/>
          </a:bodyPr>
          <a:lstStyle/>
          <a:p>
            <a:pPr algn="ctr">
              <a:lnSpc>
                <a:spcPts val="2859"/>
              </a:lnSpc>
              <a:spcBef>
                <a:spcPct val="0"/>
              </a:spcBef>
            </a:pPr>
            <a:r>
              <a:rPr lang="en-GB" b="1" noProof="0" dirty="0">
                <a:latin typeface="Arial" panose="020B0604020202020204" pitchFamily="34" charset="0"/>
                <a:ea typeface="Times New Roman Bold"/>
                <a:cs typeface="Arial" panose="020B0604020202020204" pitchFamily="34" charset="0"/>
                <a:sym typeface="Times New Roman Bold"/>
              </a:rPr>
              <a:t>Figure 2: The Ockenden Report Findings</a:t>
            </a:r>
          </a:p>
          <a:p>
            <a:pPr algn="ctr">
              <a:lnSpc>
                <a:spcPts val="2859"/>
              </a:lnSpc>
              <a:spcBef>
                <a:spcPct val="0"/>
              </a:spcBef>
            </a:pPr>
            <a:r>
              <a:rPr lang="en-GB" noProof="0" dirty="0">
                <a:latin typeface="Arial" panose="020B0604020202020204" pitchFamily="34" charset="0"/>
                <a:ea typeface="Times New Roman"/>
                <a:cs typeface="Arial" panose="020B0604020202020204" pitchFamily="34" charset="0"/>
                <a:sym typeface="Times New Roman"/>
              </a:rPr>
              <a:t>(Source: BBC, 2022)</a:t>
            </a:r>
          </a:p>
          <a:p>
            <a:pPr algn="ctr">
              <a:lnSpc>
                <a:spcPts val="2859"/>
              </a:lnSpc>
              <a:spcBef>
                <a:spcPct val="0"/>
              </a:spcBef>
            </a:pPr>
            <a:endParaRPr lang="en-GB" noProof="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7620000" y="1777112"/>
            <a:ext cx="10391816" cy="5804788"/>
          </a:xfrm>
          <a:custGeom>
            <a:avLst/>
            <a:gdLst/>
            <a:ahLst/>
            <a:cxnLst/>
            <a:rect l="l" t="t" r="r" b="b"/>
            <a:pathLst>
              <a:path w="7778658" h="5741390">
                <a:moveTo>
                  <a:pt x="0" y="0"/>
                </a:moveTo>
                <a:lnTo>
                  <a:pt x="7778657" y="0"/>
                </a:lnTo>
                <a:lnTo>
                  <a:pt x="7778657" y="5741390"/>
                </a:lnTo>
                <a:lnTo>
                  <a:pt x="0" y="5741390"/>
                </a:lnTo>
                <a:lnTo>
                  <a:pt x="0" y="0"/>
                </a:lnTo>
                <a:close/>
              </a:path>
            </a:pathLst>
          </a:custGeom>
          <a:blipFill>
            <a:blip r:embed="rId6"/>
            <a:stretch>
              <a:fillRect/>
            </a:stretch>
          </a:blipFill>
        </p:spPr>
        <p:txBody>
          <a:bodyPr/>
          <a:lstStyle/>
          <a:p>
            <a:endParaRPr lang="en-GB" noProof="0" dirty="0"/>
          </a:p>
        </p:txBody>
      </p:sp>
      <p:sp>
        <p:nvSpPr>
          <p:cNvPr id="12" name="TextBox 12"/>
          <p:cNvSpPr txBox="1"/>
          <p:nvPr/>
        </p:nvSpPr>
        <p:spPr>
          <a:xfrm>
            <a:off x="1028701" y="2316263"/>
            <a:ext cx="5829300" cy="7573868"/>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 Ockenden Report identified that serious cases were frequently left without proper medical and care attention (Ockenden Report, 2022)</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40% of stillbirths and 43% of neonatal deaths at SaTH were never investigated</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Clinical documentation was poorly maintained, including notes discarded before review</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47% of the maternity services across the UK were rated inadequate by CQC (CQC, 2025)</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 triangle systems lacked national standards, causing unsafe delays in assessments of the mothers and babies (CQC, 2025)</a:t>
            </a:r>
          </a:p>
          <a:p>
            <a:pPr algn="just">
              <a:lnSpc>
                <a:spcPts val="4599"/>
              </a:lnSpc>
            </a:pPr>
            <a:endParaRPr lang="en-GB" noProof="0" dirty="0">
              <a:latin typeface="Arial" panose="020B0604020202020204" pitchFamily="34" charset="0"/>
              <a:ea typeface="Times New Roman"/>
              <a:cs typeface="Arial" panose="020B0604020202020204" pitchFamily="34" charset="0"/>
              <a:sym typeface="Times New Roman"/>
            </a:endParaRPr>
          </a:p>
        </p:txBody>
      </p:sp>
      <p:sp>
        <p:nvSpPr>
          <p:cNvPr id="13" name="TextBox 13"/>
          <p:cNvSpPr txBox="1"/>
          <p:nvPr/>
        </p:nvSpPr>
        <p:spPr>
          <a:xfrm>
            <a:off x="5254948" y="855092"/>
            <a:ext cx="13223917" cy="922020"/>
          </a:xfrm>
          <a:prstGeom prst="rect">
            <a:avLst/>
          </a:prstGeom>
        </p:spPr>
        <p:txBody>
          <a:bodyPr lIns="0" tIns="0" rIns="0" bIns="0" rtlCol="0" anchor="t">
            <a:spAutoFit/>
          </a:bodyPr>
          <a:lstStyle/>
          <a:p>
            <a:pPr algn="l">
              <a:lnSpc>
                <a:spcPts val="3465"/>
              </a:lnSpc>
            </a:pPr>
            <a:r>
              <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rPr>
              <a:t>QUALITY ASSURANCE ISSUES IDENTIFIED</a:t>
            </a:r>
          </a:p>
          <a:p>
            <a:pPr marL="0" lvl="0" indent="0" algn="l">
              <a:lnSpc>
                <a:spcPts val="3465"/>
              </a:lnSpc>
              <a:spcBef>
                <a:spcPct val="0"/>
              </a:spcBef>
            </a:pPr>
            <a:endPar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endParaRPr>
          </a:p>
        </p:txBody>
      </p:sp>
      <p:sp>
        <p:nvSpPr>
          <p:cNvPr id="14" name="TextBox 14"/>
          <p:cNvSpPr txBox="1"/>
          <p:nvPr/>
        </p:nvSpPr>
        <p:spPr>
          <a:xfrm>
            <a:off x="11153328" y="7795757"/>
            <a:ext cx="6661547" cy="1081130"/>
          </a:xfrm>
          <a:prstGeom prst="rect">
            <a:avLst/>
          </a:prstGeom>
        </p:spPr>
        <p:txBody>
          <a:bodyPr lIns="0" tIns="0" rIns="0" bIns="0" rtlCol="0" anchor="t">
            <a:spAutoFit/>
          </a:bodyPr>
          <a:lstStyle/>
          <a:p>
            <a:pPr algn="ctr">
              <a:lnSpc>
                <a:spcPts val="2859"/>
              </a:lnSpc>
              <a:spcBef>
                <a:spcPct val="0"/>
              </a:spcBef>
            </a:pPr>
            <a:r>
              <a:rPr lang="en-GB" b="1" noProof="0" dirty="0">
                <a:latin typeface="Arial" panose="020B0604020202020204" pitchFamily="34" charset="0"/>
                <a:ea typeface="Times New Roman Bold"/>
                <a:cs typeface="Arial" panose="020B0604020202020204" pitchFamily="34" charset="0"/>
                <a:sym typeface="Times New Roman Bold"/>
              </a:rPr>
              <a:t>Figure 3: A parent lost their newborn daughter at SaTH</a:t>
            </a:r>
          </a:p>
          <a:p>
            <a:pPr algn="ctr">
              <a:lnSpc>
                <a:spcPts val="2859"/>
              </a:lnSpc>
              <a:spcBef>
                <a:spcPct val="0"/>
              </a:spcBef>
            </a:pPr>
            <a:r>
              <a:rPr lang="en-GB" noProof="0" dirty="0">
                <a:latin typeface="Arial" panose="020B0604020202020204" pitchFamily="34" charset="0"/>
                <a:ea typeface="Times New Roman"/>
                <a:cs typeface="Arial" panose="020B0604020202020204" pitchFamily="34" charset="0"/>
                <a:sym typeface="Times New Roman"/>
              </a:rPr>
              <a:t>(Source: BBC, 2022)</a:t>
            </a:r>
          </a:p>
          <a:p>
            <a:pPr algn="ctr">
              <a:lnSpc>
                <a:spcPts val="2859"/>
              </a:lnSpc>
              <a:spcBef>
                <a:spcPct val="0"/>
              </a:spcBef>
            </a:pPr>
            <a:endParaRPr lang="en-GB" noProof="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7388355" y="2803402"/>
            <a:ext cx="10899646" cy="4373553"/>
          </a:xfrm>
          <a:custGeom>
            <a:avLst/>
            <a:gdLst/>
            <a:ahLst/>
            <a:cxnLst/>
            <a:rect l="l" t="t" r="r" b="b"/>
            <a:pathLst>
              <a:path w="8851779" h="3617350">
                <a:moveTo>
                  <a:pt x="0" y="0"/>
                </a:moveTo>
                <a:lnTo>
                  <a:pt x="8851779" y="0"/>
                </a:lnTo>
                <a:lnTo>
                  <a:pt x="8851779" y="3617351"/>
                </a:lnTo>
                <a:lnTo>
                  <a:pt x="0" y="3617351"/>
                </a:lnTo>
                <a:lnTo>
                  <a:pt x="0" y="0"/>
                </a:lnTo>
                <a:close/>
              </a:path>
            </a:pathLst>
          </a:custGeom>
          <a:blipFill>
            <a:blip r:embed="rId6"/>
            <a:stretch>
              <a:fillRect/>
            </a:stretch>
          </a:blipFill>
        </p:spPr>
        <p:txBody>
          <a:bodyPr/>
          <a:lstStyle/>
          <a:p>
            <a:endParaRPr lang="en-GB" noProof="0" dirty="0"/>
          </a:p>
        </p:txBody>
      </p:sp>
      <p:sp>
        <p:nvSpPr>
          <p:cNvPr id="12" name="TextBox 12"/>
          <p:cNvSpPr txBox="1"/>
          <p:nvPr/>
        </p:nvSpPr>
        <p:spPr>
          <a:xfrm>
            <a:off x="1028701" y="2316263"/>
            <a:ext cx="5676900" cy="7573868"/>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 Swiss Cheese Model suggests that accidents occur when multiple system weaknesses align, allowing hazards to bypass safety barriers (Lazányi, 2025)</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Latent failure in staffing and training created unaddressed safety gaps at SaTH</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Critical failure at SaTH includes missed fetal monitoring along with delayed escalation and case (Ockenden Report, 2022)</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 layered organisational defences failed simultaneously, which allowed preventable harms to occur</a:t>
            </a:r>
          </a:p>
          <a:p>
            <a:pPr algn="just">
              <a:lnSpc>
                <a:spcPts val="4599"/>
              </a:lnSpc>
            </a:pPr>
            <a:endParaRPr lang="en-GB" noProof="0" dirty="0">
              <a:latin typeface="Arial" panose="020B0604020202020204" pitchFamily="34" charset="0"/>
              <a:ea typeface="Times New Roman"/>
              <a:cs typeface="Arial" panose="020B0604020202020204" pitchFamily="34" charset="0"/>
              <a:sym typeface="Times New Roman"/>
            </a:endParaRPr>
          </a:p>
        </p:txBody>
      </p:sp>
      <p:sp>
        <p:nvSpPr>
          <p:cNvPr id="13" name="TextBox 13"/>
          <p:cNvSpPr txBox="1"/>
          <p:nvPr/>
        </p:nvSpPr>
        <p:spPr>
          <a:xfrm>
            <a:off x="4114800" y="855092"/>
            <a:ext cx="14364065" cy="897682"/>
          </a:xfrm>
          <a:prstGeom prst="rect">
            <a:avLst/>
          </a:prstGeom>
        </p:spPr>
        <p:txBody>
          <a:bodyPr wrap="square" lIns="0" tIns="0" rIns="0" bIns="0" rtlCol="0" anchor="t">
            <a:spAutoFit/>
          </a:bodyPr>
          <a:lstStyle/>
          <a:p>
            <a:pPr algn="l">
              <a:lnSpc>
                <a:spcPts val="3465"/>
              </a:lnSpc>
            </a:pPr>
            <a:r>
              <a:rPr lang="en-GB" sz="3500" b="1" spc="122" noProof="0" dirty="0">
                <a:latin typeface="Arial" panose="020B0604020202020204" pitchFamily="34" charset="0"/>
                <a:ea typeface="Times New Roman Bold"/>
                <a:cs typeface="Arial" panose="020B0604020202020204" pitchFamily="34" charset="0"/>
                <a:sym typeface="Times New Roman Bold"/>
              </a:rPr>
              <a:t>SWISS CHEESE MODEL- SYSTEM-BASED SAFETY ANALYSIS</a:t>
            </a:r>
          </a:p>
          <a:p>
            <a:pPr marL="0" lvl="0" indent="0" algn="l">
              <a:lnSpc>
                <a:spcPts val="3465"/>
              </a:lnSpc>
              <a:spcBef>
                <a:spcPct val="0"/>
              </a:spcBef>
            </a:pPr>
            <a:endParaRPr lang="en-GB" sz="3500" b="1" spc="122" noProof="0" dirty="0">
              <a:latin typeface="Arial" panose="020B0604020202020204" pitchFamily="34" charset="0"/>
              <a:ea typeface="Times New Roman Bold"/>
              <a:cs typeface="Arial" panose="020B0604020202020204" pitchFamily="34" charset="0"/>
              <a:sym typeface="Times New Roman Bold"/>
            </a:endParaRPr>
          </a:p>
        </p:txBody>
      </p:sp>
      <p:sp>
        <p:nvSpPr>
          <p:cNvPr id="14" name="TextBox 14"/>
          <p:cNvSpPr txBox="1"/>
          <p:nvPr/>
        </p:nvSpPr>
        <p:spPr>
          <a:xfrm>
            <a:off x="12114649" y="7795757"/>
            <a:ext cx="4738904" cy="1075294"/>
          </a:xfrm>
          <a:prstGeom prst="rect">
            <a:avLst/>
          </a:prstGeom>
        </p:spPr>
        <p:txBody>
          <a:bodyPr lIns="0" tIns="0" rIns="0" bIns="0" rtlCol="0" anchor="t">
            <a:spAutoFit/>
          </a:bodyPr>
          <a:lstStyle/>
          <a:p>
            <a:pPr algn="ctr">
              <a:lnSpc>
                <a:spcPts val="2859"/>
              </a:lnSpc>
              <a:spcBef>
                <a:spcPct val="0"/>
              </a:spcBef>
            </a:pPr>
            <a:r>
              <a:rPr lang="en-GB" b="1" noProof="0" dirty="0">
                <a:latin typeface="Arial" panose="020B0604020202020204" pitchFamily="34" charset="0"/>
                <a:ea typeface="Times New Roman Bold"/>
                <a:cs typeface="Arial" panose="020B0604020202020204" pitchFamily="34" charset="0"/>
                <a:sym typeface="Times New Roman Bold"/>
              </a:rPr>
              <a:t>Figure 4: Swiss Cheese Model for SaTH</a:t>
            </a:r>
          </a:p>
          <a:p>
            <a:pPr algn="ctr">
              <a:lnSpc>
                <a:spcPts val="2859"/>
              </a:lnSpc>
              <a:spcBef>
                <a:spcPct val="0"/>
              </a:spcBef>
            </a:pPr>
            <a:r>
              <a:rPr lang="en-GB" noProof="0" dirty="0">
                <a:latin typeface="Arial" panose="020B0604020202020204" pitchFamily="34" charset="0"/>
                <a:ea typeface="Times New Roman"/>
                <a:cs typeface="Arial" panose="020B0604020202020204" pitchFamily="34" charset="0"/>
                <a:sym typeface="Times New Roman"/>
              </a:rPr>
              <a:t>(Source: Self-designed)</a:t>
            </a:r>
          </a:p>
          <a:p>
            <a:pPr algn="ctr">
              <a:lnSpc>
                <a:spcPts val="2859"/>
              </a:lnSpc>
              <a:spcBef>
                <a:spcPct val="0"/>
              </a:spcBef>
            </a:pPr>
            <a:endParaRPr lang="en-GB" noProof="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7848600" y="2840523"/>
            <a:ext cx="9884643" cy="4955234"/>
          </a:xfrm>
          <a:custGeom>
            <a:avLst/>
            <a:gdLst/>
            <a:ahLst/>
            <a:cxnLst/>
            <a:rect l="l" t="t" r="r" b="b"/>
            <a:pathLst>
              <a:path w="8204192" h="4255159">
                <a:moveTo>
                  <a:pt x="0" y="0"/>
                </a:moveTo>
                <a:lnTo>
                  <a:pt x="8204192" y="0"/>
                </a:lnTo>
                <a:lnTo>
                  <a:pt x="8204192" y="4255159"/>
                </a:lnTo>
                <a:lnTo>
                  <a:pt x="0" y="4255159"/>
                </a:lnTo>
                <a:lnTo>
                  <a:pt x="0" y="0"/>
                </a:lnTo>
                <a:close/>
              </a:path>
            </a:pathLst>
          </a:custGeom>
          <a:blipFill>
            <a:blip r:embed="rId6"/>
            <a:stretch>
              <a:fillRect/>
            </a:stretch>
          </a:blipFill>
        </p:spPr>
        <p:txBody>
          <a:bodyPr/>
          <a:lstStyle/>
          <a:p>
            <a:endParaRPr lang="en-GB" noProof="0" dirty="0"/>
          </a:p>
        </p:txBody>
      </p:sp>
      <p:sp>
        <p:nvSpPr>
          <p:cNvPr id="12" name="TextBox 12"/>
          <p:cNvSpPr txBox="1"/>
          <p:nvPr/>
        </p:nvSpPr>
        <p:spPr>
          <a:xfrm>
            <a:off x="1028701" y="2316263"/>
            <a:ext cx="6210300" cy="7573868"/>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A fishbone diagram is a visual root-cause analysis tool which categorises potential causes of the identified issues in people, process, policy and environment categories (Kumah </a:t>
            </a:r>
            <a:r>
              <a:rPr lang="en-GB" i="1" noProof="0" dirty="0">
                <a:solidFill>
                  <a:srgbClr val="040506"/>
                </a:solidFill>
                <a:latin typeface="Arial" panose="020B0604020202020204" pitchFamily="34" charset="0"/>
                <a:ea typeface="Times New Roman"/>
                <a:cs typeface="Arial" panose="020B0604020202020204" pitchFamily="34" charset="0"/>
                <a:sym typeface="Times New Roman"/>
              </a:rPr>
              <a:t>et al., </a:t>
            </a:r>
            <a:r>
              <a:rPr lang="en-GB" noProof="0" dirty="0">
                <a:solidFill>
                  <a:srgbClr val="040506"/>
                </a:solidFill>
                <a:latin typeface="Arial" panose="020B0604020202020204" pitchFamily="34" charset="0"/>
                <a:ea typeface="Times New Roman"/>
                <a:cs typeface="Arial" panose="020B0604020202020204" pitchFamily="34" charset="0"/>
                <a:sym typeface="Times New Roman"/>
              </a:rPr>
              <a:t>2024)</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Staffing shortage and inadequate training were major contributory causes of the SaTH maternity failure (Ockenden Report, 2022)</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Weak governance and lack of proper investigation were other critical causes</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Toxic organisational culture combined with bullying restructures the staff to report the issues (Ockenden Report, 2022)</a:t>
            </a:r>
          </a:p>
          <a:p>
            <a:pPr algn="just">
              <a:lnSpc>
                <a:spcPts val="4599"/>
              </a:lnSpc>
            </a:pPr>
            <a:endParaRPr lang="en-GB" noProof="0" dirty="0">
              <a:solidFill>
                <a:srgbClr val="040506"/>
              </a:solidFill>
              <a:latin typeface="Arial" panose="020B0604020202020204" pitchFamily="34" charset="0"/>
              <a:ea typeface="Times New Roman"/>
              <a:cs typeface="Arial" panose="020B0604020202020204" pitchFamily="34" charset="0"/>
              <a:sym typeface="Times New Roman"/>
            </a:endParaRPr>
          </a:p>
        </p:txBody>
      </p:sp>
      <p:sp>
        <p:nvSpPr>
          <p:cNvPr id="13" name="TextBox 13"/>
          <p:cNvSpPr txBox="1"/>
          <p:nvPr/>
        </p:nvSpPr>
        <p:spPr>
          <a:xfrm>
            <a:off x="5254948" y="855092"/>
            <a:ext cx="13223917" cy="922020"/>
          </a:xfrm>
          <a:prstGeom prst="rect">
            <a:avLst/>
          </a:prstGeom>
        </p:spPr>
        <p:txBody>
          <a:bodyPr lIns="0" tIns="0" rIns="0" bIns="0" rtlCol="0" anchor="t">
            <a:spAutoFit/>
          </a:bodyPr>
          <a:lstStyle/>
          <a:p>
            <a:pPr algn="l">
              <a:lnSpc>
                <a:spcPts val="3465"/>
              </a:lnSpc>
            </a:pPr>
            <a:r>
              <a:rPr lang="en-GB" sz="3500" b="1" spc="122" noProof="0" dirty="0">
                <a:latin typeface="Arial" panose="020B0604020202020204" pitchFamily="34" charset="0"/>
                <a:ea typeface="Times New Roman Bold"/>
                <a:cs typeface="Arial" panose="020B0604020202020204" pitchFamily="34" charset="0"/>
                <a:sym typeface="Times New Roman Bold"/>
              </a:rPr>
              <a:t>ROOT CAUSE ANALYSIS- FISHBONE DIAGRAM</a:t>
            </a:r>
          </a:p>
          <a:p>
            <a:pPr marL="0" lvl="0" indent="0" algn="l">
              <a:lnSpc>
                <a:spcPts val="3465"/>
              </a:lnSpc>
              <a:spcBef>
                <a:spcPct val="0"/>
              </a:spcBef>
            </a:pPr>
            <a:endParaRPr lang="en-GB" sz="3500" b="1" spc="122" noProof="0" dirty="0">
              <a:latin typeface="Arial" panose="020B0604020202020204" pitchFamily="34" charset="0"/>
              <a:ea typeface="Times New Roman Bold"/>
              <a:cs typeface="Arial" panose="020B0604020202020204" pitchFamily="34" charset="0"/>
              <a:sym typeface="Times New Roman Bold"/>
            </a:endParaRPr>
          </a:p>
        </p:txBody>
      </p:sp>
      <p:sp>
        <p:nvSpPr>
          <p:cNvPr id="14" name="TextBox 14"/>
          <p:cNvSpPr txBox="1"/>
          <p:nvPr/>
        </p:nvSpPr>
        <p:spPr>
          <a:xfrm>
            <a:off x="12203783" y="7795757"/>
            <a:ext cx="4560635" cy="1096010"/>
          </a:xfrm>
          <a:prstGeom prst="rect">
            <a:avLst/>
          </a:prstGeom>
        </p:spPr>
        <p:txBody>
          <a:bodyPr lIns="0" tIns="0" rIns="0" bIns="0" rtlCol="0" anchor="t">
            <a:spAutoFit/>
          </a:bodyPr>
          <a:lstStyle/>
          <a:p>
            <a:pPr algn="ctr">
              <a:lnSpc>
                <a:spcPts val="2859"/>
              </a:lnSpc>
              <a:spcBef>
                <a:spcPct val="0"/>
              </a:spcBef>
            </a:pPr>
            <a:r>
              <a:rPr lang="en-GB" b="1" noProof="0" dirty="0">
                <a:latin typeface="Arial" panose="020B0604020202020204" pitchFamily="34" charset="0"/>
                <a:ea typeface="Times New Roman Bold"/>
                <a:cs typeface="Arial" panose="020B0604020202020204" pitchFamily="34" charset="0"/>
                <a:sym typeface="Times New Roman Bold"/>
              </a:rPr>
              <a:t>Figure 5: Fishbone Diagram for SaTH</a:t>
            </a:r>
          </a:p>
          <a:p>
            <a:pPr algn="ctr">
              <a:lnSpc>
                <a:spcPts val="2859"/>
              </a:lnSpc>
              <a:spcBef>
                <a:spcPct val="0"/>
              </a:spcBef>
            </a:pPr>
            <a:r>
              <a:rPr lang="en-GB" noProof="0" dirty="0">
                <a:latin typeface="Arial" panose="020B0604020202020204" pitchFamily="34" charset="0"/>
                <a:ea typeface="Times New Roman"/>
                <a:cs typeface="Arial" panose="020B0604020202020204" pitchFamily="34" charset="0"/>
                <a:sym typeface="Times New Roman"/>
              </a:rPr>
              <a:t>(Source: Self-designed)</a:t>
            </a:r>
          </a:p>
          <a:p>
            <a:pPr algn="ctr">
              <a:lnSpc>
                <a:spcPts val="2859"/>
              </a:lnSpc>
              <a:spcBef>
                <a:spcPct val="0"/>
              </a:spcBef>
            </a:pPr>
            <a:endParaRPr lang="en-GB" noProof="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7388354" y="2477978"/>
            <a:ext cx="9825426" cy="4451095"/>
          </a:xfrm>
          <a:custGeom>
            <a:avLst/>
            <a:gdLst/>
            <a:ahLst/>
            <a:cxnLst/>
            <a:rect l="l" t="t" r="r" b="b"/>
            <a:pathLst>
              <a:path w="6902121" h="4066878">
                <a:moveTo>
                  <a:pt x="0" y="0"/>
                </a:moveTo>
                <a:lnTo>
                  <a:pt x="6902121" y="0"/>
                </a:lnTo>
                <a:lnTo>
                  <a:pt x="6902121" y="4066879"/>
                </a:lnTo>
                <a:lnTo>
                  <a:pt x="0" y="4066879"/>
                </a:lnTo>
                <a:lnTo>
                  <a:pt x="0" y="0"/>
                </a:lnTo>
                <a:close/>
              </a:path>
            </a:pathLst>
          </a:custGeom>
          <a:blipFill>
            <a:blip r:embed="rId6"/>
            <a:stretch>
              <a:fillRect/>
            </a:stretch>
          </a:blipFill>
        </p:spPr>
        <p:txBody>
          <a:bodyPr/>
          <a:lstStyle/>
          <a:p>
            <a:endParaRPr lang="en-GB" noProof="0" dirty="0"/>
          </a:p>
        </p:txBody>
      </p:sp>
      <p:sp>
        <p:nvSpPr>
          <p:cNvPr id="12" name="TextBox 12"/>
          <p:cNvSpPr txBox="1"/>
          <p:nvPr/>
        </p:nvSpPr>
        <p:spPr>
          <a:xfrm>
            <a:off x="1028701" y="2316263"/>
            <a:ext cx="5766554" cy="6394058"/>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System theory is an interdisciplinary framework which explains how interconnected organisational components interact collectively and influence service quality (Becvar </a:t>
            </a:r>
            <a:r>
              <a:rPr lang="en-GB" i="1" noProof="0" dirty="0">
                <a:latin typeface="Arial" panose="020B0604020202020204" pitchFamily="34" charset="0"/>
                <a:ea typeface="Times New Roman"/>
                <a:cs typeface="Arial" panose="020B0604020202020204" pitchFamily="34" charset="0"/>
                <a:sym typeface="Times New Roman"/>
              </a:rPr>
              <a:t>et al., </a:t>
            </a:r>
            <a:r>
              <a:rPr lang="en-GB" noProof="0" dirty="0">
                <a:latin typeface="Arial" panose="020B0604020202020204" pitchFamily="34" charset="0"/>
                <a:ea typeface="Times New Roman"/>
                <a:cs typeface="Arial" panose="020B0604020202020204" pitchFamily="34" charset="0"/>
                <a:sym typeface="Times New Roman"/>
              </a:rPr>
              <a:t>2023)</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Non-linear interaction suggests small failures can generate significant patient harm (Becvar </a:t>
            </a:r>
            <a:r>
              <a:rPr lang="en-GB" i="1" noProof="0" dirty="0">
                <a:latin typeface="Arial" panose="020B0604020202020204" pitchFamily="34" charset="0"/>
                <a:ea typeface="Times New Roman"/>
                <a:cs typeface="Arial" panose="020B0604020202020204" pitchFamily="34" charset="0"/>
                <a:sym typeface="Times New Roman"/>
              </a:rPr>
              <a:t>et al., </a:t>
            </a:r>
            <a:r>
              <a:rPr lang="en-GB" noProof="0" dirty="0">
                <a:latin typeface="Arial" panose="020B0604020202020204" pitchFamily="34" charset="0"/>
                <a:ea typeface="Times New Roman"/>
                <a:cs typeface="Arial" panose="020B0604020202020204" pitchFamily="34" charset="0"/>
                <a:sym typeface="Times New Roman"/>
              </a:rPr>
              <a:t>2023)</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SaTH operated through fragmented subsystems lacking effective feedback and communication (Ockenden Report, 2022)</a:t>
            </a:r>
          </a:p>
          <a:p>
            <a:pPr algn="just">
              <a:lnSpc>
                <a:spcPts val="4599"/>
              </a:lnSpc>
            </a:pPr>
            <a:endParaRPr lang="en-GB" noProof="0" dirty="0">
              <a:latin typeface="Arial" panose="020B0604020202020204" pitchFamily="34" charset="0"/>
              <a:ea typeface="Times New Roman"/>
              <a:cs typeface="Arial" panose="020B0604020202020204" pitchFamily="34" charset="0"/>
              <a:sym typeface="Times New Roman"/>
            </a:endParaRPr>
          </a:p>
        </p:txBody>
      </p:sp>
      <p:sp>
        <p:nvSpPr>
          <p:cNvPr id="13" name="TextBox 13"/>
          <p:cNvSpPr txBox="1"/>
          <p:nvPr/>
        </p:nvSpPr>
        <p:spPr>
          <a:xfrm>
            <a:off x="6795254" y="855092"/>
            <a:ext cx="13223917" cy="922020"/>
          </a:xfrm>
          <a:prstGeom prst="rect">
            <a:avLst/>
          </a:prstGeom>
        </p:spPr>
        <p:txBody>
          <a:bodyPr lIns="0" tIns="0" rIns="0" bIns="0" rtlCol="0" anchor="t">
            <a:spAutoFit/>
          </a:bodyPr>
          <a:lstStyle/>
          <a:p>
            <a:pPr algn="l">
              <a:lnSpc>
                <a:spcPts val="3465"/>
              </a:lnSpc>
            </a:pPr>
            <a:r>
              <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rPr>
              <a:t>SYSTEM THEORY</a:t>
            </a:r>
          </a:p>
          <a:p>
            <a:pPr marL="0" lvl="0" indent="0" algn="l">
              <a:lnSpc>
                <a:spcPts val="3465"/>
              </a:lnSpc>
              <a:spcBef>
                <a:spcPct val="0"/>
              </a:spcBef>
            </a:pPr>
            <a:endPar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endParaRPr>
          </a:p>
        </p:txBody>
      </p:sp>
      <p:sp>
        <p:nvSpPr>
          <p:cNvPr id="14" name="TextBox 14"/>
          <p:cNvSpPr txBox="1"/>
          <p:nvPr/>
        </p:nvSpPr>
        <p:spPr>
          <a:xfrm>
            <a:off x="10588335" y="7393151"/>
            <a:ext cx="4972267" cy="1081130"/>
          </a:xfrm>
          <a:prstGeom prst="rect">
            <a:avLst/>
          </a:prstGeom>
        </p:spPr>
        <p:txBody>
          <a:bodyPr lIns="0" tIns="0" rIns="0" bIns="0" rtlCol="0" anchor="t">
            <a:spAutoFit/>
          </a:bodyPr>
          <a:lstStyle/>
          <a:p>
            <a:pPr algn="ctr">
              <a:lnSpc>
                <a:spcPts val="2859"/>
              </a:lnSpc>
              <a:spcBef>
                <a:spcPct val="0"/>
              </a:spcBef>
            </a:pPr>
            <a:r>
              <a:rPr lang="en-GB" b="1" noProof="0" dirty="0">
                <a:latin typeface="Arial" panose="020B0604020202020204" pitchFamily="34" charset="0"/>
                <a:ea typeface="Times New Roman Bold"/>
                <a:cs typeface="Arial" panose="020B0604020202020204" pitchFamily="34" charset="0"/>
                <a:sym typeface="Times New Roman Bold"/>
              </a:rPr>
              <a:t>Figure 6: System Theory applied to SaTH</a:t>
            </a:r>
          </a:p>
          <a:p>
            <a:pPr algn="ctr">
              <a:lnSpc>
                <a:spcPts val="2859"/>
              </a:lnSpc>
              <a:spcBef>
                <a:spcPct val="0"/>
              </a:spcBef>
            </a:pPr>
            <a:r>
              <a:rPr lang="en-GB" noProof="0" dirty="0">
                <a:latin typeface="Arial" panose="020B0604020202020204" pitchFamily="34" charset="0"/>
                <a:ea typeface="Times New Roman"/>
                <a:cs typeface="Arial" panose="020B0604020202020204" pitchFamily="34" charset="0"/>
                <a:sym typeface="Times New Roman"/>
              </a:rPr>
              <a:t>(Source: Self-designed)</a:t>
            </a:r>
          </a:p>
          <a:p>
            <a:pPr algn="ctr">
              <a:lnSpc>
                <a:spcPts val="2859"/>
              </a:lnSpc>
              <a:spcBef>
                <a:spcPct val="0"/>
              </a:spcBef>
            </a:pPr>
            <a:endParaRPr lang="en-GB" noProof="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sp>
        <p:nvSpPr>
          <p:cNvPr id="3" name="TextBox 3"/>
          <p:cNvSpPr txBox="1"/>
          <p:nvPr/>
        </p:nvSpPr>
        <p:spPr>
          <a:xfrm>
            <a:off x="1028701" y="2316263"/>
            <a:ext cx="6521730" cy="7573868"/>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According to the report of Ockenden, the UK government is promoting a normal birth rate by reducing the need for caesarean intervention (Gov. UK, 2022).</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There is weak external regulatory supervision and failed policies in the UK healthcare system, affecting the quality and safety of maternity services (CQC, 2024).</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 understaffing of midwives across the country was identified as a problem with the national policy on maternity workforce planning (CQC, 2024).</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 SaTH has a lack of Mandatory independent scrutiny that led to delays in recognising systemic harm (Ockenden, 2022).</a:t>
            </a:r>
          </a:p>
          <a:p>
            <a:pPr algn="just">
              <a:lnSpc>
                <a:spcPts val="4599"/>
              </a:lnSpc>
            </a:pPr>
            <a:endParaRPr lang="en-GB" noProof="0" dirty="0">
              <a:latin typeface="Arial" panose="020B0604020202020204" pitchFamily="34" charset="0"/>
              <a:ea typeface="Times New Roman"/>
              <a:cs typeface="Arial" panose="020B0604020202020204" pitchFamily="34" charset="0"/>
              <a:sym typeface="Times New Roman"/>
            </a:endParaRPr>
          </a:p>
        </p:txBody>
      </p:sp>
      <p:grpSp>
        <p:nvGrpSpPr>
          <p:cNvPr id="4" name="Group 4"/>
          <p:cNvGrpSpPr/>
          <p:nvPr/>
        </p:nvGrpSpPr>
        <p:grpSpPr>
          <a:xfrm rot="5400000">
            <a:off x="12028077" y="4567399"/>
            <a:ext cx="2020454" cy="11299900"/>
            <a:chOff x="0" y="0"/>
            <a:chExt cx="532136" cy="2976105"/>
          </a:xfrm>
        </p:grpSpPr>
        <p:sp>
          <p:nvSpPr>
            <p:cNvPr id="5" name="Freeform 5"/>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6" name="TextBox 6"/>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7" name="Freeform 7"/>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8" name="Group 8"/>
          <p:cNvGrpSpPr/>
          <p:nvPr/>
        </p:nvGrpSpPr>
        <p:grpSpPr>
          <a:xfrm rot="1449780">
            <a:off x="-1010227" y="-3872838"/>
            <a:ext cx="2020454" cy="11299900"/>
            <a:chOff x="0" y="0"/>
            <a:chExt cx="532136" cy="2976105"/>
          </a:xfrm>
        </p:grpSpPr>
        <p:sp>
          <p:nvSpPr>
            <p:cNvPr id="9" name="Freeform 9"/>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10" name="TextBox 10"/>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1" name="Freeform 11"/>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2" name="Freeform 12"/>
          <p:cNvSpPr/>
          <p:nvPr/>
        </p:nvSpPr>
        <p:spPr>
          <a:xfrm>
            <a:off x="8153401" y="2070316"/>
            <a:ext cx="9725642" cy="5359170"/>
          </a:xfrm>
          <a:custGeom>
            <a:avLst/>
            <a:gdLst/>
            <a:ahLst/>
            <a:cxnLst/>
            <a:rect l="l" t="t" r="r" b="b"/>
            <a:pathLst>
              <a:path w="7141471" h="4856200">
                <a:moveTo>
                  <a:pt x="0" y="0"/>
                </a:moveTo>
                <a:lnTo>
                  <a:pt x="7141471" y="0"/>
                </a:lnTo>
                <a:lnTo>
                  <a:pt x="7141471" y="4856200"/>
                </a:lnTo>
                <a:lnTo>
                  <a:pt x="0" y="4856200"/>
                </a:lnTo>
                <a:lnTo>
                  <a:pt x="0" y="0"/>
                </a:lnTo>
                <a:close/>
              </a:path>
            </a:pathLst>
          </a:custGeom>
          <a:blipFill>
            <a:blip r:embed="rId6"/>
            <a:stretch>
              <a:fillRect/>
            </a:stretch>
          </a:blipFill>
        </p:spPr>
        <p:txBody>
          <a:bodyPr/>
          <a:lstStyle/>
          <a:p>
            <a:endParaRPr lang="en-GB" noProof="0" dirty="0"/>
          </a:p>
        </p:txBody>
      </p:sp>
      <p:sp>
        <p:nvSpPr>
          <p:cNvPr id="13" name="TextBox 13"/>
          <p:cNvSpPr txBox="1"/>
          <p:nvPr/>
        </p:nvSpPr>
        <p:spPr>
          <a:xfrm>
            <a:off x="1981200" y="761700"/>
            <a:ext cx="16154399" cy="448841"/>
          </a:xfrm>
          <a:prstGeom prst="rect">
            <a:avLst/>
          </a:prstGeom>
        </p:spPr>
        <p:txBody>
          <a:bodyPr wrap="square" lIns="0" tIns="0" rIns="0" bIns="0" rtlCol="0" anchor="t">
            <a:spAutoFit/>
          </a:bodyPr>
          <a:lstStyle/>
          <a:p>
            <a:pPr marL="0" lvl="0" indent="0" algn="l">
              <a:lnSpc>
                <a:spcPts val="3465"/>
              </a:lnSpc>
              <a:spcBef>
                <a:spcPct val="0"/>
              </a:spcBef>
            </a:pPr>
            <a:r>
              <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rPr>
              <a:t>POLICY ISSUES OF THE NHS CONTRIBUTING TO THE ROOT CAUSES </a:t>
            </a:r>
          </a:p>
        </p:txBody>
      </p:sp>
      <p:sp>
        <p:nvSpPr>
          <p:cNvPr id="14" name="TextBox 14"/>
          <p:cNvSpPr txBox="1"/>
          <p:nvPr/>
        </p:nvSpPr>
        <p:spPr>
          <a:xfrm>
            <a:off x="9330404" y="7751262"/>
            <a:ext cx="7231410" cy="1075294"/>
          </a:xfrm>
          <a:prstGeom prst="rect">
            <a:avLst/>
          </a:prstGeom>
        </p:spPr>
        <p:txBody>
          <a:bodyPr lIns="0" tIns="0" rIns="0" bIns="0" rtlCol="0" anchor="t">
            <a:spAutoFit/>
          </a:bodyPr>
          <a:lstStyle/>
          <a:p>
            <a:pPr algn="ctr">
              <a:lnSpc>
                <a:spcPts val="2859"/>
              </a:lnSpc>
              <a:spcBef>
                <a:spcPct val="0"/>
              </a:spcBef>
            </a:pPr>
            <a:r>
              <a:rPr lang="en-GB" b="1" noProof="0" dirty="0">
                <a:latin typeface="Arial" panose="020B0604020202020204" pitchFamily="34" charset="0"/>
                <a:ea typeface="Times New Roman Bold"/>
                <a:cs typeface="Arial" panose="020B0604020202020204" pitchFamily="34" charset="0"/>
                <a:sym typeface="Times New Roman Bold"/>
              </a:rPr>
              <a:t>Figure 7: Number and percentage of NHS maternity services</a:t>
            </a:r>
          </a:p>
          <a:p>
            <a:pPr algn="ctr">
              <a:lnSpc>
                <a:spcPts val="2859"/>
              </a:lnSpc>
              <a:spcBef>
                <a:spcPct val="0"/>
              </a:spcBef>
            </a:pPr>
            <a:r>
              <a:rPr lang="en-GB" noProof="0" dirty="0">
                <a:latin typeface="Arial" panose="020B0604020202020204" pitchFamily="34" charset="0"/>
                <a:ea typeface="Times New Roman"/>
                <a:cs typeface="Arial" panose="020B0604020202020204" pitchFamily="34" charset="0"/>
                <a:sym typeface="Times New Roman"/>
              </a:rPr>
              <a:t>(Source: CQC,2022)</a:t>
            </a:r>
          </a:p>
          <a:p>
            <a:pPr algn="ctr">
              <a:lnSpc>
                <a:spcPts val="2859"/>
              </a:lnSpc>
              <a:spcBef>
                <a:spcPct val="0"/>
              </a:spcBef>
            </a:pPr>
            <a:endParaRPr lang="en-GB" noProof="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9372600" y="2070316"/>
            <a:ext cx="8280311" cy="5054384"/>
          </a:xfrm>
          <a:custGeom>
            <a:avLst/>
            <a:gdLst/>
            <a:ahLst/>
            <a:cxnLst/>
            <a:rect l="l" t="t" r="r" b="b"/>
            <a:pathLst>
              <a:path w="6790039" h="4731641">
                <a:moveTo>
                  <a:pt x="0" y="0"/>
                </a:moveTo>
                <a:lnTo>
                  <a:pt x="6790039" y="0"/>
                </a:lnTo>
                <a:lnTo>
                  <a:pt x="6790039" y="4731642"/>
                </a:lnTo>
                <a:lnTo>
                  <a:pt x="0" y="4731642"/>
                </a:lnTo>
                <a:lnTo>
                  <a:pt x="0" y="0"/>
                </a:lnTo>
                <a:close/>
              </a:path>
            </a:pathLst>
          </a:custGeom>
          <a:blipFill>
            <a:blip r:embed="rId6"/>
            <a:stretch>
              <a:fillRect/>
            </a:stretch>
          </a:blipFill>
        </p:spPr>
        <p:txBody>
          <a:bodyPr/>
          <a:lstStyle/>
          <a:p>
            <a:endParaRPr lang="en-GB" noProof="0" dirty="0"/>
          </a:p>
        </p:txBody>
      </p:sp>
      <p:sp>
        <p:nvSpPr>
          <p:cNvPr id="12" name="TextBox 12"/>
          <p:cNvSpPr txBox="1"/>
          <p:nvPr/>
        </p:nvSpPr>
        <p:spPr>
          <a:xfrm>
            <a:off x="1028701" y="2316263"/>
            <a:ext cx="8115300" cy="6394058"/>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Shortage of skilled staff in the UK healthcare organisation has impacted safe triage and monitoring (CQC, 2024).</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Midwifery applications were the lowest for June 2024 in more than six years, indicating less optimisation of staffing levels in the UK healthcare department (Healthwatch Brightonandhove, 2024).</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It was found that policies for reporting incidents failed to identify unsafe care patterns for years (CQC, 2024).</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Inconsistency in implementing policy was found across the 14 NHS trusts that were investigated in the National Maternity and Neonatal Investigation, 2025 (BBC, 2025).</a:t>
            </a:r>
          </a:p>
          <a:p>
            <a:pPr algn="just">
              <a:lnSpc>
                <a:spcPts val="4599"/>
              </a:lnSpc>
            </a:pPr>
            <a:endParaRPr lang="en-GB" noProof="0" dirty="0">
              <a:latin typeface="Arial" panose="020B0604020202020204" pitchFamily="34" charset="0"/>
              <a:ea typeface="Times New Roman"/>
              <a:cs typeface="Arial" panose="020B0604020202020204" pitchFamily="34" charset="0"/>
              <a:sym typeface="Times New Roman"/>
            </a:endParaRPr>
          </a:p>
        </p:txBody>
      </p:sp>
      <p:sp>
        <p:nvSpPr>
          <p:cNvPr id="13" name="TextBox 13"/>
          <p:cNvSpPr txBox="1"/>
          <p:nvPr/>
        </p:nvSpPr>
        <p:spPr>
          <a:xfrm>
            <a:off x="3160797" y="761700"/>
            <a:ext cx="13223917" cy="448841"/>
          </a:xfrm>
          <a:prstGeom prst="rect">
            <a:avLst/>
          </a:prstGeom>
        </p:spPr>
        <p:txBody>
          <a:bodyPr lIns="0" tIns="0" rIns="0" bIns="0" rtlCol="0" anchor="t">
            <a:spAutoFit/>
          </a:bodyPr>
          <a:lstStyle/>
          <a:p>
            <a:pPr marL="0" lvl="0" indent="0" algn="l">
              <a:lnSpc>
                <a:spcPts val="3465"/>
              </a:lnSpc>
              <a:spcBef>
                <a:spcPct val="0"/>
              </a:spcBef>
            </a:pPr>
            <a:r>
              <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rPr>
              <a:t>INFLUENCE OF POLICY ISSUES ON SERVICE DELIVERY</a:t>
            </a:r>
          </a:p>
        </p:txBody>
      </p:sp>
      <p:sp>
        <p:nvSpPr>
          <p:cNvPr id="14" name="TextBox 14"/>
          <p:cNvSpPr txBox="1"/>
          <p:nvPr/>
        </p:nvSpPr>
        <p:spPr>
          <a:xfrm>
            <a:off x="11375975" y="7307459"/>
            <a:ext cx="6592639" cy="1458797"/>
          </a:xfrm>
          <a:prstGeom prst="rect">
            <a:avLst/>
          </a:prstGeom>
        </p:spPr>
        <p:txBody>
          <a:bodyPr lIns="0" tIns="0" rIns="0" bIns="0" rtlCol="0" anchor="t">
            <a:spAutoFit/>
          </a:bodyPr>
          <a:lstStyle/>
          <a:p>
            <a:pPr algn="ctr">
              <a:lnSpc>
                <a:spcPts val="2859"/>
              </a:lnSpc>
              <a:spcBef>
                <a:spcPct val="0"/>
              </a:spcBef>
            </a:pPr>
            <a:r>
              <a:rPr lang="en-GB" sz="2199" b="1" noProof="0" dirty="0">
                <a:solidFill>
                  <a:srgbClr val="040506"/>
                </a:solidFill>
                <a:latin typeface="Arial" panose="020B0604020202020204" pitchFamily="34" charset="0"/>
                <a:ea typeface="Times New Roman Bold"/>
                <a:cs typeface="Arial" panose="020B0604020202020204" pitchFamily="34" charset="0"/>
                <a:sym typeface="Times New Roman Bold"/>
              </a:rPr>
              <a:t>Figure 8: NHS workforce shortage rate by 2021 to 2023</a:t>
            </a:r>
          </a:p>
          <a:p>
            <a:pPr algn="ctr">
              <a:lnSpc>
                <a:spcPts val="2859"/>
              </a:lnSpc>
              <a:spcBef>
                <a:spcPct val="0"/>
              </a:spcBef>
            </a:pPr>
            <a:r>
              <a:rPr lang="en-GB" sz="2199" noProof="0" dirty="0">
                <a:solidFill>
                  <a:srgbClr val="040506"/>
                </a:solidFill>
                <a:latin typeface="Arial" panose="020B0604020202020204" pitchFamily="34" charset="0"/>
                <a:ea typeface="Times New Roman Bold"/>
                <a:cs typeface="Arial" panose="020B0604020202020204" pitchFamily="34" charset="0"/>
                <a:sym typeface="Times New Roman Bold"/>
              </a:rPr>
              <a:t>(Source: CQC, 2023)</a:t>
            </a:r>
          </a:p>
          <a:p>
            <a:pPr algn="ctr">
              <a:lnSpc>
                <a:spcPts val="2859"/>
              </a:lnSpc>
              <a:spcBef>
                <a:spcPct val="0"/>
              </a:spcBef>
            </a:pPr>
            <a:endParaRPr lang="en-GB" sz="2199" b="1" noProof="0" dirty="0">
              <a:solidFill>
                <a:srgbClr val="040506"/>
              </a:solidFill>
              <a:latin typeface="Arial" panose="020B0604020202020204" pitchFamily="34" charset="0"/>
              <a:ea typeface="Times New Roman Bold"/>
              <a:cs typeface="Arial" panose="020B0604020202020204" pitchFamily="34" charset="0"/>
              <a:sym typeface="Times New Roman Bol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8382000" y="2305774"/>
            <a:ext cx="9753599" cy="5445438"/>
          </a:xfrm>
          <a:custGeom>
            <a:avLst/>
            <a:gdLst/>
            <a:ahLst/>
            <a:cxnLst/>
            <a:rect l="l" t="t" r="r" b="b"/>
            <a:pathLst>
              <a:path w="6570425" h="4667580">
                <a:moveTo>
                  <a:pt x="0" y="0"/>
                </a:moveTo>
                <a:lnTo>
                  <a:pt x="6570426" y="0"/>
                </a:lnTo>
                <a:lnTo>
                  <a:pt x="6570426" y="4667580"/>
                </a:lnTo>
                <a:lnTo>
                  <a:pt x="0" y="4667580"/>
                </a:lnTo>
                <a:lnTo>
                  <a:pt x="0" y="0"/>
                </a:lnTo>
                <a:close/>
              </a:path>
            </a:pathLst>
          </a:custGeom>
          <a:blipFill>
            <a:blip r:embed="rId6"/>
            <a:stretch>
              <a:fillRect t="-18043"/>
            </a:stretch>
          </a:blipFill>
        </p:spPr>
        <p:txBody>
          <a:bodyPr/>
          <a:lstStyle/>
          <a:p>
            <a:endParaRPr lang="en-GB" noProof="0" dirty="0"/>
          </a:p>
        </p:txBody>
      </p:sp>
      <p:sp>
        <p:nvSpPr>
          <p:cNvPr id="12" name="TextBox 12"/>
          <p:cNvSpPr txBox="1"/>
          <p:nvPr/>
        </p:nvSpPr>
        <p:spPr>
          <a:xfrm>
            <a:off x="1028701" y="2316263"/>
            <a:ext cx="6819900" cy="6394058"/>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 maternity service in NHS trusts is not up to the mark in terms of providing quality service and safety to the patients (CQC, 2024).</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Delays and unsafe patients self-discharging were identified nationally due to insufficient triage processes (CQC, 2024).</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Black women are almost three times as likely to die during pregnancy or childbirth compared to White women in the UK  (Parliament.UK, 2026).</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Ethnic inequality is exacerbated by deprivation, which further increases maternal mortality risk.</a:t>
            </a:r>
          </a:p>
          <a:p>
            <a:pPr algn="just">
              <a:lnSpc>
                <a:spcPts val="4599"/>
              </a:lnSpc>
            </a:pPr>
            <a:endParaRPr lang="en-GB" noProof="0" dirty="0">
              <a:latin typeface="Arial" panose="020B0604020202020204" pitchFamily="34" charset="0"/>
              <a:ea typeface="Times New Roman"/>
              <a:cs typeface="Arial" panose="020B0604020202020204" pitchFamily="34" charset="0"/>
              <a:sym typeface="Times New Roman"/>
            </a:endParaRPr>
          </a:p>
        </p:txBody>
      </p:sp>
      <p:sp>
        <p:nvSpPr>
          <p:cNvPr id="13" name="TextBox 13"/>
          <p:cNvSpPr txBox="1"/>
          <p:nvPr/>
        </p:nvSpPr>
        <p:spPr>
          <a:xfrm>
            <a:off x="6020593" y="810577"/>
            <a:ext cx="13223917" cy="448841"/>
          </a:xfrm>
          <a:prstGeom prst="rect">
            <a:avLst/>
          </a:prstGeom>
        </p:spPr>
        <p:txBody>
          <a:bodyPr lIns="0" tIns="0" rIns="0" bIns="0" rtlCol="0" anchor="t">
            <a:spAutoFit/>
          </a:bodyPr>
          <a:lstStyle/>
          <a:p>
            <a:pPr marL="0" lvl="0" indent="0" algn="l">
              <a:lnSpc>
                <a:spcPts val="3465"/>
              </a:lnSpc>
              <a:spcBef>
                <a:spcPct val="0"/>
              </a:spcBef>
            </a:pPr>
            <a:r>
              <a:rPr lang="en-GB" sz="3500" b="1" spc="122" noProof="0" dirty="0">
                <a:latin typeface="Arial" panose="020B0604020202020204" pitchFamily="34" charset="0"/>
                <a:ea typeface="Times New Roman Bold"/>
                <a:cs typeface="Arial" panose="020B0604020202020204" pitchFamily="34" charset="0"/>
                <a:sym typeface="Times New Roman Bold"/>
              </a:rPr>
              <a:t>IMPACT ON QUALITY, EFFICIENCY, AND EQUITY</a:t>
            </a:r>
          </a:p>
        </p:txBody>
      </p:sp>
      <p:sp>
        <p:nvSpPr>
          <p:cNvPr id="14" name="TextBox 14"/>
          <p:cNvSpPr txBox="1"/>
          <p:nvPr/>
        </p:nvSpPr>
        <p:spPr>
          <a:xfrm>
            <a:off x="9906000" y="7751212"/>
            <a:ext cx="7818955" cy="1081130"/>
          </a:xfrm>
          <a:prstGeom prst="rect">
            <a:avLst/>
          </a:prstGeom>
        </p:spPr>
        <p:txBody>
          <a:bodyPr lIns="0" tIns="0" rIns="0" bIns="0" rtlCol="0" anchor="t">
            <a:spAutoFit/>
          </a:bodyPr>
          <a:lstStyle/>
          <a:p>
            <a:pPr algn="ctr">
              <a:lnSpc>
                <a:spcPts val="2859"/>
              </a:lnSpc>
              <a:spcBef>
                <a:spcPct val="0"/>
              </a:spcBef>
            </a:pPr>
            <a:r>
              <a:rPr lang="en-GB" b="1" noProof="0" dirty="0">
                <a:latin typeface="Arial" panose="020B0604020202020204" pitchFamily="34" charset="0"/>
                <a:ea typeface="Times New Roman Bold"/>
                <a:cs typeface="Arial" panose="020B0604020202020204" pitchFamily="34" charset="0"/>
                <a:sym typeface="Times New Roman Bold"/>
              </a:rPr>
              <a:t>Figure 9: Maternal death rates in the UK based on race in 2022</a:t>
            </a:r>
          </a:p>
          <a:p>
            <a:pPr algn="ctr">
              <a:lnSpc>
                <a:spcPts val="2859"/>
              </a:lnSpc>
              <a:spcBef>
                <a:spcPct val="0"/>
              </a:spcBef>
            </a:pPr>
            <a:r>
              <a:rPr lang="en-GB" noProof="0" dirty="0">
                <a:latin typeface="Arial" panose="020B0604020202020204" pitchFamily="34" charset="0"/>
                <a:ea typeface="Times New Roman"/>
                <a:cs typeface="Arial" panose="020B0604020202020204" pitchFamily="34" charset="0"/>
                <a:sym typeface="Times New Roman"/>
              </a:rPr>
              <a:t>(Source: AIMS, 2023)</a:t>
            </a:r>
          </a:p>
          <a:p>
            <a:pPr algn="ctr">
              <a:lnSpc>
                <a:spcPts val="2859"/>
              </a:lnSpc>
              <a:spcBef>
                <a:spcPct val="0"/>
              </a:spcBef>
            </a:pPr>
            <a:endParaRPr lang="en-GB" noProof="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8120982" y="605960"/>
            <a:ext cx="10149089" cy="7306081"/>
          </a:xfrm>
          <a:custGeom>
            <a:avLst/>
            <a:gdLst/>
            <a:ahLst/>
            <a:cxnLst/>
            <a:rect l="l" t="t" r="r" b="b"/>
            <a:pathLst>
              <a:path w="7260388" h="7306081">
                <a:moveTo>
                  <a:pt x="0" y="0"/>
                </a:moveTo>
                <a:lnTo>
                  <a:pt x="7260388" y="0"/>
                </a:lnTo>
                <a:lnTo>
                  <a:pt x="7260388" y="7306080"/>
                </a:lnTo>
                <a:lnTo>
                  <a:pt x="0" y="7306080"/>
                </a:lnTo>
                <a:lnTo>
                  <a:pt x="0" y="0"/>
                </a:lnTo>
                <a:close/>
              </a:path>
            </a:pathLst>
          </a:custGeom>
          <a:blipFill>
            <a:blip r:embed="rId6"/>
            <a:stretch>
              <a:fillRect l="-43085" r="-35810"/>
            </a:stretch>
          </a:blipFill>
        </p:spPr>
        <p:txBody>
          <a:bodyPr/>
          <a:lstStyle/>
          <a:p>
            <a:endParaRPr lang="en-GB" noProof="0" dirty="0"/>
          </a:p>
        </p:txBody>
      </p:sp>
      <p:sp>
        <p:nvSpPr>
          <p:cNvPr id="12" name="TextBox 12"/>
          <p:cNvSpPr txBox="1"/>
          <p:nvPr/>
        </p:nvSpPr>
        <p:spPr>
          <a:xfrm>
            <a:off x="1028701" y="2316263"/>
            <a:ext cx="6468864" cy="6394058"/>
          </a:xfrm>
          <a:prstGeom prst="rect">
            <a:avLst/>
          </a:prstGeom>
        </p:spPr>
        <p:txBody>
          <a:bodyPr wrap="square" lIns="0" tIns="0" rIns="0" bIns="0" rtlCol="0" anchor="t">
            <a:spAutoFit/>
          </a:bodyPr>
          <a:lstStyle/>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According to the report of Ockenden, Latent failure in maternity services created system gaps that were also exploited across defensive layers of the organisation (Lavallee, 2022).</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 findings of systems theory have been validated, as the cause of damage was not attributed to individual failures of the organisations.</a:t>
            </a:r>
          </a:p>
          <a:p>
            <a:pPr marL="496569" lvl="1" indent="-248284" algn="just">
              <a:lnSpc>
                <a:spcPts val="4599"/>
              </a:lnSpc>
              <a:buFont typeface="Arial"/>
              <a:buChar char="•"/>
            </a:pPr>
            <a:r>
              <a:rPr lang="en-GB" noProof="0" dirty="0">
                <a:latin typeface="Arial" panose="020B0604020202020204" pitchFamily="34" charset="0"/>
                <a:ea typeface="Times New Roman"/>
                <a:cs typeface="Arial" panose="020B0604020202020204" pitchFamily="34" charset="0"/>
                <a:sym typeface="Times New Roman"/>
              </a:rPr>
              <a:t>The NHS has identified a policy gap and unsafe service-providing culture despite of receiving 24 years of repeated warnings (The Guardian, 2026).</a:t>
            </a:r>
          </a:p>
          <a:p>
            <a:pPr algn="just">
              <a:lnSpc>
                <a:spcPts val="4599"/>
              </a:lnSpc>
            </a:pPr>
            <a:endParaRPr lang="en-GB" noProof="0" dirty="0">
              <a:latin typeface="Arial" panose="020B0604020202020204" pitchFamily="34" charset="0"/>
              <a:ea typeface="Times New Roman"/>
              <a:cs typeface="Arial" panose="020B0604020202020204" pitchFamily="34" charset="0"/>
              <a:sym typeface="Times New Roman"/>
            </a:endParaRPr>
          </a:p>
        </p:txBody>
      </p:sp>
      <p:sp>
        <p:nvSpPr>
          <p:cNvPr id="13" name="TextBox 13"/>
          <p:cNvSpPr txBox="1"/>
          <p:nvPr/>
        </p:nvSpPr>
        <p:spPr>
          <a:xfrm>
            <a:off x="1676401" y="761700"/>
            <a:ext cx="16383000" cy="448841"/>
          </a:xfrm>
          <a:prstGeom prst="rect">
            <a:avLst/>
          </a:prstGeom>
        </p:spPr>
        <p:txBody>
          <a:bodyPr wrap="square" lIns="0" tIns="0" rIns="0" bIns="0" rtlCol="0" anchor="t">
            <a:spAutoFit/>
          </a:bodyPr>
          <a:lstStyle/>
          <a:p>
            <a:pPr marL="0" lvl="0" indent="0" algn="l">
              <a:lnSpc>
                <a:spcPts val="3465"/>
              </a:lnSpc>
              <a:spcBef>
                <a:spcPct val="0"/>
              </a:spcBef>
            </a:pPr>
            <a:r>
              <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rPr>
              <a:t>CRITICAL DISCUSSION LINKING ROOT CAUSES, MODELS AND POLICY</a:t>
            </a:r>
          </a:p>
        </p:txBody>
      </p:sp>
      <p:sp>
        <p:nvSpPr>
          <p:cNvPr id="14" name="TextBox 14"/>
          <p:cNvSpPr txBox="1"/>
          <p:nvPr/>
        </p:nvSpPr>
        <p:spPr>
          <a:xfrm>
            <a:off x="10439400" y="7562724"/>
            <a:ext cx="6398865" cy="1081130"/>
          </a:xfrm>
          <a:prstGeom prst="rect">
            <a:avLst/>
          </a:prstGeom>
        </p:spPr>
        <p:txBody>
          <a:bodyPr lIns="0" tIns="0" rIns="0" bIns="0" rtlCol="0" anchor="t">
            <a:spAutoFit/>
          </a:bodyPr>
          <a:lstStyle/>
          <a:p>
            <a:pPr algn="ctr">
              <a:lnSpc>
                <a:spcPts val="2859"/>
              </a:lnSpc>
              <a:spcBef>
                <a:spcPct val="0"/>
              </a:spcBef>
            </a:pPr>
            <a:r>
              <a:rPr lang="en-GB" b="1" noProof="0" dirty="0">
                <a:latin typeface="Arial" panose="020B0604020202020204" pitchFamily="34" charset="0"/>
                <a:ea typeface="Times New Roman Bold"/>
                <a:cs typeface="Arial" panose="020B0604020202020204" pitchFamily="34" charset="0"/>
                <a:sym typeface="Times New Roman Bold"/>
              </a:rPr>
              <a:t>Figure 10: Safe, Quality Midwifery Services and Care</a:t>
            </a:r>
          </a:p>
          <a:p>
            <a:pPr algn="ctr">
              <a:lnSpc>
                <a:spcPts val="2859"/>
              </a:lnSpc>
              <a:spcBef>
                <a:spcPct val="0"/>
              </a:spcBef>
            </a:pPr>
            <a:r>
              <a:rPr lang="en-GB" noProof="0" dirty="0">
                <a:latin typeface="Arial" panose="020B0604020202020204" pitchFamily="34" charset="0"/>
                <a:ea typeface="Times New Roman"/>
                <a:cs typeface="Arial" panose="020B0604020202020204" pitchFamily="34" charset="0"/>
                <a:sym typeface="Times New Roman"/>
              </a:rPr>
              <a:t>(Source: Maternity &amp; Midwifery Forum, 2025)</a:t>
            </a:r>
          </a:p>
          <a:p>
            <a:pPr algn="ctr">
              <a:lnSpc>
                <a:spcPts val="2859"/>
              </a:lnSpc>
              <a:spcBef>
                <a:spcPct val="0"/>
              </a:spcBef>
            </a:pPr>
            <a:endParaRPr lang="en-GB" noProof="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grpSp>
        <p:nvGrpSpPr>
          <p:cNvPr id="3" name="Group 3"/>
          <p:cNvGrpSpPr/>
          <p:nvPr/>
        </p:nvGrpSpPr>
        <p:grpSpPr>
          <a:xfrm rot="5400000">
            <a:off x="12028077" y="4567399"/>
            <a:ext cx="2020454" cy="11299900"/>
            <a:chOff x="0" y="0"/>
            <a:chExt cx="532136" cy="2976105"/>
          </a:xfrm>
        </p:grpSpPr>
        <p:sp>
          <p:nvSpPr>
            <p:cNvPr id="4" name="Freeform 4"/>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5" name="TextBox 5"/>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6" name="Freeform 6"/>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7" name="Group 7"/>
          <p:cNvGrpSpPr/>
          <p:nvPr/>
        </p:nvGrpSpPr>
        <p:grpSpPr>
          <a:xfrm rot="1449780">
            <a:off x="-1010227" y="-3872838"/>
            <a:ext cx="2020454" cy="11299900"/>
            <a:chOff x="0" y="0"/>
            <a:chExt cx="532136" cy="2976105"/>
          </a:xfrm>
        </p:grpSpPr>
        <p:sp>
          <p:nvSpPr>
            <p:cNvPr id="8" name="Freeform 8"/>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9" name="TextBox 9"/>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0" name="Freeform 10"/>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1" name="Freeform 11"/>
          <p:cNvSpPr/>
          <p:nvPr/>
        </p:nvSpPr>
        <p:spPr>
          <a:xfrm>
            <a:off x="4554685" y="3860413"/>
            <a:ext cx="10436143" cy="4252728"/>
          </a:xfrm>
          <a:custGeom>
            <a:avLst/>
            <a:gdLst/>
            <a:ahLst/>
            <a:cxnLst/>
            <a:rect l="l" t="t" r="r" b="b"/>
            <a:pathLst>
              <a:path w="10436143" h="4252728">
                <a:moveTo>
                  <a:pt x="0" y="0"/>
                </a:moveTo>
                <a:lnTo>
                  <a:pt x="10436142" y="0"/>
                </a:lnTo>
                <a:lnTo>
                  <a:pt x="10436142" y="4252728"/>
                </a:lnTo>
                <a:lnTo>
                  <a:pt x="0" y="4252728"/>
                </a:lnTo>
                <a:lnTo>
                  <a:pt x="0" y="0"/>
                </a:lnTo>
                <a:close/>
              </a:path>
            </a:pathLst>
          </a:custGeom>
          <a:blipFill>
            <a:blip r:embed="rId6"/>
            <a:stretch>
              <a:fillRect/>
            </a:stretch>
          </a:blipFill>
        </p:spPr>
        <p:txBody>
          <a:bodyPr/>
          <a:lstStyle/>
          <a:p>
            <a:endParaRPr lang="en-GB" noProof="0" dirty="0"/>
          </a:p>
        </p:txBody>
      </p:sp>
      <p:sp>
        <p:nvSpPr>
          <p:cNvPr id="12" name="TextBox 12"/>
          <p:cNvSpPr txBox="1"/>
          <p:nvPr/>
        </p:nvSpPr>
        <p:spPr>
          <a:xfrm>
            <a:off x="2382253" y="1955316"/>
            <a:ext cx="14493608" cy="2270558"/>
          </a:xfrm>
          <a:prstGeom prst="rect">
            <a:avLst/>
          </a:prstGeom>
        </p:spPr>
        <p:txBody>
          <a:bodyPr lIns="0" tIns="0" rIns="0" bIns="0" rtlCol="0" anchor="t">
            <a:spAutoFit/>
          </a:bodyPr>
          <a:lstStyle/>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SaTH need to improve national workforce planning to address chronic midwifery workforce shortages (CQC, 2024).</a:t>
            </a:r>
          </a:p>
          <a:p>
            <a:pPr marL="496569" lvl="1" indent="-248284" algn="just">
              <a:lnSpc>
                <a:spcPts val="4599"/>
              </a:lnSpc>
              <a:buFont typeface="Arial"/>
              <a:buChar char="•"/>
            </a:pPr>
            <a:r>
              <a:rPr lang="en-GB" noProof="0" dirty="0">
                <a:solidFill>
                  <a:srgbClr val="040506"/>
                </a:solidFill>
                <a:latin typeface="Arial" panose="020B0604020202020204" pitchFamily="34" charset="0"/>
                <a:ea typeface="Times New Roman"/>
                <a:cs typeface="Arial" panose="020B0604020202020204" pitchFamily="34" charset="0"/>
                <a:sym typeface="Times New Roman"/>
              </a:rPr>
              <a:t>The NHS trust needs to establish family voice formally in governance and incident review arrangements for providing quality care to mothers.</a:t>
            </a:r>
          </a:p>
          <a:p>
            <a:pPr algn="just">
              <a:lnSpc>
                <a:spcPts val="4599"/>
              </a:lnSpc>
            </a:pPr>
            <a:endParaRPr lang="en-GB" noProof="0" dirty="0">
              <a:solidFill>
                <a:srgbClr val="040506"/>
              </a:solidFill>
              <a:latin typeface="Arial" panose="020B0604020202020204" pitchFamily="34" charset="0"/>
              <a:ea typeface="Times New Roman"/>
              <a:cs typeface="Arial" panose="020B0604020202020204" pitchFamily="34" charset="0"/>
              <a:sym typeface="Times New Roman"/>
            </a:endParaRPr>
          </a:p>
        </p:txBody>
      </p:sp>
      <p:sp>
        <p:nvSpPr>
          <p:cNvPr id="13" name="TextBox 13"/>
          <p:cNvSpPr txBox="1"/>
          <p:nvPr/>
        </p:nvSpPr>
        <p:spPr>
          <a:xfrm>
            <a:off x="3160797" y="761700"/>
            <a:ext cx="13223917" cy="897682"/>
          </a:xfrm>
          <a:prstGeom prst="rect">
            <a:avLst/>
          </a:prstGeom>
        </p:spPr>
        <p:txBody>
          <a:bodyPr lIns="0" tIns="0" rIns="0" bIns="0" rtlCol="0" anchor="t">
            <a:spAutoFit/>
          </a:bodyPr>
          <a:lstStyle/>
          <a:p>
            <a:pPr marL="0" lvl="0" indent="0" algn="ctr">
              <a:lnSpc>
                <a:spcPts val="3465"/>
              </a:lnSpc>
              <a:spcBef>
                <a:spcPct val="0"/>
              </a:spcBef>
            </a:pPr>
            <a:r>
              <a:rPr lang="en-GB" sz="3500" b="1" spc="122" noProof="0" dirty="0">
                <a:latin typeface="Arial" panose="020B0604020202020204" pitchFamily="34" charset="0"/>
                <a:ea typeface="Times New Roman Bold"/>
                <a:cs typeface="Arial" panose="020B0604020202020204" pitchFamily="34" charset="0"/>
                <a:sym typeface="Times New Roman Bold"/>
              </a:rPr>
              <a:t>RECOMMENDATION FOR QUALITY ASSURANCE SERVICE IMPROVEMENT</a:t>
            </a:r>
          </a:p>
        </p:txBody>
      </p:sp>
      <p:sp>
        <p:nvSpPr>
          <p:cNvPr id="14" name="TextBox 14"/>
          <p:cNvSpPr txBox="1"/>
          <p:nvPr/>
        </p:nvSpPr>
        <p:spPr>
          <a:xfrm>
            <a:off x="5892572" y="8255514"/>
            <a:ext cx="8515244" cy="1096010"/>
          </a:xfrm>
          <a:prstGeom prst="rect">
            <a:avLst/>
          </a:prstGeom>
        </p:spPr>
        <p:txBody>
          <a:bodyPr lIns="0" tIns="0" rIns="0" bIns="0" rtlCol="0" anchor="t">
            <a:spAutoFit/>
          </a:bodyPr>
          <a:lstStyle/>
          <a:p>
            <a:pPr algn="ctr">
              <a:lnSpc>
                <a:spcPts val="2859"/>
              </a:lnSpc>
              <a:spcBef>
                <a:spcPct val="0"/>
              </a:spcBef>
            </a:pPr>
            <a:r>
              <a:rPr lang="en-GB" b="1" noProof="0" dirty="0">
                <a:latin typeface="Arial" panose="020B0604020202020204" pitchFamily="34" charset="0"/>
                <a:ea typeface="Times New Roman Bold"/>
                <a:cs typeface="Arial" panose="020B0604020202020204" pitchFamily="34" charset="0"/>
                <a:sym typeface="Times New Roman Bold"/>
              </a:rPr>
              <a:t>Figure 11: Factors affecting midwives’ competence in NHS Trust</a:t>
            </a:r>
          </a:p>
          <a:p>
            <a:pPr algn="ctr">
              <a:lnSpc>
                <a:spcPts val="2859"/>
              </a:lnSpc>
              <a:spcBef>
                <a:spcPct val="0"/>
              </a:spcBef>
            </a:pPr>
            <a:r>
              <a:rPr lang="en-GB" noProof="0" dirty="0">
                <a:latin typeface="Arial" panose="020B0604020202020204" pitchFamily="34" charset="0"/>
                <a:ea typeface="Times New Roman"/>
                <a:cs typeface="Arial" panose="020B0604020202020204" pitchFamily="34" charset="0"/>
                <a:sym typeface="Times New Roman"/>
              </a:rPr>
              <a:t>(Source: Şimşek Bulgulu et al., 2025)</a:t>
            </a:r>
          </a:p>
          <a:p>
            <a:pPr algn="ctr">
              <a:lnSpc>
                <a:spcPts val="2859"/>
              </a:lnSpc>
              <a:spcBef>
                <a:spcPct val="0"/>
              </a:spcBef>
            </a:pPr>
            <a:endParaRPr lang="en-GB" noProof="0" dirty="0">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sp>
        <p:nvSpPr>
          <p:cNvPr id="3" name="TextBox 3"/>
          <p:cNvSpPr txBox="1"/>
          <p:nvPr/>
        </p:nvSpPr>
        <p:spPr>
          <a:xfrm>
            <a:off x="2667001" y="2237055"/>
            <a:ext cx="13487399" cy="1917066"/>
          </a:xfrm>
          <a:prstGeom prst="rect">
            <a:avLst/>
          </a:prstGeom>
        </p:spPr>
        <p:txBody>
          <a:bodyPr wrap="square" lIns="0" tIns="0" rIns="0" bIns="0" rtlCol="0" anchor="t">
            <a:spAutoFit/>
          </a:bodyPr>
          <a:lstStyle/>
          <a:p>
            <a:pPr marL="561337" lvl="1" indent="-280669" algn="l">
              <a:lnSpc>
                <a:spcPts val="5199"/>
              </a:lnSpc>
              <a:buFont typeface="Arial"/>
              <a:buChar char="•"/>
            </a:pPr>
            <a:r>
              <a:rPr lang="en-GB" sz="2400" noProof="0" dirty="0">
                <a:latin typeface="Arial" panose="020B0604020202020204" pitchFamily="34" charset="0"/>
                <a:ea typeface="Times New Roman"/>
                <a:cs typeface="Arial" panose="020B0604020202020204" pitchFamily="34" charset="0"/>
                <a:sym typeface="Times New Roman"/>
              </a:rPr>
              <a:t>The Component 2 report will analyse the quality management and the theories described here to effectively design services to achieve a sustainable service mechanism in future.</a:t>
            </a:r>
          </a:p>
          <a:p>
            <a:pPr algn="l">
              <a:lnSpc>
                <a:spcPts val="5199"/>
              </a:lnSpc>
            </a:pPr>
            <a:endParaRPr lang="en-GB" noProof="0" dirty="0">
              <a:latin typeface="Arial" panose="020B0604020202020204" pitchFamily="34" charset="0"/>
              <a:ea typeface="Times New Roman"/>
              <a:cs typeface="Arial" panose="020B0604020202020204" pitchFamily="34" charset="0"/>
              <a:sym typeface="Times New Roman"/>
            </a:endParaRPr>
          </a:p>
        </p:txBody>
      </p:sp>
      <p:grpSp>
        <p:nvGrpSpPr>
          <p:cNvPr id="4" name="Group 4"/>
          <p:cNvGrpSpPr/>
          <p:nvPr/>
        </p:nvGrpSpPr>
        <p:grpSpPr>
          <a:xfrm rot="5400000">
            <a:off x="12028077" y="4567399"/>
            <a:ext cx="2020454" cy="11299900"/>
            <a:chOff x="0" y="0"/>
            <a:chExt cx="532136" cy="2976105"/>
          </a:xfrm>
        </p:grpSpPr>
        <p:sp>
          <p:nvSpPr>
            <p:cNvPr id="5" name="Freeform 5"/>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6" name="TextBox 6"/>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7" name="Freeform 7"/>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8" name="Group 8"/>
          <p:cNvGrpSpPr/>
          <p:nvPr/>
        </p:nvGrpSpPr>
        <p:grpSpPr>
          <a:xfrm rot="1449780">
            <a:off x="-1010227" y="-3872838"/>
            <a:ext cx="2020454" cy="11299900"/>
            <a:chOff x="0" y="0"/>
            <a:chExt cx="532136" cy="2976105"/>
          </a:xfrm>
        </p:grpSpPr>
        <p:sp>
          <p:nvSpPr>
            <p:cNvPr id="9" name="Freeform 9"/>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10" name="TextBox 10"/>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1" name="Freeform 11"/>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2" name="TextBox 12"/>
          <p:cNvSpPr txBox="1"/>
          <p:nvPr/>
        </p:nvSpPr>
        <p:spPr>
          <a:xfrm>
            <a:off x="6426346" y="810577"/>
            <a:ext cx="13223917" cy="448841"/>
          </a:xfrm>
          <a:prstGeom prst="rect">
            <a:avLst/>
          </a:prstGeom>
        </p:spPr>
        <p:txBody>
          <a:bodyPr lIns="0" tIns="0" rIns="0" bIns="0" rtlCol="0" anchor="t">
            <a:spAutoFit/>
          </a:bodyPr>
          <a:lstStyle/>
          <a:p>
            <a:pPr marL="0" lvl="0" indent="0" algn="l">
              <a:lnSpc>
                <a:spcPts val="3465"/>
              </a:lnSpc>
              <a:spcBef>
                <a:spcPct val="0"/>
              </a:spcBef>
            </a:pPr>
            <a:r>
              <a:rPr lang="en-GB" sz="3500" b="1" spc="122" noProof="0" dirty="0">
                <a:latin typeface="Arial" panose="020B0604020202020204" pitchFamily="34" charset="0"/>
                <a:ea typeface="Times New Roman Bold"/>
                <a:cs typeface="Arial" panose="020B0604020202020204" pitchFamily="34" charset="0"/>
                <a:sym typeface="Times New Roman Bold"/>
              </a:rPr>
              <a:t>STRUCTURE OF COMPONENT 2 REPORT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sp>
        <p:nvSpPr>
          <p:cNvPr id="3" name="TextBox 3"/>
          <p:cNvSpPr txBox="1"/>
          <p:nvPr/>
        </p:nvSpPr>
        <p:spPr>
          <a:xfrm>
            <a:off x="1295400" y="2468162"/>
            <a:ext cx="15730855" cy="2649443"/>
          </a:xfrm>
          <a:prstGeom prst="rect">
            <a:avLst/>
          </a:prstGeom>
        </p:spPr>
        <p:txBody>
          <a:bodyPr wrap="square" lIns="0" tIns="0" rIns="0" bIns="0" rtlCol="0" anchor="t">
            <a:spAutoFit/>
          </a:bodyPr>
          <a:lstStyle/>
          <a:p>
            <a:pPr marL="582927" lvl="1" indent="-291463" algn="just">
              <a:lnSpc>
                <a:spcPts val="5399"/>
              </a:lnSpc>
              <a:buFont typeface="Arial"/>
              <a:buChar char="•"/>
            </a:pPr>
            <a:r>
              <a:rPr lang="en-GB" sz="2400" noProof="0" dirty="0">
                <a:latin typeface="Arial" panose="020B0604020202020204" pitchFamily="34" charset="0"/>
                <a:ea typeface="Times New Roman"/>
                <a:cs typeface="Arial" panose="020B0604020202020204" pitchFamily="34" charset="0"/>
                <a:sym typeface="Times New Roman"/>
              </a:rPr>
              <a:t>The Shrewsbury failures demonstrate systemic failure in assuring quality to mothers and newborn babies.</a:t>
            </a:r>
          </a:p>
          <a:p>
            <a:pPr marL="582927" lvl="1" indent="-291463" algn="just">
              <a:lnSpc>
                <a:spcPts val="5399"/>
              </a:lnSpc>
              <a:buFont typeface="Arial"/>
              <a:buChar char="•"/>
            </a:pPr>
            <a:r>
              <a:rPr lang="en-GB" sz="2400" noProof="0" dirty="0">
                <a:latin typeface="Arial" panose="020B0604020202020204" pitchFamily="34" charset="0"/>
                <a:ea typeface="Times New Roman"/>
                <a:cs typeface="Arial" panose="020B0604020202020204" pitchFamily="34" charset="0"/>
                <a:sym typeface="Times New Roman"/>
              </a:rPr>
              <a:t>National Maternity and Neonatal Investigation in 2025 revealed similar failures continue at 14 other NHS maternity trusts in the UK.</a:t>
            </a:r>
          </a:p>
          <a:p>
            <a:pPr algn="just">
              <a:lnSpc>
                <a:spcPts val="5399"/>
              </a:lnSpc>
            </a:pPr>
            <a:endParaRPr lang="en-GB" noProof="0" dirty="0">
              <a:latin typeface="Arial" panose="020B0604020202020204" pitchFamily="34" charset="0"/>
              <a:ea typeface="Times New Roman"/>
              <a:cs typeface="Arial" panose="020B0604020202020204" pitchFamily="34" charset="0"/>
              <a:sym typeface="Times New Roman"/>
            </a:endParaRPr>
          </a:p>
        </p:txBody>
      </p:sp>
      <p:grpSp>
        <p:nvGrpSpPr>
          <p:cNvPr id="4" name="Group 4"/>
          <p:cNvGrpSpPr/>
          <p:nvPr/>
        </p:nvGrpSpPr>
        <p:grpSpPr>
          <a:xfrm rot="5400000">
            <a:off x="12028077" y="4567399"/>
            <a:ext cx="2020454" cy="11299900"/>
            <a:chOff x="0" y="0"/>
            <a:chExt cx="532136" cy="2976105"/>
          </a:xfrm>
        </p:grpSpPr>
        <p:sp>
          <p:nvSpPr>
            <p:cNvPr id="5" name="Freeform 5"/>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6" name="TextBox 6"/>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7" name="Freeform 7"/>
          <p:cNvSpPr/>
          <p:nvPr/>
        </p:nvSpPr>
        <p:spPr>
          <a:xfrm>
            <a:off x="14672295" y="8822569"/>
            <a:ext cx="3806571" cy="2083232"/>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grpSp>
        <p:nvGrpSpPr>
          <p:cNvPr id="8" name="Group 8"/>
          <p:cNvGrpSpPr/>
          <p:nvPr/>
        </p:nvGrpSpPr>
        <p:grpSpPr>
          <a:xfrm rot="1449780">
            <a:off x="-1010227" y="-3872838"/>
            <a:ext cx="2020454" cy="11299900"/>
            <a:chOff x="0" y="0"/>
            <a:chExt cx="532136" cy="2976105"/>
          </a:xfrm>
        </p:grpSpPr>
        <p:sp>
          <p:nvSpPr>
            <p:cNvPr id="9" name="Freeform 9"/>
            <p:cNvSpPr/>
            <p:nvPr/>
          </p:nvSpPr>
          <p:spPr>
            <a:xfrm>
              <a:off x="0" y="0"/>
              <a:ext cx="532136" cy="2976105"/>
            </a:xfrm>
            <a:custGeom>
              <a:avLst/>
              <a:gdLst/>
              <a:ahLst/>
              <a:cxnLst/>
              <a:rect l="l" t="t" r="r" b="b"/>
              <a:pathLst>
                <a:path w="532136" h="2976105">
                  <a:moveTo>
                    <a:pt x="0" y="0"/>
                  </a:moveTo>
                  <a:lnTo>
                    <a:pt x="532136" y="0"/>
                  </a:lnTo>
                  <a:lnTo>
                    <a:pt x="532136" y="2976105"/>
                  </a:lnTo>
                  <a:lnTo>
                    <a:pt x="0" y="2976105"/>
                  </a:lnTo>
                  <a:close/>
                </a:path>
              </a:pathLst>
            </a:custGeom>
            <a:solidFill>
              <a:srgbClr val="1C5739">
                <a:alpha val="56863"/>
              </a:srgbClr>
            </a:solidFill>
          </p:spPr>
          <p:txBody>
            <a:bodyPr/>
            <a:lstStyle/>
            <a:p>
              <a:endParaRPr lang="en-GB" noProof="0" dirty="0"/>
            </a:p>
          </p:txBody>
        </p:sp>
        <p:sp>
          <p:nvSpPr>
            <p:cNvPr id="10" name="TextBox 10"/>
            <p:cNvSpPr txBox="1"/>
            <p:nvPr/>
          </p:nvSpPr>
          <p:spPr>
            <a:xfrm>
              <a:off x="0" y="-19050"/>
              <a:ext cx="532136" cy="2995155"/>
            </a:xfrm>
            <a:prstGeom prst="rect">
              <a:avLst/>
            </a:prstGeom>
          </p:spPr>
          <p:txBody>
            <a:bodyPr lIns="50800" tIns="50800" rIns="50800" bIns="50800" rtlCol="0" anchor="ctr"/>
            <a:lstStyle/>
            <a:p>
              <a:pPr algn="ctr">
                <a:lnSpc>
                  <a:spcPts val="2859"/>
                </a:lnSpc>
              </a:pPr>
              <a:endParaRPr lang="en-GB" noProof="0" dirty="0"/>
            </a:p>
          </p:txBody>
        </p:sp>
      </p:grpSp>
      <p:sp>
        <p:nvSpPr>
          <p:cNvPr id="11" name="Freeform 11"/>
          <p:cNvSpPr/>
          <p:nvPr/>
        </p:nvSpPr>
        <p:spPr>
          <a:xfrm>
            <a:off x="-1677815" y="-12916"/>
            <a:ext cx="3806571" cy="2083232"/>
          </a:xfrm>
          <a:custGeom>
            <a:avLst/>
            <a:gdLst/>
            <a:ahLst/>
            <a:cxnLst/>
            <a:rect l="l" t="t" r="r" b="b"/>
            <a:pathLst>
              <a:path w="3806571" h="2083232">
                <a:moveTo>
                  <a:pt x="0" y="0"/>
                </a:moveTo>
                <a:lnTo>
                  <a:pt x="3806571" y="0"/>
                </a:lnTo>
                <a:lnTo>
                  <a:pt x="3806571" y="2083232"/>
                </a:lnTo>
                <a:lnTo>
                  <a:pt x="0" y="20832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2" name="TextBox 12"/>
          <p:cNvSpPr txBox="1"/>
          <p:nvPr/>
        </p:nvSpPr>
        <p:spPr>
          <a:xfrm>
            <a:off x="8695324" y="671463"/>
            <a:ext cx="13223917" cy="448841"/>
          </a:xfrm>
          <a:prstGeom prst="rect">
            <a:avLst/>
          </a:prstGeom>
        </p:spPr>
        <p:txBody>
          <a:bodyPr lIns="0" tIns="0" rIns="0" bIns="0" rtlCol="0" anchor="t">
            <a:spAutoFit/>
          </a:bodyPr>
          <a:lstStyle/>
          <a:p>
            <a:pPr marL="0" lvl="0" indent="0" algn="l">
              <a:lnSpc>
                <a:spcPts val="3465"/>
              </a:lnSpc>
              <a:spcBef>
                <a:spcPct val="0"/>
              </a:spcBef>
            </a:pPr>
            <a:r>
              <a:rPr lang="en-GB" sz="3500" b="1" spc="122" noProof="0" dirty="0">
                <a:latin typeface="Arial" panose="020B0604020202020204" pitchFamily="34" charset="0"/>
                <a:ea typeface="Times New Roman Bold"/>
                <a:cs typeface="Arial" panose="020B0604020202020204" pitchFamily="34" charset="0"/>
                <a:sym typeface="Times New Roman Bold"/>
              </a:rPr>
              <a:t>CONCLUSION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noProof="0" dirty="0"/>
          </a:p>
        </p:txBody>
      </p:sp>
      <p:sp>
        <p:nvSpPr>
          <p:cNvPr id="3" name="TextBox 3"/>
          <p:cNvSpPr txBox="1"/>
          <p:nvPr/>
        </p:nvSpPr>
        <p:spPr>
          <a:xfrm>
            <a:off x="378209" y="730918"/>
            <a:ext cx="17531582" cy="9018366"/>
          </a:xfrm>
          <a:prstGeom prst="rect">
            <a:avLst/>
          </a:prstGeom>
        </p:spPr>
        <p:txBody>
          <a:bodyPr wrap="square" lIns="0" tIns="0" rIns="0" bIns="0" rtlCol="0" anchor="t">
            <a:spAutoFit/>
          </a:bodyPr>
          <a:lstStyle/>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AIMS (2023). </a:t>
            </a:r>
            <a:r>
              <a:rPr lang="en-GB" sz="1600" i="1" dirty="0">
                <a:latin typeface="Arial" panose="020B0604020202020204" pitchFamily="34" charset="0"/>
                <a:cs typeface="Arial" panose="020B0604020202020204" pitchFamily="34" charset="0"/>
              </a:rPr>
              <a:t>MBRRACE-UK Reports – Shocking Racial and Socioeconomic Inequalities Continue and Even Widen </a:t>
            </a:r>
            <a:r>
              <a:rPr lang="en-GB" sz="1600" dirty="0">
                <a:latin typeface="Arial" panose="020B0604020202020204" pitchFamily="34" charset="0"/>
                <a:cs typeface="Arial" panose="020B0604020202020204" pitchFamily="34" charset="0"/>
              </a:rPr>
              <a:t>Available at:</a:t>
            </a:r>
            <a:r>
              <a:rPr lang="en-GB" sz="1600" dirty="0">
                <a:latin typeface="Arial" panose="020B0604020202020204" pitchFamily="34" charset="0"/>
                <a:cs typeface="Arial" panose="020B0604020202020204" pitchFamily="34" charset="0"/>
                <a:hlinkClick r:id="rId4"/>
              </a:rPr>
              <a:t> https://www.aims.org.uk/journal/item/maternal-deaths-mbrrace-updates</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BBC (2022). </a:t>
            </a:r>
            <a:r>
              <a:rPr lang="en-GB" sz="1600" i="1" dirty="0">
                <a:latin typeface="Arial" panose="020B0604020202020204" pitchFamily="34" charset="0"/>
                <a:cs typeface="Arial" panose="020B0604020202020204" pitchFamily="34" charset="0"/>
              </a:rPr>
              <a:t>Shrewsbury maternity scandal: Repeated failures led to deaths</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5"/>
              </a:rPr>
              <a:t> https://www.bbc.com/news/uk-england-shropshire-60925959</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BBC (2023). </a:t>
            </a:r>
            <a:r>
              <a:rPr lang="en-GB" sz="1600" i="1" dirty="0">
                <a:latin typeface="Arial" panose="020B0604020202020204" pitchFamily="34" charset="0"/>
                <a:cs typeface="Arial" panose="020B0604020202020204" pitchFamily="34" charset="0"/>
              </a:rPr>
              <a:t>Most NHS maternity units not safe enough, says regulator.</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6"/>
              </a:rPr>
              <a:t> https://www.bbc.com/news/health-67238868</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BBC (2025). Maternity care: 14 NHS trusts to be investigated over “failures.” Available at:</a:t>
            </a:r>
            <a:r>
              <a:rPr lang="en-GB" sz="1600" dirty="0">
                <a:latin typeface="Arial" panose="020B0604020202020204" pitchFamily="34" charset="0"/>
                <a:cs typeface="Arial" panose="020B0604020202020204" pitchFamily="34" charset="0"/>
                <a:hlinkClick r:id="rId7"/>
              </a:rPr>
              <a:t> https://www.bbc.com/news/articles/ckg6xj1vz70o</a:t>
            </a:r>
            <a:r>
              <a:rPr lang="en-GB" sz="1600" dirty="0">
                <a:latin typeface="Arial" panose="020B0604020202020204" pitchFamily="34" charset="0"/>
                <a:cs typeface="Arial" panose="020B0604020202020204" pitchFamily="34" charset="0"/>
              </a:rPr>
              <a:t>(Accessed: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Becvar, R.J., Becvar, D.S. and Reif, L.V. (2023). </a:t>
            </a:r>
            <a:r>
              <a:rPr lang="en-GB" sz="1600" i="1" dirty="0">
                <a:latin typeface="Arial" panose="020B0604020202020204" pitchFamily="34" charset="0"/>
                <a:cs typeface="Arial" panose="020B0604020202020204" pitchFamily="34" charset="0"/>
              </a:rPr>
              <a:t>Systems theory and family therapy: A primer</a:t>
            </a:r>
            <a:r>
              <a:rPr lang="en-GB" sz="1600" dirty="0">
                <a:latin typeface="Arial" panose="020B0604020202020204" pitchFamily="34" charset="0"/>
                <a:cs typeface="Arial" panose="020B0604020202020204" pitchFamily="34" charset="0"/>
              </a:rPr>
              <a:t>. Bloomsbury Publishing USA.</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CQC (2022). </a:t>
            </a:r>
            <a:r>
              <a:rPr lang="en-GB" sz="1600" i="1" dirty="0">
                <a:latin typeface="Arial" panose="020B0604020202020204" pitchFamily="34" charset="0"/>
                <a:cs typeface="Arial" panose="020B0604020202020204" pitchFamily="34" charset="0"/>
              </a:rPr>
              <a:t>Safety, equity and engagement in maternity services | care quality commission</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8"/>
              </a:rPr>
              <a:t> https://www.cqc.org.uk/publications/themes-care/safety-equity-engagement-maternity-services</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CQC (2023). </a:t>
            </a:r>
            <a:r>
              <a:rPr lang="en-GB" sz="1600" i="1" dirty="0">
                <a:latin typeface="Arial" panose="020B0604020202020204" pitchFamily="34" charset="0"/>
                <a:cs typeface="Arial" panose="020B0604020202020204" pitchFamily="34" charset="0"/>
              </a:rPr>
              <a:t>The Health and Care Workforce</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9"/>
              </a:rPr>
              <a:t> https://www.cqc.org.uk/publications/major-report/state-care/2022-2023/workforce</a:t>
            </a:r>
            <a:r>
              <a:rPr lang="en-GB" sz="1600" u="sng"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CQC (2024) </a:t>
            </a:r>
            <a:r>
              <a:rPr lang="en-GB" sz="1600" i="1" dirty="0">
                <a:latin typeface="Arial" panose="020B0604020202020204" pitchFamily="34" charset="0"/>
                <a:cs typeface="Arial" panose="020B0604020202020204" pitchFamily="34" charset="0"/>
              </a:rPr>
              <a:t>National review of maternity services in England 2022 to 2024</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10"/>
              </a:rPr>
              <a:t> https://www.cqc.org.uk/publications/maternity-services-2022-2024</a:t>
            </a:r>
            <a:r>
              <a:rPr lang="en-GB" sz="1600" u="sng"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CQC, (2025). </a:t>
            </a:r>
            <a:r>
              <a:rPr lang="en-GB" sz="1600" i="1" dirty="0">
                <a:latin typeface="Arial" panose="020B0604020202020204" pitchFamily="34" charset="0"/>
                <a:cs typeface="Arial" panose="020B0604020202020204" pitchFamily="34" charset="0"/>
              </a:rPr>
              <a:t>The state of health care and adult social care in England 2024/25.</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11"/>
              </a:rPr>
              <a:t> https://www.cqc.org.uk/publications/major-report/state-care/2024-2025/focus/maternity</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Gov. UK (2022). </a:t>
            </a:r>
            <a:r>
              <a:rPr lang="en-GB" sz="1600" i="1" dirty="0">
                <a:latin typeface="Arial" panose="020B0604020202020204" pitchFamily="34" charset="0"/>
                <a:cs typeface="Arial" panose="020B0604020202020204" pitchFamily="34" charset="0"/>
              </a:rPr>
              <a:t>Ockenden Report</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12"/>
              </a:rPr>
              <a:t> https://assets.publishing.service.gov.uk/media/624332fe8fa8f527744f0615/Final-Ockenden-Report-web-accessible.pdf</a:t>
            </a:r>
            <a:r>
              <a:rPr lang="en-GB" sz="1600" u="sng"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Healthwatch Brightonandhove (2024). </a:t>
            </a:r>
            <a:r>
              <a:rPr lang="en-GB" sz="1600" i="1" dirty="0">
                <a:latin typeface="Arial" panose="020B0604020202020204" pitchFamily="34" charset="0"/>
                <a:cs typeface="Arial" panose="020B0604020202020204" pitchFamily="34" charset="0"/>
              </a:rPr>
              <a:t>CQC Report - National Review of Maternity Services in England 2022-2024 </a:t>
            </a:r>
            <a:r>
              <a:rPr lang="en-GB" sz="1600" dirty="0">
                <a:latin typeface="Arial" panose="020B0604020202020204" pitchFamily="34" charset="0"/>
                <a:cs typeface="Arial" panose="020B0604020202020204" pitchFamily="34" charset="0"/>
              </a:rPr>
              <a:t>Available at:</a:t>
            </a:r>
            <a:r>
              <a:rPr lang="en-GB" sz="1600" dirty="0">
                <a:latin typeface="Arial" panose="020B0604020202020204" pitchFamily="34" charset="0"/>
                <a:cs typeface="Arial" panose="020B0604020202020204" pitchFamily="34" charset="0"/>
                <a:hlinkClick r:id="rId13"/>
              </a:rPr>
              <a:t> https://www.healthwatchbrightonandhove.co.uk/news/2024-09-25/cqc-report-national-review-maternity-services-england-2022-2024</a:t>
            </a:r>
            <a:r>
              <a:rPr lang="en-GB" sz="1600" u="sng"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Kumah, A., Nwogu, C.N., Issah, A.R., Obot, E., </a:t>
            </a:r>
            <a:r>
              <a:rPr lang="en-GB" sz="1600" dirty="0" err="1">
                <a:latin typeface="Arial" panose="020B0604020202020204" pitchFamily="34" charset="0"/>
                <a:cs typeface="Arial" panose="020B0604020202020204" pitchFamily="34" charset="0"/>
              </a:rPr>
              <a:t>Kanamitie</a:t>
            </a:r>
            <a:r>
              <a:rPr lang="en-GB" sz="1600" dirty="0">
                <a:latin typeface="Arial" panose="020B0604020202020204" pitchFamily="34" charset="0"/>
                <a:cs typeface="Arial" panose="020B0604020202020204" pitchFamily="34" charset="0"/>
              </a:rPr>
              <a:t>, D.T., Sifa, J.S. and Aidoo, L.A., (2024). </a:t>
            </a:r>
            <a:r>
              <a:rPr lang="en-GB" sz="1600" dirty="0" err="1">
                <a:latin typeface="Arial" panose="020B0604020202020204" pitchFamily="34" charset="0"/>
                <a:cs typeface="Arial" panose="020B0604020202020204" pitchFamily="34" charset="0"/>
              </a:rPr>
              <a:t>‘Cause</a:t>
            </a:r>
            <a:r>
              <a:rPr lang="en-GB" sz="1600" dirty="0">
                <a:latin typeface="Arial" panose="020B0604020202020204" pitchFamily="34" charset="0"/>
                <a:cs typeface="Arial" panose="020B0604020202020204" pitchFamily="34" charset="0"/>
              </a:rPr>
              <a:t>-and-effect (fishbone) diagram: a tool for generating and organizing quality improvement ideas’. </a:t>
            </a:r>
            <a:r>
              <a:rPr lang="en-GB" sz="1600" i="1" dirty="0">
                <a:latin typeface="Arial" panose="020B0604020202020204" pitchFamily="34" charset="0"/>
                <a:cs typeface="Arial" panose="020B0604020202020204" pitchFamily="34" charset="0"/>
              </a:rPr>
              <a:t>Global Journal on Quality and Safety in Healthcare</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7</a:t>
            </a:r>
            <a:r>
              <a:rPr lang="en-GB" sz="1600" dirty="0">
                <a:latin typeface="Arial" panose="020B0604020202020204" pitchFamily="34" charset="0"/>
                <a:cs typeface="Arial" panose="020B0604020202020204" pitchFamily="34" charset="0"/>
              </a:rPr>
              <a:t>(2), pp.85-87. Available at:</a:t>
            </a:r>
            <a:r>
              <a:rPr lang="en-GB" sz="1600" dirty="0">
                <a:latin typeface="Arial" panose="020B0604020202020204" pitchFamily="34" charset="0"/>
                <a:cs typeface="Arial" panose="020B0604020202020204" pitchFamily="34" charset="0"/>
                <a:hlinkClick r:id="rId14"/>
              </a:rPr>
              <a:t> https://pmc.ncbi.nlm.nih.gov/articles/PMC11077513/</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Lavallee, L. (2022). ‘Ockenden report exposes failure in national policy for maternity services.’ </a:t>
            </a:r>
            <a:r>
              <a:rPr lang="en-GB" sz="1600" i="1" dirty="0">
                <a:latin typeface="Arial" panose="020B0604020202020204" pitchFamily="34" charset="0"/>
                <a:cs typeface="Arial" panose="020B0604020202020204" pitchFamily="34" charset="0"/>
              </a:rPr>
              <a:t>BMJ</a:t>
            </a:r>
            <a:r>
              <a:rPr lang="en-GB" sz="1600" dirty="0">
                <a:latin typeface="Arial" panose="020B0604020202020204" pitchFamily="34" charset="0"/>
                <a:cs typeface="Arial" panose="020B0604020202020204" pitchFamily="34" charset="0"/>
              </a:rPr>
              <a:t>, p.o1114. Available at:</a:t>
            </a:r>
            <a:r>
              <a:rPr lang="en-GB" sz="1600" dirty="0">
                <a:latin typeface="Arial" panose="020B0604020202020204" pitchFamily="34" charset="0"/>
                <a:cs typeface="Arial" panose="020B0604020202020204" pitchFamily="34" charset="0"/>
                <a:hlinkClick r:id="rId15"/>
              </a:rPr>
              <a:t> https://doi.org/10.1136/bmj.o1114</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Lazányi, K., (2025). Cheese? </a:t>
            </a:r>
            <a:r>
              <a:rPr lang="en-GB" sz="1600" i="1" dirty="0">
                <a:latin typeface="Arial" panose="020B0604020202020204" pitchFamily="34" charset="0"/>
                <a:cs typeface="Arial" panose="020B0604020202020204" pitchFamily="34" charset="0"/>
              </a:rPr>
              <a:t>Exploring the inherent limits of safety and the human factor. Springer</a:t>
            </a:r>
            <a:r>
              <a:rPr lang="en-GB" sz="1600" dirty="0">
                <a:latin typeface="Arial" panose="020B0604020202020204" pitchFamily="34" charset="0"/>
                <a:cs typeface="Arial" panose="020B0604020202020204" pitchFamily="34" charset="0"/>
              </a:rPr>
              <a:t>. Budapest, Hungary. Springer</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Maternity &amp; Midwifery Forum (2025). </a:t>
            </a:r>
            <a:r>
              <a:rPr lang="en-GB" sz="1600" i="1" dirty="0">
                <a:latin typeface="Arial" panose="020B0604020202020204" pitchFamily="34" charset="0"/>
                <a:cs typeface="Arial" panose="020B0604020202020204" pitchFamily="34" charset="0"/>
              </a:rPr>
              <a:t>Ensuring safe quality care for all women, babies and families – radical, system-wide change is needed</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16"/>
              </a:rPr>
              <a:t> https://maternityandmidwifery.co.uk/ensuring-safe-quality-care-for-all-women-babies-and-families-radical-system-wide-change-is-needed/</a:t>
            </a:r>
            <a:r>
              <a:rPr lang="en-GB" sz="1600" dirty="0">
                <a:latin typeface="Arial" panose="020B0604020202020204" pitchFamily="34" charset="0"/>
                <a:cs typeface="Arial" panose="020B0604020202020204" pitchFamily="34" charset="0"/>
              </a:rPr>
              <a:t>(Accessed: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Ockenden Report (2022) </a:t>
            </a:r>
            <a:r>
              <a:rPr lang="en-GB" sz="1600" i="1" dirty="0">
                <a:latin typeface="Arial" panose="020B0604020202020204" pitchFamily="34" charset="0"/>
                <a:cs typeface="Arial" panose="020B0604020202020204" pitchFamily="34" charset="0"/>
              </a:rPr>
              <a:t>Final Report of the Independent Review of Maternity Services at The Shrewsbury and Telford Hospital NHS Trust</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17"/>
              </a:rPr>
              <a:t> https://www.ockendenmaternityreview.org.uk/wp-content/uploads/2022/03/FINAL_INDEPENDENT_MATERNITY_REVIEW_OF_MATERNITY_SERVICES_REPORT.pdf</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Ockenden, D. (2022) </a:t>
            </a:r>
            <a:r>
              <a:rPr lang="en-GB" sz="1600" i="1" dirty="0">
                <a:latin typeface="Arial" panose="020B0604020202020204" pitchFamily="34" charset="0"/>
                <a:cs typeface="Arial" panose="020B0604020202020204" pitchFamily="34" charset="0"/>
              </a:rPr>
              <a:t>Final Report of the Independent Review of Maternity Services at The Shrewsbury and Telford Hospital NHS Trust</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18"/>
              </a:rPr>
              <a:t> https://www.gov.uk/government/publications/final-report-of-the-ockenden-review</a:t>
            </a:r>
            <a:r>
              <a:rPr lang="en-GB" sz="1600" dirty="0">
                <a:latin typeface="Arial" panose="020B0604020202020204" pitchFamily="34" charset="0"/>
                <a:cs typeface="Arial" panose="020B0604020202020204" pitchFamily="34" charset="0"/>
              </a:rPr>
              <a:t>(Accessed: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Parliament.UK (2026). </a:t>
            </a:r>
            <a:r>
              <a:rPr lang="en-GB" sz="1600" i="1" dirty="0">
                <a:latin typeface="Arial" panose="020B0604020202020204" pitchFamily="34" charset="0"/>
                <a:cs typeface="Arial" panose="020B0604020202020204" pitchFamily="34" charset="0"/>
              </a:rPr>
              <a:t>Maternal Mortality - Hansard. </a:t>
            </a:r>
            <a:r>
              <a:rPr lang="en-GB" sz="1600" dirty="0">
                <a:latin typeface="Arial" panose="020B0604020202020204" pitchFamily="34" charset="0"/>
                <a:cs typeface="Arial" panose="020B0604020202020204" pitchFamily="34" charset="0"/>
              </a:rPr>
              <a:t>Available at:</a:t>
            </a:r>
            <a:r>
              <a:rPr lang="en-GB" sz="1600" dirty="0">
                <a:latin typeface="Arial" panose="020B0604020202020204" pitchFamily="34" charset="0"/>
                <a:cs typeface="Arial" panose="020B0604020202020204" pitchFamily="34" charset="0"/>
                <a:hlinkClick r:id="rId19"/>
              </a:rPr>
              <a:t> https://hansard.parliament.uk/lords/2026-01-20/debates/C881F6CE-1880-46F5-83B6-0C624F63E7F5/MaternalMortality</a:t>
            </a:r>
            <a:r>
              <a:rPr lang="en-GB" sz="1600" dirty="0">
                <a:latin typeface="Arial" panose="020B0604020202020204" pitchFamily="34" charset="0"/>
                <a:cs typeface="Arial" panose="020B0604020202020204" pitchFamily="34" charset="0"/>
              </a:rPr>
              <a:t>(Accessed: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Şimşek Bulgulu, Ö., </a:t>
            </a:r>
            <a:r>
              <a:rPr lang="en-GB" sz="1600" dirty="0" err="1">
                <a:latin typeface="Arial" panose="020B0604020202020204" pitchFamily="34" charset="0"/>
                <a:cs typeface="Arial" panose="020B0604020202020204" pitchFamily="34" charset="0"/>
              </a:rPr>
              <a:t>Gökçay</a:t>
            </a:r>
            <a:r>
              <a:rPr lang="en-GB" sz="1600" dirty="0">
                <a:latin typeface="Arial" panose="020B0604020202020204" pitchFamily="34" charset="0"/>
                <a:cs typeface="Arial" panose="020B0604020202020204" pitchFamily="34" charset="0"/>
              </a:rPr>
              <a:t>, G., Akkuş, Y. and </a:t>
            </a:r>
            <a:r>
              <a:rPr lang="en-GB" sz="1600" dirty="0" err="1">
                <a:latin typeface="Arial" panose="020B0604020202020204" pitchFamily="34" charset="0"/>
                <a:cs typeface="Arial" panose="020B0604020202020204" pitchFamily="34" charset="0"/>
              </a:rPr>
              <a:t>Bağış</a:t>
            </a:r>
            <a:r>
              <a:rPr lang="en-GB" sz="1600" dirty="0">
                <a:latin typeface="Arial" panose="020B0604020202020204" pitchFamily="34" charset="0"/>
                <a:cs typeface="Arial" panose="020B0604020202020204" pitchFamily="34" charset="0"/>
              </a:rPr>
              <a:t>, K.O. (2025). ‘Midwifery workforce preparedness and competence in disaster situations: a qualitative study.’ </a:t>
            </a:r>
            <a:r>
              <a:rPr lang="en-GB" sz="1600" i="1" dirty="0">
                <a:latin typeface="Arial" panose="020B0604020202020204" pitchFamily="34" charset="0"/>
                <a:cs typeface="Arial" panose="020B0604020202020204" pitchFamily="34" charset="0"/>
              </a:rPr>
              <a:t>BMC Nursing</a:t>
            </a:r>
            <a:r>
              <a:rPr lang="en-GB" sz="1600" dirty="0">
                <a:latin typeface="Arial" panose="020B0604020202020204" pitchFamily="34" charset="0"/>
                <a:cs typeface="Arial" panose="020B0604020202020204" pitchFamily="34" charset="0"/>
              </a:rPr>
              <a:t>, 24(1). Available at:</a:t>
            </a:r>
            <a:r>
              <a:rPr lang="en-GB" sz="1600" dirty="0">
                <a:latin typeface="Arial" panose="020B0604020202020204" pitchFamily="34" charset="0"/>
                <a:cs typeface="Arial" panose="020B0604020202020204" pitchFamily="34" charset="0"/>
                <a:hlinkClick r:id="rId20"/>
              </a:rPr>
              <a:t> https://link.springer.com/article/10.1186/s12912-025-04103-8</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The Guardian (2022). </a:t>
            </a:r>
            <a:r>
              <a:rPr lang="en-GB" sz="1600" i="1" dirty="0">
                <a:latin typeface="Arial" panose="020B0604020202020204" pitchFamily="34" charset="0"/>
                <a:cs typeface="Arial" panose="020B0604020202020204" pitchFamily="34" charset="0"/>
              </a:rPr>
              <a:t>Shropshire maternity scandal: 300 babies died or left brain-damaged, says report.</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21"/>
              </a:rPr>
              <a:t> https://www.theguardian.com/society/2022/mar/26/shropshire-maternity-scandal-300-babies-died-or-left-brain-damaged-says-report</a:t>
            </a:r>
            <a:r>
              <a:rPr lang="en-GB" sz="1600" dirty="0">
                <a:latin typeface="Arial" panose="020B0604020202020204" pitchFamily="34" charset="0"/>
                <a:cs typeface="Arial" panose="020B0604020202020204" pitchFamily="34" charset="0"/>
              </a:rPr>
              <a:t> (Accessed: 18 July 2026)</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The Guardian (2026). </a:t>
            </a:r>
            <a:r>
              <a:rPr lang="en-GB" sz="1600" i="1" dirty="0">
                <a:latin typeface="Arial" panose="020B0604020202020204" pitchFamily="34" charset="0"/>
                <a:cs typeface="Arial" panose="020B0604020202020204" pitchFamily="34" charset="0"/>
              </a:rPr>
              <a:t>NHS medical negligence persisting in England ‘despite 24 years of warnings’</a:t>
            </a:r>
            <a:r>
              <a:rPr lang="en-GB" sz="1600" dirty="0">
                <a:latin typeface="Arial" panose="020B0604020202020204" pitchFamily="34" charset="0"/>
                <a:cs typeface="Arial" panose="020B0604020202020204" pitchFamily="34" charset="0"/>
              </a:rPr>
              <a:t>. Available at:</a:t>
            </a:r>
            <a:r>
              <a:rPr lang="en-GB" sz="1600" dirty="0">
                <a:latin typeface="Arial" panose="020B0604020202020204" pitchFamily="34" charset="0"/>
                <a:cs typeface="Arial" panose="020B0604020202020204" pitchFamily="34" charset="0"/>
                <a:hlinkClick r:id="rId22"/>
              </a:rPr>
              <a:t> https://www.theguardian.com/society/2026/jan/30/nhs-medical-negligence-persisting-in-england-despite-24-years-of-warnings</a:t>
            </a:r>
            <a:r>
              <a:rPr lang="en-GB" sz="1600" dirty="0">
                <a:latin typeface="Arial" panose="020B0604020202020204" pitchFamily="34" charset="0"/>
                <a:cs typeface="Arial" panose="020B0604020202020204" pitchFamily="34" charset="0"/>
              </a:rPr>
              <a:t> (Accessed: 18 July 2026) </a:t>
            </a:r>
            <a:endParaRPr lang="en-IN" sz="1600" dirty="0">
              <a:latin typeface="Arial" panose="020B0604020202020204" pitchFamily="34" charset="0"/>
              <a:cs typeface="Arial" panose="020B0604020202020204" pitchFamily="34" charset="0"/>
            </a:endParaRPr>
          </a:p>
          <a:p>
            <a:pPr marL="285750" indent="-285750" algn="just">
              <a:lnSpc>
                <a:spcPts val="2399"/>
              </a:lnSpc>
              <a:buFont typeface="Arial" panose="020B0604020202020204" pitchFamily="34" charset="0"/>
              <a:buChar char="•"/>
            </a:pPr>
            <a:endParaRPr lang="en-GB" sz="1400" noProof="0" dirty="0">
              <a:solidFill>
                <a:srgbClr val="040506"/>
              </a:solidFill>
              <a:latin typeface="Arial" panose="020B0604020202020204" pitchFamily="34" charset="0"/>
              <a:ea typeface="Times New Roman"/>
              <a:cs typeface="Arial" panose="020B0604020202020204" pitchFamily="34" charset="0"/>
              <a:sym typeface="Times New Roman"/>
            </a:endParaRPr>
          </a:p>
        </p:txBody>
      </p:sp>
      <p:sp>
        <p:nvSpPr>
          <p:cNvPr id="4" name="TextBox 4"/>
          <p:cNvSpPr txBox="1"/>
          <p:nvPr/>
        </p:nvSpPr>
        <p:spPr>
          <a:xfrm>
            <a:off x="1143000" y="282077"/>
            <a:ext cx="16766791" cy="448841"/>
          </a:xfrm>
          <a:prstGeom prst="rect">
            <a:avLst/>
          </a:prstGeom>
        </p:spPr>
        <p:txBody>
          <a:bodyPr wrap="square" lIns="0" tIns="0" rIns="0" bIns="0" rtlCol="0" anchor="t">
            <a:spAutoFit/>
          </a:bodyPr>
          <a:lstStyle/>
          <a:p>
            <a:pPr marL="0" lvl="0" indent="0" algn="ctr">
              <a:lnSpc>
                <a:spcPts val="3465"/>
              </a:lnSpc>
              <a:spcBef>
                <a:spcPct val="0"/>
              </a:spcBef>
            </a:pPr>
            <a:r>
              <a:rPr lang="en-GB" sz="3500" b="1" spc="122" noProof="0" dirty="0">
                <a:solidFill>
                  <a:srgbClr val="040506"/>
                </a:solidFill>
                <a:latin typeface="Arial" panose="020B0604020202020204" pitchFamily="34" charset="0"/>
                <a:ea typeface="Times New Roman Bold"/>
                <a:cs typeface="Arial" panose="020B0604020202020204" pitchFamily="34" charset="0"/>
                <a:sym typeface="Times New Roman Bold"/>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2935</Words>
  <Application>Microsoft Office PowerPoint</Application>
  <PresentationFormat>Custom</PresentationFormat>
  <Paragraphs>147</Paragraphs>
  <Slides>15</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jenish hirani</dc:creator>
  <cp:lastModifiedBy>Dr. jenish hirani</cp:lastModifiedBy>
  <cp:revision>1</cp:revision>
  <dcterms:created xsi:type="dcterms:W3CDTF">2006-08-16T00:00:00Z</dcterms:created>
  <dcterms:modified xsi:type="dcterms:W3CDTF">2026-07-20T22:06:52Z</dcterms:modified>
  <dc:identifier>DAHPt6P176s</dc:identifier>
</cp:coreProperties>
</file>