
<file path=[Content_Types].xml><?xml version="1.0" encoding="utf-8"?>
<Types xmlns="http://schemas.openxmlformats.org/package/2006/content-types">
  <Default Extension="xml" ContentType="application/xml"/>
  <Default Extension="jpg" ContentType="image/jpeg"/>
  <Default Extension="jpeg" ContentType="image/jpeg"/>
  <Default Extension="mp4" ContentType="video/unknown"/>
  <Default Extension="rels" ContentType="application/vnd.openxmlformats-package.relationships+xml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63" r:id="rId3"/>
    <p:sldId id="264" r:id="rId4"/>
    <p:sldId id="277" r:id="rId5"/>
    <p:sldId id="279" r:id="rId6"/>
    <p:sldId id="273" r:id="rId7"/>
    <p:sldId id="274" r:id="rId8"/>
    <p:sldId id="278" r:id="rId9"/>
    <p:sldId id="282" r:id="rId10"/>
    <p:sldId id="275" r:id="rId11"/>
    <p:sldId id="281" r:id="rId12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4158" autoAdjust="0"/>
  </p:normalViewPr>
  <p:slideViewPr>
    <p:cSldViewPr snapToGrid="0" snapToObjects="1">
      <p:cViewPr varScale="1">
        <p:scale>
          <a:sx n="69" d="100"/>
          <a:sy n="69" d="100"/>
        </p:scale>
        <p:origin x="-760" y="-112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notesMaster" Target="notesMasters/notesMaster1.xml"/><Relationship Id="rId14" Type="http://schemas.openxmlformats.org/officeDocument/2006/relationships/printerSettings" Target="printerSettings/printerSettings1.bin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CB5442-2C3D-EB40-A27F-E2878311DC87}" type="datetimeFigureOut">
              <a:rPr lang="en-US" smtClean="0"/>
              <a:t>04/02/20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E28071-5F08-7741-BAED-BB8D96773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64903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28071-5F08-7741-BAED-BB8D9677363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1943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28071-5F08-7741-BAED-BB8D9677363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2116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28071-5F08-7741-BAED-BB8D9677363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5780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28071-5F08-7741-BAED-BB8D9677363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6927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 smtClean="0">
                <a:solidFill>
                  <a:srgbClr val="EEF0F1"/>
                </a:solidFill>
                <a:latin typeface="Roboto-Regular"/>
              </a:rPr>
              <a:t>An </a:t>
            </a:r>
            <a:r>
              <a:rPr lang="en-US" sz="1200" dirty="0" smtClean="0">
                <a:solidFill>
                  <a:srgbClr val="EEF0F1"/>
                </a:solidFill>
                <a:latin typeface="Roboto-Regular"/>
              </a:rPr>
              <a:t>Allegory Of Immortality poster by </a:t>
            </a:r>
            <a:r>
              <a:rPr lang="en-US" sz="1200" dirty="0" err="1" smtClean="0">
                <a:solidFill>
                  <a:srgbClr val="EEF0F1"/>
                </a:solidFill>
                <a:latin typeface="Roboto-Regular"/>
              </a:rPr>
              <a:t>Giulio</a:t>
            </a:r>
            <a:r>
              <a:rPr lang="en-US" sz="1200" dirty="0" smtClean="0">
                <a:solidFill>
                  <a:srgbClr val="EEF0F1"/>
                </a:solidFill>
                <a:latin typeface="Roboto-Regular"/>
              </a:rPr>
              <a:t> Romano.</a:t>
            </a:r>
            <a:endParaRPr lang="en-US" baseline="0" dirty="0" smtClean="0"/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28071-5F08-7741-BAED-BB8D9677363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6927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28071-5F08-7741-BAED-BB8D9677363C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5471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28071-5F08-7741-BAED-BB8D9677363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6927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28071-5F08-7741-BAED-BB8D9677363C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5471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28071-5F08-7741-BAED-BB8D9677363C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5471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28071-5F08-7741-BAED-BB8D9677363C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11614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28071-5F08-7741-BAED-BB8D9677363C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1161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04/02/20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6425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04/02/20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7026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04/02/20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364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04/02/20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04352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04/02/20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5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04/02/20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0750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04/02/20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2380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04/02/20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7980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04/02/20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2278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04/02/20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827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04/02/20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119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F7E6B5-523B-0D4C-A2B7-8CAA2DAD7D43}" type="datetimeFigureOut">
              <a:rPr lang="en-US" smtClean="0"/>
              <a:t>04/02/20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974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2.jpg"/><Relationship Id="rId5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notesSlide" Target="../notesSlides/notesSlide3.xml"/><Relationship Id="rId5" Type="http://schemas.openxmlformats.org/officeDocument/2006/relationships/image" Target="../media/image5.png"/><Relationship Id="rId1" Type="http://schemas.microsoft.com/office/2007/relationships/media" Target="../media/media1.mp4"/><Relationship Id="rId2" Type="http://schemas.openxmlformats.org/officeDocument/2006/relationships/video" Target="../media/media1.mp4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4" Type="http://schemas.openxmlformats.org/officeDocument/2006/relationships/image" Target="../media/image10.png"/><Relationship Id="rId5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2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4" Type="http://schemas.openxmlformats.org/officeDocument/2006/relationships/image" Target="../media/image14.jp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3037" y="1694266"/>
            <a:ext cx="4590240" cy="1102519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Expanding your Research 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4596446" y="3458115"/>
            <a:ext cx="36984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chemeClr val="bg1">
                    <a:lumMod val="50000"/>
                  </a:schemeClr>
                </a:solidFill>
              </a:rPr>
              <a:t>Week 1 </a:t>
            </a:r>
            <a:r>
              <a:rPr lang="mr-IN" dirty="0" smtClean="0">
                <a:solidFill>
                  <a:schemeClr val="bg1">
                    <a:lumMod val="50000"/>
                  </a:schemeClr>
                </a:solidFill>
              </a:rPr>
              <a:t>–</a:t>
            </a:r>
            <a:r>
              <a:rPr lang="en-US" dirty="0" smtClean="0">
                <a:solidFill>
                  <a:schemeClr val="bg1">
                    <a:lumMod val="50000"/>
                  </a:schemeClr>
                </a:solidFill>
              </a:rPr>
              <a:t> Research and Development   </a:t>
            </a:r>
            <a:endParaRPr lang="en-US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3733"/>
            <a:ext cx="3737884" cy="2093215"/>
          </a:xfrm>
          <a:prstGeom prst="rect">
            <a:avLst/>
          </a:prstGeom>
        </p:spPr>
      </p:pic>
      <p:pic>
        <p:nvPicPr>
          <p:cNvPr id="3" name="Picture 2" descr="nordic-dramas-amazon-netflix-670x335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58505"/>
            <a:ext cx="3737884" cy="1868942"/>
          </a:xfrm>
          <a:prstGeom prst="rect">
            <a:avLst/>
          </a:prstGeom>
        </p:spPr>
      </p:pic>
      <p:pic>
        <p:nvPicPr>
          <p:cNvPr id="13" name="Picture 12" descr="Screen Shot 2017-01-30 at 16.06.41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10562"/>
            <a:ext cx="3737884" cy="1832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82076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784472" y="397934"/>
            <a:ext cx="384626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dirty="0" smtClean="0"/>
              <a:t>Story Development Workshop</a:t>
            </a:r>
          </a:p>
          <a:p>
            <a:pPr algn="ctr"/>
            <a:r>
              <a:rPr lang="en-US" sz="2000" i="1" dirty="0">
                <a:solidFill>
                  <a:schemeClr val="bg1">
                    <a:lumMod val="50000"/>
                  </a:schemeClr>
                </a:solidFill>
              </a:rPr>
              <a:t>J</a:t>
            </a:r>
            <a:r>
              <a:rPr lang="en-US" sz="2000" i="1" dirty="0" smtClean="0">
                <a:solidFill>
                  <a:schemeClr val="bg1">
                    <a:lumMod val="50000"/>
                  </a:schemeClr>
                </a:solidFill>
              </a:rPr>
              <a:t>ourney from paper to screen    </a:t>
            </a:r>
            <a:endParaRPr lang="en-US" sz="2000" i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07453" y="1132342"/>
            <a:ext cx="808095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 smtClean="0"/>
          </a:p>
          <a:p>
            <a:r>
              <a:rPr lang="en-GB" b="1" dirty="0"/>
              <a:t>The aim is for you to think deeply about the idea of ‘story’ and to work out interesting ways to tell a </a:t>
            </a:r>
            <a:r>
              <a:rPr lang="en-GB" b="1" dirty="0" smtClean="0"/>
              <a:t>story</a:t>
            </a:r>
            <a:r>
              <a:rPr lang="en-GB" b="1" dirty="0" smtClean="0"/>
              <a:t>.</a:t>
            </a:r>
          </a:p>
          <a:p>
            <a:endParaRPr lang="en-GB" b="1" dirty="0" smtClean="0"/>
          </a:p>
          <a:p>
            <a:r>
              <a:rPr lang="en-GB" dirty="0" smtClean="0"/>
              <a:t>Workshop outcomes: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Produce script for a voice over/monologue. 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Explore a story idea or character concept.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t="56551"/>
          <a:stretch/>
        </p:blipFill>
        <p:spPr>
          <a:xfrm>
            <a:off x="0" y="3350116"/>
            <a:ext cx="9144000" cy="1794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535377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25855" y="626074"/>
            <a:ext cx="743089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 smtClean="0"/>
              <a:t>Lets begin</a:t>
            </a:r>
            <a:r>
              <a:rPr lang="mr-IN" b="1" i="1" dirty="0" smtClean="0"/>
              <a:t>…</a:t>
            </a:r>
            <a:r>
              <a:rPr lang="en-US" b="1" i="1" dirty="0" smtClean="0"/>
              <a:t>.</a:t>
            </a:r>
          </a:p>
          <a:p>
            <a:endParaRPr lang="en-US" b="1" i="1" dirty="0" smtClean="0"/>
          </a:p>
          <a:p>
            <a:endParaRPr lang="en-US" b="1" i="1" dirty="0"/>
          </a:p>
          <a:p>
            <a:pPr marL="285750" indent="-285750">
              <a:buFontTx/>
              <a:buChar char="-"/>
            </a:pPr>
            <a:endParaRPr lang="en-US" b="1" i="1" dirty="0"/>
          </a:p>
        </p:txBody>
      </p:sp>
      <p:sp>
        <p:nvSpPr>
          <p:cNvPr id="3" name="TextBox 2"/>
          <p:cNvSpPr txBox="1"/>
          <p:nvPr/>
        </p:nvSpPr>
        <p:spPr>
          <a:xfrm>
            <a:off x="313554" y="451092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2104138" y="1042445"/>
            <a:ext cx="4759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Loosen up with abstract automatic handwriting.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23633" y="4283491"/>
            <a:ext cx="70163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US" b="1" dirty="0"/>
              <a:t>Voice over, will </a:t>
            </a:r>
            <a:r>
              <a:rPr lang="en-US" b="1" dirty="0" smtClean="0"/>
              <a:t>take the form of a monologue, stream </a:t>
            </a:r>
            <a:r>
              <a:rPr lang="en-US" b="1" dirty="0"/>
              <a:t>of </a:t>
            </a:r>
            <a:r>
              <a:rPr lang="en-US" b="1" dirty="0" smtClean="0"/>
              <a:t>consciousness.</a:t>
            </a:r>
            <a:endParaRPr lang="en-US" b="1" dirty="0"/>
          </a:p>
        </p:txBody>
      </p:sp>
      <p:pic>
        <p:nvPicPr>
          <p:cNvPr id="6" name="Dead Poets Society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703287" y="1565501"/>
            <a:ext cx="3392714" cy="2544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600413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3748355" y="3324419"/>
            <a:ext cx="501359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AutoNum type="arabicPeriod"/>
            </a:pPr>
            <a:r>
              <a:rPr lang="en-US" i="1" dirty="0" smtClean="0"/>
              <a:t>Physical and metaphysical associations </a:t>
            </a:r>
          </a:p>
          <a:p>
            <a:pPr lvl="0"/>
            <a:r>
              <a:rPr lang="en-US" i="1" dirty="0"/>
              <a:t> </a:t>
            </a:r>
            <a:r>
              <a:rPr lang="en-US" i="1" dirty="0" smtClean="0"/>
              <a:t>    </a:t>
            </a:r>
            <a:r>
              <a:rPr lang="en-GB" i="1" dirty="0" smtClean="0"/>
              <a:t>(</a:t>
            </a:r>
            <a:r>
              <a:rPr lang="en-GB" i="1" dirty="0"/>
              <a:t>material and immaterial associations)</a:t>
            </a:r>
          </a:p>
          <a:p>
            <a:r>
              <a:rPr lang="en-US" i="1" dirty="0" smtClean="0"/>
              <a:t> </a:t>
            </a:r>
            <a:endParaRPr lang="en-US" dirty="0"/>
          </a:p>
          <a:p>
            <a:r>
              <a:rPr lang="en-US" dirty="0" smtClean="0"/>
              <a:t>Write a list of words you associate </a:t>
            </a:r>
            <a:r>
              <a:rPr lang="en-US" dirty="0"/>
              <a:t>with </a:t>
            </a:r>
            <a:r>
              <a:rPr lang="en-US" dirty="0" smtClean="0"/>
              <a:t>‘light’ </a:t>
            </a:r>
            <a:r>
              <a:rPr lang="en-US" dirty="0"/>
              <a:t>and </a:t>
            </a:r>
            <a:r>
              <a:rPr lang="en-US" dirty="0" smtClean="0"/>
              <a:t>‘dark’.</a:t>
            </a:r>
            <a:endParaRPr lang="en-US" dirty="0"/>
          </a:p>
        </p:txBody>
      </p:sp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7133436"/>
              </p:ext>
            </p:extLst>
          </p:nvPr>
        </p:nvGraphicFramePr>
        <p:xfrm>
          <a:off x="4007092" y="332741"/>
          <a:ext cx="3715507" cy="2842966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715507"/>
              </a:tblGrid>
              <a:tr h="2842966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4554177" y="406354"/>
            <a:ext cx="1111715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/>
              <a:t>Light</a:t>
            </a:r>
          </a:p>
          <a:p>
            <a:r>
              <a:rPr lang="en-US" dirty="0" smtClean="0"/>
              <a:t>Goodness</a:t>
            </a:r>
          </a:p>
          <a:p>
            <a:r>
              <a:rPr lang="en-US" dirty="0" smtClean="0"/>
              <a:t>Soul</a:t>
            </a:r>
          </a:p>
          <a:p>
            <a:r>
              <a:rPr lang="en-US" dirty="0" smtClean="0"/>
              <a:t>Divine</a:t>
            </a:r>
          </a:p>
          <a:p>
            <a:r>
              <a:rPr lang="en-US" dirty="0" smtClean="0"/>
              <a:t>Order</a:t>
            </a:r>
          </a:p>
          <a:p>
            <a:r>
              <a:rPr lang="en-US" dirty="0" smtClean="0"/>
              <a:t>Air</a:t>
            </a:r>
          </a:p>
          <a:p>
            <a:r>
              <a:rPr lang="en-US" dirty="0" smtClean="0"/>
              <a:t>Sun</a:t>
            </a:r>
          </a:p>
          <a:p>
            <a:r>
              <a:rPr lang="en-US" dirty="0" smtClean="0"/>
              <a:t>Candle</a:t>
            </a:r>
          </a:p>
          <a:p>
            <a:r>
              <a:rPr lang="en-US" dirty="0" smtClean="0"/>
              <a:t>Lightning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6184416" y="406354"/>
            <a:ext cx="237413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Dark</a:t>
            </a:r>
          </a:p>
          <a:p>
            <a:r>
              <a:rPr lang="en-US" dirty="0" smtClean="0"/>
              <a:t>Evil</a:t>
            </a:r>
          </a:p>
          <a:p>
            <a:r>
              <a:rPr lang="en-US" dirty="0" smtClean="0"/>
              <a:t>Despair</a:t>
            </a:r>
          </a:p>
          <a:p>
            <a:r>
              <a:rPr lang="en-US" dirty="0" smtClean="0"/>
              <a:t>Monstrous</a:t>
            </a:r>
          </a:p>
          <a:p>
            <a:r>
              <a:rPr lang="en-US" dirty="0" smtClean="0"/>
              <a:t>Chaos  </a:t>
            </a:r>
          </a:p>
          <a:p>
            <a:r>
              <a:rPr lang="en-US" dirty="0" smtClean="0"/>
              <a:t>Smoke</a:t>
            </a:r>
          </a:p>
          <a:p>
            <a:r>
              <a:rPr lang="en-US" dirty="0" smtClean="0"/>
              <a:t>Moon</a:t>
            </a:r>
          </a:p>
          <a:p>
            <a:r>
              <a:rPr lang="en-US" dirty="0" smtClean="0"/>
              <a:t>Shadow</a:t>
            </a:r>
          </a:p>
          <a:p>
            <a:r>
              <a:rPr lang="en-US" dirty="0" smtClean="0"/>
              <a:t>Water</a:t>
            </a:r>
          </a:p>
        </p:txBody>
      </p:sp>
      <p:pic>
        <p:nvPicPr>
          <p:cNvPr id="11" name="Picture 10" descr="art-rpage:Users:art-cr:Desktop:Picture 4 21-55-12.png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180" t="306" r="37933" b="-306"/>
          <a:stretch/>
        </p:blipFill>
        <p:spPr bwMode="auto">
          <a:xfrm>
            <a:off x="0" y="-15762"/>
            <a:ext cx="3055670" cy="515313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5241308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20-02-03 at 15.31.48.pn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818" r="4489"/>
          <a:stretch/>
        </p:blipFill>
        <p:spPr>
          <a:xfrm>
            <a:off x="6022244" y="0"/>
            <a:ext cx="3121755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116443" y="288692"/>
            <a:ext cx="1492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/>
              <a:t>Story</a:t>
            </a:r>
            <a:r>
              <a:rPr lang="en-US" dirty="0" smtClean="0"/>
              <a:t> </a:t>
            </a:r>
            <a:r>
              <a:rPr lang="en-US" b="1" dirty="0" smtClean="0"/>
              <a:t>Themes</a:t>
            </a:r>
            <a:endParaRPr lang="en-US" b="1" dirty="0"/>
          </a:p>
        </p:txBody>
      </p:sp>
      <p:sp>
        <p:nvSpPr>
          <p:cNvPr id="4" name="TextBox 3"/>
          <p:cNvSpPr txBox="1"/>
          <p:nvPr/>
        </p:nvSpPr>
        <p:spPr>
          <a:xfrm>
            <a:off x="250126" y="712103"/>
            <a:ext cx="57721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 smtClean="0"/>
              <a:t>Using your myths and fairytale research.</a:t>
            </a:r>
          </a:p>
          <a:p>
            <a:endParaRPr lang="en-US" dirty="0"/>
          </a:p>
          <a:p>
            <a:pPr marL="285750" indent="-285750">
              <a:buFont typeface="Courier New"/>
              <a:buChar char="o"/>
            </a:pPr>
            <a:r>
              <a:rPr lang="en-US" dirty="0" err="1" smtClean="0"/>
              <a:t>Analyse</a:t>
            </a:r>
            <a:r>
              <a:rPr lang="en-US" dirty="0" smtClean="0"/>
              <a:t> your chosen myth/fairytale.  Answer these questions with </a:t>
            </a:r>
            <a:r>
              <a:rPr lang="en-US" b="1" dirty="0" smtClean="0"/>
              <a:t>one</a:t>
            </a:r>
            <a:r>
              <a:rPr lang="en-US" dirty="0" smtClean="0"/>
              <a:t> word.</a:t>
            </a:r>
            <a:endParaRPr lang="en-US" dirty="0"/>
          </a:p>
          <a:p>
            <a:endParaRPr lang="en-US" dirty="0"/>
          </a:p>
        </p:txBody>
      </p:sp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3774429"/>
              </p:ext>
            </p:extLst>
          </p:nvPr>
        </p:nvGraphicFramePr>
        <p:xfrm>
          <a:off x="731126" y="2044890"/>
          <a:ext cx="4656176" cy="184280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656176"/>
              </a:tblGrid>
              <a:tr h="1842807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88849" y="2044890"/>
            <a:ext cx="559895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dirty="0" smtClean="0"/>
              <a:t>What central value is the story reflecting?</a:t>
            </a:r>
          </a:p>
          <a:p>
            <a:pPr marL="342900" indent="-342900">
              <a:buAutoNum type="arabicPeriod"/>
            </a:pPr>
            <a:r>
              <a:rPr lang="en-US" dirty="0" smtClean="0"/>
              <a:t>What fear does it play on?</a:t>
            </a:r>
          </a:p>
          <a:p>
            <a:pPr marL="342900" indent="-342900">
              <a:buAutoNum type="arabicPeriod"/>
            </a:pPr>
            <a:r>
              <a:rPr lang="en-US" dirty="0" smtClean="0"/>
              <a:t>What desire does it play on?</a:t>
            </a:r>
          </a:p>
          <a:p>
            <a:pPr marL="342900" indent="-342900">
              <a:buAutoNum type="arabicPeriod"/>
            </a:pPr>
            <a:r>
              <a:rPr lang="en-US" dirty="0" smtClean="0"/>
              <a:t>Sum up its main character?</a:t>
            </a:r>
          </a:p>
          <a:p>
            <a:pPr marL="342900" indent="-342900">
              <a:buAutoNum type="arabicPeriod"/>
            </a:pPr>
            <a:r>
              <a:rPr lang="en-US" dirty="0" smtClean="0"/>
              <a:t>What's the core emotion?</a:t>
            </a:r>
          </a:p>
          <a:p>
            <a:pPr marL="342900" indent="-342900">
              <a:buAutoNum type="arabicPeriod"/>
            </a:pPr>
            <a:r>
              <a:rPr lang="en-US" dirty="0" smtClean="0"/>
              <a:t>Describe the story world?</a:t>
            </a:r>
          </a:p>
          <a:p>
            <a:pPr marL="342900" indent="-342900">
              <a:buAutoNum type="arabicPeriod"/>
            </a:pPr>
            <a:endParaRPr lang="en-US" dirty="0" smtClean="0"/>
          </a:p>
        </p:txBody>
      </p:sp>
      <p:sp>
        <p:nvSpPr>
          <p:cNvPr id="9" name="TextBox 8"/>
          <p:cNvSpPr txBox="1"/>
          <p:nvPr/>
        </p:nvSpPr>
        <p:spPr>
          <a:xfrm>
            <a:off x="365568" y="4060912"/>
            <a:ext cx="53680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You should have the original story to hand, go through it and pick out </a:t>
            </a:r>
            <a:r>
              <a:rPr lang="en-US" b="1" dirty="0"/>
              <a:t>4 key words/</a:t>
            </a:r>
            <a:r>
              <a:rPr lang="en-US" b="1" dirty="0" smtClean="0"/>
              <a:t>phrases</a:t>
            </a:r>
            <a:r>
              <a:rPr lang="en-US" dirty="0" smtClean="0"/>
              <a:t>, and write them down.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408829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99571" y="891242"/>
            <a:ext cx="441714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/>
              <a:buChar char="o"/>
            </a:pPr>
            <a:r>
              <a:rPr lang="en-US" dirty="0" smtClean="0"/>
              <a:t>Now that you have a pile of phrases and key words, proceed to cut them out and mix them up.</a:t>
            </a:r>
          </a:p>
          <a:p>
            <a:pPr marL="285750" indent="-285750">
              <a:buFont typeface="Courier New"/>
              <a:buChar char="o"/>
            </a:pPr>
            <a:endParaRPr lang="en-US" dirty="0"/>
          </a:p>
          <a:p>
            <a:pPr marL="285750" indent="-285750">
              <a:buFont typeface="Courier New"/>
              <a:buChar char="o"/>
            </a:pPr>
            <a:r>
              <a:rPr lang="en-US" dirty="0" smtClean="0"/>
              <a:t>Look at the pieces carefully and start to make new combinations. </a:t>
            </a:r>
            <a:r>
              <a:rPr lang="en-US" i="1" dirty="0" smtClean="0"/>
              <a:t> (These unexpected combinations may produce interesting phrases/descriptions, spark an idea in your mind or conjure interesting visuals in your mind)</a:t>
            </a:r>
            <a:r>
              <a:rPr lang="en-US" dirty="0" smtClean="0"/>
              <a:t>.</a:t>
            </a:r>
          </a:p>
          <a:p>
            <a:pPr marL="285750" indent="-285750">
              <a:buFont typeface="Courier New"/>
              <a:buChar char="o"/>
            </a:pPr>
            <a:endParaRPr lang="en-US" dirty="0"/>
          </a:p>
          <a:p>
            <a:pPr marL="285750" indent="-285750">
              <a:buFont typeface="Courier New"/>
              <a:buChar char="o"/>
            </a:pPr>
            <a:r>
              <a:rPr lang="en-US" dirty="0" smtClean="0"/>
              <a:t>Write down these new combinations.   </a:t>
            </a:r>
            <a:endParaRPr lang="en-US" dirty="0"/>
          </a:p>
        </p:txBody>
      </p:sp>
      <p:pic>
        <p:nvPicPr>
          <p:cNvPr id="5" name="Picture 4" descr="art-rpage:Users:art-cr:Desktop:Picture 4 21-55-12.png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87"/>
          <a:stretch/>
        </p:blipFill>
        <p:spPr bwMode="auto">
          <a:xfrm>
            <a:off x="5061857" y="18144"/>
            <a:ext cx="4082143" cy="514349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5897927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le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2927744"/>
              </p:ext>
            </p:extLst>
          </p:nvPr>
        </p:nvGraphicFramePr>
        <p:xfrm>
          <a:off x="559547" y="3215959"/>
          <a:ext cx="4396290" cy="149470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396290"/>
              </a:tblGrid>
              <a:tr h="149470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606"/>
          <a:stretch/>
        </p:blipFill>
        <p:spPr>
          <a:xfrm>
            <a:off x="5502754" y="811991"/>
            <a:ext cx="3641246" cy="363613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625952" y="442659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/>
              <a:t>Character</a:t>
            </a:r>
            <a:r>
              <a:rPr lang="en-US" dirty="0" smtClean="0"/>
              <a:t> </a:t>
            </a:r>
            <a:r>
              <a:rPr lang="en-US" b="1" dirty="0" smtClean="0"/>
              <a:t>Traits</a:t>
            </a:r>
            <a:endParaRPr lang="en-US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827336" y="923810"/>
            <a:ext cx="3558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/>
              <a:t>Using your </a:t>
            </a:r>
            <a:r>
              <a:rPr lang="en-US" i="1" dirty="0" smtClean="0"/>
              <a:t>sins and virtue research.  </a:t>
            </a:r>
            <a:endParaRPr lang="en-US" i="1" dirty="0"/>
          </a:p>
        </p:txBody>
      </p:sp>
      <p:sp>
        <p:nvSpPr>
          <p:cNvPr id="14" name="TextBox 13"/>
          <p:cNvSpPr txBox="1"/>
          <p:nvPr/>
        </p:nvSpPr>
        <p:spPr>
          <a:xfrm>
            <a:off x="510005" y="3215959"/>
            <a:ext cx="2146742" cy="17543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My father was</a:t>
            </a:r>
            <a:r>
              <a:rPr lang="mr-IN" dirty="0"/>
              <a:t>…</a:t>
            </a:r>
            <a:r>
              <a:rPr lang="en-US" dirty="0"/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I’m guilty of</a:t>
            </a:r>
            <a:r>
              <a:rPr lang="mr-IN" dirty="0"/>
              <a:t>…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I hope</a:t>
            </a:r>
            <a:r>
              <a:rPr lang="mr-IN" dirty="0"/>
              <a:t>…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I’ve seen</a:t>
            </a:r>
            <a:r>
              <a:rPr lang="mr-IN" dirty="0"/>
              <a:t>…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Moments will be..</a:t>
            </a:r>
          </a:p>
          <a:p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3077758" y="3233331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I watched</a:t>
            </a:r>
            <a:r>
              <a:rPr lang="mr-IN" dirty="0"/>
              <a:t>…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I know</a:t>
            </a:r>
            <a:r>
              <a:rPr lang="mr-IN" dirty="0"/>
              <a:t>…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We live in</a:t>
            </a:r>
            <a:r>
              <a:rPr lang="mr-IN" dirty="0"/>
              <a:t>…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Alone in</a:t>
            </a:r>
            <a:r>
              <a:rPr lang="mr-IN" dirty="0"/>
              <a:t>…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In the dark</a:t>
            </a:r>
            <a:r>
              <a:rPr lang="mr-IN" dirty="0" smtClean="0"/>
              <a:t>…</a:t>
            </a:r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269369" y="1385714"/>
            <a:ext cx="523338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/>
              <a:buChar char="o"/>
            </a:pPr>
            <a:r>
              <a:rPr lang="en-US" dirty="0" smtClean="0"/>
              <a:t>Write down 3 key words for your chosen sin and 3 key words for your chosen virtue.</a:t>
            </a:r>
          </a:p>
          <a:p>
            <a:pPr marL="285750" indent="-285750">
              <a:buFont typeface="Courier New"/>
              <a:buChar char="o"/>
            </a:pPr>
            <a:r>
              <a:rPr lang="en-US" dirty="0" smtClean="0"/>
              <a:t>Using your research think about the personification of a particular sin/virtue.</a:t>
            </a:r>
          </a:p>
          <a:p>
            <a:pPr marL="285750" indent="-285750">
              <a:buFont typeface="Courier New"/>
              <a:buChar char="o"/>
            </a:pPr>
            <a:r>
              <a:rPr lang="en-US" dirty="0" smtClean="0"/>
              <a:t>How would that character finish these statements.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936604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le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7172398"/>
              </p:ext>
            </p:extLst>
          </p:nvPr>
        </p:nvGraphicFramePr>
        <p:xfrm>
          <a:off x="308780" y="1876630"/>
          <a:ext cx="2654242" cy="149470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654242"/>
              </a:tblGrid>
              <a:tr h="149470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287927" y="978147"/>
            <a:ext cx="44171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i="1" dirty="0"/>
          </a:p>
          <a:p>
            <a:r>
              <a:rPr lang="en-US" i="1" dirty="0" smtClean="0"/>
              <a:t>Using your visual research.</a:t>
            </a:r>
            <a:endParaRPr lang="en-US" i="1" dirty="0"/>
          </a:p>
        </p:txBody>
      </p:sp>
      <p:sp>
        <p:nvSpPr>
          <p:cNvPr id="3" name="TextBox 2"/>
          <p:cNvSpPr txBox="1"/>
          <p:nvPr/>
        </p:nvSpPr>
        <p:spPr>
          <a:xfrm>
            <a:off x="1010782" y="597289"/>
            <a:ext cx="11783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/>
              <a:t>Aesthetics </a:t>
            </a:r>
            <a:endParaRPr lang="en-US" b="1" dirty="0"/>
          </a:p>
          <a:p>
            <a:endParaRPr lang="en-US" dirty="0"/>
          </a:p>
        </p:txBody>
      </p:sp>
      <p:pic>
        <p:nvPicPr>
          <p:cNvPr id="8" name="Picture 7" descr="Macintosh HD:Users:kylie:Desktop:Screen Shot 2020-02-03 at 15.40.12.pn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0207" y="0"/>
            <a:ext cx="3123793" cy="176115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 descr="Macintosh HD:Users:kylie:Desktop:Screen Shot 2020-02-03 at 15.39.57.pn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0206" y="1761154"/>
            <a:ext cx="3137359" cy="1760867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 descr="Macintosh HD:Users:kylie:Desktop:Screen Shot 2020-02-03 at 15.40.43.png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6043" y="0"/>
            <a:ext cx="2814164" cy="3522021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Box 10"/>
          <p:cNvSpPr txBox="1"/>
          <p:nvPr/>
        </p:nvSpPr>
        <p:spPr>
          <a:xfrm>
            <a:off x="442529" y="2001586"/>
            <a:ext cx="2520493" cy="11932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Using your images write no more than 1-3 word answers to the following questions.</a:t>
            </a:r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365571" y="3714483"/>
            <a:ext cx="333937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Courier New"/>
              <a:buChar char="o"/>
            </a:pPr>
            <a:r>
              <a:rPr lang="en-US" dirty="0" smtClean="0"/>
              <a:t>Who is this person?</a:t>
            </a:r>
          </a:p>
          <a:p>
            <a:pPr marL="285750" indent="-285750">
              <a:buFont typeface="Courier New"/>
              <a:buChar char="o"/>
            </a:pPr>
            <a:r>
              <a:rPr lang="en-US" dirty="0" smtClean="0"/>
              <a:t>What lead to this moment? </a:t>
            </a:r>
            <a:endParaRPr lang="en-US" dirty="0"/>
          </a:p>
          <a:p>
            <a:pPr marL="285750" indent="-285750">
              <a:buFont typeface="Courier New"/>
              <a:buChar char="o"/>
            </a:pPr>
            <a:r>
              <a:rPr lang="en-US" dirty="0" smtClean="0"/>
              <a:t>What do they fear?</a:t>
            </a:r>
          </a:p>
          <a:p>
            <a:pPr marL="285750" indent="-285750">
              <a:buFont typeface="Courier New"/>
              <a:buChar char="o"/>
            </a:pPr>
            <a:r>
              <a:rPr lang="en-US" dirty="0" smtClean="0"/>
              <a:t>What's wrong with this world?</a:t>
            </a:r>
          </a:p>
          <a:p>
            <a:pPr marL="285750" indent="-285750">
              <a:buFont typeface="Courier New"/>
              <a:buChar char="o"/>
            </a:pP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4540731" y="3723910"/>
            <a:ext cx="326243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Courier New"/>
              <a:buChar char="o"/>
            </a:pPr>
            <a:r>
              <a:rPr lang="en-US" dirty="0" smtClean="0"/>
              <a:t>What's </a:t>
            </a:r>
            <a:r>
              <a:rPr lang="en-US" dirty="0"/>
              <a:t>their emotional state?</a:t>
            </a:r>
          </a:p>
          <a:p>
            <a:pPr marL="285750" indent="-285750">
              <a:buFont typeface="Courier New"/>
              <a:buChar char="o"/>
            </a:pPr>
            <a:r>
              <a:rPr lang="en-US" dirty="0"/>
              <a:t>What motivates them?</a:t>
            </a:r>
          </a:p>
          <a:p>
            <a:pPr marL="285750" indent="-285750">
              <a:buFont typeface="Courier New"/>
              <a:buChar char="o"/>
            </a:pPr>
            <a:r>
              <a:rPr lang="en-US" dirty="0"/>
              <a:t>Describe the atmosphere?</a:t>
            </a:r>
          </a:p>
          <a:p>
            <a:pPr marL="285750" indent="-285750">
              <a:buFont typeface="Courier New"/>
              <a:buChar char="o"/>
            </a:pPr>
            <a:r>
              <a:rPr lang="en-US" dirty="0"/>
              <a:t>What happens next?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768277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99571" y="1811367"/>
            <a:ext cx="441714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pPr marL="285750" indent="-285750">
              <a:buFont typeface="Courier New"/>
              <a:buChar char="o"/>
            </a:pPr>
            <a:r>
              <a:rPr lang="en-US" dirty="0"/>
              <a:t>Proceed to mix up </a:t>
            </a:r>
            <a:r>
              <a:rPr lang="en-US" dirty="0" smtClean="0"/>
              <a:t>these new </a:t>
            </a:r>
            <a:r>
              <a:rPr lang="en-US" dirty="0"/>
              <a:t>words with your original pile and write down any new combinations. </a:t>
            </a:r>
          </a:p>
          <a:p>
            <a:endParaRPr lang="en-US" dirty="0" smtClean="0"/>
          </a:p>
        </p:txBody>
      </p:sp>
      <p:pic>
        <p:nvPicPr>
          <p:cNvPr id="5" name="Picture 4" descr="art-rpage:Users:art-cr:Desktop:Picture 4 21-55-12.png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87"/>
          <a:stretch/>
        </p:blipFill>
        <p:spPr bwMode="auto">
          <a:xfrm>
            <a:off x="5061857" y="18144"/>
            <a:ext cx="4082143" cy="514349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0421260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farewelldraft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999" y="900704"/>
            <a:ext cx="2485572" cy="325962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501753" y="684199"/>
            <a:ext cx="52718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b="1" dirty="0" smtClean="0"/>
              <a:t>Putting everything into a cohesive </a:t>
            </a:r>
            <a:r>
              <a:rPr lang="en-GB" b="1" dirty="0"/>
              <a:t>structure </a:t>
            </a:r>
            <a:r>
              <a:rPr lang="mr-IN" b="1" dirty="0" smtClean="0"/>
              <a:t>–</a:t>
            </a:r>
            <a:r>
              <a:rPr lang="en-GB" b="1" dirty="0"/>
              <a:t> </a:t>
            </a:r>
            <a:r>
              <a:rPr lang="en-GB" b="1" dirty="0" smtClean="0"/>
              <a:t>character monologue, </a:t>
            </a:r>
            <a:r>
              <a:rPr lang="en-GB" b="1" dirty="0"/>
              <a:t>stream of </a:t>
            </a:r>
            <a:r>
              <a:rPr lang="en-GB" b="1" dirty="0" smtClean="0"/>
              <a:t>consciousness.</a:t>
            </a:r>
            <a:endParaRPr lang="en-GB" b="1" dirty="0"/>
          </a:p>
          <a:p>
            <a:endParaRPr lang="en-US" b="1" dirty="0"/>
          </a:p>
        </p:txBody>
      </p:sp>
      <p:sp>
        <p:nvSpPr>
          <p:cNvPr id="4" name="TextBox 3"/>
          <p:cNvSpPr txBox="1"/>
          <p:nvPr/>
        </p:nvSpPr>
        <p:spPr>
          <a:xfrm>
            <a:off x="3501753" y="1582191"/>
            <a:ext cx="488706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Look back at all your combinations, and start to reorder/rewrite them into an appropriate order.</a:t>
            </a:r>
          </a:p>
          <a:p>
            <a:endParaRPr lang="en-US" dirty="0"/>
          </a:p>
          <a:p>
            <a:pPr marL="285750" lvl="0" indent="-285750">
              <a:buFont typeface="Courier New"/>
              <a:buChar char="o"/>
              <a:defRPr/>
            </a:pPr>
            <a:r>
              <a:rPr lang="en-US" dirty="0" smtClean="0"/>
              <a:t>Revisit psycho-pathology and the cinema PowerPoint.</a:t>
            </a:r>
          </a:p>
          <a:p>
            <a:pPr marL="285750" lvl="0" indent="-285750">
              <a:buFont typeface="Courier New"/>
              <a:buChar char="o"/>
              <a:defRPr/>
            </a:pPr>
            <a:r>
              <a:rPr lang="en-US" dirty="0" smtClean="0"/>
              <a:t>Select a particular human condition.</a:t>
            </a:r>
          </a:p>
          <a:p>
            <a:pPr marL="285750" lvl="0" indent="-285750">
              <a:buFont typeface="Courier New"/>
              <a:buChar char="o"/>
              <a:defRPr/>
            </a:pPr>
            <a:r>
              <a:rPr lang="en-US" dirty="0" smtClean="0"/>
              <a:t>Conduct further research to gain an understanding of that condition.</a:t>
            </a:r>
          </a:p>
          <a:p>
            <a:pPr marL="285750" lvl="0" indent="-285750">
              <a:buFont typeface="Courier New"/>
              <a:buChar char="o"/>
              <a:defRPr/>
            </a:pPr>
            <a:r>
              <a:rPr lang="en-US" dirty="0" smtClean="0"/>
              <a:t>How can you bring that voice to life in your monologue.</a:t>
            </a:r>
            <a:endParaRPr lang="en-US" dirty="0"/>
          </a:p>
          <a:p>
            <a:r>
              <a:rPr lang="en-US" dirty="0" smtClean="0"/>
              <a:t>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560155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848073" y="867559"/>
            <a:ext cx="488706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For example:</a:t>
            </a:r>
          </a:p>
          <a:p>
            <a:endParaRPr lang="en-US" dirty="0" smtClean="0"/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atin typeface="Helvetica Neue Thin" charset="0"/>
                <a:ea typeface="Helvetica Neue Thin" charset="0"/>
                <a:cs typeface="Helvetica Neue Thin" charset="0"/>
              </a:rPr>
              <a:t>Dissociative </a:t>
            </a:r>
            <a:r>
              <a:rPr lang="en-US" dirty="0">
                <a:latin typeface="Helvetica Neue Thin" charset="0"/>
                <a:ea typeface="Helvetica Neue Thin" charset="0"/>
                <a:cs typeface="Helvetica Neue Thin" charset="0"/>
              </a:rPr>
              <a:t>identity </a:t>
            </a:r>
            <a:r>
              <a:rPr lang="en-US" dirty="0" smtClean="0">
                <a:latin typeface="Helvetica Neue Thin" charset="0"/>
                <a:ea typeface="Helvetica Neue Thin" charset="0"/>
                <a:cs typeface="Helvetica Neue Thin" charset="0"/>
              </a:rPr>
              <a:t>(Fight Club) -  </a:t>
            </a:r>
            <a:r>
              <a:rPr lang="en-US" dirty="0">
                <a:latin typeface="Helvetica Neue Thin" charset="0"/>
                <a:ea typeface="Helvetica Neue Thin" charset="0"/>
                <a:cs typeface="Helvetica Neue Thin" charset="0"/>
              </a:rPr>
              <a:t>your monologue may have </a:t>
            </a:r>
            <a:r>
              <a:rPr lang="en-US" dirty="0" smtClean="0">
                <a:latin typeface="Helvetica Neue Thin" charset="0"/>
                <a:ea typeface="Helvetica Neue Thin" charset="0"/>
                <a:cs typeface="Helvetica Neue Thin" charset="0"/>
              </a:rPr>
              <a:t>two/three distinct or </a:t>
            </a:r>
            <a:r>
              <a:rPr lang="en-US" dirty="0">
                <a:latin typeface="Helvetica Neue Thin" charset="0"/>
                <a:ea typeface="Helvetica Neue Thin" charset="0"/>
                <a:cs typeface="Helvetica Neue Thin" charset="0"/>
              </a:rPr>
              <a:t>contrasting </a:t>
            </a:r>
            <a:r>
              <a:rPr lang="en-US" dirty="0" smtClean="0">
                <a:latin typeface="Helvetica Neue Thin" charset="0"/>
                <a:ea typeface="Helvetica Neue Thin" charset="0"/>
                <a:cs typeface="Helvetica Neue Thin" charset="0"/>
              </a:rPr>
              <a:t>voices. Another idea could be to play </a:t>
            </a:r>
            <a:r>
              <a:rPr lang="en-US" smtClean="0">
                <a:latin typeface="Helvetica Neue Thin" charset="0"/>
                <a:ea typeface="Helvetica Neue Thin" charset="0"/>
                <a:cs typeface="Helvetica Neue Thin" charset="0"/>
              </a:rPr>
              <a:t>with the </a:t>
            </a:r>
            <a:r>
              <a:rPr lang="en-US" dirty="0" smtClean="0">
                <a:latin typeface="Helvetica Neue Thin" charset="0"/>
                <a:ea typeface="Helvetica Neue Thin" charset="0"/>
                <a:cs typeface="Helvetica Neue Thin" charset="0"/>
              </a:rPr>
              <a:t>narrating voice and switch between first, second and third person. </a:t>
            </a:r>
          </a:p>
          <a:p>
            <a:pPr marL="285750" indent="-285750">
              <a:buFont typeface="Arial"/>
              <a:buChar char="•"/>
            </a:pPr>
            <a:endParaRPr lang="en-US" dirty="0" smtClean="0"/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Helvetica Neue Thin" charset="0"/>
                <a:ea typeface="Helvetica Neue Thin" charset="0"/>
                <a:cs typeface="Helvetica Neue Thin" charset="0"/>
              </a:rPr>
              <a:t>O</a:t>
            </a:r>
            <a:r>
              <a:rPr lang="en-US" dirty="0" smtClean="0">
                <a:latin typeface="Helvetica Neue Thin" charset="0"/>
                <a:ea typeface="Helvetica Neue Thin" charset="0"/>
                <a:cs typeface="Helvetica Neue Thin" charset="0"/>
              </a:rPr>
              <a:t>bsessive-compulsive (Matchstick Men) </a:t>
            </a:r>
            <a:r>
              <a:rPr lang="mr-IN" dirty="0" smtClean="0">
                <a:latin typeface="Helvetica Neue Thin" charset="0"/>
                <a:ea typeface="Helvetica Neue Thin" charset="0"/>
                <a:cs typeface="Helvetica Neue Thin" charset="0"/>
              </a:rPr>
              <a:t>–</a:t>
            </a:r>
            <a:r>
              <a:rPr lang="en-US" dirty="0" smtClean="0">
                <a:latin typeface="Helvetica Neue Thin" charset="0"/>
                <a:ea typeface="Helvetica Neue Thin" charset="0"/>
                <a:cs typeface="Helvetica Neue Thin" charset="0"/>
              </a:rPr>
              <a:t> your monologue may have </a:t>
            </a:r>
            <a:r>
              <a:rPr lang="en-US" dirty="0">
                <a:latin typeface="Helvetica Neue Thin" charset="0"/>
                <a:ea typeface="Helvetica Neue Thin" charset="0"/>
                <a:cs typeface="Helvetica Neue Thin" charset="0"/>
              </a:rPr>
              <a:t>r</a:t>
            </a:r>
            <a:r>
              <a:rPr lang="en-US" dirty="0" smtClean="0">
                <a:latin typeface="Helvetica Neue Thin" charset="0"/>
                <a:ea typeface="Helvetica Neue Thin" charset="0"/>
                <a:cs typeface="Helvetica Neue Thin" charset="0"/>
              </a:rPr>
              <a:t>epeating word or phrases.  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  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666" y="590659"/>
            <a:ext cx="3357204" cy="2084538"/>
          </a:xfrm>
          <a:prstGeom prst="rect">
            <a:avLst/>
          </a:prstGeom>
        </p:spPr>
      </p:pic>
      <p:pic>
        <p:nvPicPr>
          <p:cNvPr id="2" name="Picture 1" descr="matchstick-men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666" y="2827933"/>
            <a:ext cx="3357204" cy="197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24561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1837</TotalTime>
  <Words>606</Words>
  <Application>Microsoft Macintosh PowerPoint</Application>
  <PresentationFormat>On-screen Show (16:9)</PresentationFormat>
  <Paragraphs>109</Paragraphs>
  <Slides>11</Slides>
  <Notes>11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Expanding your Research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Gothic landscapes</dc:title>
  <dc:creator>kylie boon</dc:creator>
  <cp:lastModifiedBy>kylie boon</cp:lastModifiedBy>
  <cp:revision>179</cp:revision>
  <dcterms:created xsi:type="dcterms:W3CDTF">2019-10-25T14:16:28Z</dcterms:created>
  <dcterms:modified xsi:type="dcterms:W3CDTF">2020-02-04T09:35:20Z</dcterms:modified>
</cp:coreProperties>
</file>