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5"/>
  </p:notesMasterIdLst>
  <p:sldIdLst>
    <p:sldId id="256" r:id="rId2"/>
    <p:sldId id="283" r:id="rId3"/>
    <p:sldId id="284" r:id="rId4"/>
    <p:sldId id="285" r:id="rId5"/>
    <p:sldId id="286" r:id="rId6"/>
    <p:sldId id="287" r:id="rId7"/>
    <p:sldId id="288" r:id="rId8"/>
    <p:sldId id="289" r:id="rId9"/>
    <p:sldId id="290" r:id="rId10"/>
    <p:sldId id="291" r:id="rId11"/>
    <p:sldId id="292" r:id="rId12"/>
    <p:sldId id="294" r:id="rId13"/>
    <p:sldId id="293" r:id="rId14"/>
    <p:sldId id="295" r:id="rId15"/>
    <p:sldId id="296" r:id="rId16"/>
    <p:sldId id="297" r:id="rId17"/>
    <p:sldId id="298" r:id="rId18"/>
    <p:sldId id="299" r:id="rId19"/>
    <p:sldId id="300" r:id="rId20"/>
    <p:sldId id="301" r:id="rId21"/>
    <p:sldId id="302" r:id="rId22"/>
    <p:sldId id="303" r:id="rId23"/>
    <p:sldId id="281"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832"/>
    <a:srgbClr val="26D944"/>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8321" autoAdjust="0"/>
  </p:normalViewPr>
  <p:slideViewPr>
    <p:cSldViewPr snapToGrid="0" snapToObjects="1">
      <p:cViewPr varScale="1">
        <p:scale>
          <a:sx n="60" d="100"/>
          <a:sy n="60" d="100"/>
        </p:scale>
        <p:origin x="-1440"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notesMaster" Target="notesMasters/notesMaster1.xml"/><Relationship Id="rId26" Type="http://schemas.openxmlformats.org/officeDocument/2006/relationships/printerSettings" Target="printerSettings/printerSettings1.bin"/><Relationship Id="rId27" Type="http://schemas.openxmlformats.org/officeDocument/2006/relationships/presProps" Target="presProps.xml"/><Relationship Id="rId28" Type="http://schemas.openxmlformats.org/officeDocument/2006/relationships/viewProps" Target="viewProps.xml"/><Relationship Id="rId29" Type="http://schemas.openxmlformats.org/officeDocument/2006/relationships/theme" Target="theme/theme1.xml"/><Relationship Id="rId3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1DB88F1-D1CE-4746-B79C-2ABB1D0EDE98}" type="datetimeFigureOut">
              <a:rPr lang="en-US" smtClean="0"/>
              <a:pPr/>
              <a:t>22/10/2012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499E517-9810-5641-A594-B0AA04B0AFBE}" type="slidenum">
              <a:rPr lang="en-US" smtClean="0"/>
              <a:pPr/>
              <a:t>‹#›</a:t>
            </a:fld>
            <a:endParaRPr lang="en-US"/>
          </a:p>
        </p:txBody>
      </p:sp>
    </p:spTree>
    <p:extLst>
      <p:ext uri="{BB962C8B-B14F-4D97-AF65-F5344CB8AC3E}">
        <p14:creationId xmlns:p14="http://schemas.microsoft.com/office/powerpoint/2010/main" val="131316228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235F7DBC-F6C4-4757-8D54-D9B5C1B4367C}" type="slidenum">
              <a:rPr lang="en-US"/>
              <a:pPr/>
              <a:t>2</a:t>
            </a:fld>
            <a:endParaRPr lang="en-US"/>
          </a:p>
        </p:txBody>
      </p:sp>
      <p:sp>
        <p:nvSpPr>
          <p:cNvPr id="1014786" name="Rectangle 2"/>
          <p:cNvSpPr>
            <a:spLocks noGrp="1" noRot="1" noChangeAspect="1" noChangeArrowheads="1" noTextEdit="1"/>
          </p:cNvSpPr>
          <p:nvPr>
            <p:ph type="sldImg"/>
          </p:nvPr>
        </p:nvSpPr>
        <p:spPr>
          <a:ln/>
        </p:spPr>
      </p:sp>
      <p:sp>
        <p:nvSpPr>
          <p:cNvPr id="10147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235F7DBC-F6C4-4757-8D54-D9B5C1B4367C}" type="slidenum">
              <a:rPr lang="en-US"/>
              <a:pPr/>
              <a:t>3</a:t>
            </a:fld>
            <a:endParaRPr lang="en-US"/>
          </a:p>
        </p:txBody>
      </p:sp>
      <p:sp>
        <p:nvSpPr>
          <p:cNvPr id="1014786" name="Rectangle 2"/>
          <p:cNvSpPr>
            <a:spLocks noGrp="1" noRot="1" noChangeAspect="1" noChangeArrowheads="1" noTextEdit="1"/>
          </p:cNvSpPr>
          <p:nvPr>
            <p:ph type="sldImg"/>
          </p:nvPr>
        </p:nvSpPr>
        <p:spPr>
          <a:ln/>
        </p:spPr>
      </p:sp>
      <p:sp>
        <p:nvSpPr>
          <p:cNvPr id="10147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endParaRPr lang="en-US" dirty="0" smtClean="0"/>
          </a:p>
        </p:txBody>
      </p:sp>
      <p:sp>
        <p:nvSpPr>
          <p:cNvPr id="4" name="Slide Number Placeholder 3"/>
          <p:cNvSpPr>
            <a:spLocks noGrp="1"/>
          </p:cNvSpPr>
          <p:nvPr>
            <p:ph type="sldNum" sz="quarter" idx="10"/>
          </p:nvPr>
        </p:nvSpPr>
        <p:spPr/>
        <p:txBody>
          <a:bodyPr/>
          <a:lstStyle/>
          <a:p>
            <a:fld id="{A499E517-9810-5641-A594-B0AA04B0AFBE}" type="slidenum">
              <a:rPr lang="en-US" smtClean="0"/>
              <a:pPr/>
              <a:t>11</a:t>
            </a:fld>
            <a:endParaRPr lang="en-US"/>
          </a:p>
        </p:txBody>
      </p:sp>
    </p:spTree>
    <p:extLst>
      <p:ext uri="{BB962C8B-B14F-4D97-AF65-F5344CB8AC3E}">
        <p14:creationId xmlns:p14="http://schemas.microsoft.com/office/powerpoint/2010/main" val="3008288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baseline="0" dirty="0" smtClean="0"/>
              <a:t>Before PPP exchanges any Network layer datagrams (for example, IP), the LCP must first open the connection and negotiate configuration options. This phase is complete when the receiving router sends a configuration-acknowledgment frame back to the router initiating the connection. </a:t>
            </a:r>
          </a:p>
          <a:p>
            <a:pPr marL="228600" indent="-228600">
              <a:buAutoNum type="arabicPeriod"/>
            </a:pPr>
            <a:endParaRPr lang="en-US" baseline="0" dirty="0" smtClean="0"/>
          </a:p>
          <a:p>
            <a:pPr marL="228600" indent="-228600">
              <a:buAutoNum type="arabicPeriod"/>
            </a:pPr>
            <a:r>
              <a:rPr lang="en-US" dirty="0" smtClean="0"/>
              <a:t>The LCP tests the link to determine whether the link quality is sufficient to bring up Network layer protocols. The LCP can delay transmission of Network layer protocol information until this phase is complete. </a:t>
            </a:r>
          </a:p>
          <a:p>
            <a:pPr marL="228600" indent="-228600">
              <a:buAutoNum type="arabicPeriod"/>
            </a:pPr>
            <a:endParaRPr lang="en-US" dirty="0" smtClean="0"/>
          </a:p>
          <a:p>
            <a:pPr marL="228600" indent="-228600">
              <a:buAutoNum type="arabicPeriod"/>
            </a:pPr>
            <a:r>
              <a:rPr lang="en-US" dirty="0" smtClean="0"/>
              <a:t>After the LCP has finished the link quality determination phase, the appropriate NCP can separately configure the Network layer protocols, and bring them up and take them down at any time. If the LCP closes the link, it informs the Network layer protocols so that they can take appropriate action.</a:t>
            </a:r>
            <a:endParaRPr lang="en-US" dirty="0"/>
          </a:p>
        </p:txBody>
      </p:sp>
      <p:sp>
        <p:nvSpPr>
          <p:cNvPr id="4" name="Slide Number Placeholder 3"/>
          <p:cNvSpPr>
            <a:spLocks noGrp="1"/>
          </p:cNvSpPr>
          <p:nvPr>
            <p:ph type="sldNum" sz="quarter" idx="10"/>
          </p:nvPr>
        </p:nvSpPr>
        <p:spPr/>
        <p:txBody>
          <a:bodyPr/>
          <a:lstStyle/>
          <a:p>
            <a:fld id="{A499E517-9810-5641-A594-B0AA04B0AFBE}" type="slidenum">
              <a:rPr lang="en-US" smtClean="0"/>
              <a:pPr/>
              <a:t>13</a:t>
            </a:fld>
            <a:endParaRPr lang="en-US"/>
          </a:p>
        </p:txBody>
      </p:sp>
    </p:spTree>
    <p:extLst>
      <p:ext uri="{BB962C8B-B14F-4D97-AF65-F5344CB8AC3E}">
        <p14:creationId xmlns:p14="http://schemas.microsoft.com/office/powerpoint/2010/main" val="36168789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Authentication using either PAP or CHAP provides</a:t>
            </a:r>
            <a:r>
              <a:rPr lang="en-US" baseline="0" dirty="0" smtClean="0"/>
              <a:t> security</a:t>
            </a:r>
            <a:endParaRPr lang="en-US" dirty="0" smtClean="0"/>
          </a:p>
          <a:p>
            <a:r>
              <a:rPr lang="en-US" dirty="0" smtClean="0"/>
              <a:t>Compression is used to improve</a:t>
            </a:r>
            <a:r>
              <a:rPr lang="en-US" baseline="0" dirty="0" smtClean="0"/>
              <a:t> throughput on slower links, </a:t>
            </a:r>
            <a:r>
              <a:rPr lang="en-US" dirty="0" smtClean="0"/>
              <a:t> using either Stacker or Predictor </a:t>
            </a:r>
          </a:p>
          <a:p>
            <a:r>
              <a:rPr lang="en-US" dirty="0" smtClean="0"/>
              <a:t>Multilink which combines two or more channels to increase the WAN bandwidth</a:t>
            </a:r>
            <a:endParaRPr lang="en-US" dirty="0"/>
          </a:p>
        </p:txBody>
      </p:sp>
      <p:sp>
        <p:nvSpPr>
          <p:cNvPr id="4" name="Slide Number Placeholder 3"/>
          <p:cNvSpPr>
            <a:spLocks noGrp="1"/>
          </p:cNvSpPr>
          <p:nvPr>
            <p:ph type="sldNum" sz="quarter" idx="10"/>
          </p:nvPr>
        </p:nvSpPr>
        <p:spPr/>
        <p:txBody>
          <a:bodyPr/>
          <a:lstStyle/>
          <a:p>
            <a:fld id="{A499E517-9810-5641-A594-B0AA04B0AFBE}" type="slidenum">
              <a:rPr lang="en-US" smtClean="0"/>
              <a:pPr/>
              <a:t>15</a:t>
            </a:fld>
            <a:endParaRPr lang="en-US"/>
          </a:p>
        </p:txBody>
      </p:sp>
    </p:spTree>
    <p:extLst>
      <p:ext uri="{BB962C8B-B14F-4D97-AF65-F5344CB8AC3E}">
        <p14:creationId xmlns:p14="http://schemas.microsoft.com/office/powerpoint/2010/main" val="3997978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a:buNone/>
            </a:pPr>
            <a:r>
              <a:rPr lang="en-US" dirty="0" smtClean="0"/>
              <a:t>Compression </a:t>
            </a:r>
          </a:p>
          <a:p>
            <a:pPr marL="0" indent="0">
              <a:buFont typeface="Arial"/>
              <a:buNone/>
            </a:pPr>
            <a:r>
              <a:rPr lang="en-US" dirty="0" err="1" smtClean="0"/>
              <a:t>Stac</a:t>
            </a:r>
            <a:r>
              <a:rPr lang="en-US" dirty="0" smtClean="0"/>
              <a:t> and predictor</a:t>
            </a:r>
          </a:p>
          <a:p>
            <a:pPr marL="0" indent="0">
              <a:buFont typeface="Arial"/>
              <a:buNone/>
            </a:pPr>
            <a:r>
              <a:rPr lang="en-US" dirty="0" err="1" smtClean="0"/>
              <a:t>Stac</a:t>
            </a:r>
            <a:r>
              <a:rPr lang="en-US" dirty="0" smtClean="0"/>
              <a:t> is based on Lempel-Ziv</a:t>
            </a:r>
            <a:r>
              <a:rPr lang="en-US" baseline="0" dirty="0" smtClean="0"/>
              <a:t> algorithm, which searches the data stream for redundant strings and replaces them with a token. Open standard and followed by many vendors.</a:t>
            </a:r>
          </a:p>
          <a:p>
            <a:pPr marL="0" indent="0">
              <a:buFont typeface="Arial"/>
              <a:buNone/>
            </a:pPr>
            <a:r>
              <a:rPr lang="en-US" baseline="0" dirty="0" smtClean="0"/>
              <a:t>Predictor: cisco proprietary algorithm attempts to predict the incoming character sequence by implementing an indexing system that is based on a compression dictionary. </a:t>
            </a:r>
            <a:endParaRPr lang="en-US" dirty="0" smtClean="0"/>
          </a:p>
          <a:p>
            <a:pPr marL="0" indent="0">
              <a:buFont typeface="Arial"/>
              <a:buNone/>
            </a:pPr>
            <a:endParaRPr lang="en-US" dirty="0" smtClean="0"/>
          </a:p>
          <a:p>
            <a:pPr marL="0" indent="0">
              <a:buFont typeface="Arial"/>
              <a:buNone/>
            </a:pPr>
            <a:r>
              <a:rPr lang="en-US" dirty="0" smtClean="0"/>
              <a:t>Callback</a:t>
            </a:r>
          </a:p>
          <a:p>
            <a:pPr marL="628650" lvl="1" indent="-171450">
              <a:buFont typeface="Arial"/>
              <a:buChar char="•"/>
            </a:pPr>
            <a:r>
              <a:rPr lang="en-US" dirty="0" smtClean="0"/>
              <a:t>Security in PPP can</a:t>
            </a:r>
            <a:r>
              <a:rPr lang="en-US" baseline="0" dirty="0" smtClean="0"/>
              <a:t> be further augmented with the use of PPP callback, which commands the access server to disconnect the incoming connection and reestablish the connection via an outbound dial. </a:t>
            </a:r>
          </a:p>
          <a:p>
            <a:pPr marL="628650" lvl="1" indent="-171450">
              <a:buFont typeface="Arial"/>
              <a:buChar char="•"/>
            </a:pPr>
            <a:r>
              <a:rPr lang="en-US" baseline="0" dirty="0" smtClean="0"/>
              <a:t>This security feature requires that the caller to be in physical location and is not well suited for mobile users. </a:t>
            </a:r>
          </a:p>
          <a:p>
            <a:pPr marL="628650" lvl="1" indent="-171450">
              <a:buFont typeface="Arial"/>
              <a:buChar char="•"/>
            </a:pPr>
            <a:r>
              <a:rPr lang="en-US" baseline="0" dirty="0" smtClean="0"/>
              <a:t>Some callback solutions allow the remote user to enter callback number – a solution that removes the physical location restrictions.</a:t>
            </a:r>
          </a:p>
          <a:p>
            <a:pPr marL="628650" lvl="1" indent="-171450">
              <a:buFont typeface="Arial"/>
              <a:buChar char="•"/>
            </a:pPr>
            <a:r>
              <a:rPr lang="en-US" baseline="0" dirty="0" smtClean="0"/>
              <a:t>The service may also be used to control costs because all connections appear to be from the remote access server allowing volume based discounts</a:t>
            </a:r>
          </a:p>
        </p:txBody>
      </p:sp>
      <p:sp>
        <p:nvSpPr>
          <p:cNvPr id="4" name="Slide Number Placeholder 3"/>
          <p:cNvSpPr>
            <a:spLocks noGrp="1"/>
          </p:cNvSpPr>
          <p:nvPr>
            <p:ph type="sldNum" sz="quarter" idx="10"/>
          </p:nvPr>
        </p:nvSpPr>
        <p:spPr/>
        <p:txBody>
          <a:bodyPr/>
          <a:lstStyle/>
          <a:p>
            <a:fld id="{A499E517-9810-5641-A594-B0AA04B0AFBE}" type="slidenum">
              <a:rPr lang="en-US" smtClean="0"/>
              <a:pPr/>
              <a:t>17</a:t>
            </a:fld>
            <a:endParaRPr lang="en-US"/>
          </a:p>
        </p:txBody>
      </p:sp>
    </p:spTree>
    <p:extLst>
      <p:ext uri="{BB962C8B-B14F-4D97-AF65-F5344CB8AC3E}">
        <p14:creationId xmlns:p14="http://schemas.microsoft.com/office/powerpoint/2010/main" val="5776653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22/10/2012</a:t>
            </a:fld>
            <a:endParaRPr lang="en-US"/>
          </a:p>
        </p:txBody>
      </p:sp>
      <p:sp>
        <p:nvSpPr>
          <p:cNvPr id="5" name="Footer Placeholder 4"/>
          <p:cNvSpPr>
            <a:spLocks noGrp="1"/>
          </p:cNvSpPr>
          <p:nvPr>
            <p:ph type="ftr" sz="quarter" idx="11"/>
          </p:nvPr>
        </p:nvSpPr>
        <p:spPr>
          <a:xfrm>
            <a:off x="451814" y="6458230"/>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22/10/2012</a:t>
            </a:fld>
            <a:endParaRPr lang="en-US"/>
          </a:p>
        </p:txBody>
      </p:sp>
      <p:sp>
        <p:nvSpPr>
          <p:cNvPr id="5" name="Footer Placeholder 4"/>
          <p:cNvSpPr>
            <a:spLocks noGrp="1"/>
          </p:cNvSpPr>
          <p:nvPr>
            <p:ph type="ftr" sz="quarter" idx="11"/>
          </p:nvPr>
        </p:nvSpPr>
        <p:spPr>
          <a:xfrm>
            <a:off x="451814" y="6458230"/>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22/10/2012</a:t>
            </a:fld>
            <a:endParaRPr lang="en-US"/>
          </a:p>
        </p:txBody>
      </p:sp>
      <p:sp>
        <p:nvSpPr>
          <p:cNvPr id="5" name="Footer Placeholder 4"/>
          <p:cNvSpPr>
            <a:spLocks noGrp="1"/>
          </p:cNvSpPr>
          <p:nvPr>
            <p:ph type="ftr" sz="quarter" idx="11"/>
          </p:nvPr>
        </p:nvSpPr>
        <p:spPr>
          <a:xfrm>
            <a:off x="451814" y="6458230"/>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22/10/2012</a:t>
            </a:fld>
            <a:endParaRPr lang="en-US"/>
          </a:p>
        </p:txBody>
      </p:sp>
      <p:sp>
        <p:nvSpPr>
          <p:cNvPr id="5" name="Footer Placeholder 4"/>
          <p:cNvSpPr>
            <a:spLocks noGrp="1"/>
          </p:cNvSpPr>
          <p:nvPr>
            <p:ph type="ftr" sz="quarter" idx="11"/>
          </p:nvPr>
        </p:nvSpPr>
        <p:spPr>
          <a:xfrm>
            <a:off x="451814" y="6458230"/>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22/10/2012</a:t>
            </a:fld>
            <a:endParaRPr lang="en-US"/>
          </a:p>
        </p:txBody>
      </p:sp>
      <p:sp>
        <p:nvSpPr>
          <p:cNvPr id="6" name="Footer Placeholder 5"/>
          <p:cNvSpPr>
            <a:spLocks noGrp="1"/>
          </p:cNvSpPr>
          <p:nvPr>
            <p:ph type="ftr" sz="quarter" idx="11"/>
          </p:nvPr>
        </p:nvSpPr>
        <p:spPr>
          <a:xfrm>
            <a:off x="451814" y="6458230"/>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22/10/2012</a:t>
            </a:fld>
            <a:endParaRPr lang="en-US"/>
          </a:p>
        </p:txBody>
      </p:sp>
      <p:sp>
        <p:nvSpPr>
          <p:cNvPr id="8" name="Footer Placeholder 7"/>
          <p:cNvSpPr>
            <a:spLocks noGrp="1"/>
          </p:cNvSpPr>
          <p:nvPr>
            <p:ph type="ftr" sz="quarter" idx="11"/>
          </p:nvPr>
        </p:nvSpPr>
        <p:spPr>
          <a:xfrm>
            <a:off x="451814" y="6458230"/>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22/10/2012</a:t>
            </a:fld>
            <a:endParaRPr lang="en-US"/>
          </a:p>
        </p:txBody>
      </p:sp>
      <p:sp>
        <p:nvSpPr>
          <p:cNvPr id="4" name="Footer Placeholder 3"/>
          <p:cNvSpPr>
            <a:spLocks noGrp="1"/>
          </p:cNvSpPr>
          <p:nvPr>
            <p:ph type="ftr" sz="quarter" idx="11"/>
          </p:nvPr>
        </p:nvSpPr>
        <p:spPr>
          <a:xfrm>
            <a:off x="451814" y="6458230"/>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22/10/2012</a:t>
            </a:fld>
            <a:endParaRPr lang="en-US"/>
          </a:p>
        </p:txBody>
      </p:sp>
      <p:sp>
        <p:nvSpPr>
          <p:cNvPr id="3" name="Footer Placeholder 2"/>
          <p:cNvSpPr>
            <a:spLocks noGrp="1"/>
          </p:cNvSpPr>
          <p:nvPr>
            <p:ph type="ftr" sz="quarter" idx="11"/>
          </p:nvPr>
        </p:nvSpPr>
        <p:spPr>
          <a:xfrm>
            <a:off x="451814" y="6458230"/>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22/10/2012</a:t>
            </a:fld>
            <a:endParaRPr lang="en-US"/>
          </a:p>
        </p:txBody>
      </p:sp>
      <p:sp>
        <p:nvSpPr>
          <p:cNvPr id="6" name="Footer Placeholder 5"/>
          <p:cNvSpPr>
            <a:spLocks noGrp="1"/>
          </p:cNvSpPr>
          <p:nvPr>
            <p:ph type="ftr" sz="quarter" idx="11"/>
          </p:nvPr>
        </p:nvSpPr>
        <p:spPr>
          <a:xfrm>
            <a:off x="451814" y="6458230"/>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22/10/2012</a:t>
            </a:fld>
            <a:endParaRPr lang="en-US"/>
          </a:p>
        </p:txBody>
      </p:sp>
      <p:sp>
        <p:nvSpPr>
          <p:cNvPr id="6" name="Footer Placeholder 5"/>
          <p:cNvSpPr>
            <a:spLocks noGrp="1"/>
          </p:cNvSpPr>
          <p:nvPr>
            <p:ph type="ftr" sz="quarter" idx="11"/>
          </p:nvPr>
        </p:nvSpPr>
        <p:spPr>
          <a:xfrm>
            <a:off x="451814" y="6458230"/>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22/10/2012</a:t>
            </a:fld>
            <a:endParaRPr lang="en-US"/>
          </a:p>
        </p:txBody>
      </p:sp>
      <p:sp>
        <p:nvSpPr>
          <p:cNvPr id="5" name="Footer Placeholder 4"/>
          <p:cNvSpPr>
            <a:spLocks noGrp="1"/>
          </p:cNvSpPr>
          <p:nvPr>
            <p:ph type="ftr" sz="quarter" idx="11"/>
          </p:nvPr>
        </p:nvSpPr>
        <p:spPr>
          <a:xfrm>
            <a:off x="451814" y="6458230"/>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22/10/2012</a:t>
            </a:fld>
            <a:endParaRPr lang="en-US"/>
          </a:p>
        </p:txBody>
      </p:sp>
      <p:sp>
        <p:nvSpPr>
          <p:cNvPr id="5" name="Footer Placeholder 4"/>
          <p:cNvSpPr>
            <a:spLocks noGrp="1"/>
          </p:cNvSpPr>
          <p:nvPr>
            <p:ph type="ftr" sz="quarter" idx="11"/>
          </p:nvPr>
        </p:nvSpPr>
        <p:spPr>
          <a:xfrm>
            <a:off x="451814" y="6458230"/>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22/10/2012</a:t>
            </a:fld>
            <a:endParaRPr lang="en-US" dirty="0"/>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
        <p:nvSpPr>
          <p:cNvPr id="8" name="TextBox 7"/>
          <p:cNvSpPr txBox="1"/>
          <p:nvPr userDrawn="1"/>
        </p:nvSpPr>
        <p:spPr>
          <a:xfrm>
            <a:off x="121750" y="6174649"/>
            <a:ext cx="5028297" cy="523220"/>
          </a:xfrm>
          <a:prstGeom prst="rect">
            <a:avLst/>
          </a:prstGeom>
          <a:noFill/>
        </p:spPr>
        <p:txBody>
          <a:bodyPr wrap="square" rtlCol="0">
            <a:spAutoFit/>
          </a:bodyPr>
          <a:lstStyle/>
          <a:p>
            <a:r>
              <a:rPr lang="en-US" sz="1400" b="0" dirty="0" smtClean="0">
                <a:solidFill>
                  <a:schemeClr val="tx2">
                    <a:lumMod val="90000"/>
                    <a:lumOff val="10000"/>
                  </a:schemeClr>
                </a:solidFill>
                <a:latin typeface="+mn-lt"/>
                <a:cs typeface="Apple Chancery"/>
              </a:rPr>
              <a:t>School of Applied Computing</a:t>
            </a:r>
          </a:p>
          <a:p>
            <a:r>
              <a:rPr lang="en-US" sz="1400" b="0" dirty="0" smtClean="0">
                <a:solidFill>
                  <a:schemeClr val="tx2">
                    <a:lumMod val="90000"/>
                    <a:lumOff val="10000"/>
                  </a:schemeClr>
                </a:solidFill>
                <a:latin typeface="+mn-lt"/>
                <a:cs typeface="Apple Chancery"/>
              </a:rPr>
              <a:t>Faculty of Applied Design and Engineering</a:t>
            </a:r>
            <a:endParaRPr lang="en-US" sz="1400" b="0" dirty="0">
              <a:solidFill>
                <a:schemeClr val="tx2">
                  <a:lumMod val="90000"/>
                  <a:lumOff val="10000"/>
                </a:schemeClr>
              </a:solidFill>
              <a:latin typeface="+mn-lt"/>
              <a:cs typeface="Apple Chancery"/>
            </a:endParaRPr>
          </a:p>
        </p:txBody>
      </p:sp>
      <p:pic>
        <p:nvPicPr>
          <p:cNvPr id="9" name="Picture 17" descr="smu80"/>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5527902" y="107576"/>
            <a:ext cx="3495675"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userDrawn="1"/>
        </p:nvSpPr>
        <p:spPr>
          <a:xfrm>
            <a:off x="5629836" y="6165690"/>
            <a:ext cx="3393740" cy="523220"/>
          </a:xfrm>
          <a:prstGeom prst="rect">
            <a:avLst/>
          </a:prstGeom>
          <a:noFill/>
        </p:spPr>
        <p:txBody>
          <a:bodyPr wrap="square" rtlCol="0">
            <a:spAutoFit/>
          </a:bodyPr>
          <a:lstStyle/>
          <a:p>
            <a:pPr algn="r"/>
            <a:r>
              <a:rPr lang="en-US" sz="1400" b="0" dirty="0" smtClean="0">
                <a:solidFill>
                  <a:schemeClr val="tx2">
                    <a:lumMod val="90000"/>
                    <a:lumOff val="10000"/>
                  </a:schemeClr>
                </a:solidFill>
                <a:latin typeface="+mn-lt"/>
                <a:cs typeface="Apple Chancery"/>
              </a:rPr>
              <a:t>Point-to-Point</a:t>
            </a:r>
            <a:r>
              <a:rPr lang="en-US" sz="1400" b="0" baseline="0" dirty="0" smtClean="0">
                <a:solidFill>
                  <a:schemeClr val="tx2">
                    <a:lumMod val="90000"/>
                    <a:lumOff val="10000"/>
                  </a:schemeClr>
                </a:solidFill>
                <a:latin typeface="+mn-lt"/>
                <a:cs typeface="Apple Chancery"/>
              </a:rPr>
              <a:t> Protocol</a:t>
            </a:r>
          </a:p>
          <a:p>
            <a:pPr algn="r"/>
            <a:r>
              <a:rPr lang="en-US" sz="1400" b="0" baseline="0" dirty="0" smtClean="0">
                <a:solidFill>
                  <a:schemeClr val="tx2">
                    <a:lumMod val="90000"/>
                    <a:lumOff val="10000"/>
                  </a:schemeClr>
                </a:solidFill>
                <a:latin typeface="+mn-lt"/>
                <a:cs typeface="Apple Chancery"/>
              </a:rPr>
              <a:t>Lecture </a:t>
            </a:r>
            <a:r>
              <a:rPr lang="en-US" sz="1400" b="0" baseline="0" dirty="0" smtClean="0">
                <a:solidFill>
                  <a:schemeClr val="tx2">
                    <a:lumMod val="90000"/>
                    <a:lumOff val="10000"/>
                  </a:schemeClr>
                </a:solidFill>
                <a:latin typeface="+mn-lt"/>
                <a:cs typeface="Apple Chancery"/>
              </a:rPr>
              <a:t>3</a:t>
            </a:r>
            <a:endParaRPr lang="en-US" sz="1400" b="0" dirty="0">
              <a:solidFill>
                <a:schemeClr val="tx2">
                  <a:lumMod val="90000"/>
                  <a:lumOff val="10000"/>
                </a:schemeClr>
              </a:solidFill>
              <a:latin typeface="+mn-lt"/>
              <a:cs typeface="Apple Chancery"/>
            </a:endParaRPr>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iming>
    <p:tnLst>
      <p:par>
        <p:cTn xmlns:p14="http://schemas.microsoft.com/office/powerpoint/2010/mai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 Id="rId3"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10.png"/><Relationship Id="rId5" Type="http://schemas.openxmlformats.org/officeDocument/2006/relationships/image" Target="../media/image11.png"/><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 Id="rId3" Type="http://schemas.openxmlformats.org/officeDocument/2006/relationships/image" Target="../media/image1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4" Type="http://schemas.openxmlformats.org/officeDocument/2006/relationships/image" Target="../media/image18.png"/><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2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2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png"/><Relationship Id="rId3"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4" Type="http://schemas.openxmlformats.org/officeDocument/2006/relationships/image" Target="../media/image29.png"/><Relationship Id="rId1" Type="http://schemas.openxmlformats.org/officeDocument/2006/relationships/slideLayout" Target="../slideLayouts/slideLayout2.xml"/><Relationship Id="rId2" Type="http://schemas.openxmlformats.org/officeDocument/2006/relationships/image" Target="../media/image27.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0.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1.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689905"/>
            <a:ext cx="6498158" cy="1053295"/>
          </a:xfrm>
        </p:spPr>
        <p:txBody>
          <a:bodyPr/>
          <a:lstStyle/>
          <a:p>
            <a:r>
              <a:rPr lang="en-GB" sz="4800" dirty="0">
                <a:latin typeface="Times New Roman"/>
                <a:cs typeface="Times New Roman"/>
              </a:rPr>
              <a:t>Point-to-Point Protocol</a:t>
            </a:r>
            <a:endParaRPr lang="en-GB" sz="4800" dirty="0">
              <a:latin typeface="Times New Roman"/>
              <a:cs typeface="Times New Roman"/>
            </a:endParaRPr>
          </a:p>
        </p:txBody>
      </p:sp>
      <p:sp>
        <p:nvSpPr>
          <p:cNvPr id="3" name="TextBox 2"/>
          <p:cNvSpPr txBox="1"/>
          <p:nvPr/>
        </p:nvSpPr>
        <p:spPr>
          <a:xfrm>
            <a:off x="4051496" y="3522878"/>
            <a:ext cx="1355209" cy="461665"/>
          </a:xfrm>
          <a:prstGeom prst="rect">
            <a:avLst/>
          </a:prstGeom>
          <a:noFill/>
        </p:spPr>
        <p:txBody>
          <a:bodyPr wrap="none" rtlCol="0">
            <a:spAutoFit/>
          </a:bodyPr>
          <a:lstStyle/>
          <a:p>
            <a:r>
              <a:rPr lang="en-US" sz="2400" dirty="0" smtClean="0">
                <a:solidFill>
                  <a:srgbClr val="800000"/>
                </a:solidFill>
                <a:latin typeface="Times New Roman"/>
                <a:cs typeface="Times New Roman"/>
              </a:rPr>
              <a:t>Lecture </a:t>
            </a:r>
            <a:r>
              <a:rPr lang="en-US" sz="2400" dirty="0" smtClean="0">
                <a:solidFill>
                  <a:srgbClr val="800000"/>
                </a:solidFill>
                <a:latin typeface="Times New Roman"/>
                <a:cs typeface="Times New Roman"/>
              </a:rPr>
              <a:t>3</a:t>
            </a:r>
            <a:endParaRPr lang="en-US" sz="2400" dirty="0">
              <a:solidFill>
                <a:srgbClr val="800000"/>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62" name="Rectangle 2"/>
          <p:cNvSpPr>
            <a:spLocks noGrp="1" noChangeArrowheads="1"/>
          </p:cNvSpPr>
          <p:nvPr>
            <p:ph type="title"/>
          </p:nvPr>
        </p:nvSpPr>
        <p:spPr/>
        <p:txBody>
          <a:bodyPr/>
          <a:lstStyle/>
          <a:p>
            <a:r>
              <a:rPr lang="en-US" altLang="ja-JP" sz="3200" dirty="0" smtClean="0">
                <a:ea typeface="ＭＳ Ｐゴシック" charset="-128"/>
              </a:rPr>
              <a:t>Serial and Parallel Communication</a:t>
            </a:r>
            <a:endParaRPr lang="en-US" sz="3200" dirty="0"/>
          </a:p>
        </p:txBody>
      </p:sp>
      <p:pic>
        <p:nvPicPr>
          <p:cNvPr id="1026" name="Picture 2"/>
          <p:cNvPicPr>
            <a:picLocks noChangeAspect="1" noChangeArrowheads="1"/>
          </p:cNvPicPr>
          <p:nvPr/>
        </p:nvPicPr>
        <p:blipFill>
          <a:blip r:embed="rId3"/>
          <a:srcRect/>
          <a:stretch>
            <a:fillRect/>
          </a:stretch>
        </p:blipFill>
        <p:spPr bwMode="auto">
          <a:xfrm>
            <a:off x="549275" y="1507132"/>
            <a:ext cx="8075814" cy="4284068"/>
          </a:xfrm>
          <a:prstGeom prst="rect">
            <a:avLst/>
          </a:prstGeom>
          <a:noFill/>
          <a:ln w="9525">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62" name="Rectangle 2"/>
          <p:cNvSpPr>
            <a:spLocks noGrp="1" noChangeArrowheads="1"/>
          </p:cNvSpPr>
          <p:nvPr>
            <p:ph type="title"/>
          </p:nvPr>
        </p:nvSpPr>
        <p:spPr/>
        <p:txBody>
          <a:bodyPr/>
          <a:lstStyle/>
          <a:p>
            <a:r>
              <a:rPr lang="en-US" altLang="ja-JP" sz="3200" dirty="0" smtClean="0">
                <a:ea typeface="ＭＳ Ｐゴシック" charset="-128"/>
              </a:rPr>
              <a:t>Parallel Communication Interface</a:t>
            </a:r>
            <a:endParaRPr lang="en-US" sz="3200" dirty="0"/>
          </a:p>
        </p:txBody>
      </p:sp>
      <p:pic>
        <p:nvPicPr>
          <p:cNvPr id="2" name="Picture 2"/>
          <p:cNvPicPr>
            <a:picLocks noChangeAspect="1" noChangeArrowheads="1"/>
          </p:cNvPicPr>
          <p:nvPr/>
        </p:nvPicPr>
        <p:blipFill>
          <a:blip r:embed="rId3"/>
          <a:srcRect/>
          <a:stretch>
            <a:fillRect/>
          </a:stretch>
        </p:blipFill>
        <p:spPr bwMode="auto">
          <a:xfrm>
            <a:off x="635392" y="1574354"/>
            <a:ext cx="7956159" cy="4212084"/>
          </a:xfrm>
          <a:prstGeom prst="rect">
            <a:avLst/>
          </a:prstGeom>
          <a:noFill/>
          <a:ln w="9525">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34578"/>
            <a:ext cx="8042276" cy="1336956"/>
          </a:xfrm>
        </p:spPr>
        <p:txBody>
          <a:bodyPr/>
          <a:lstStyle/>
          <a:p>
            <a:r>
              <a:rPr lang="en-GB" dirty="0" smtClean="0"/>
              <a:t>Time Division Multiplexing</a:t>
            </a:r>
            <a:endParaRPr lang="en-GB" dirty="0"/>
          </a:p>
        </p:txBody>
      </p:sp>
      <p:pic>
        <p:nvPicPr>
          <p:cNvPr id="4" name="Picture 4"/>
          <p:cNvPicPr>
            <a:picLocks noChangeAspect="1" noChangeArrowheads="1"/>
          </p:cNvPicPr>
          <p:nvPr/>
        </p:nvPicPr>
        <p:blipFill>
          <a:blip r:embed="rId2"/>
          <a:srcRect/>
          <a:stretch>
            <a:fillRect/>
          </a:stretch>
        </p:blipFill>
        <p:spPr bwMode="auto">
          <a:xfrm>
            <a:off x="340736" y="2220913"/>
            <a:ext cx="4452937" cy="2868613"/>
          </a:xfrm>
          <a:prstGeom prst="rect">
            <a:avLst/>
          </a:prstGeom>
          <a:noFill/>
          <a:ln w="9525" algn="ctr">
            <a:noFill/>
            <a:miter lim="800000"/>
            <a:headEnd/>
            <a:tailEnd/>
          </a:ln>
          <a:effectLst/>
        </p:spPr>
      </p:pic>
      <p:pic>
        <p:nvPicPr>
          <p:cNvPr id="5" name="Picture 5"/>
          <p:cNvPicPr>
            <a:picLocks noChangeAspect="1" noChangeArrowheads="1"/>
          </p:cNvPicPr>
          <p:nvPr/>
        </p:nvPicPr>
        <p:blipFill>
          <a:blip r:embed="rId3"/>
          <a:srcRect/>
          <a:stretch>
            <a:fillRect/>
          </a:stretch>
        </p:blipFill>
        <p:spPr bwMode="auto">
          <a:xfrm>
            <a:off x="4878341" y="2034251"/>
            <a:ext cx="4112471" cy="2862132"/>
          </a:xfrm>
          <a:prstGeom prst="rect">
            <a:avLst/>
          </a:prstGeom>
          <a:noFill/>
          <a:ln w="9525" algn="ctr">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Demarcation Point</a:t>
            </a:r>
            <a:endParaRPr lang="en-GB" dirty="0"/>
          </a:p>
        </p:txBody>
      </p:sp>
      <p:pic>
        <p:nvPicPr>
          <p:cNvPr id="4" name="Picture 4"/>
          <p:cNvPicPr>
            <a:picLocks noChangeAspect="1" noChangeArrowheads="1"/>
          </p:cNvPicPr>
          <p:nvPr/>
        </p:nvPicPr>
        <p:blipFill>
          <a:blip r:embed="rId2"/>
          <a:srcRect/>
          <a:stretch>
            <a:fillRect/>
          </a:stretch>
        </p:blipFill>
        <p:spPr bwMode="auto">
          <a:xfrm>
            <a:off x="719667" y="1615043"/>
            <a:ext cx="7871883" cy="4459789"/>
          </a:xfrm>
          <a:prstGeom prst="rect">
            <a:avLst/>
          </a:prstGeom>
          <a:noFill/>
          <a:ln w="9525" algn="ctr">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DTE and DCE</a:t>
            </a:r>
            <a:endParaRPr lang="en-GB" dirty="0"/>
          </a:p>
        </p:txBody>
      </p:sp>
      <p:pic>
        <p:nvPicPr>
          <p:cNvPr id="4" name="Picture 4"/>
          <p:cNvPicPr>
            <a:picLocks noChangeAspect="1" noChangeArrowheads="1"/>
          </p:cNvPicPr>
          <p:nvPr/>
        </p:nvPicPr>
        <p:blipFill>
          <a:blip r:embed="rId2"/>
          <a:srcRect/>
          <a:stretch>
            <a:fillRect/>
          </a:stretch>
        </p:blipFill>
        <p:spPr bwMode="auto">
          <a:xfrm>
            <a:off x="0" y="1705508"/>
            <a:ext cx="5865808" cy="2685598"/>
          </a:xfrm>
          <a:prstGeom prst="rect">
            <a:avLst/>
          </a:prstGeom>
          <a:noFill/>
          <a:ln w="9525" algn="ctr">
            <a:noFill/>
            <a:miter lim="800000"/>
            <a:headEnd/>
            <a:tailEnd/>
          </a:ln>
          <a:effectLst/>
        </p:spPr>
      </p:pic>
      <p:pic>
        <p:nvPicPr>
          <p:cNvPr id="5" name="Picture 5"/>
          <p:cNvPicPr>
            <a:picLocks noChangeAspect="1" noChangeArrowheads="1"/>
          </p:cNvPicPr>
          <p:nvPr/>
        </p:nvPicPr>
        <p:blipFill>
          <a:blip r:embed="rId3"/>
          <a:srcRect/>
          <a:stretch>
            <a:fillRect/>
          </a:stretch>
        </p:blipFill>
        <p:spPr bwMode="auto">
          <a:xfrm>
            <a:off x="6152161" y="2335458"/>
            <a:ext cx="2748951" cy="2055648"/>
          </a:xfrm>
          <a:prstGeom prst="rect">
            <a:avLst/>
          </a:prstGeom>
          <a:noFill/>
          <a:ln w="9525" algn="ctr">
            <a:noFill/>
            <a:miter lim="800000"/>
            <a:headEnd/>
            <a:tailEnd/>
          </a:ln>
          <a:effectLst/>
        </p:spPr>
      </p:pic>
      <p:pic>
        <p:nvPicPr>
          <p:cNvPr id="2050" name="Picture 2"/>
          <p:cNvPicPr>
            <a:picLocks noChangeAspect="1" noChangeArrowheads="1"/>
          </p:cNvPicPr>
          <p:nvPr/>
        </p:nvPicPr>
        <p:blipFill>
          <a:blip r:embed="rId4" cstate="print"/>
          <a:srcRect/>
          <a:stretch>
            <a:fillRect/>
          </a:stretch>
        </p:blipFill>
        <p:spPr bwMode="auto">
          <a:xfrm>
            <a:off x="1222400" y="4749209"/>
            <a:ext cx="1604530" cy="750808"/>
          </a:xfrm>
          <a:prstGeom prst="rect">
            <a:avLst/>
          </a:prstGeom>
          <a:noFill/>
          <a:ln w="9525">
            <a:noFill/>
            <a:miter lim="800000"/>
            <a:headEnd/>
            <a:tailEnd/>
          </a:ln>
          <a:effectLst/>
        </p:spPr>
      </p:pic>
      <p:pic>
        <p:nvPicPr>
          <p:cNvPr id="2051" name="Picture 3"/>
          <p:cNvPicPr>
            <a:picLocks noChangeAspect="1" noChangeArrowheads="1"/>
          </p:cNvPicPr>
          <p:nvPr/>
        </p:nvPicPr>
        <p:blipFill>
          <a:blip r:embed="rId5" cstate="print"/>
          <a:srcRect/>
          <a:stretch>
            <a:fillRect/>
          </a:stretch>
        </p:blipFill>
        <p:spPr bwMode="auto">
          <a:xfrm>
            <a:off x="4701634" y="4749209"/>
            <a:ext cx="2328347" cy="600294"/>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HDLC Encapsulation</a:t>
            </a:r>
            <a:endParaRPr lang="en-GB" dirty="0"/>
          </a:p>
        </p:txBody>
      </p:sp>
      <p:pic>
        <p:nvPicPr>
          <p:cNvPr id="4" name="Picture 4"/>
          <p:cNvPicPr>
            <a:picLocks noChangeAspect="1" noChangeArrowheads="1"/>
          </p:cNvPicPr>
          <p:nvPr/>
        </p:nvPicPr>
        <p:blipFill>
          <a:blip r:embed="rId2"/>
          <a:srcRect/>
          <a:stretch>
            <a:fillRect/>
          </a:stretch>
        </p:blipFill>
        <p:spPr bwMode="auto">
          <a:xfrm>
            <a:off x="441794" y="1721921"/>
            <a:ext cx="8319093" cy="4310579"/>
          </a:xfrm>
          <a:prstGeom prst="rect">
            <a:avLst/>
          </a:prstGeom>
          <a:noFill/>
          <a:ln w="9525" algn="ctr">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67730"/>
            <a:ext cx="4283982" cy="878076"/>
          </a:xfrm>
        </p:spPr>
        <p:txBody>
          <a:bodyPr/>
          <a:lstStyle/>
          <a:p>
            <a:r>
              <a:rPr lang="en-GB" dirty="0" smtClean="0"/>
              <a:t>Frame Format</a:t>
            </a:r>
            <a:endParaRPr lang="en-GB" dirty="0"/>
          </a:p>
        </p:txBody>
      </p:sp>
      <p:pic>
        <p:nvPicPr>
          <p:cNvPr id="3074" name="Picture 2"/>
          <p:cNvPicPr>
            <a:picLocks noChangeAspect="1" noChangeArrowheads="1"/>
          </p:cNvPicPr>
          <p:nvPr/>
        </p:nvPicPr>
        <p:blipFill>
          <a:blip r:embed="rId2"/>
          <a:srcRect/>
          <a:stretch>
            <a:fillRect/>
          </a:stretch>
        </p:blipFill>
        <p:spPr bwMode="auto">
          <a:xfrm>
            <a:off x="881063" y="4270945"/>
            <a:ext cx="7381875" cy="1629270"/>
          </a:xfrm>
          <a:prstGeom prst="rect">
            <a:avLst/>
          </a:prstGeom>
          <a:noFill/>
          <a:ln w="9525">
            <a:noFill/>
            <a:miter lim="800000"/>
            <a:headEnd/>
            <a:tailEnd/>
          </a:ln>
          <a:effectLst/>
        </p:spPr>
      </p:pic>
      <p:pic>
        <p:nvPicPr>
          <p:cNvPr id="3075" name="Picture 3"/>
          <p:cNvPicPr>
            <a:picLocks noChangeAspect="1" noChangeArrowheads="1"/>
          </p:cNvPicPr>
          <p:nvPr/>
        </p:nvPicPr>
        <p:blipFill>
          <a:blip r:embed="rId3"/>
          <a:srcRect/>
          <a:stretch>
            <a:fillRect/>
          </a:stretch>
        </p:blipFill>
        <p:spPr bwMode="auto">
          <a:xfrm>
            <a:off x="881063" y="1531371"/>
            <a:ext cx="7381875" cy="2362396"/>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Troubleshooting Serial Links</a:t>
            </a:r>
            <a:endParaRPr lang="en-GB" dirty="0"/>
          </a:p>
        </p:txBody>
      </p:sp>
      <p:pic>
        <p:nvPicPr>
          <p:cNvPr id="4" name="Picture 5"/>
          <p:cNvPicPr>
            <a:picLocks noChangeAspect="1" noChangeArrowheads="1"/>
          </p:cNvPicPr>
          <p:nvPr/>
        </p:nvPicPr>
        <p:blipFill>
          <a:blip r:embed="rId2"/>
          <a:srcRect/>
          <a:stretch>
            <a:fillRect/>
          </a:stretch>
        </p:blipFill>
        <p:spPr bwMode="auto">
          <a:xfrm>
            <a:off x="549275" y="1402201"/>
            <a:ext cx="8234892" cy="4799635"/>
          </a:xfrm>
          <a:prstGeom prst="rect">
            <a:avLst/>
          </a:prstGeom>
          <a:noFill/>
          <a:ln w="9525" algn="ctr">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Point-to-Point Protocol</a:t>
            </a:r>
            <a:endParaRPr lang="en-GB" dirty="0"/>
          </a:p>
        </p:txBody>
      </p:sp>
      <p:pic>
        <p:nvPicPr>
          <p:cNvPr id="4" name="Picture 4"/>
          <p:cNvPicPr>
            <a:picLocks noChangeAspect="1" noChangeArrowheads="1"/>
          </p:cNvPicPr>
          <p:nvPr/>
        </p:nvPicPr>
        <p:blipFill>
          <a:blip r:embed="rId2"/>
          <a:srcRect/>
          <a:stretch>
            <a:fillRect/>
          </a:stretch>
        </p:blipFill>
        <p:spPr bwMode="auto">
          <a:xfrm>
            <a:off x="771896" y="1444532"/>
            <a:ext cx="7819655" cy="4239153"/>
          </a:xfrm>
          <a:prstGeom prst="rect">
            <a:avLst/>
          </a:prstGeom>
          <a:noFill/>
          <a:ln w="9525" algn="ctr">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PPP Layered Architecture</a:t>
            </a:r>
            <a:endParaRPr lang="en-GB" dirty="0"/>
          </a:p>
        </p:txBody>
      </p:sp>
      <p:pic>
        <p:nvPicPr>
          <p:cNvPr id="4098" name="Picture 2"/>
          <p:cNvPicPr>
            <a:picLocks noChangeAspect="1" noChangeArrowheads="1"/>
          </p:cNvPicPr>
          <p:nvPr/>
        </p:nvPicPr>
        <p:blipFill>
          <a:blip r:embed="rId3"/>
          <a:srcRect/>
          <a:stretch>
            <a:fillRect/>
          </a:stretch>
        </p:blipFill>
        <p:spPr bwMode="auto">
          <a:xfrm>
            <a:off x="284218" y="1698589"/>
            <a:ext cx="4240281" cy="2478789"/>
          </a:xfrm>
          <a:prstGeom prst="rect">
            <a:avLst/>
          </a:prstGeom>
          <a:noFill/>
          <a:ln w="9525">
            <a:noFill/>
            <a:miter lim="800000"/>
            <a:headEnd/>
            <a:tailEnd/>
          </a:ln>
          <a:effectLst/>
        </p:spPr>
      </p:pic>
      <p:pic>
        <p:nvPicPr>
          <p:cNvPr id="4099" name="Picture 3"/>
          <p:cNvPicPr>
            <a:picLocks noChangeAspect="1" noChangeArrowheads="1"/>
          </p:cNvPicPr>
          <p:nvPr/>
        </p:nvPicPr>
        <p:blipFill>
          <a:blip r:embed="rId4"/>
          <a:srcRect/>
          <a:stretch>
            <a:fillRect/>
          </a:stretch>
        </p:blipFill>
        <p:spPr bwMode="auto">
          <a:xfrm>
            <a:off x="4857009" y="1698589"/>
            <a:ext cx="3987388" cy="2478789"/>
          </a:xfrm>
          <a:prstGeom prst="rect">
            <a:avLst/>
          </a:prstGeom>
          <a:noFill/>
          <a:ln w="9525">
            <a:noFill/>
            <a:miter lim="800000"/>
            <a:headEnd/>
            <a:tailEnd/>
          </a:ln>
          <a:effectLst/>
        </p:spPr>
      </p:pic>
      <p:sp>
        <p:nvSpPr>
          <p:cNvPr id="3" name="Rectangle 2"/>
          <p:cNvSpPr/>
          <p:nvPr/>
        </p:nvSpPr>
        <p:spPr>
          <a:xfrm>
            <a:off x="549275" y="4339505"/>
            <a:ext cx="7790392" cy="1477328"/>
          </a:xfrm>
          <a:prstGeom prst="rect">
            <a:avLst/>
          </a:prstGeom>
        </p:spPr>
        <p:txBody>
          <a:bodyPr wrap="square">
            <a:spAutoFit/>
          </a:bodyPr>
          <a:lstStyle/>
          <a:p>
            <a:r>
              <a:rPr lang="en-US" b="1" dirty="0">
                <a:solidFill>
                  <a:schemeClr val="accent1">
                    <a:lumMod val="75000"/>
                  </a:schemeClr>
                </a:solidFill>
              </a:rPr>
              <a:t>LCP role</a:t>
            </a:r>
          </a:p>
          <a:p>
            <a:r>
              <a:rPr lang="en-US" dirty="0"/>
              <a:t>Handling varying limits on packet size </a:t>
            </a:r>
          </a:p>
          <a:p>
            <a:r>
              <a:rPr lang="en-US" dirty="0"/>
              <a:t>Detecting common misconfiguration errors </a:t>
            </a:r>
          </a:p>
          <a:p>
            <a:r>
              <a:rPr lang="en-US" dirty="0"/>
              <a:t>Terminating the link </a:t>
            </a:r>
          </a:p>
          <a:p>
            <a:r>
              <a:rPr lang="en-US" dirty="0"/>
              <a:t>Determining when a link is functioning properly or when it is failing </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67409"/>
            <a:ext cx="8042276" cy="1336956"/>
          </a:xfrm>
        </p:spPr>
        <p:txBody>
          <a:bodyPr/>
          <a:lstStyle/>
          <a:p>
            <a:r>
              <a:rPr lang="en-GB" dirty="0" smtClean="0"/>
              <a:t>PPP Frame Format</a:t>
            </a:r>
            <a:endParaRPr lang="en-GB" dirty="0"/>
          </a:p>
        </p:txBody>
      </p:sp>
      <p:pic>
        <p:nvPicPr>
          <p:cNvPr id="4" name="Picture 4"/>
          <p:cNvPicPr>
            <a:picLocks noChangeAspect="1" noChangeArrowheads="1"/>
          </p:cNvPicPr>
          <p:nvPr/>
        </p:nvPicPr>
        <p:blipFill>
          <a:blip r:embed="rId2"/>
          <a:srcRect/>
          <a:stretch>
            <a:fillRect/>
          </a:stretch>
        </p:blipFill>
        <p:spPr bwMode="auto">
          <a:xfrm>
            <a:off x="549275" y="2434695"/>
            <a:ext cx="7585298" cy="1904471"/>
          </a:xfrm>
          <a:prstGeom prst="rect">
            <a:avLst/>
          </a:prstGeom>
          <a:noFill/>
          <a:ln w="9525" algn="ctr">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Establishing PPP Session</a:t>
            </a:r>
            <a:endParaRPr lang="en-GB" dirty="0"/>
          </a:p>
        </p:txBody>
      </p:sp>
      <p:pic>
        <p:nvPicPr>
          <p:cNvPr id="4" name="Picture 4"/>
          <p:cNvPicPr>
            <a:picLocks noChangeAspect="1" noChangeArrowheads="1"/>
          </p:cNvPicPr>
          <p:nvPr/>
        </p:nvPicPr>
        <p:blipFill>
          <a:blip r:embed="rId3"/>
          <a:srcRect/>
          <a:stretch>
            <a:fillRect/>
          </a:stretch>
        </p:blipFill>
        <p:spPr bwMode="auto">
          <a:xfrm>
            <a:off x="997527" y="1658288"/>
            <a:ext cx="7130473" cy="3709359"/>
          </a:xfrm>
          <a:prstGeom prst="rect">
            <a:avLst/>
          </a:prstGeom>
          <a:noFill/>
          <a:ln w="9525" algn="ctr">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Establishing Link with LCP</a:t>
            </a:r>
            <a:endParaRPr lang="en-GB" dirty="0"/>
          </a:p>
        </p:txBody>
      </p:sp>
      <p:pic>
        <p:nvPicPr>
          <p:cNvPr id="5122" name="Picture 2"/>
          <p:cNvPicPr>
            <a:picLocks noChangeAspect="1" noChangeArrowheads="1"/>
          </p:cNvPicPr>
          <p:nvPr/>
        </p:nvPicPr>
        <p:blipFill>
          <a:blip r:embed="rId2"/>
          <a:srcRect/>
          <a:stretch>
            <a:fillRect/>
          </a:stretch>
        </p:blipFill>
        <p:spPr bwMode="auto">
          <a:xfrm>
            <a:off x="1504950" y="1601871"/>
            <a:ext cx="6134100" cy="4200525"/>
          </a:xfrm>
          <a:prstGeom prst="rect">
            <a:avLst/>
          </a:prstGeom>
          <a:noFill/>
          <a:ln w="9525">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PPP Configuration Options</a:t>
            </a:r>
            <a:endParaRPr lang="en-GB" dirty="0"/>
          </a:p>
        </p:txBody>
      </p:sp>
      <p:pic>
        <p:nvPicPr>
          <p:cNvPr id="6146" name="Picture 2"/>
          <p:cNvPicPr>
            <a:picLocks noChangeAspect="1" noChangeArrowheads="1"/>
          </p:cNvPicPr>
          <p:nvPr/>
        </p:nvPicPr>
        <p:blipFill>
          <a:blip r:embed="rId3"/>
          <a:srcRect/>
          <a:stretch>
            <a:fillRect/>
          </a:stretch>
        </p:blipFill>
        <p:spPr bwMode="auto">
          <a:xfrm>
            <a:off x="1060450" y="1626918"/>
            <a:ext cx="7023100" cy="4018231"/>
          </a:xfrm>
          <a:prstGeom prst="rect">
            <a:avLst/>
          </a:prstGeom>
          <a:noFill/>
          <a:ln w="9525">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497738" cy="1008705"/>
          </a:xfrm>
        </p:spPr>
        <p:txBody>
          <a:bodyPr/>
          <a:lstStyle/>
          <a:p>
            <a:r>
              <a:rPr lang="en-GB" dirty="0" smtClean="0"/>
              <a:t>NCP Process</a:t>
            </a:r>
            <a:endParaRPr lang="en-GB" dirty="0"/>
          </a:p>
        </p:txBody>
      </p:sp>
      <p:pic>
        <p:nvPicPr>
          <p:cNvPr id="4" name="Picture 4"/>
          <p:cNvPicPr>
            <a:picLocks noChangeAspect="1" noChangeArrowheads="1"/>
          </p:cNvPicPr>
          <p:nvPr/>
        </p:nvPicPr>
        <p:blipFill>
          <a:blip r:embed="rId2"/>
          <a:srcRect/>
          <a:stretch>
            <a:fillRect/>
          </a:stretch>
        </p:blipFill>
        <p:spPr bwMode="auto">
          <a:xfrm>
            <a:off x="549275" y="1290152"/>
            <a:ext cx="7426325" cy="4398963"/>
          </a:xfrm>
          <a:prstGeom prst="rect">
            <a:avLst/>
          </a:prstGeom>
          <a:noFill/>
          <a:ln w="9525" algn="ctr">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6098" y="107576"/>
            <a:ext cx="6020858" cy="1336956"/>
          </a:xfrm>
        </p:spPr>
        <p:txBody>
          <a:bodyPr/>
          <a:lstStyle/>
          <a:p>
            <a:r>
              <a:rPr lang="en-GB" sz="3600" dirty="0" smtClean="0"/>
              <a:t>PPP Configuration Options</a:t>
            </a:r>
            <a:endParaRPr lang="en-GB" sz="3600" dirty="0"/>
          </a:p>
        </p:txBody>
      </p:sp>
      <p:sp>
        <p:nvSpPr>
          <p:cNvPr id="4" name="Rectangle 3"/>
          <p:cNvSpPr/>
          <p:nvPr/>
        </p:nvSpPr>
        <p:spPr>
          <a:xfrm>
            <a:off x="759774" y="1783204"/>
            <a:ext cx="7831777" cy="4524315"/>
          </a:xfrm>
          <a:prstGeom prst="rect">
            <a:avLst/>
          </a:prstGeom>
        </p:spPr>
        <p:txBody>
          <a:bodyPr wrap="square">
            <a:spAutoFit/>
          </a:bodyPr>
          <a:lstStyle/>
          <a:p>
            <a:r>
              <a:rPr lang="en-GB" dirty="0" smtClean="0"/>
              <a:t>Authentication - Peer routers exchange authentication messages</a:t>
            </a:r>
          </a:p>
          <a:p>
            <a:endParaRPr lang="en-GB" dirty="0" smtClean="0"/>
          </a:p>
          <a:p>
            <a:r>
              <a:rPr lang="en-GB" dirty="0" smtClean="0"/>
              <a:t>Compression - Increases the effective throughput on PPP connections by reducing the amount of data in the frame that must travel across the link</a:t>
            </a:r>
          </a:p>
          <a:p>
            <a:endParaRPr lang="en-GB" dirty="0" smtClean="0"/>
          </a:p>
          <a:p>
            <a:r>
              <a:rPr lang="en-GB" dirty="0" smtClean="0"/>
              <a:t>Error detection - Identifies fault conditions.</a:t>
            </a:r>
          </a:p>
          <a:p>
            <a:endParaRPr lang="en-GB" dirty="0" smtClean="0"/>
          </a:p>
          <a:p>
            <a:r>
              <a:rPr lang="en-GB" dirty="0" smtClean="0"/>
              <a:t>Multilink - Cisco IOS Release 11.1 and later supports multilink PPP. This alternative provides load balancing over the router interfaces that PPP uses.</a:t>
            </a:r>
          </a:p>
          <a:p>
            <a:endParaRPr lang="en-GB" dirty="0" smtClean="0"/>
          </a:p>
          <a:p>
            <a:r>
              <a:rPr lang="en-GB" dirty="0" smtClean="0"/>
              <a:t>PPP </a:t>
            </a:r>
            <a:r>
              <a:rPr lang="en-GB" dirty="0" err="1" smtClean="0"/>
              <a:t>Callback</a:t>
            </a:r>
            <a:r>
              <a:rPr lang="en-GB" dirty="0" smtClean="0"/>
              <a:t> - To enhance security, Cisco IOS Release 11.1 and later offers </a:t>
            </a:r>
            <a:r>
              <a:rPr lang="en-GB" dirty="0" err="1" smtClean="0"/>
              <a:t>callback</a:t>
            </a:r>
            <a:r>
              <a:rPr lang="en-GB" dirty="0" smtClean="0"/>
              <a:t> over PPP. With this LCP option, a Cisco router can act as a </a:t>
            </a:r>
            <a:r>
              <a:rPr lang="en-GB" dirty="0" err="1" smtClean="0"/>
              <a:t>callback</a:t>
            </a:r>
            <a:r>
              <a:rPr lang="en-GB" dirty="0" smtClean="0"/>
              <a:t> client or a </a:t>
            </a:r>
            <a:r>
              <a:rPr lang="en-GB" dirty="0" err="1" smtClean="0"/>
              <a:t>callback</a:t>
            </a:r>
            <a:r>
              <a:rPr lang="en-GB" dirty="0" smtClean="0"/>
              <a:t> server.</a:t>
            </a:r>
          </a:p>
          <a:p>
            <a:endParaRPr lang="en-GB" dirty="0" smtClean="0"/>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88084"/>
            <a:ext cx="7451725" cy="1145491"/>
          </a:xfrm>
        </p:spPr>
        <p:txBody>
          <a:bodyPr/>
          <a:lstStyle/>
          <a:p>
            <a:r>
              <a:rPr lang="en-GB" sz="3200" dirty="0" smtClean="0"/>
              <a:t>PPP Authentication Protocol</a:t>
            </a:r>
            <a:endParaRPr lang="en-GB" sz="3200" dirty="0"/>
          </a:p>
        </p:txBody>
      </p:sp>
      <p:pic>
        <p:nvPicPr>
          <p:cNvPr id="4" name="Picture 4"/>
          <p:cNvPicPr>
            <a:picLocks noChangeAspect="1" noChangeArrowheads="1"/>
          </p:cNvPicPr>
          <p:nvPr/>
        </p:nvPicPr>
        <p:blipFill>
          <a:blip r:embed="rId2"/>
          <a:srcRect/>
          <a:stretch>
            <a:fillRect/>
          </a:stretch>
        </p:blipFill>
        <p:spPr bwMode="auto">
          <a:xfrm>
            <a:off x="359833" y="1676400"/>
            <a:ext cx="8276167" cy="4419600"/>
          </a:xfrm>
          <a:prstGeom prst="rect">
            <a:avLst/>
          </a:prstGeom>
          <a:noFill/>
          <a:ln w="9525" algn="ctr">
            <a:noFill/>
            <a:miter lim="800000"/>
            <a:headEnd/>
            <a:tailEnd/>
          </a:ln>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2100" y="757549"/>
            <a:ext cx="8382068" cy="747447"/>
          </a:xfrm>
        </p:spPr>
        <p:txBody>
          <a:bodyPr/>
          <a:lstStyle/>
          <a:p>
            <a:r>
              <a:rPr lang="en-GB" sz="3200" dirty="0" smtClean="0"/>
              <a:t>Password Authentication Protocol  (PAP)</a:t>
            </a:r>
            <a:endParaRPr lang="en-GB" sz="3200" dirty="0"/>
          </a:p>
        </p:txBody>
      </p:sp>
      <p:pic>
        <p:nvPicPr>
          <p:cNvPr id="7170" name="Picture 2"/>
          <p:cNvPicPr>
            <a:picLocks noChangeAspect="1" noChangeArrowheads="1"/>
          </p:cNvPicPr>
          <p:nvPr/>
        </p:nvPicPr>
        <p:blipFill>
          <a:blip r:embed="rId2"/>
          <a:srcRect/>
          <a:stretch>
            <a:fillRect/>
          </a:stretch>
        </p:blipFill>
        <p:spPr bwMode="auto">
          <a:xfrm>
            <a:off x="558801" y="1731439"/>
            <a:ext cx="7992531" cy="2057400"/>
          </a:xfrm>
          <a:prstGeom prst="rect">
            <a:avLst/>
          </a:prstGeom>
          <a:noFill/>
          <a:ln w="9525">
            <a:noFill/>
            <a:miter lim="800000"/>
            <a:headEnd/>
            <a:tailEnd/>
          </a:ln>
          <a:effectLst/>
        </p:spPr>
      </p:pic>
      <p:pic>
        <p:nvPicPr>
          <p:cNvPr id="7171" name="Picture 3"/>
          <p:cNvPicPr>
            <a:picLocks noChangeAspect="1" noChangeArrowheads="1"/>
          </p:cNvPicPr>
          <p:nvPr/>
        </p:nvPicPr>
        <p:blipFill>
          <a:blip r:embed="rId3"/>
          <a:srcRect/>
          <a:stretch>
            <a:fillRect/>
          </a:stretch>
        </p:blipFill>
        <p:spPr bwMode="auto">
          <a:xfrm>
            <a:off x="558801" y="4034371"/>
            <a:ext cx="7992532" cy="1947333"/>
          </a:xfrm>
          <a:prstGeom prst="rect">
            <a:avLst/>
          </a:prstGeom>
          <a:noFill/>
          <a:ln w="9525">
            <a:noFill/>
            <a:miter lim="800000"/>
            <a:headEnd/>
            <a:tailEnd/>
          </a:ln>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07577"/>
            <a:ext cx="5637769" cy="949328"/>
          </a:xfrm>
        </p:spPr>
        <p:txBody>
          <a:bodyPr/>
          <a:lstStyle/>
          <a:p>
            <a:r>
              <a:rPr lang="en-GB" sz="2800" dirty="0" smtClean="0"/>
              <a:t>Challenge Handshake Authentication Protocol (CHAP)</a:t>
            </a:r>
            <a:endParaRPr lang="en-GB" sz="2800" dirty="0"/>
          </a:p>
        </p:txBody>
      </p:sp>
      <p:pic>
        <p:nvPicPr>
          <p:cNvPr id="8197" name="Picture 5"/>
          <p:cNvPicPr>
            <a:picLocks noChangeAspect="1" noChangeArrowheads="1"/>
          </p:cNvPicPr>
          <p:nvPr/>
        </p:nvPicPr>
        <p:blipFill>
          <a:blip r:embed="rId2"/>
          <a:srcRect/>
          <a:stretch>
            <a:fillRect/>
          </a:stretch>
        </p:blipFill>
        <p:spPr bwMode="auto">
          <a:xfrm>
            <a:off x="225631" y="4227615"/>
            <a:ext cx="6121400" cy="1750373"/>
          </a:xfrm>
          <a:prstGeom prst="rect">
            <a:avLst/>
          </a:prstGeom>
          <a:noFill/>
          <a:ln w="9525">
            <a:noFill/>
            <a:miter lim="800000"/>
            <a:headEnd/>
            <a:tailEnd/>
          </a:ln>
          <a:effectLst/>
        </p:spPr>
      </p:pic>
      <p:pic>
        <p:nvPicPr>
          <p:cNvPr id="8198" name="Picture 6"/>
          <p:cNvPicPr>
            <a:picLocks noChangeAspect="1" noChangeArrowheads="1"/>
          </p:cNvPicPr>
          <p:nvPr/>
        </p:nvPicPr>
        <p:blipFill>
          <a:blip r:embed="rId3"/>
          <a:srcRect/>
          <a:stretch>
            <a:fillRect/>
          </a:stretch>
        </p:blipFill>
        <p:spPr bwMode="auto">
          <a:xfrm>
            <a:off x="3343049" y="2706792"/>
            <a:ext cx="5629275" cy="1419225"/>
          </a:xfrm>
          <a:prstGeom prst="rect">
            <a:avLst/>
          </a:prstGeom>
          <a:noFill/>
          <a:ln w="9525">
            <a:noFill/>
            <a:miter lim="800000"/>
            <a:headEnd/>
            <a:tailEnd/>
          </a:ln>
          <a:effectLst/>
        </p:spPr>
      </p:pic>
      <p:pic>
        <p:nvPicPr>
          <p:cNvPr id="8199" name="Picture 7"/>
          <p:cNvPicPr>
            <a:picLocks noChangeAspect="1" noChangeArrowheads="1"/>
          </p:cNvPicPr>
          <p:nvPr/>
        </p:nvPicPr>
        <p:blipFill>
          <a:blip r:embed="rId4"/>
          <a:srcRect/>
          <a:stretch>
            <a:fillRect/>
          </a:stretch>
        </p:blipFill>
        <p:spPr bwMode="auto">
          <a:xfrm>
            <a:off x="437119" y="1056905"/>
            <a:ext cx="5200650" cy="1381125"/>
          </a:xfrm>
          <a:prstGeom prst="rect">
            <a:avLst/>
          </a:prstGeom>
          <a:noFill/>
          <a:ln w="9525">
            <a:noFill/>
            <a:miter lim="800000"/>
            <a:headEnd/>
            <a:tailEnd/>
          </a:ln>
          <a:effectLst/>
        </p:spPr>
      </p:pic>
      <p:sp>
        <p:nvSpPr>
          <p:cNvPr id="10" name="TextBox 9"/>
          <p:cNvSpPr txBox="1"/>
          <p:nvPr/>
        </p:nvSpPr>
        <p:spPr>
          <a:xfrm>
            <a:off x="5854054" y="1150710"/>
            <a:ext cx="2783319" cy="923330"/>
          </a:xfrm>
          <a:prstGeom prst="rect">
            <a:avLst/>
          </a:prstGeom>
          <a:noFill/>
        </p:spPr>
        <p:txBody>
          <a:bodyPr wrap="square" rtlCol="0">
            <a:spAutoFit/>
          </a:bodyPr>
          <a:lstStyle/>
          <a:p>
            <a:r>
              <a:rPr lang="en-GB" dirty="0" smtClean="0"/>
              <a:t>R3 initiates the 3-way handshake and sends a challenge message to R1</a:t>
            </a:r>
            <a:endParaRPr lang="en-GB" dirty="0"/>
          </a:p>
        </p:txBody>
      </p:sp>
      <p:sp>
        <p:nvSpPr>
          <p:cNvPr id="11" name="TextBox 10"/>
          <p:cNvSpPr txBox="1"/>
          <p:nvPr/>
        </p:nvSpPr>
        <p:spPr>
          <a:xfrm>
            <a:off x="437119" y="2765413"/>
            <a:ext cx="2783319" cy="1200329"/>
          </a:xfrm>
          <a:prstGeom prst="rect">
            <a:avLst/>
          </a:prstGeom>
          <a:noFill/>
        </p:spPr>
        <p:txBody>
          <a:bodyPr wrap="square" rtlCol="0">
            <a:spAutoFit/>
          </a:bodyPr>
          <a:lstStyle/>
          <a:p>
            <a:r>
              <a:rPr lang="en-GB" dirty="0" smtClean="0"/>
              <a:t>R1 responds to R3’s CHAP challenge by sending its CHAP username and password</a:t>
            </a:r>
            <a:endParaRPr lang="en-GB" dirty="0"/>
          </a:p>
        </p:txBody>
      </p:sp>
      <p:sp>
        <p:nvSpPr>
          <p:cNvPr id="12" name="TextBox 11"/>
          <p:cNvSpPr txBox="1"/>
          <p:nvPr/>
        </p:nvSpPr>
        <p:spPr>
          <a:xfrm>
            <a:off x="6360681" y="4674281"/>
            <a:ext cx="2783319" cy="1200329"/>
          </a:xfrm>
          <a:prstGeom prst="rect">
            <a:avLst/>
          </a:prstGeom>
          <a:noFill/>
        </p:spPr>
        <p:txBody>
          <a:bodyPr wrap="square" rtlCol="0">
            <a:spAutoFit/>
          </a:bodyPr>
          <a:lstStyle/>
          <a:p>
            <a:r>
              <a:rPr lang="en-GB" dirty="0" smtClean="0"/>
              <a:t>R3 evaluates R1’s username and password against its local database. </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9939" y="621552"/>
            <a:ext cx="8361892" cy="1010024"/>
          </a:xfrm>
        </p:spPr>
        <p:txBody>
          <a:bodyPr/>
          <a:lstStyle/>
          <a:p>
            <a:r>
              <a:rPr lang="en-GB" sz="3200" dirty="0" smtClean="0"/>
              <a:t>Encapsulation and Authentication Process</a:t>
            </a:r>
            <a:endParaRPr lang="en-GB" sz="3200" dirty="0"/>
          </a:p>
        </p:txBody>
      </p:sp>
      <p:pic>
        <p:nvPicPr>
          <p:cNvPr id="4" name="Picture 4"/>
          <p:cNvPicPr>
            <a:picLocks noChangeAspect="1" noChangeArrowheads="1"/>
          </p:cNvPicPr>
          <p:nvPr/>
        </p:nvPicPr>
        <p:blipFill>
          <a:blip r:embed="rId2"/>
          <a:srcRect/>
          <a:stretch>
            <a:fillRect/>
          </a:stretch>
        </p:blipFill>
        <p:spPr bwMode="auto">
          <a:xfrm>
            <a:off x="549275" y="1888740"/>
            <a:ext cx="8044392" cy="4241132"/>
          </a:xfrm>
          <a:prstGeom prst="rect">
            <a:avLst/>
          </a:prstGeom>
          <a:noFill/>
          <a:ln w="9525" algn="ctr">
            <a:noFill/>
            <a:miter lim="800000"/>
            <a:headEnd/>
            <a:tailEnd/>
          </a:ln>
          <a:effec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Configuring PPP with Authentication</a:t>
            </a:r>
            <a:endParaRPr lang="en-GB" sz="3200" dirty="0"/>
          </a:p>
        </p:txBody>
      </p:sp>
      <p:pic>
        <p:nvPicPr>
          <p:cNvPr id="4" name="Picture 4"/>
          <p:cNvPicPr>
            <a:picLocks noChangeAspect="1" noChangeArrowheads="1"/>
          </p:cNvPicPr>
          <p:nvPr/>
        </p:nvPicPr>
        <p:blipFill>
          <a:blip r:embed="rId2"/>
          <a:srcRect/>
          <a:stretch>
            <a:fillRect/>
          </a:stretch>
        </p:blipFill>
        <p:spPr bwMode="auto">
          <a:xfrm>
            <a:off x="549275" y="1733289"/>
            <a:ext cx="8042275" cy="4320377"/>
          </a:xfrm>
          <a:prstGeom prst="rect">
            <a:avLst/>
          </a:prstGeom>
          <a:noFill/>
          <a:ln w="9525" algn="ctr">
            <a:noFill/>
            <a:miter lim="800000"/>
            <a:headEnd/>
            <a:tailEnd/>
          </a:ln>
          <a:effec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5"/>
            <a:ext cx="8042276" cy="4337103"/>
          </a:xfrm>
        </p:spPr>
        <p:txBody>
          <a:bodyPr/>
          <a:lstStyle/>
          <a:p>
            <a:r>
              <a:rPr lang="en-US" sz="6000" dirty="0" smtClean="0">
                <a:latin typeface="Times New Roman"/>
                <a:cs typeface="Times New Roman"/>
              </a:rPr>
              <a:t>Summary </a:t>
            </a:r>
            <a:br>
              <a:rPr lang="en-US" sz="6000" dirty="0" smtClean="0">
                <a:latin typeface="Times New Roman"/>
                <a:cs typeface="Times New Roman"/>
              </a:rPr>
            </a:br>
            <a:r>
              <a:rPr lang="en-US" sz="6000" dirty="0" smtClean="0">
                <a:latin typeface="Times New Roman"/>
                <a:cs typeface="Times New Roman"/>
              </a:rPr>
              <a:t>&amp;</a:t>
            </a:r>
            <a:br>
              <a:rPr lang="en-US" sz="6000" dirty="0" smtClean="0">
                <a:latin typeface="Times New Roman"/>
                <a:cs typeface="Times New Roman"/>
              </a:rPr>
            </a:br>
            <a:r>
              <a:rPr lang="en-US" sz="6000" dirty="0" smtClean="0">
                <a:latin typeface="Times New Roman"/>
                <a:cs typeface="Times New Roman"/>
              </a:rPr>
              <a:t>Questions</a:t>
            </a:r>
            <a:endParaRPr lang="en-US" sz="6000" dirty="0">
              <a:latin typeface="Times New Roman"/>
              <a:cs typeface="Times New Roman"/>
            </a:endParaRPr>
          </a:p>
        </p:txBody>
      </p:sp>
    </p:spTree>
    <p:extLst>
      <p:ext uri="{BB962C8B-B14F-4D97-AF65-F5344CB8AC3E}">
        <p14:creationId xmlns:p14="http://schemas.microsoft.com/office/powerpoint/2010/main" val="31857181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3674</TotalTime>
  <Words>592</Words>
  <Application>Microsoft Macintosh PowerPoint</Application>
  <PresentationFormat>On-screen Show (4:3)</PresentationFormat>
  <Paragraphs>65</Paragraphs>
  <Slides>23</Slides>
  <Notes>6</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Breeze</vt:lpstr>
      <vt:lpstr>Point-to-Point Protocol</vt:lpstr>
      <vt:lpstr>Serial and Parallel Communication</vt:lpstr>
      <vt:lpstr>Parallel Communication Interface</vt:lpstr>
      <vt:lpstr>Time Division Multiplexing</vt:lpstr>
      <vt:lpstr>Demarcation Point</vt:lpstr>
      <vt:lpstr>DTE and DCE</vt:lpstr>
      <vt:lpstr>HDLC Encapsulation</vt:lpstr>
      <vt:lpstr>Frame Format</vt:lpstr>
      <vt:lpstr>Troubleshooting Serial Links</vt:lpstr>
      <vt:lpstr>Point-to-Point Protocol</vt:lpstr>
      <vt:lpstr>PPP Layered Architecture</vt:lpstr>
      <vt:lpstr>PPP Frame Format</vt:lpstr>
      <vt:lpstr>Establishing PPP Session</vt:lpstr>
      <vt:lpstr>Establishing Link with LCP</vt:lpstr>
      <vt:lpstr>PPP Configuration Options</vt:lpstr>
      <vt:lpstr>NCP Process</vt:lpstr>
      <vt:lpstr>PPP Configuration Options</vt:lpstr>
      <vt:lpstr>PPP Authentication Protocol</vt:lpstr>
      <vt:lpstr>Password Authentication Protocol  (PAP)</vt:lpstr>
      <vt:lpstr>Challenge Handshake Authentication Protocol (CHAP)</vt:lpstr>
      <vt:lpstr>Encapsulation and Authentication Process</vt:lpstr>
      <vt:lpstr>Configuring PPP with Authentication</vt:lpstr>
      <vt:lpstr>Summary  &amp; Questions</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181</cp:revision>
  <dcterms:created xsi:type="dcterms:W3CDTF">2011-10-03T10:20:59Z</dcterms:created>
  <dcterms:modified xsi:type="dcterms:W3CDTF">2012-10-22T18:03:24Z</dcterms:modified>
</cp:coreProperties>
</file>