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9"/>
  </p:notesMasterIdLst>
  <p:sldIdLst>
    <p:sldId id="299" r:id="rId2"/>
    <p:sldId id="284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6" r:id="rId12"/>
    <p:sldId id="293" r:id="rId13"/>
    <p:sldId id="297" r:id="rId14"/>
    <p:sldId id="294" r:id="rId15"/>
    <p:sldId id="298" r:id="rId16"/>
    <p:sldId id="295" r:id="rId17"/>
    <p:sldId id="28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82" autoAdjust="0"/>
  </p:normalViewPr>
  <p:slideViewPr>
    <p:cSldViewPr>
      <p:cViewPr varScale="1">
        <p:scale>
          <a:sx n="86" d="100"/>
          <a:sy n="86" d="100"/>
        </p:scale>
        <p:origin x="6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FE6956-2819-43D0-AFAA-A4FF96BE91C0}" type="datetimeFigureOut">
              <a:rPr lang="en-US" smtClean="0"/>
              <a:pPr/>
              <a:t>9/27/2019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5671D6-1854-4FD5-9EC0-989CE566669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059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17360"/>
            <a:ext cx="8229600" cy="5557176"/>
          </a:xfrm>
        </p:spPr>
        <p:txBody>
          <a:bodyPr/>
          <a:lstStyle>
            <a:lvl3pPr>
              <a:defRPr>
                <a:solidFill>
                  <a:schemeClr val="accent1">
                    <a:lumMod val="75000"/>
                  </a:schemeClr>
                </a:solidFill>
              </a:defRPr>
            </a:lvl3pPr>
          </a:lstStyle>
          <a:p>
            <a:pPr lvl="0" eaLnBrk="1" latinLnBrk="0" hangingPunct="1"/>
            <a:r>
              <a:rPr lang="en-US" dirty="0" smtClean="0"/>
              <a:t>Click to edit Master text styles</a:t>
            </a:r>
          </a:p>
          <a:p>
            <a:pPr lvl="1" eaLnBrk="1" latinLnBrk="0" hangingPunct="1"/>
            <a:r>
              <a:rPr lang="en-US" dirty="0" smtClean="0"/>
              <a:t>Second level</a:t>
            </a:r>
          </a:p>
          <a:p>
            <a:pPr lvl="2" eaLnBrk="1" latinLnBrk="0" hangingPunct="1"/>
            <a:r>
              <a:rPr lang="en-US" dirty="0" smtClean="0"/>
              <a:t>Third level</a:t>
            </a:r>
          </a:p>
          <a:p>
            <a:pPr lvl="3" eaLnBrk="1" latinLnBrk="0" hangingPunct="1"/>
            <a:r>
              <a:rPr lang="en-US" dirty="0" smtClean="0"/>
              <a:t>Fourth level</a:t>
            </a:r>
          </a:p>
          <a:p>
            <a:pPr lvl="4" eaLnBrk="1" latinLnBrk="0" hangingPunct="1"/>
            <a:r>
              <a:rPr lang="en-US" dirty="0" smtClean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17360"/>
            <a:ext cx="4038600" cy="575802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17360"/>
            <a:ext cx="4038600" cy="5758027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3E20116-96C4-4FA6-9636-C9E52954F58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5.png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Business_Process_Model_and_Not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3</a:t>
            </a:r>
          </a:p>
          <a:p>
            <a:r>
              <a:rPr lang="en-GB" dirty="0" smtClean="0"/>
              <a:t>Business Process Modelling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64413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Process Modelling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Flow diagrams are a good way of describing simple processes but it can be difficult to show who is performing an action within the process</a:t>
            </a:r>
          </a:p>
          <a:p>
            <a:r>
              <a:rPr lang="en-GB" i="1" dirty="0" smtClean="0"/>
              <a:t>Business Process Modelling Notation</a:t>
            </a:r>
            <a:r>
              <a:rPr lang="en-GB" dirty="0" smtClean="0"/>
              <a:t> allows you to show not only the different steps in a process, but also who performs them</a:t>
            </a:r>
          </a:p>
          <a:p>
            <a:r>
              <a:rPr lang="en-GB" dirty="0" smtClean="0"/>
              <a:t>It allows us to look at processes as potential computer algorithms</a:t>
            </a:r>
          </a:p>
          <a:p>
            <a:pPr lvl="1"/>
            <a:r>
              <a:rPr lang="en-GB" dirty="0" smtClean="0"/>
              <a:t>Which makes it easier to program them</a:t>
            </a:r>
          </a:p>
          <a:p>
            <a:endParaRPr lang="en-GB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Basic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Process definition</a:t>
            </a:r>
          </a:p>
          <a:p>
            <a:pPr lvl="1"/>
            <a:r>
              <a:rPr lang="en-GB" dirty="0" smtClean="0"/>
              <a:t>The basic algorithm or behaviour of the process</a:t>
            </a:r>
          </a:p>
          <a:p>
            <a:r>
              <a:rPr lang="en-GB" dirty="0" smtClean="0"/>
              <a:t>Process instance</a:t>
            </a:r>
          </a:p>
          <a:p>
            <a:pPr lvl="1"/>
            <a:r>
              <a:rPr lang="en-GB" dirty="0" smtClean="0"/>
              <a:t>An occurrence of the process for a specific set of inputs</a:t>
            </a:r>
          </a:p>
          <a:p>
            <a:r>
              <a:rPr lang="en-GB" dirty="0" smtClean="0"/>
              <a:t>Activity or task</a:t>
            </a:r>
          </a:p>
          <a:p>
            <a:pPr lvl="1"/>
            <a:r>
              <a:rPr lang="en-GB" dirty="0" smtClean="0"/>
              <a:t>A step in a process</a:t>
            </a:r>
          </a:p>
          <a:p>
            <a:r>
              <a:rPr lang="en-GB" dirty="0" smtClean="0"/>
              <a:t>Execution engine</a:t>
            </a:r>
          </a:p>
          <a:p>
            <a:pPr lvl="1"/>
            <a:r>
              <a:rPr lang="en-GB" dirty="0" smtClean="0"/>
              <a:t>The computer system that supports the process</a:t>
            </a:r>
          </a:p>
          <a:p>
            <a:r>
              <a:rPr lang="en-GB" dirty="0" smtClean="0"/>
              <a:t>Automated activity or automated task</a:t>
            </a:r>
          </a:p>
          <a:p>
            <a:pPr lvl="1"/>
            <a:r>
              <a:rPr lang="en-GB" dirty="0" smtClean="0"/>
              <a:t>A step in a process that is performed directly by the execution engine</a:t>
            </a:r>
          </a:p>
          <a:p>
            <a:r>
              <a:rPr lang="en-GB" dirty="0" smtClean="0"/>
              <a:t>Manual activity or manual task</a:t>
            </a:r>
          </a:p>
          <a:p>
            <a:pPr lvl="1"/>
            <a:r>
              <a:rPr lang="en-GB" dirty="0" smtClean="0"/>
              <a:t>A step in a process that is meant to be performed by a human process participant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When to use BPM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 is a good design tool for applications that</a:t>
            </a:r>
          </a:p>
          <a:p>
            <a:pPr lvl="1"/>
            <a:r>
              <a:rPr lang="en-GB" dirty="0" smtClean="0"/>
              <a:t>Have a clear sequential structure (or process)</a:t>
            </a:r>
          </a:p>
          <a:p>
            <a:pPr lvl="1"/>
            <a:r>
              <a:rPr lang="en-GB" dirty="0" smtClean="0"/>
              <a:t>Has a clear state that changes as the process progresses</a:t>
            </a:r>
          </a:p>
          <a:p>
            <a:pPr lvl="1"/>
            <a:r>
              <a:rPr lang="en-GB" dirty="0" smtClean="0"/>
              <a:t>Is long-running, e.g. it takes minutes, hours or even days</a:t>
            </a:r>
          </a:p>
          <a:p>
            <a:pPr lvl="1"/>
            <a:r>
              <a:rPr lang="en-GB" dirty="0" smtClean="0"/>
              <a:t>Spend most of their time waiting for new input, then wake up and perform bursts of action</a:t>
            </a:r>
          </a:p>
          <a:p>
            <a:pPr lvl="1"/>
            <a:r>
              <a:rPr lang="en-GB" dirty="0" smtClean="0"/>
              <a:t>Involve both human and machine actors, and must accept input and provide output </a:t>
            </a:r>
            <a:r>
              <a:rPr lang="en-GB" smtClean="0"/>
              <a:t>to both</a:t>
            </a: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Process Modelling Notation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BPMN is a diagramming systems that extends the flow diagram with a number of new symbols to allow more complex processes to be displayed</a:t>
            </a:r>
          </a:p>
          <a:p>
            <a:r>
              <a:rPr lang="en-GB" dirty="0" smtClean="0"/>
              <a:t>There are four main types of symbol (or </a:t>
            </a:r>
            <a:r>
              <a:rPr lang="en-GB" i="1" dirty="0" smtClean="0"/>
              <a:t>element</a:t>
            </a:r>
            <a:r>
              <a:rPr lang="en-GB" dirty="0" smtClean="0"/>
              <a:t>) in a BPMN diagram</a:t>
            </a:r>
          </a:p>
          <a:p>
            <a:pPr lvl="1"/>
            <a:r>
              <a:rPr lang="en-GB" dirty="0" smtClean="0"/>
              <a:t>Flow objects – Events, activities, gateways</a:t>
            </a:r>
          </a:p>
          <a:p>
            <a:pPr lvl="1"/>
            <a:r>
              <a:rPr lang="en-GB" dirty="0" smtClean="0"/>
              <a:t>Connecting objects – Sequence flow, message flow, association</a:t>
            </a:r>
          </a:p>
          <a:p>
            <a:pPr lvl="1"/>
            <a:r>
              <a:rPr lang="en-GB" dirty="0" smtClean="0"/>
              <a:t>Swim lanes – Pool, lane</a:t>
            </a:r>
          </a:p>
          <a:p>
            <a:pPr lvl="1"/>
            <a:r>
              <a:rPr lang="en-GB" dirty="0" smtClean="0"/>
              <a:t>Artefacts – Data object, group, annotation</a:t>
            </a:r>
          </a:p>
          <a:p>
            <a:r>
              <a:rPr lang="en-GB" dirty="0" smtClean="0"/>
              <a:t>BPMN is used to create </a:t>
            </a:r>
            <a:r>
              <a:rPr lang="en-GB" i="1" dirty="0" smtClean="0"/>
              <a:t>Business Process Diagrams</a:t>
            </a:r>
            <a:r>
              <a:rPr lang="en-GB" dirty="0" smtClean="0"/>
              <a:t> (BPDs)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Flow objects -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Events are represented by circles</a:t>
            </a:r>
          </a:p>
          <a:p>
            <a:r>
              <a:rPr lang="en-GB" dirty="0" smtClean="0"/>
              <a:t>These denote that </a:t>
            </a:r>
            <a:r>
              <a:rPr lang="en-GB" i="1" dirty="0" smtClean="0"/>
              <a:t>something happens</a:t>
            </a:r>
            <a:endParaRPr lang="en-GB" dirty="0" smtClean="0"/>
          </a:p>
          <a:p>
            <a:pPr lvl="1"/>
            <a:r>
              <a:rPr lang="en-GB" dirty="0" smtClean="0"/>
              <a:t>The icon inside the circle, e.g. an envelope for a message, defines the type of event</a:t>
            </a:r>
          </a:p>
          <a:p>
            <a:r>
              <a:rPr lang="en-GB" i="1" dirty="0" smtClean="0"/>
              <a:t>Catching</a:t>
            </a:r>
            <a:r>
              <a:rPr lang="en-GB" dirty="0" smtClean="0"/>
              <a:t> events are started when they ‘catch’  a connection from another symbol</a:t>
            </a:r>
          </a:p>
          <a:p>
            <a:pPr lvl="1"/>
            <a:r>
              <a:rPr lang="en-GB" dirty="0" smtClean="0"/>
              <a:t>E.g. a catching event might start when it receives a message from another event</a:t>
            </a:r>
          </a:p>
          <a:p>
            <a:pPr lvl="1"/>
            <a:r>
              <a:rPr lang="en-GB" dirty="0" smtClean="0"/>
              <a:t>Catching events have outlined icons within them</a:t>
            </a:r>
          </a:p>
          <a:p>
            <a:r>
              <a:rPr lang="en-GB" i="1" dirty="0" smtClean="0"/>
              <a:t>Throwing</a:t>
            </a:r>
            <a:r>
              <a:rPr lang="en-GB" dirty="0" smtClean="0"/>
              <a:t> events ‘throw’ connections to other symbols</a:t>
            </a:r>
          </a:p>
          <a:p>
            <a:pPr lvl="1"/>
            <a:r>
              <a:rPr lang="en-GB" dirty="0" smtClean="0"/>
              <a:t>E.g. a throwing event might send a message once it is completes</a:t>
            </a:r>
          </a:p>
          <a:p>
            <a:pPr lvl="1"/>
            <a:r>
              <a:rPr lang="en-GB" dirty="0" smtClean="0"/>
              <a:t>Throwing events have solid icons within them</a:t>
            </a:r>
          </a:p>
          <a:p>
            <a:r>
              <a:rPr lang="en-GB" dirty="0" smtClean="0"/>
              <a:t>A single event can both catch and throw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183835" y="1954441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50496" y="4966166"/>
            <a:ext cx="438151" cy="4381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3835" y="3443331"/>
            <a:ext cx="369000" cy="369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Flow objects -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Start event</a:t>
            </a:r>
          </a:p>
          <a:p>
            <a:pPr lvl="1"/>
            <a:r>
              <a:rPr lang="en-GB" dirty="0" smtClean="0"/>
              <a:t>This acts as a process trigger</a:t>
            </a:r>
          </a:p>
          <a:p>
            <a:pPr lvl="1"/>
            <a:r>
              <a:rPr lang="en-GB" dirty="0" smtClean="0"/>
              <a:t>It can only catch</a:t>
            </a:r>
          </a:p>
          <a:p>
            <a:pPr lvl="1"/>
            <a:r>
              <a:rPr lang="en-GB" dirty="0" smtClean="0"/>
              <a:t>It is shown with a single thin outline</a:t>
            </a:r>
          </a:p>
          <a:p>
            <a:r>
              <a:rPr lang="en-GB" dirty="0" smtClean="0"/>
              <a:t>Intermediate event</a:t>
            </a:r>
          </a:p>
          <a:p>
            <a:pPr lvl="1"/>
            <a:r>
              <a:rPr lang="en-GB" dirty="0" smtClean="0"/>
              <a:t>Represents something that happens between start and end events</a:t>
            </a:r>
          </a:p>
          <a:p>
            <a:pPr lvl="1"/>
            <a:r>
              <a:rPr lang="en-GB" dirty="0" smtClean="0"/>
              <a:t>It can both catch and/or throw</a:t>
            </a:r>
          </a:p>
          <a:p>
            <a:pPr lvl="1"/>
            <a:r>
              <a:rPr lang="en-GB" dirty="0" smtClean="0"/>
              <a:t>It is shown with a double outline</a:t>
            </a:r>
          </a:p>
          <a:p>
            <a:r>
              <a:rPr lang="en-GB" dirty="0" smtClean="0"/>
              <a:t>End event</a:t>
            </a:r>
          </a:p>
          <a:p>
            <a:pPr lvl="1"/>
            <a:r>
              <a:rPr lang="en-GB" dirty="0" smtClean="0"/>
              <a:t>Represents the result of a process</a:t>
            </a:r>
          </a:p>
          <a:p>
            <a:pPr lvl="1"/>
            <a:r>
              <a:rPr lang="en-GB" dirty="0" smtClean="0"/>
              <a:t>It can only throw</a:t>
            </a:r>
          </a:p>
          <a:p>
            <a:pPr lvl="1"/>
            <a:r>
              <a:rPr lang="en-GB" dirty="0" smtClean="0"/>
              <a:t>It is shown with a single thick outline</a:t>
            </a: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312" y="2074174"/>
            <a:ext cx="71438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312" y="3814296"/>
            <a:ext cx="71438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80312" y="5572140"/>
            <a:ext cx="714380" cy="7143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Flow objects -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Activities describe the work that must be done</a:t>
            </a:r>
          </a:p>
          <a:p>
            <a:r>
              <a:rPr lang="en-GB" dirty="0" smtClean="0"/>
              <a:t>A </a:t>
            </a:r>
            <a:r>
              <a:rPr lang="en-GB" i="1" dirty="0" smtClean="0"/>
              <a:t>task</a:t>
            </a:r>
            <a:r>
              <a:rPr lang="en-GB" dirty="0" smtClean="0"/>
              <a:t> shows a single unit of work that is not or cannot be broken down further without diagramming the steps in a procedure</a:t>
            </a:r>
          </a:p>
          <a:p>
            <a:pPr lvl="1"/>
            <a:r>
              <a:rPr lang="en-GB" dirty="0" smtClean="0"/>
              <a:t>i.e. without producing a flow diagram of the procedure</a:t>
            </a:r>
          </a:p>
          <a:p>
            <a:r>
              <a:rPr lang="en-GB" dirty="0" smtClean="0"/>
              <a:t>Tasks are shown as rounded rectangles</a:t>
            </a:r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63888" y="4941168"/>
            <a:ext cx="1357322" cy="1094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Flow objects - Gateways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Gateways are like the decision diamonds in a flow diagram</a:t>
            </a:r>
          </a:p>
          <a:p>
            <a:r>
              <a:rPr lang="en-GB" dirty="0" smtClean="0"/>
              <a:t>These may or may not involve evaluating a condition</a:t>
            </a:r>
          </a:p>
          <a:p>
            <a:r>
              <a:rPr lang="en-GB" dirty="0" smtClean="0"/>
              <a:t>Exclusive</a:t>
            </a:r>
          </a:p>
          <a:p>
            <a:pPr lvl="1"/>
            <a:r>
              <a:rPr lang="en-GB" dirty="0" smtClean="0"/>
              <a:t>Create alternative flows because only one path can be taken</a:t>
            </a:r>
          </a:p>
          <a:p>
            <a:pPr lvl="1"/>
            <a:r>
              <a:rPr lang="en-GB" dirty="0" smtClean="0"/>
              <a:t>Shown as an empty diamond</a:t>
            </a:r>
          </a:p>
          <a:p>
            <a:r>
              <a:rPr lang="en-GB" dirty="0" smtClean="0"/>
              <a:t>Parallel</a:t>
            </a:r>
          </a:p>
          <a:p>
            <a:pPr lvl="1"/>
            <a:r>
              <a:rPr lang="en-GB" dirty="0" smtClean="0"/>
              <a:t>Create parallel flows where no conditions are evaluated</a:t>
            </a:r>
          </a:p>
          <a:p>
            <a:pPr lvl="1"/>
            <a:r>
              <a:rPr lang="en-GB" dirty="0" smtClean="0"/>
              <a:t>Shown as a diamond with a ‘+’ in it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9918" y="4077072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312" y="5733256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‘Morning’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241" y="1412776"/>
            <a:ext cx="8229600" cy="571504"/>
          </a:xfrm>
        </p:spPr>
        <p:txBody>
          <a:bodyPr/>
          <a:lstStyle/>
          <a:p>
            <a:r>
              <a:rPr lang="en-GB" dirty="0" smtClean="0"/>
              <a:t>BPD for ‘Morning’ process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83" y="2838448"/>
            <a:ext cx="9133917" cy="10191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flying from Cardiff to Paris</a:t>
            </a:r>
          </a:p>
          <a:p>
            <a:pPr lvl="1"/>
            <a:r>
              <a:rPr lang="en-GB" dirty="0" smtClean="0"/>
              <a:t>Assume that everything goes right, no passports or luggage gets lost, and no-one is stopped by security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‘Make Breakfast’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BPD for ‘Make breakfast’</a:t>
            </a:r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348880"/>
            <a:ext cx="8576853" cy="24145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driving a car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336"/>
            <a:ext cx="8229600" cy="571504"/>
          </a:xfrm>
        </p:spPr>
        <p:txBody>
          <a:bodyPr/>
          <a:lstStyle/>
          <a:p>
            <a:r>
              <a:rPr lang="en-GB" dirty="0" smtClean="0"/>
              <a:t>BPD for ‘Student day’</a:t>
            </a:r>
          </a:p>
          <a:p>
            <a:endParaRPr lang="en-GB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484323"/>
            <a:ext cx="8481640" cy="30329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 a BPD for the process of going shopping for a new pair of jeans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BPMN is used to create diagrams of larger processes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753756"/>
              </p:ext>
            </p:extLst>
          </p:nvPr>
        </p:nvGraphicFramePr>
        <p:xfrm>
          <a:off x="1071538" y="2396804"/>
          <a:ext cx="6572296" cy="4200548"/>
        </p:xfrm>
        <a:graphic>
          <a:graphicData uri="http://schemas.openxmlformats.org/drawingml/2006/table">
            <a:tbl>
              <a:tblPr firstRow="1" bandRow="1"/>
              <a:tblGrid>
                <a:gridCol w="15403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31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00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Start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0066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Intermediate time-related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00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End</a:t>
                      </a:r>
                      <a:r>
                        <a:rPr lang="en-GB" baseline="0" dirty="0" smtClean="0"/>
                        <a:t> event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2869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Task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25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Decision gateway</a:t>
                      </a:r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98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Parallel gateway</a:t>
                      </a:r>
                    </a:p>
                    <a:p>
                      <a:endParaRPr lang="en-GB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84635" y="2420888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84635" y="2996952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95778" y="3429000"/>
            <a:ext cx="371475" cy="37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03648" y="3954923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403648" y="4848633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03648" y="5805264"/>
            <a:ext cx="9334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More on Business Process Modelling</a:t>
            </a:r>
          </a:p>
          <a:p>
            <a:endParaRPr lang="en-GB" dirty="0" smtClean="0"/>
          </a:p>
          <a:p>
            <a:r>
              <a:rPr lang="en-GB" dirty="0" smtClean="0"/>
              <a:t>Homework: Read the Wikipedia article on ‘</a:t>
            </a:r>
            <a:r>
              <a:rPr lang="en-GB" dirty="0" smtClean="0">
                <a:hlinkClick r:id="rId2"/>
              </a:rPr>
              <a:t>Business Process Model and Notation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2204</TotalTime>
  <Words>741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Georgia</vt:lpstr>
      <vt:lpstr>Trebuchet MS</vt:lpstr>
      <vt:lpstr>Wingdings</vt:lpstr>
      <vt:lpstr>Wingdings 2</vt:lpstr>
      <vt:lpstr>Nik2013</vt:lpstr>
      <vt:lpstr>Computational Thinking</vt:lpstr>
      <vt:lpstr>Business Process Modelling</vt:lpstr>
      <vt:lpstr>Basic terminology</vt:lpstr>
      <vt:lpstr>When to use BPM</vt:lpstr>
      <vt:lpstr>Business Process Modelling Notation</vt:lpstr>
      <vt:lpstr>Flow objects - Events</vt:lpstr>
      <vt:lpstr>Flow objects - Events</vt:lpstr>
      <vt:lpstr>Flow objects - Activities</vt:lpstr>
      <vt:lpstr>Flow objects - Gateways</vt:lpstr>
      <vt:lpstr>‘Morning’ process</vt:lpstr>
      <vt:lpstr>Example</vt:lpstr>
      <vt:lpstr>‘Make Breakfast’ process</vt:lpstr>
      <vt:lpstr>Example</vt:lpstr>
      <vt:lpstr>Example process</vt:lpstr>
      <vt:lpstr>Example</vt:lpstr>
      <vt:lpstr>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Unified Modelling Language</dc:title>
  <dc:creator>Mark &amp; Rhian</dc:creator>
  <cp:lastModifiedBy>Nik Whitehead</cp:lastModifiedBy>
  <cp:revision>200</cp:revision>
  <dcterms:created xsi:type="dcterms:W3CDTF">2009-11-18T20:33:29Z</dcterms:created>
  <dcterms:modified xsi:type="dcterms:W3CDTF">2019-09-27T11:46:57Z</dcterms:modified>
</cp:coreProperties>
</file>