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9"/>
  </p:notesMasterIdLst>
  <p:handoutMasterIdLst>
    <p:handoutMasterId r:id="rId20"/>
  </p:handoutMasterIdLst>
  <p:sldIdLst>
    <p:sldId id="256" r:id="rId2"/>
    <p:sldId id="298" r:id="rId3"/>
    <p:sldId id="273" r:id="rId4"/>
    <p:sldId id="294" r:id="rId5"/>
    <p:sldId id="292" r:id="rId6"/>
    <p:sldId id="293" r:id="rId7"/>
    <p:sldId id="300" r:id="rId8"/>
    <p:sldId id="288" r:id="rId9"/>
    <p:sldId id="287" r:id="rId10"/>
    <p:sldId id="289" r:id="rId11"/>
    <p:sldId id="295" r:id="rId12"/>
    <p:sldId id="301" r:id="rId13"/>
    <p:sldId id="302" r:id="rId14"/>
    <p:sldId id="290" r:id="rId15"/>
    <p:sldId id="299" r:id="rId16"/>
    <p:sldId id="296" r:id="rId17"/>
    <p:sldId id="291" r:id="rId18"/>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821"/>
    <a:srgbClr val="00682F"/>
    <a:srgbClr val="FFD13F"/>
    <a:srgbClr val="3320C2"/>
    <a:srgbClr val="4A36DE"/>
    <a:srgbClr val="5A25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50" d="100"/>
          <a:sy n="50" d="100"/>
        </p:scale>
        <p:origin x="366" y="558"/>
      </p:cViewPr>
      <p:guideLst>
        <p:guide orient="horz" pos="2160"/>
        <p:guide pos="2880"/>
      </p:guideLst>
    </p:cSldViewPr>
  </p:slideViewPr>
  <p:notesTextViewPr>
    <p:cViewPr>
      <p:scale>
        <a:sx n="100" d="100"/>
        <a:sy n="100" d="100"/>
      </p:scale>
      <p:origin x="0" y="0"/>
    </p:cViewPr>
  </p:notesTextViewPr>
  <p:sorterViewPr>
    <p:cViewPr>
      <p:scale>
        <a:sx n="150" d="100"/>
        <a:sy n="150" d="100"/>
      </p:scale>
      <p:origin x="0" y="368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8478F636-AF9E-4D9A-A5FD-C1C126F56FEA}" type="datetimeFigureOut">
              <a:rPr lang="en-GB" smtClean="0"/>
              <a:t>21/05/2019</a:t>
            </a:fld>
            <a:endParaRPr lang="en-GB"/>
          </a:p>
        </p:txBody>
      </p:sp>
      <p:sp>
        <p:nvSpPr>
          <p:cNvPr id="4" name="Footer Placeholder 3"/>
          <p:cNvSpPr>
            <a:spLocks noGrp="1"/>
          </p:cNvSpPr>
          <p:nvPr>
            <p:ph type="ftr" sz="quarter" idx="2"/>
          </p:nvPr>
        </p:nvSpPr>
        <p:spPr>
          <a:xfrm>
            <a:off x="0" y="9263815"/>
            <a:ext cx="2890665" cy="488225"/>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3815"/>
            <a:ext cx="2890665" cy="488225"/>
          </a:xfrm>
          <a:prstGeom prst="rect">
            <a:avLst/>
          </a:prstGeom>
        </p:spPr>
        <p:txBody>
          <a:bodyPr vert="horz" lIns="89785" tIns="44892" rIns="89785" bIns="44892" rtlCol="0" anchor="b"/>
          <a:lstStyle>
            <a:lvl1pPr algn="r">
              <a:defRPr sz="1200"/>
            </a:lvl1pPr>
          </a:lstStyle>
          <a:p>
            <a:fld id="{34A7CE8C-28C8-4C16-938F-BDE3253A2FC7}" type="slidenum">
              <a:rPr lang="en-GB" smtClean="0"/>
              <a:t>‹#›</a:t>
            </a:fld>
            <a:endParaRPr lang="en-GB"/>
          </a:p>
        </p:txBody>
      </p:sp>
    </p:spTree>
    <p:extLst>
      <p:ext uri="{BB962C8B-B14F-4D97-AF65-F5344CB8AC3E}">
        <p14:creationId xmlns:p14="http://schemas.microsoft.com/office/powerpoint/2010/main" val="42128753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pPr>
              <a:defRPr/>
            </a:pPr>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pPr>
              <a:defRPr/>
            </a:pPr>
            <a:fld id="{A18ACDB0-FED4-4D60-BEEC-D6C416C7023E}" type="datetimeFigureOut">
              <a:rPr lang="en-GB"/>
              <a:pPr>
                <a:defRPr/>
              </a:pPr>
              <a:t>21/05/2019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pPr lvl="0"/>
            <a:endParaRPr lang="en-GB"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pPr>
              <a:defRPr/>
            </a:pPr>
            <a:fld id="{172BE280-A83E-404A-8585-E5AE81967288}" type="slidenum">
              <a:rPr lang="en-GB"/>
              <a:pPr>
                <a:defRPr/>
              </a:pPr>
              <a:t>‹#›</a:t>
            </a:fld>
            <a:endParaRPr lang="en-GB"/>
          </a:p>
        </p:txBody>
      </p:sp>
    </p:spTree>
    <p:extLst>
      <p:ext uri="{BB962C8B-B14F-4D97-AF65-F5344CB8AC3E}">
        <p14:creationId xmlns:p14="http://schemas.microsoft.com/office/powerpoint/2010/main" val="231452355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9CAD52C-5CC7-4951-824E-2AC47B3539D0}" type="slidenum">
              <a:rPr lang="en-GB" smtClean="0"/>
              <a:t>2</a:t>
            </a:fld>
            <a:endParaRPr lang="en-GB"/>
          </a:p>
        </p:txBody>
      </p:sp>
    </p:spTree>
    <p:extLst>
      <p:ext uri="{BB962C8B-B14F-4D97-AF65-F5344CB8AC3E}">
        <p14:creationId xmlns:p14="http://schemas.microsoft.com/office/powerpoint/2010/main" val="3516212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172BE280-A83E-404A-8585-E5AE81967288}" type="slidenum">
              <a:rPr lang="en-GB" smtClean="0"/>
              <a:pPr>
                <a:defRPr/>
              </a:pPr>
              <a:t>8</a:t>
            </a:fld>
            <a:endParaRPr lang="en-GB"/>
          </a:p>
        </p:txBody>
      </p:sp>
    </p:spTree>
    <p:extLst>
      <p:ext uri="{BB962C8B-B14F-4D97-AF65-F5344CB8AC3E}">
        <p14:creationId xmlns:p14="http://schemas.microsoft.com/office/powerpoint/2010/main" val="1572498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lstStyle>
            <a:lvl1pPr>
              <a:lnSpc>
                <a:spcPct val="100000"/>
              </a:lnSpc>
              <a:defRPr sz="8000"/>
            </a:lvl1pPr>
          </a:lstStyle>
          <a:p>
            <a:r>
              <a:rPr lang="en-US"/>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D4D3C4A-7107-4065-A18F-AFC8807F8E1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406B780-A6A8-460D-81B5-450044685F5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Oval 3"/>
          <p:cNvSpPr/>
          <p:nvPr/>
        </p:nvSpPr>
        <p:spPr>
          <a:xfrm>
            <a:off x="4495800"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 name="Oval 4"/>
          <p:cNvSpPr/>
          <p:nvPr/>
        </p:nvSpPr>
        <p:spPr>
          <a:xfrm>
            <a:off x="4695825"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Oval 5"/>
          <p:cNvSpPr/>
          <p:nvPr/>
        </p:nvSpPr>
        <p:spPr>
          <a:xfrm>
            <a:off x="4297363" y="3924300"/>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722313" y="1371600"/>
            <a:ext cx="7772400" cy="2505075"/>
          </a:xfrm>
        </p:spPr>
        <p:txBody>
          <a:bodyPr/>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1C003EAF-183D-4C8A-B4BB-879EE5C90A4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8"/>
          <p:cNvSpPr>
            <a:spLocks noGrp="1"/>
          </p:cNvSpPr>
          <p:nvPr>
            <p:ph sz="quarter" idx="13"/>
          </p:nvPr>
        </p:nvSpPr>
        <p:spPr>
          <a:xfrm>
            <a:off x="365760" y="1600200"/>
            <a:ext cx="4041648"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4"/>
          </p:nvPr>
        </p:nvSpPr>
        <p:spPr/>
        <p:txBody>
          <a:bodyPr/>
          <a:lstStyle>
            <a:lvl1pPr>
              <a:defRPr/>
            </a:lvl1pPr>
          </a:lstStyle>
          <a:p>
            <a:pPr>
              <a:defRPr/>
            </a:pPr>
            <a:endParaRPr lang="en-GB"/>
          </a:p>
        </p:txBody>
      </p:sp>
      <p:sp>
        <p:nvSpPr>
          <p:cNvPr id="6" name="Footer Placeholder 4"/>
          <p:cNvSpPr>
            <a:spLocks noGrp="1"/>
          </p:cNvSpPr>
          <p:nvPr>
            <p:ph type="ftr" sz="quarter" idx="15"/>
          </p:nvPr>
        </p:nvSpPr>
        <p:spPr/>
        <p:txBody>
          <a:bodyPr/>
          <a:lstStyle>
            <a:lvl1pPr>
              <a:defRPr/>
            </a:lvl1pPr>
          </a:lstStyle>
          <a:p>
            <a:pPr>
              <a:defRPr/>
            </a:pPr>
            <a:endParaRPr lang="en-GB"/>
          </a:p>
        </p:txBody>
      </p:sp>
      <p:sp>
        <p:nvSpPr>
          <p:cNvPr id="7" name="Slide Number Placeholder 5"/>
          <p:cNvSpPr>
            <a:spLocks noGrp="1"/>
          </p:cNvSpPr>
          <p:nvPr>
            <p:ph type="sldNum" sz="quarter" idx="16"/>
          </p:nvPr>
        </p:nvSpPr>
        <p:spPr/>
        <p:txBody>
          <a:bodyPr/>
          <a:lstStyle>
            <a:lvl1pPr>
              <a:defRPr/>
            </a:lvl1pPr>
          </a:lstStyle>
          <a:p>
            <a:pPr>
              <a:defRPr/>
            </a:pPr>
            <a:fld id="{C2350E78-94C7-4F5E-B6BA-54630C845C92}"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10"/>
          <p:cNvSpPr>
            <a:spLocks noGrp="1"/>
          </p:cNvSpPr>
          <p:nvPr>
            <p:ph sz="quarter" idx="13"/>
          </p:nvPr>
        </p:nvSpPr>
        <p:spPr>
          <a:xfrm>
            <a:off x="457200" y="2212848"/>
            <a:ext cx="4041648"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5"/>
          </p:nvPr>
        </p:nvSpPr>
        <p:spPr/>
        <p:txBody>
          <a:bodyPr/>
          <a:lstStyle>
            <a:lvl1pPr>
              <a:defRPr/>
            </a:lvl1pPr>
          </a:lstStyle>
          <a:p>
            <a:pPr>
              <a:defRPr/>
            </a:pPr>
            <a:endParaRPr lang="en-GB"/>
          </a:p>
        </p:txBody>
      </p:sp>
      <p:sp>
        <p:nvSpPr>
          <p:cNvPr id="8" name="Footer Placeholder 4"/>
          <p:cNvSpPr>
            <a:spLocks noGrp="1"/>
          </p:cNvSpPr>
          <p:nvPr>
            <p:ph type="ftr" sz="quarter" idx="16"/>
          </p:nvPr>
        </p:nvSpPr>
        <p:spPr/>
        <p:txBody>
          <a:bodyPr/>
          <a:lstStyle>
            <a:lvl1pPr>
              <a:defRPr/>
            </a:lvl1pPr>
          </a:lstStyle>
          <a:p>
            <a:pPr>
              <a:defRPr/>
            </a:pPr>
            <a:endParaRPr lang="en-GB"/>
          </a:p>
        </p:txBody>
      </p:sp>
      <p:sp>
        <p:nvSpPr>
          <p:cNvPr id="9" name="Slide Number Placeholder 5"/>
          <p:cNvSpPr>
            <a:spLocks noGrp="1"/>
          </p:cNvSpPr>
          <p:nvPr>
            <p:ph type="sldNum" sz="quarter" idx="17"/>
          </p:nvPr>
        </p:nvSpPr>
        <p:spPr/>
        <p:txBody>
          <a:bodyPr/>
          <a:lstStyle>
            <a:lvl1pPr>
              <a:defRPr/>
            </a:lvl1pPr>
          </a:lstStyle>
          <a:p>
            <a:pPr>
              <a:defRPr/>
            </a:pPr>
            <a:fld id="{C49CA3E0-7244-457B-8863-CB5AFCB21A3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D61E5C79-7560-4042-8492-25AE689A9A99}"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568C7A99-8311-434E-B77D-D86224F8E448}"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lstStyle>
            <a:lvl1pPr algn="ctr">
              <a:lnSpc>
                <a:spcPct val="100000"/>
              </a:lnSpc>
              <a:defRPr sz="2800"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411A44C-13DE-4CDB-8A0E-ABDE3651B276}"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lstStyle>
            <a:lvl1pPr algn="ctr">
              <a:lnSpc>
                <a:spcPct val="100000"/>
              </a:lnSpc>
              <a:defRPr sz="2800" b="0"/>
            </a:lvl1pPr>
          </a:lstStyle>
          <a:p>
            <a:r>
              <a:rPr lang="en-US"/>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rtlCol="0">
            <a:norm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5CC9B61-C9E8-4E30-80B2-DA05A1675A82}"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765C6510-57E9-4126-8E0E-B7A6E36C5AB8}"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51F11D-0BDF-45A3-BB30-6ECCB1CB195E}"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482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362700"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pPr>
              <a:defRPr/>
            </a:pPr>
            <a:endParaRPr lang="en-GB"/>
          </a:p>
        </p:txBody>
      </p:sp>
      <p:sp>
        <p:nvSpPr>
          <p:cNvPr id="5" name="Footer Placeholder 4"/>
          <p:cNvSpPr>
            <a:spLocks noGrp="1"/>
          </p:cNvSpPr>
          <p:nvPr>
            <p:ph type="ftr" sz="quarter" idx="3"/>
          </p:nvPr>
        </p:nvSpPr>
        <p:spPr>
          <a:xfrm>
            <a:off x="658813"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pPr>
              <a:defRPr/>
            </a:pPr>
            <a:endParaRPr lang="en-GB"/>
          </a:p>
        </p:txBody>
      </p:sp>
      <p:sp>
        <p:nvSpPr>
          <p:cNvPr id="6" name="Slide Number Placeholder 5"/>
          <p:cNvSpPr>
            <a:spLocks noGrp="1"/>
          </p:cNvSpPr>
          <p:nvPr>
            <p:ph type="sldNum" sz="quarter" idx="4"/>
          </p:nvPr>
        </p:nvSpPr>
        <p:spPr>
          <a:xfrm>
            <a:off x="8543925"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pPr>
              <a:defRPr/>
            </a:pPr>
            <a:fld id="{C04F5CC8-F4BA-4B3C-A667-168E4F5F1EDC}" type="slidenum">
              <a:rPr lang="en-GB"/>
              <a:pPr>
                <a:defRPr/>
              </a:pPr>
              <a:t>‹#›</a:t>
            </a:fld>
            <a:endParaRPr lang="en-GB"/>
          </a:p>
        </p:txBody>
      </p:sp>
      <p:sp>
        <p:nvSpPr>
          <p:cNvPr id="7" name="Oval 6"/>
          <p:cNvSpPr/>
          <p:nvPr/>
        </p:nvSpPr>
        <p:spPr>
          <a:xfrm>
            <a:off x="8458200" y="6499225"/>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Oval 7"/>
          <p:cNvSpPr/>
          <p:nvPr/>
        </p:nvSpPr>
        <p:spPr>
          <a:xfrm>
            <a:off x="569913" y="6499225"/>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31"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ctr" rtl="0" eaLnBrk="0" fontAlgn="base" hangingPunct="0">
        <a:lnSpc>
          <a:spcPts val="5800"/>
        </a:lnSpc>
        <a:spcBef>
          <a:spcPct val="0"/>
        </a:spcBef>
        <a:spcAft>
          <a:spcPct val="0"/>
        </a:spcAft>
        <a:defRPr sz="5400" kern="1200">
          <a:solidFill>
            <a:schemeClr val="tx2"/>
          </a:solidFill>
          <a:effectLst>
            <a:outerShdw blurRad="63500" dist="38100" dir="5400000" algn="t" rotWithShape="0">
              <a:prstClr val="black">
                <a:alpha val="25000"/>
              </a:prstClr>
            </a:outerShdw>
          </a:effectLst>
          <a:latin typeface="+mn-lt"/>
          <a:ea typeface="+mj-ea"/>
          <a:cs typeface="+mj-cs"/>
        </a:defRPr>
      </a:lvl1pPr>
      <a:lvl2pPr algn="ctr" rtl="0" eaLnBrk="0" fontAlgn="base" hangingPunct="0">
        <a:lnSpc>
          <a:spcPts val="5800"/>
        </a:lnSpc>
        <a:spcBef>
          <a:spcPct val="0"/>
        </a:spcBef>
        <a:spcAft>
          <a:spcPct val="0"/>
        </a:spcAft>
        <a:defRPr sz="5400">
          <a:solidFill>
            <a:schemeClr val="tx2"/>
          </a:solidFill>
          <a:latin typeface="Palatino Linotype" pitchFamily="18" charset="0"/>
        </a:defRPr>
      </a:lvl2pPr>
      <a:lvl3pPr algn="ctr" rtl="0" eaLnBrk="0" fontAlgn="base" hangingPunct="0">
        <a:lnSpc>
          <a:spcPts val="5800"/>
        </a:lnSpc>
        <a:spcBef>
          <a:spcPct val="0"/>
        </a:spcBef>
        <a:spcAft>
          <a:spcPct val="0"/>
        </a:spcAft>
        <a:defRPr sz="5400">
          <a:solidFill>
            <a:schemeClr val="tx2"/>
          </a:solidFill>
          <a:latin typeface="Palatino Linotype" pitchFamily="18" charset="0"/>
        </a:defRPr>
      </a:lvl3pPr>
      <a:lvl4pPr algn="ctr" rtl="0" eaLnBrk="0" fontAlgn="base" hangingPunct="0">
        <a:lnSpc>
          <a:spcPts val="5800"/>
        </a:lnSpc>
        <a:spcBef>
          <a:spcPct val="0"/>
        </a:spcBef>
        <a:spcAft>
          <a:spcPct val="0"/>
        </a:spcAft>
        <a:defRPr sz="5400">
          <a:solidFill>
            <a:schemeClr val="tx2"/>
          </a:solidFill>
          <a:latin typeface="Palatino Linotype" pitchFamily="18" charset="0"/>
        </a:defRPr>
      </a:lvl4pPr>
      <a:lvl5pPr algn="ctr" rtl="0" eaLnBrk="0" fontAlgn="base" hangingPunct="0">
        <a:lnSpc>
          <a:spcPts val="5800"/>
        </a:lnSpc>
        <a:spcBef>
          <a:spcPct val="0"/>
        </a:spcBef>
        <a:spcAft>
          <a:spcPct val="0"/>
        </a:spcAft>
        <a:defRPr sz="5400">
          <a:solidFill>
            <a:schemeClr val="tx2"/>
          </a:solidFill>
          <a:latin typeface="Palatino Linotype" pitchFamily="18" charset="0"/>
        </a:defRPr>
      </a:lvl5pPr>
      <a:lvl6pPr marL="457200" algn="ctr" rtl="0" fontAlgn="base">
        <a:lnSpc>
          <a:spcPts val="5800"/>
        </a:lnSpc>
        <a:spcBef>
          <a:spcPct val="0"/>
        </a:spcBef>
        <a:spcAft>
          <a:spcPct val="0"/>
        </a:spcAft>
        <a:defRPr sz="5400">
          <a:solidFill>
            <a:schemeClr val="tx2"/>
          </a:solidFill>
          <a:latin typeface="Palatino Linotype" pitchFamily="18" charset="0"/>
        </a:defRPr>
      </a:lvl6pPr>
      <a:lvl7pPr marL="914400" algn="ctr" rtl="0" fontAlgn="base">
        <a:lnSpc>
          <a:spcPts val="5800"/>
        </a:lnSpc>
        <a:spcBef>
          <a:spcPct val="0"/>
        </a:spcBef>
        <a:spcAft>
          <a:spcPct val="0"/>
        </a:spcAft>
        <a:defRPr sz="5400">
          <a:solidFill>
            <a:schemeClr val="tx2"/>
          </a:solidFill>
          <a:latin typeface="Palatino Linotype" pitchFamily="18" charset="0"/>
        </a:defRPr>
      </a:lvl7pPr>
      <a:lvl8pPr marL="1371600" algn="ctr" rtl="0" fontAlgn="base">
        <a:lnSpc>
          <a:spcPts val="5800"/>
        </a:lnSpc>
        <a:spcBef>
          <a:spcPct val="0"/>
        </a:spcBef>
        <a:spcAft>
          <a:spcPct val="0"/>
        </a:spcAft>
        <a:defRPr sz="5400">
          <a:solidFill>
            <a:schemeClr val="tx2"/>
          </a:solidFill>
          <a:latin typeface="Palatino Linotype" pitchFamily="18" charset="0"/>
        </a:defRPr>
      </a:lvl8pPr>
      <a:lvl9pPr marL="1828800" algn="ctr" rtl="0" fontAlgn="base">
        <a:lnSpc>
          <a:spcPts val="5800"/>
        </a:lnSpc>
        <a:spcBef>
          <a:spcPct val="0"/>
        </a:spcBef>
        <a:spcAft>
          <a:spcPct val="0"/>
        </a:spcAft>
        <a:defRPr sz="5400">
          <a:solidFill>
            <a:schemeClr val="tx2"/>
          </a:solidFill>
          <a:latin typeface="Palatino Linotype" pitchFamily="18" charset="0"/>
        </a:defRPr>
      </a:lvl9pPr>
    </p:titleStyle>
    <p:bodyStyle>
      <a:lvl1pPr marL="342900" indent="-342900" algn="l" rtl="0" eaLnBrk="0" fontAlgn="base" hangingPunct="0">
        <a:spcBef>
          <a:spcPct val="20000"/>
        </a:spcBef>
        <a:spcAft>
          <a:spcPct val="0"/>
        </a:spcAft>
        <a:buFont typeface="Arial" charset="0"/>
        <a:buChar char="•"/>
        <a:defRPr sz="2400" kern="1200">
          <a:solidFill>
            <a:srgbClr val="7F7F7F"/>
          </a:solidFill>
          <a:latin typeface="+mj-lt"/>
          <a:ea typeface="+mn-ea"/>
          <a:cs typeface="+mn-cs"/>
        </a:defRPr>
      </a:lvl1pPr>
      <a:lvl2pPr marL="742950" indent="-285750" algn="l" rtl="0" eaLnBrk="0" fontAlgn="base" hangingPunct="0">
        <a:spcBef>
          <a:spcPct val="20000"/>
        </a:spcBef>
        <a:spcAft>
          <a:spcPct val="0"/>
        </a:spcAft>
        <a:buFont typeface="Courier New" pitchFamily="49" charset="0"/>
        <a:buChar char="o"/>
        <a:defRPr sz="1600" kern="1200">
          <a:solidFill>
            <a:srgbClr val="7F7F7F"/>
          </a:solidFill>
          <a:latin typeface="+mj-lt"/>
          <a:ea typeface="+mn-ea"/>
          <a:cs typeface="+mn-cs"/>
        </a:defRPr>
      </a:lvl2pPr>
      <a:lvl3pPr marL="1143000" indent="-228600" algn="l" rtl="0" eaLnBrk="0" fontAlgn="base" hangingPunct="0">
        <a:spcBef>
          <a:spcPct val="20000"/>
        </a:spcBef>
        <a:spcAft>
          <a:spcPct val="0"/>
        </a:spcAft>
        <a:buFont typeface="Arial" charset="0"/>
        <a:buChar char="•"/>
        <a:defRPr sz="1600" kern="1200">
          <a:solidFill>
            <a:srgbClr val="7F7F7F"/>
          </a:solidFill>
          <a:latin typeface="+mj-lt"/>
          <a:ea typeface="+mn-ea"/>
          <a:cs typeface="+mn-cs"/>
        </a:defRPr>
      </a:lvl3pPr>
      <a:lvl4pPr marL="1600200" indent="-228600" algn="l" rtl="0" eaLnBrk="0" fontAlgn="base" hangingPunct="0">
        <a:spcBef>
          <a:spcPct val="20000"/>
        </a:spcBef>
        <a:spcAft>
          <a:spcPct val="0"/>
        </a:spcAft>
        <a:buFont typeface="Courier New" pitchFamily="49" charset="0"/>
        <a:buChar char="o"/>
        <a:defRPr sz="1600" kern="1200">
          <a:solidFill>
            <a:srgbClr val="7F7F7F"/>
          </a:solidFill>
          <a:latin typeface="+mj-lt"/>
          <a:ea typeface="+mn-ea"/>
          <a:cs typeface="+mn-cs"/>
        </a:defRPr>
      </a:lvl4pPr>
      <a:lvl5pPr marL="2057400" indent="-228600" algn="l" rtl="0" eaLnBrk="0" fontAlgn="base" hangingPunct="0">
        <a:spcBef>
          <a:spcPct val="20000"/>
        </a:spcBef>
        <a:spcAft>
          <a:spcPct val="0"/>
        </a:spcAft>
        <a:buFont typeface="Arial" charset="0"/>
        <a:buChar char="•"/>
        <a:defRPr sz="1600" kern="1200">
          <a:solidFill>
            <a:srgbClr val="7F7F7F"/>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bwMode="auto">
          <a:xfrm>
            <a:off x="4211960" y="620688"/>
            <a:ext cx="4679950" cy="4968205"/>
          </a:xfrm>
        </p:spPr>
        <p:txBody>
          <a:bodyPr wrap="square" numCol="1" anchorCtr="0" compatLnSpc="1">
            <a:prstTxWarp prst="textNoShape">
              <a:avLst/>
            </a:prstTxWarp>
          </a:bodyPr>
          <a:lstStyle/>
          <a:p>
            <a:pPr eaLnBrk="1" hangingPunct="1"/>
            <a:r>
              <a:rPr lang="en-GB" altLang="en-US" sz="3600" dirty="0">
                <a:solidFill>
                  <a:schemeClr val="bg1"/>
                </a:solidFill>
                <a:effectLst/>
              </a:rPr>
              <a:t>CSPB 4001 PERSUASIVE LANGUAGE</a:t>
            </a:r>
            <a:br>
              <a:rPr lang="en-GB" altLang="en-US" sz="3600" dirty="0">
                <a:solidFill>
                  <a:schemeClr val="bg1"/>
                </a:solidFill>
                <a:effectLst/>
              </a:rPr>
            </a:br>
            <a:r>
              <a:rPr lang="en-GB" altLang="en-US" sz="3600" dirty="0">
                <a:solidFill>
                  <a:schemeClr val="bg1"/>
                </a:solidFill>
                <a:effectLst/>
              </a:rPr>
              <a:t/>
            </a:r>
            <a:br>
              <a:rPr lang="en-GB" altLang="en-US" sz="3600" dirty="0">
                <a:solidFill>
                  <a:schemeClr val="bg1"/>
                </a:solidFill>
                <a:effectLst/>
              </a:rPr>
            </a:br>
            <a:r>
              <a:rPr lang="en-GB" altLang="en-US" sz="2800" i="1" dirty="0">
                <a:solidFill>
                  <a:schemeClr val="bg1"/>
                </a:solidFill>
                <a:effectLst/>
              </a:rPr>
              <a:t/>
            </a:r>
            <a:br>
              <a:rPr lang="en-GB" altLang="en-US" sz="2800" i="1" dirty="0">
                <a:solidFill>
                  <a:schemeClr val="bg1"/>
                </a:solidFill>
                <a:effectLst/>
              </a:rPr>
            </a:br>
            <a:r>
              <a:rPr lang="en-GB" altLang="en-US" sz="2800" i="1" dirty="0">
                <a:solidFill>
                  <a:schemeClr val="bg1"/>
                </a:solidFill>
                <a:effectLst/>
              </a:rPr>
              <a:t/>
            </a:r>
            <a:br>
              <a:rPr lang="en-GB" altLang="en-US" sz="2800" i="1" dirty="0">
                <a:solidFill>
                  <a:schemeClr val="bg1"/>
                </a:solidFill>
                <a:effectLst/>
              </a:rPr>
            </a:br>
            <a:r>
              <a:rPr lang="en-GB" altLang="en-US" sz="2800" i="1" dirty="0">
                <a:solidFill>
                  <a:schemeClr val="bg1"/>
                </a:solidFill>
                <a:effectLst/>
              </a:rPr>
              <a:t/>
            </a:r>
            <a:br>
              <a:rPr lang="en-GB" altLang="en-US" sz="2800" i="1" dirty="0">
                <a:solidFill>
                  <a:schemeClr val="bg1"/>
                </a:solidFill>
                <a:effectLst/>
              </a:rPr>
            </a:br>
            <a:r>
              <a:rPr lang="en-GB" altLang="en-US" sz="2800" dirty="0" err="1" smtClean="0">
                <a:solidFill>
                  <a:srgbClr val="FFFF00"/>
                </a:solidFill>
                <a:effectLst/>
              </a:rPr>
              <a:t>LANGUAGE</a:t>
            </a:r>
            <a:r>
              <a:rPr lang="en-GB" altLang="en-US" sz="2800" dirty="0" smtClean="0">
                <a:solidFill>
                  <a:srgbClr val="FFFF00"/>
                </a:solidFill>
                <a:effectLst/>
              </a:rPr>
              <a:t> GAMES</a:t>
            </a:r>
            <a:endParaRPr lang="en-GB" altLang="en-US" sz="2800" dirty="0">
              <a:solidFill>
                <a:srgbClr val="FFFF00"/>
              </a:solidFill>
              <a:effectLst/>
            </a:endParaRPr>
          </a:p>
        </p:txBody>
      </p:sp>
      <p:pic>
        <p:nvPicPr>
          <p:cNvPr id="4" name="Picture 3">
            <a:extLst>
              <a:ext uri="{FF2B5EF4-FFF2-40B4-BE49-F238E27FC236}">
                <a16:creationId xmlns:a16="http://schemas.microsoft.com/office/drawing/2014/main" id="{65F8AC70-5263-43AF-B048-63E8C284C613}"/>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395536" y="398808"/>
            <a:ext cx="4032448" cy="605969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88640"/>
            <a:ext cx="8229600" cy="720080"/>
          </a:xfrm>
        </p:spPr>
        <p:txBody>
          <a:bodyPr>
            <a:normAutofit fontScale="90000"/>
          </a:bodyPr>
          <a:lstStyle/>
          <a:p>
            <a:pPr algn="ctr"/>
            <a:r>
              <a:rPr lang="en-GB" sz="3600" dirty="0">
                <a:solidFill>
                  <a:srgbClr val="FFFF00"/>
                </a:solidFill>
                <a:latin typeface="Felix Titling" panose="04060505060202020A04" pitchFamily="82" charset="0"/>
              </a:rPr>
              <a:t>Aims &amp; Learning Outcomes</a:t>
            </a:r>
          </a:p>
        </p:txBody>
      </p:sp>
      <p:sp>
        <p:nvSpPr>
          <p:cNvPr id="3" name="Content Placeholder 2"/>
          <p:cNvSpPr>
            <a:spLocks noGrp="1"/>
          </p:cNvSpPr>
          <p:nvPr>
            <p:ph idx="1"/>
          </p:nvPr>
        </p:nvSpPr>
        <p:spPr>
          <a:xfrm>
            <a:off x="407858" y="1484784"/>
            <a:ext cx="8202742" cy="4800600"/>
          </a:xfrm>
        </p:spPr>
        <p:txBody>
          <a:bodyPr>
            <a:normAutofit fontScale="92500"/>
          </a:bodyPr>
          <a:lstStyle/>
          <a:p>
            <a:pPr marL="118872" indent="0">
              <a:buNone/>
            </a:pPr>
            <a:r>
              <a:rPr lang="en-GB" sz="2400" dirty="0">
                <a:solidFill>
                  <a:srgbClr val="FFFF00"/>
                </a:solidFill>
              </a:rPr>
              <a:t>AIM(S)</a:t>
            </a:r>
            <a:r>
              <a:rPr lang="en-GB" sz="2400" dirty="0">
                <a:solidFill>
                  <a:schemeClr val="bg1"/>
                </a:solidFill>
              </a:rPr>
              <a:t/>
            </a:r>
            <a:br>
              <a:rPr lang="en-GB" sz="2400" dirty="0">
                <a:solidFill>
                  <a:schemeClr val="bg1"/>
                </a:solidFill>
              </a:rPr>
            </a:br>
            <a:r>
              <a:rPr lang="en-GB" sz="2200" dirty="0">
                <a:solidFill>
                  <a:schemeClr val="bg1"/>
                </a:solidFill>
              </a:rPr>
              <a:t>To introduce students to an understanding of the mechanisms of persuasion employed by powerful interests, from ideological propagandists to fake news sites, conspiracy theorists and more</a:t>
            </a:r>
          </a:p>
          <a:p>
            <a:pPr marL="118872" indent="0">
              <a:buNone/>
            </a:pPr>
            <a:endParaRPr lang="en-GB" sz="2400" dirty="0">
              <a:solidFill>
                <a:schemeClr val="bg1"/>
              </a:solidFill>
            </a:endParaRPr>
          </a:p>
          <a:p>
            <a:pPr marL="118872" indent="0">
              <a:buNone/>
            </a:pPr>
            <a:endParaRPr lang="en-GB" sz="2400" dirty="0">
              <a:solidFill>
                <a:srgbClr val="FFC000"/>
              </a:solidFill>
            </a:endParaRPr>
          </a:p>
          <a:p>
            <a:pPr marL="118872" indent="0">
              <a:buNone/>
            </a:pPr>
            <a:r>
              <a:rPr lang="en-GB" sz="2400" dirty="0">
                <a:solidFill>
                  <a:srgbClr val="FFFF00"/>
                </a:solidFill>
              </a:rPr>
              <a:t>LEARNING OUTCOMES</a:t>
            </a:r>
          </a:p>
          <a:p>
            <a:pPr marL="118872" indent="0">
              <a:buNone/>
            </a:pPr>
            <a:r>
              <a:rPr lang="en-GB" sz="2000" i="1" dirty="0">
                <a:solidFill>
                  <a:schemeClr val="bg1"/>
                </a:solidFill>
              </a:rPr>
              <a:t>Upon the completion of this module, the student should be able to demonstrate the ability to :</a:t>
            </a:r>
          </a:p>
          <a:p>
            <a:pPr marL="118872" indent="0">
              <a:buNone/>
            </a:pPr>
            <a:endParaRPr lang="en-GB" sz="1200" i="1" dirty="0">
              <a:solidFill>
                <a:schemeClr val="bg1"/>
              </a:solidFill>
            </a:endParaRPr>
          </a:p>
          <a:p>
            <a:r>
              <a:rPr lang="en-GB" sz="2200" dirty="0">
                <a:solidFill>
                  <a:schemeClr val="bg1"/>
                </a:solidFill>
              </a:rPr>
              <a:t>deploy critical literacy skills both in reading the work of others and in their own writing</a:t>
            </a:r>
          </a:p>
          <a:p>
            <a:r>
              <a:rPr lang="en-GB" sz="2200" dirty="0">
                <a:solidFill>
                  <a:schemeClr val="bg1"/>
                </a:solidFill>
              </a:rPr>
              <a:t>recognise and critique techniques of emotional manipulation used in the language of exploitative ideologies or persons</a:t>
            </a:r>
          </a:p>
        </p:txBody>
      </p:sp>
    </p:spTree>
    <p:extLst>
      <p:ext uri="{BB962C8B-B14F-4D97-AF65-F5344CB8AC3E}">
        <p14:creationId xmlns:p14="http://schemas.microsoft.com/office/powerpoint/2010/main" val="1765353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bwMode="auto">
          <a:xfrm>
            <a:off x="457200" y="274638"/>
            <a:ext cx="8229600" cy="633412"/>
          </a:xfrm>
        </p:spPr>
        <p:txBody>
          <a:bodyPr wrap="square" numCol="1" anchorCtr="0" compatLnSpc="1">
            <a:prstTxWarp prst="textNoShape">
              <a:avLst/>
            </a:prstTxWarp>
          </a:bodyPr>
          <a:lstStyle/>
          <a:p>
            <a:pPr eaLnBrk="1" hangingPunct="1"/>
            <a:r>
              <a:rPr lang="en-GB" altLang="en-US" sz="4000" dirty="0">
                <a:solidFill>
                  <a:srgbClr val="FFFF00"/>
                </a:solidFill>
                <a:effectLst/>
                <a:latin typeface="Felix Titling" pitchFamily="82" charset="0"/>
              </a:rPr>
              <a:t>Encouraging ambivalence</a:t>
            </a:r>
          </a:p>
        </p:txBody>
      </p:sp>
      <p:sp>
        <p:nvSpPr>
          <p:cNvPr id="17411" name="Rectangle 3"/>
          <p:cNvSpPr>
            <a:spLocks noGrp="1" noChangeArrowheads="1"/>
          </p:cNvSpPr>
          <p:nvPr>
            <p:ph idx="1"/>
          </p:nvPr>
        </p:nvSpPr>
        <p:spPr>
          <a:xfrm>
            <a:off x="143668" y="1052736"/>
            <a:ext cx="8856663" cy="5530626"/>
          </a:xfrm>
        </p:spPr>
        <p:txBody>
          <a:bodyPr/>
          <a:lstStyle/>
          <a:p>
            <a:pPr eaLnBrk="1" hangingPunct="1">
              <a:spcBef>
                <a:spcPts val="0"/>
              </a:spcBef>
              <a:buFontTx/>
              <a:buNone/>
            </a:pPr>
            <a:r>
              <a:rPr lang="en-GB" altLang="en-US" sz="2600" dirty="0">
                <a:solidFill>
                  <a:schemeClr val="bg1"/>
                </a:solidFill>
                <a:latin typeface="Garamond" pitchFamily="18" charset="0"/>
              </a:rPr>
              <a:t>	</a:t>
            </a:r>
            <a:r>
              <a:rPr lang="en-GB" altLang="en-US" sz="2500" dirty="0">
                <a:solidFill>
                  <a:schemeClr val="bg1"/>
                </a:solidFill>
                <a:latin typeface="Garamond" pitchFamily="18" charset="0"/>
              </a:rPr>
              <a:t>Now before I venture to make use of the word Nose a second time—to avoid all confusion in what will be said upon it, in this interesting part of my story, it may not be amiss to explain my own meaning, and define, with all possible exactness and precision, what I would willingly be understood to mean by the term: being of opinion, that 'tis owing to the negligence and perverseness of writers in despising this precaution, and to nothing else— </a:t>
            </a:r>
          </a:p>
          <a:p>
            <a:pPr eaLnBrk="1" hangingPunct="1">
              <a:spcBef>
                <a:spcPts val="0"/>
              </a:spcBef>
              <a:buFontTx/>
              <a:buNone/>
            </a:pPr>
            <a:r>
              <a:rPr lang="en-GB" altLang="en-US" sz="2500" dirty="0">
                <a:solidFill>
                  <a:schemeClr val="bg1"/>
                </a:solidFill>
                <a:latin typeface="Garamond" pitchFamily="18" charset="0"/>
              </a:rPr>
              <a:t>...</a:t>
            </a:r>
          </a:p>
          <a:p>
            <a:pPr eaLnBrk="1" hangingPunct="1">
              <a:buFont typeface="Arial" charset="0"/>
              <a:buNone/>
            </a:pPr>
            <a:r>
              <a:rPr lang="en-GB" altLang="en-US" sz="2500" dirty="0">
                <a:solidFill>
                  <a:schemeClr val="bg1"/>
                </a:solidFill>
                <a:latin typeface="Garamond" pitchFamily="18" charset="0"/>
              </a:rPr>
              <a:t>	In books of strict morality and close reasoning, such as I am engaged in—the neglect is inexcusable; and Heaven is witness, how the world has revenged itself upon me for leaving so many openings to equivocal strictures—and for depending so much as I have done, all along, upon the cleanliness of my readers imaginations</a:t>
            </a:r>
            <a:r>
              <a:rPr lang="en-GB" altLang="en-US" sz="2000" dirty="0">
                <a:solidFill>
                  <a:schemeClr val="bg1"/>
                </a:solidFill>
                <a:latin typeface="Garamond" pitchFamily="18" charset="0"/>
              </a:rPr>
              <a:t>.</a:t>
            </a:r>
            <a:endParaRPr lang="en-GB" altLang="en-US" sz="2600" dirty="0">
              <a:solidFill>
                <a:schemeClr val="bg1"/>
              </a:solidFill>
              <a:latin typeface="Garamond"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sz="4000" dirty="0" err="1" smtClean="0">
                <a:solidFill>
                  <a:srgbClr val="FFFF00"/>
                </a:solidFill>
                <a:effectLst/>
                <a:latin typeface="Felix Titling" pitchFamily="82" charset="0"/>
              </a:rPr>
              <a:t>LangUage</a:t>
            </a:r>
            <a:r>
              <a:rPr lang="en-GB" sz="4000" dirty="0" smtClean="0">
                <a:solidFill>
                  <a:srgbClr val="FFFF00"/>
                </a:solidFill>
                <a:effectLst/>
                <a:latin typeface="Felix Titling" pitchFamily="82" charset="0"/>
              </a:rPr>
              <a:t> </a:t>
            </a:r>
            <a:r>
              <a:rPr lang="en-GB" sz="4000" dirty="0">
                <a:solidFill>
                  <a:srgbClr val="FFFF00"/>
                </a:solidFill>
                <a:effectLst/>
                <a:latin typeface="Felix Titling" pitchFamily="82" charset="0"/>
              </a:rPr>
              <a:t>games</a:t>
            </a:r>
          </a:p>
        </p:txBody>
      </p:sp>
      <p:sp>
        <p:nvSpPr>
          <p:cNvPr id="3" name="Content Placeholder 2"/>
          <p:cNvSpPr>
            <a:spLocks noGrp="1"/>
          </p:cNvSpPr>
          <p:nvPr>
            <p:ph idx="1"/>
          </p:nvPr>
        </p:nvSpPr>
        <p:spPr>
          <a:xfrm>
            <a:off x="323528" y="748335"/>
            <a:ext cx="8712968" cy="6109665"/>
          </a:xfrm>
        </p:spPr>
        <p:txBody>
          <a:bodyPr/>
          <a:lstStyle/>
          <a:p>
            <a:pPr marL="0" indent="0">
              <a:buNone/>
            </a:pPr>
            <a:r>
              <a:rPr lang="en-GB" sz="2200" dirty="0" smtClean="0">
                <a:solidFill>
                  <a:schemeClr val="bg1"/>
                </a:solidFill>
              </a:rPr>
              <a:t>Wittgenstein </a:t>
            </a:r>
            <a:r>
              <a:rPr lang="en-GB" sz="2200" dirty="0">
                <a:solidFill>
                  <a:schemeClr val="bg1"/>
                </a:solidFill>
              </a:rPr>
              <a:t>believed that the purpose of philosophy was clarity; he speaks often of muddles and befuddlement, and of philosophy aiming to remove these confusions. In formulating the concept of language games, he was able to explore how </a:t>
            </a:r>
            <a:r>
              <a:rPr lang="en-GB" sz="2200" dirty="0">
                <a:solidFill>
                  <a:srgbClr val="FFFF00"/>
                </a:solidFill>
              </a:rPr>
              <a:t>many philosophical problems originate in misunderstandings as to the meaning of words.</a:t>
            </a:r>
          </a:p>
          <a:p>
            <a:endParaRPr lang="en-GB" sz="800" dirty="0">
              <a:solidFill>
                <a:schemeClr val="bg1"/>
              </a:solidFill>
            </a:endParaRPr>
          </a:p>
          <a:p>
            <a:pPr marL="0" indent="0">
              <a:buNone/>
            </a:pPr>
            <a:r>
              <a:rPr lang="en-GB" sz="2200" dirty="0">
                <a:solidFill>
                  <a:schemeClr val="bg1"/>
                </a:solidFill>
              </a:rPr>
              <a:t>Following the concept of a language game, the purpose of a word is the use that it serves within its language game. He cogently examines a number of different philosophical problems in terms of the words used, and frequently demonstrates that </a:t>
            </a:r>
            <a:r>
              <a:rPr lang="en-GB" sz="2200" dirty="0">
                <a:solidFill>
                  <a:srgbClr val="FFFF00"/>
                </a:solidFill>
              </a:rPr>
              <a:t>often the problem is that a word is used in two separate language games, but appears to the individual to be the same word because the word </a:t>
            </a:r>
            <a:r>
              <a:rPr lang="en-GB" sz="2200" dirty="0">
                <a:solidFill>
                  <a:schemeClr val="bg1"/>
                </a:solidFill>
              </a:rPr>
              <a:t>(as a symbol; it’s letters or phonemes) </a:t>
            </a:r>
            <a:r>
              <a:rPr lang="en-GB" sz="2200" dirty="0">
                <a:solidFill>
                  <a:srgbClr val="FFFF00"/>
                </a:solidFill>
              </a:rPr>
              <a:t>is unchanged</a:t>
            </a:r>
            <a:r>
              <a:rPr lang="en-GB" sz="2200" dirty="0">
                <a:solidFill>
                  <a:schemeClr val="bg1"/>
                </a:solidFill>
              </a:rPr>
              <a:t>. But the word only has meaning in the context of its language game, and so if the word is used in a different context, its meaning need not be the same. </a:t>
            </a:r>
          </a:p>
        </p:txBody>
      </p:sp>
    </p:spTree>
    <p:extLst>
      <p:ext uri="{BB962C8B-B14F-4D97-AF65-F5344CB8AC3E}">
        <p14:creationId xmlns:p14="http://schemas.microsoft.com/office/powerpoint/2010/main" val="542674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53897"/>
            <a:ext cx="8686800" cy="692696"/>
          </a:xfrm>
        </p:spPr>
        <p:txBody>
          <a:bodyPr/>
          <a:lstStyle/>
          <a:p>
            <a:r>
              <a:rPr lang="en-GB" sz="4000" dirty="0">
                <a:solidFill>
                  <a:srgbClr val="FFFF00"/>
                </a:solidFill>
                <a:effectLst/>
                <a:latin typeface="Felix Titling" pitchFamily="82" charset="0"/>
              </a:rPr>
              <a:t>THE QUESTION OF PERSPECTIVE</a:t>
            </a:r>
          </a:p>
        </p:txBody>
      </p:sp>
      <p:sp>
        <p:nvSpPr>
          <p:cNvPr id="3" name="Content Placeholder 2"/>
          <p:cNvSpPr>
            <a:spLocks noGrp="1"/>
          </p:cNvSpPr>
          <p:nvPr>
            <p:ph idx="1"/>
          </p:nvPr>
        </p:nvSpPr>
        <p:spPr>
          <a:xfrm>
            <a:off x="395536" y="1052736"/>
            <a:ext cx="8363272" cy="5543348"/>
          </a:xfrm>
        </p:spPr>
        <p:txBody>
          <a:bodyPr/>
          <a:lstStyle/>
          <a:p>
            <a:pPr marL="0" indent="0">
              <a:buNone/>
            </a:pPr>
            <a:r>
              <a:rPr lang="en-GB" sz="2300" dirty="0" smtClean="0">
                <a:solidFill>
                  <a:schemeClr val="bg1"/>
                </a:solidFill>
                <a:latin typeface="+mn-lt"/>
              </a:rPr>
              <a:t>..on the </a:t>
            </a:r>
            <a:r>
              <a:rPr lang="en-GB" sz="2300" dirty="0">
                <a:solidFill>
                  <a:schemeClr val="bg1"/>
                </a:solidFill>
                <a:latin typeface="+mn-lt"/>
              </a:rPr>
              <a:t>look-out for serpents night and day! Why, I haven ’t had a wink of sleep these three weeks!” “I’m very sorry you’ve been annoyed,” said Alice, who was beginning to see its meaning. “And just as I’d taken the highest tree in the wood,” continued the Pigeon, raising its voice to a shriek, “and just as I was thinking I should be free of them at last, they must needs come wriggling down from the sky ! Ugh! Serpent!” “ But </a:t>
            </a:r>
            <a:r>
              <a:rPr lang="en-GB" sz="2300" dirty="0">
                <a:solidFill>
                  <a:srgbClr val="FFFF00"/>
                </a:solidFill>
                <a:latin typeface="+mn-lt"/>
              </a:rPr>
              <a:t>I ’m not a serpent, </a:t>
            </a:r>
            <a:r>
              <a:rPr lang="en-GB" sz="2300" dirty="0">
                <a:solidFill>
                  <a:schemeClr val="bg1"/>
                </a:solidFill>
                <a:latin typeface="+mn-lt"/>
              </a:rPr>
              <a:t>I tell you !” said Alice. “I ’m a—— I ’m a——” “Well ! What are you ?” said the Pigeon. “I can see you ’re trying to invent something !” “ </a:t>
            </a:r>
            <a:r>
              <a:rPr lang="en-GB" sz="2300" dirty="0">
                <a:solidFill>
                  <a:srgbClr val="FFFF00"/>
                </a:solidFill>
                <a:latin typeface="+mn-lt"/>
              </a:rPr>
              <a:t>I—I ’m a little girl,” </a:t>
            </a:r>
            <a:r>
              <a:rPr lang="en-GB" sz="2300" dirty="0">
                <a:solidFill>
                  <a:schemeClr val="bg1"/>
                </a:solidFill>
                <a:latin typeface="+mn-lt"/>
              </a:rPr>
              <a:t>said Alice, rather doubtfully, as she remembered the number of changes she had gone through that day. </a:t>
            </a:r>
            <a:r>
              <a:rPr lang="en-GB" sz="2300" dirty="0">
                <a:solidFill>
                  <a:srgbClr val="FFFF00"/>
                </a:solidFill>
                <a:latin typeface="+mn-lt"/>
              </a:rPr>
              <a:t>“A likely story indeed !” </a:t>
            </a:r>
            <a:r>
              <a:rPr lang="en-GB" sz="2300" dirty="0">
                <a:solidFill>
                  <a:schemeClr val="bg1"/>
                </a:solidFill>
                <a:latin typeface="+mn-lt"/>
              </a:rPr>
              <a:t>said the Pigeon in a tone of the deepest contempt. “ I ’ve seen a good many little girls in my time, but never </a:t>
            </a:r>
            <a:r>
              <a:rPr lang="en-GB" sz="2300" dirty="0">
                <a:solidFill>
                  <a:schemeClr val="bg1"/>
                </a:solidFill>
                <a:latin typeface="+mn-lt"/>
              </a:rPr>
              <a:t>one </a:t>
            </a:r>
            <a:r>
              <a:rPr lang="en-GB" sz="2300" dirty="0">
                <a:solidFill>
                  <a:schemeClr val="bg1"/>
                </a:solidFill>
                <a:latin typeface="+mn-lt"/>
              </a:rPr>
              <a:t>with such </a:t>
            </a:r>
          </a:p>
        </p:txBody>
      </p:sp>
    </p:spTree>
    <p:extLst>
      <p:ext uri="{BB962C8B-B14F-4D97-AF65-F5344CB8AC3E}">
        <p14:creationId xmlns:p14="http://schemas.microsoft.com/office/powerpoint/2010/main" val="1320545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052736"/>
            <a:ext cx="8229600" cy="4680520"/>
          </a:xfrm>
        </p:spPr>
        <p:txBody>
          <a:bodyPr/>
          <a:lstStyle/>
          <a:p>
            <a:pPr marL="0" indent="0">
              <a:buNone/>
            </a:pPr>
            <a:r>
              <a:rPr lang="en-GB" sz="2300" dirty="0" smtClean="0">
                <a:solidFill>
                  <a:schemeClr val="bg1">
                    <a:lumMod val="95000"/>
                  </a:schemeClr>
                </a:solidFill>
                <a:latin typeface="+mn-lt"/>
              </a:rPr>
              <a:t>a </a:t>
            </a:r>
            <a:r>
              <a:rPr lang="en-GB" sz="2300" dirty="0">
                <a:solidFill>
                  <a:schemeClr val="bg1">
                    <a:lumMod val="95000"/>
                  </a:schemeClr>
                </a:solidFill>
                <a:latin typeface="+mn-lt"/>
              </a:rPr>
              <a:t>neck as that ! </a:t>
            </a:r>
            <a:r>
              <a:rPr lang="en-GB" sz="2300" dirty="0">
                <a:solidFill>
                  <a:schemeClr val="bg1">
                    <a:lumMod val="95000"/>
                  </a:schemeClr>
                </a:solidFill>
                <a:latin typeface="+mn-lt"/>
              </a:rPr>
              <a:t>No, no! </a:t>
            </a:r>
            <a:r>
              <a:rPr lang="en-GB" sz="2300" dirty="0">
                <a:solidFill>
                  <a:schemeClr val="bg1">
                    <a:lumMod val="95000"/>
                  </a:schemeClr>
                </a:solidFill>
                <a:latin typeface="+mn-lt"/>
              </a:rPr>
              <a:t>You ’re a serpent; </a:t>
            </a:r>
            <a:r>
              <a:rPr lang="en-GB" sz="2300" dirty="0" smtClean="0">
                <a:solidFill>
                  <a:schemeClr val="bg1">
                    <a:lumMod val="95000"/>
                  </a:schemeClr>
                </a:solidFill>
                <a:latin typeface="+mn-lt"/>
              </a:rPr>
              <a:t>and </a:t>
            </a:r>
            <a:r>
              <a:rPr lang="en-GB" sz="2300" dirty="0">
                <a:solidFill>
                  <a:schemeClr val="bg1">
                    <a:lumMod val="95000"/>
                  </a:schemeClr>
                </a:solidFill>
                <a:latin typeface="+mn-lt"/>
              </a:rPr>
              <a:t>there ’s no use denying it. </a:t>
            </a:r>
            <a:r>
              <a:rPr lang="en-GB" sz="2300" dirty="0">
                <a:solidFill>
                  <a:schemeClr val="bg1">
                    <a:lumMod val="95000"/>
                  </a:schemeClr>
                </a:solidFill>
                <a:latin typeface="+mn-lt"/>
              </a:rPr>
              <a:t>I suppose you’ll be telling me next that you never tasted an egg !” “ I have tasted eggs, certainly,” said Alice, who was a very truthful child ; “but </a:t>
            </a:r>
            <a:r>
              <a:rPr lang="en-GB" sz="2300" dirty="0">
                <a:solidFill>
                  <a:srgbClr val="FFFF00"/>
                </a:solidFill>
                <a:latin typeface="+mn-lt"/>
              </a:rPr>
              <a:t>little girls eat eggs quite as much as serpents do,</a:t>
            </a:r>
            <a:r>
              <a:rPr lang="en-GB" sz="2300" dirty="0">
                <a:solidFill>
                  <a:schemeClr val="bg1">
                    <a:lumMod val="95000"/>
                  </a:schemeClr>
                </a:solidFill>
                <a:latin typeface="+mn-lt"/>
              </a:rPr>
              <a:t> you know.” “I don’t believe it,” said the Pigeon; “but </a:t>
            </a:r>
            <a:r>
              <a:rPr lang="en-GB" sz="2300" dirty="0">
                <a:solidFill>
                  <a:srgbClr val="FFFF00"/>
                </a:solidFill>
                <a:latin typeface="+mn-lt"/>
              </a:rPr>
              <a:t>if they do, why then they’re a kind of serpent, </a:t>
            </a:r>
            <a:r>
              <a:rPr lang="en-GB" sz="2300" dirty="0">
                <a:solidFill>
                  <a:schemeClr val="bg1">
                    <a:lumMod val="95000"/>
                  </a:schemeClr>
                </a:solidFill>
                <a:latin typeface="+mn-lt"/>
              </a:rPr>
              <a:t>that’s all I can say.” This was such a new idea to Alice, that she was quite silent for a minute or two, which gave the Pigeon the opportunity of adding, “ You ’re looking for eggs, I know that well enough ; and what does it matter to me whether you ’re a little girl or a serpent ?” “It matters a good deal to me,” said Alice hastily ; </a:t>
            </a:r>
          </a:p>
        </p:txBody>
      </p:sp>
    </p:spTree>
    <p:extLst>
      <p:ext uri="{BB962C8B-B14F-4D97-AF65-F5344CB8AC3E}">
        <p14:creationId xmlns:p14="http://schemas.microsoft.com/office/powerpoint/2010/main" val="588617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60648"/>
            <a:ext cx="8640960" cy="6408712"/>
          </a:xfrm>
        </p:spPr>
        <p:txBody>
          <a:bodyPr/>
          <a:lstStyle/>
          <a:p>
            <a:pPr marL="0" indent="0">
              <a:spcBef>
                <a:spcPts val="0"/>
              </a:spcBef>
              <a:spcAft>
                <a:spcPts val="1200"/>
              </a:spcAft>
              <a:buNone/>
            </a:pPr>
            <a:r>
              <a:rPr lang="en-GB" sz="2000" dirty="0">
                <a:solidFill>
                  <a:srgbClr val="FFFF00"/>
                </a:solidFill>
              </a:rPr>
              <a:t>The naming of things, </a:t>
            </a:r>
            <a:r>
              <a:rPr lang="en-GB" sz="2000" dirty="0">
                <a:solidFill>
                  <a:schemeClr val="bg1"/>
                </a:solidFill>
              </a:rPr>
              <a:t>Wittgenstein suggests, </a:t>
            </a:r>
            <a:r>
              <a:rPr lang="en-GB" sz="2000" dirty="0">
                <a:solidFill>
                  <a:srgbClr val="FFFF00"/>
                </a:solidFill>
              </a:rPr>
              <a:t>“is no move in the language game”. When one sets up the pieces on the board for a game of chess, this is not a move in the game but rather the preparation for the playing of the game. </a:t>
            </a:r>
            <a:r>
              <a:rPr lang="en-GB" sz="2000" dirty="0">
                <a:solidFill>
                  <a:schemeClr val="bg1"/>
                </a:solidFill>
              </a:rPr>
              <a:t>Similarly, the naming of things is not a move in a language game, but rather part of the preparation for the play of that language game.</a:t>
            </a:r>
          </a:p>
          <a:p>
            <a:pPr marL="0" indent="0">
              <a:spcBef>
                <a:spcPts val="0"/>
              </a:spcBef>
              <a:spcAft>
                <a:spcPts val="1200"/>
              </a:spcAft>
              <a:buNone/>
            </a:pPr>
            <a:r>
              <a:rPr lang="en-GB" sz="2000" dirty="0" smtClean="0">
                <a:solidFill>
                  <a:schemeClr val="bg1"/>
                </a:solidFill>
              </a:rPr>
              <a:t>Only </a:t>
            </a:r>
            <a:r>
              <a:rPr lang="en-GB" sz="2000" dirty="0">
                <a:solidFill>
                  <a:schemeClr val="bg1"/>
                </a:solidFill>
              </a:rPr>
              <a:t>by understanding what was meant by a language game are we ready to understand Wittgenstein’s most famous dictum:</a:t>
            </a:r>
          </a:p>
          <a:p>
            <a:pPr marL="0" indent="0">
              <a:spcBef>
                <a:spcPts val="0"/>
              </a:spcBef>
              <a:spcAft>
                <a:spcPts val="1200"/>
              </a:spcAft>
              <a:buNone/>
            </a:pPr>
            <a:r>
              <a:rPr lang="en-GB" sz="2000" dirty="0" smtClean="0">
                <a:solidFill>
                  <a:schemeClr val="bg1"/>
                </a:solidFill>
              </a:rPr>
              <a:t>For </a:t>
            </a:r>
            <a:r>
              <a:rPr lang="en-GB" sz="2000" dirty="0">
                <a:solidFill>
                  <a:schemeClr val="bg1"/>
                </a:solidFill>
              </a:rPr>
              <a:t>a large class of cases of the use of the word “meaning” – even if not for all cases – the word can be explained thus: The meaning of a word is its use in language.</a:t>
            </a:r>
          </a:p>
          <a:p>
            <a:pPr marL="0" indent="0">
              <a:spcBef>
                <a:spcPts val="0"/>
              </a:spcBef>
              <a:spcAft>
                <a:spcPts val="1200"/>
              </a:spcAft>
              <a:buNone/>
            </a:pPr>
            <a:r>
              <a:rPr lang="en-GB" sz="2000" dirty="0" smtClean="0">
                <a:solidFill>
                  <a:schemeClr val="bg1"/>
                </a:solidFill>
              </a:rPr>
              <a:t>Words are tools for communication, and these symbols have purpose only in the context in which they are employed. In discussing </a:t>
            </a:r>
            <a:r>
              <a:rPr lang="en-GB" sz="2000" dirty="0" smtClean="0">
                <a:solidFill>
                  <a:srgbClr val="FFFF00"/>
                </a:solidFill>
              </a:rPr>
              <a:t>our choices of words and their definitions, we are serving to delineate the language games in which these signs are employed,</a:t>
            </a:r>
            <a:r>
              <a:rPr lang="en-GB" sz="2000" dirty="0" smtClean="0">
                <a:solidFill>
                  <a:schemeClr val="bg1"/>
                </a:solidFill>
              </a:rPr>
              <a:t> and thus avoiding any future misunderstanding in their application. Perhaps this too is a language game of a particular sort, as it is an activity with a purpose, and our words adapt to this process as they would to any other.</a:t>
            </a:r>
          </a:p>
        </p:txBody>
      </p:sp>
    </p:spTree>
    <p:extLst>
      <p:ext uri="{BB962C8B-B14F-4D97-AF65-F5344CB8AC3E}">
        <p14:creationId xmlns:p14="http://schemas.microsoft.com/office/powerpoint/2010/main" val="571047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B2902-E1E8-4979-AC88-AB6DA8AAA2BF}"/>
              </a:ext>
            </a:extLst>
          </p:cNvPr>
          <p:cNvSpPr>
            <a:spLocks noGrp="1"/>
          </p:cNvSpPr>
          <p:nvPr>
            <p:ph type="title"/>
          </p:nvPr>
        </p:nvSpPr>
        <p:spPr>
          <a:xfrm>
            <a:off x="457200" y="0"/>
            <a:ext cx="8229600" cy="1268760"/>
          </a:xfrm>
        </p:spPr>
        <p:txBody>
          <a:bodyPr/>
          <a:lstStyle/>
          <a:p>
            <a:pPr>
              <a:lnSpc>
                <a:spcPct val="100000"/>
              </a:lnSpc>
            </a:pPr>
            <a:r>
              <a:rPr lang="en-GB" sz="2800" dirty="0">
                <a:solidFill>
                  <a:srgbClr val="FFFF00"/>
                </a:solidFill>
                <a:effectLst/>
                <a:latin typeface="Felix Titling" pitchFamily="82" charset="0"/>
              </a:rPr>
              <a:t>language games in Alice’s Adventures in Wonderland</a:t>
            </a:r>
          </a:p>
        </p:txBody>
      </p:sp>
      <p:sp useBgFill="1">
        <p:nvSpPr>
          <p:cNvPr id="3" name="Content Placeholder 2">
            <a:extLst>
              <a:ext uri="{FF2B5EF4-FFF2-40B4-BE49-F238E27FC236}">
                <a16:creationId xmlns:a16="http://schemas.microsoft.com/office/drawing/2014/main" id="{2A2E9CC5-B090-456A-A8FB-767AA75EAF92}"/>
              </a:ext>
            </a:extLst>
          </p:cNvPr>
          <p:cNvSpPr>
            <a:spLocks noGrp="1"/>
          </p:cNvSpPr>
          <p:nvPr>
            <p:ph idx="1"/>
          </p:nvPr>
        </p:nvSpPr>
        <p:spPr>
          <a:xfrm>
            <a:off x="457200" y="1556792"/>
            <a:ext cx="8231161" cy="4824536"/>
          </a:xfrm>
        </p:spPr>
        <p:txBody>
          <a:bodyPr/>
          <a:lstStyle/>
          <a:p>
            <a:pPr marL="0" indent="0">
              <a:spcBef>
                <a:spcPts val="0"/>
              </a:spcBef>
              <a:buNone/>
            </a:pPr>
            <a:r>
              <a:rPr lang="en-GB" sz="2300" dirty="0">
                <a:solidFill>
                  <a:schemeClr val="bg1">
                    <a:lumMod val="95000"/>
                  </a:schemeClr>
                </a:solidFill>
                <a:latin typeface="+mn-lt"/>
              </a:rPr>
              <a:t>‘… you should say what you mean,’ the March Hare went on.</a:t>
            </a:r>
          </a:p>
          <a:p>
            <a:pPr marL="0" indent="0">
              <a:spcBef>
                <a:spcPts val="0"/>
              </a:spcBef>
              <a:buNone/>
            </a:pPr>
            <a:r>
              <a:rPr lang="en-GB" sz="2300" dirty="0">
                <a:solidFill>
                  <a:schemeClr val="bg1">
                    <a:lumMod val="95000"/>
                  </a:schemeClr>
                </a:solidFill>
                <a:latin typeface="+mn-lt"/>
              </a:rPr>
              <a:t>‘I do,’ Alice hastily replied; ‘at least — at least I mean what I say — that’s the same thing, you know.’</a:t>
            </a:r>
          </a:p>
          <a:p>
            <a:pPr marL="0" indent="0">
              <a:spcBef>
                <a:spcPts val="0"/>
              </a:spcBef>
              <a:buNone/>
            </a:pPr>
            <a:r>
              <a:rPr lang="en-GB" sz="2300" dirty="0">
                <a:solidFill>
                  <a:schemeClr val="bg1">
                    <a:lumMod val="95000"/>
                  </a:schemeClr>
                </a:solidFill>
                <a:latin typeface="+mn-lt"/>
              </a:rPr>
              <a:t>‘Not the same thing a bit!’ said the Hatter. ‘You might just as well say that “I see what I eat” is the same thing as “I eat what I see”!’</a:t>
            </a:r>
          </a:p>
          <a:p>
            <a:pPr marL="0" indent="0">
              <a:spcBef>
                <a:spcPts val="0"/>
              </a:spcBef>
              <a:buNone/>
            </a:pPr>
            <a:r>
              <a:rPr lang="en-GB" sz="2300" dirty="0">
                <a:solidFill>
                  <a:schemeClr val="bg1">
                    <a:lumMod val="95000"/>
                  </a:schemeClr>
                </a:solidFill>
                <a:latin typeface="+mn-lt"/>
              </a:rPr>
              <a:t>‘You might just as well say,’ added the March Hare, ‘that “I like what I get” is the same thing as “I get what I like”!’</a:t>
            </a:r>
          </a:p>
          <a:p>
            <a:pPr marL="0" indent="0">
              <a:spcBef>
                <a:spcPts val="0"/>
              </a:spcBef>
              <a:buNone/>
            </a:pPr>
            <a:r>
              <a:rPr lang="en-GB" sz="2300" dirty="0">
                <a:solidFill>
                  <a:schemeClr val="bg1">
                    <a:lumMod val="95000"/>
                  </a:schemeClr>
                </a:solidFill>
                <a:latin typeface="+mn-lt"/>
              </a:rPr>
              <a:t>‘You might just as well say,’ added the Dormouse, who seemed to be talking in his sleep, ‘that “I breathe when I sleep” is the same thing as “I sleep when I breathe”!’</a:t>
            </a:r>
          </a:p>
          <a:p>
            <a:pPr marL="0" indent="0">
              <a:spcBef>
                <a:spcPts val="0"/>
              </a:spcBef>
              <a:buNone/>
            </a:pPr>
            <a:r>
              <a:rPr lang="en-GB" sz="2300" dirty="0">
                <a:solidFill>
                  <a:schemeClr val="bg1">
                    <a:lumMod val="95000"/>
                  </a:schemeClr>
                </a:solidFill>
                <a:latin typeface="+mn-lt"/>
              </a:rPr>
              <a:t>‘It is the same thing with you,’ said the Hatter, and here the conversation dropped, and the party sat silent for a minute …</a:t>
            </a:r>
          </a:p>
        </p:txBody>
      </p:sp>
    </p:spTree>
    <p:extLst>
      <p:ext uri="{BB962C8B-B14F-4D97-AF65-F5344CB8AC3E}">
        <p14:creationId xmlns:p14="http://schemas.microsoft.com/office/powerpoint/2010/main" val="2907019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9FDF7E-FE36-438B-A139-9AC138D77B76}"/>
              </a:ext>
            </a:extLst>
          </p:cNvPr>
          <p:cNvSpPr>
            <a:spLocks noGrp="1"/>
          </p:cNvSpPr>
          <p:nvPr>
            <p:ph idx="1"/>
          </p:nvPr>
        </p:nvSpPr>
        <p:spPr>
          <a:xfrm>
            <a:off x="189895" y="89248"/>
            <a:ext cx="8780485" cy="6768752"/>
          </a:xfrm>
        </p:spPr>
        <p:txBody>
          <a:bodyPr/>
          <a:lstStyle/>
          <a:p>
            <a:pPr marL="0" indent="0">
              <a:spcBef>
                <a:spcPts val="0"/>
              </a:spcBef>
              <a:buNone/>
            </a:pPr>
            <a:r>
              <a:rPr lang="en-GB" sz="2200" dirty="0">
                <a:solidFill>
                  <a:schemeClr val="bg1"/>
                </a:solidFill>
                <a:latin typeface="+mn-lt"/>
              </a:rPr>
              <a:t>At this moment the King, …. read out from his book, ‘Rule Forty-two. All persons more than a mile high to leave the court.’</a:t>
            </a:r>
          </a:p>
          <a:p>
            <a:pPr marL="0" indent="0">
              <a:spcBef>
                <a:spcPts val="0"/>
              </a:spcBef>
              <a:buNone/>
            </a:pPr>
            <a:r>
              <a:rPr lang="en-GB" sz="2200" dirty="0">
                <a:solidFill>
                  <a:schemeClr val="bg1"/>
                </a:solidFill>
                <a:latin typeface="+mn-lt"/>
              </a:rPr>
              <a:t>Everybody looked at Alice.</a:t>
            </a:r>
          </a:p>
          <a:p>
            <a:pPr marL="0" indent="0">
              <a:spcBef>
                <a:spcPts val="0"/>
              </a:spcBef>
              <a:buNone/>
            </a:pPr>
            <a:r>
              <a:rPr lang="en-GB" sz="2200" dirty="0">
                <a:solidFill>
                  <a:schemeClr val="bg1"/>
                </a:solidFill>
                <a:latin typeface="+mn-lt"/>
              </a:rPr>
              <a:t>‘I’m not a mile high,’ said Alice.</a:t>
            </a:r>
          </a:p>
          <a:p>
            <a:pPr marL="0" indent="0">
              <a:spcBef>
                <a:spcPts val="0"/>
              </a:spcBef>
              <a:buNone/>
            </a:pPr>
            <a:r>
              <a:rPr lang="en-GB" sz="2200" dirty="0">
                <a:solidFill>
                  <a:schemeClr val="bg1"/>
                </a:solidFill>
                <a:latin typeface="+mn-lt"/>
              </a:rPr>
              <a:t>‘You are,’ said the King.</a:t>
            </a:r>
          </a:p>
          <a:p>
            <a:pPr marL="0" indent="0">
              <a:spcBef>
                <a:spcPts val="0"/>
              </a:spcBef>
              <a:buNone/>
            </a:pPr>
            <a:r>
              <a:rPr lang="en-GB" sz="2200" dirty="0">
                <a:solidFill>
                  <a:schemeClr val="bg1"/>
                </a:solidFill>
                <a:latin typeface="+mn-lt"/>
              </a:rPr>
              <a:t>‘Nearly two miles high,’ added the Queen.</a:t>
            </a:r>
          </a:p>
          <a:p>
            <a:pPr marL="0" indent="0">
              <a:spcBef>
                <a:spcPts val="0"/>
              </a:spcBef>
              <a:buNone/>
            </a:pPr>
            <a:r>
              <a:rPr lang="en-GB" sz="2200" dirty="0">
                <a:solidFill>
                  <a:schemeClr val="bg1"/>
                </a:solidFill>
                <a:latin typeface="+mn-lt"/>
              </a:rPr>
              <a:t>‘Well, I shan’t go, at any rate,’ said Alice: ‘besides, that’s not a regular rule: you invented it just now.’</a:t>
            </a:r>
          </a:p>
          <a:p>
            <a:pPr marL="0" indent="0">
              <a:spcBef>
                <a:spcPts val="0"/>
              </a:spcBef>
              <a:buNone/>
            </a:pPr>
            <a:r>
              <a:rPr lang="en-GB" sz="2200" dirty="0">
                <a:solidFill>
                  <a:schemeClr val="bg1"/>
                </a:solidFill>
                <a:latin typeface="+mn-lt"/>
              </a:rPr>
              <a:t>‘It’s the oldest rule in the book,’ said the King.</a:t>
            </a:r>
          </a:p>
          <a:p>
            <a:pPr marL="0" indent="0">
              <a:spcBef>
                <a:spcPts val="0"/>
              </a:spcBef>
              <a:buNone/>
            </a:pPr>
            <a:r>
              <a:rPr lang="en-GB" sz="2200" dirty="0">
                <a:solidFill>
                  <a:schemeClr val="bg1"/>
                </a:solidFill>
                <a:latin typeface="+mn-lt"/>
              </a:rPr>
              <a:t>‘Then it ought to be Number One,’ said Alice.</a:t>
            </a:r>
          </a:p>
          <a:p>
            <a:pPr marL="0" indent="0">
              <a:spcBef>
                <a:spcPts val="0"/>
              </a:spcBef>
              <a:buNone/>
            </a:pPr>
            <a:r>
              <a:rPr lang="en-GB" sz="2200" dirty="0">
                <a:solidFill>
                  <a:schemeClr val="bg1"/>
                </a:solidFill>
                <a:latin typeface="+mn-lt"/>
              </a:rPr>
              <a:t>The King turned pale, and shut his note-book hastily. ‘Consider your verdict,’ he said to the jury, in a low, trembling voice.</a:t>
            </a:r>
          </a:p>
          <a:p>
            <a:pPr marL="0" indent="0">
              <a:spcBef>
                <a:spcPts val="0"/>
              </a:spcBef>
              <a:buNone/>
            </a:pPr>
            <a:r>
              <a:rPr lang="en-GB" sz="2200" dirty="0">
                <a:solidFill>
                  <a:schemeClr val="bg1"/>
                </a:solidFill>
                <a:latin typeface="+mn-lt"/>
              </a:rPr>
              <a:t>‘There’s more evidence to come yet, please your Majesty,’ said the White Rabbit, jumping up in a great hurry; ‘this paper has just been picked up.’</a:t>
            </a:r>
          </a:p>
          <a:p>
            <a:pPr marL="0" indent="0">
              <a:spcBef>
                <a:spcPts val="0"/>
              </a:spcBef>
              <a:buNone/>
            </a:pPr>
            <a:r>
              <a:rPr lang="en-GB" sz="2200" dirty="0">
                <a:solidFill>
                  <a:schemeClr val="bg1"/>
                </a:solidFill>
                <a:latin typeface="+mn-lt"/>
              </a:rPr>
              <a:t>‘What’s in it?’ said the Queen.</a:t>
            </a:r>
          </a:p>
          <a:p>
            <a:pPr marL="0" indent="0">
              <a:spcBef>
                <a:spcPts val="0"/>
              </a:spcBef>
              <a:buNone/>
            </a:pPr>
            <a:r>
              <a:rPr lang="en-GB" sz="2200" dirty="0">
                <a:solidFill>
                  <a:schemeClr val="bg1"/>
                </a:solidFill>
                <a:latin typeface="+mn-lt"/>
              </a:rPr>
              <a:t>I haven’t opened it yet,’ said the White Rabbit, ‘but it seems to be a letter, written by the prisoner to — to somebody.’</a:t>
            </a:r>
          </a:p>
          <a:p>
            <a:pPr marL="0" indent="0">
              <a:spcBef>
                <a:spcPts val="0"/>
              </a:spcBef>
              <a:buNone/>
            </a:pPr>
            <a:r>
              <a:rPr lang="en-GB" sz="2200" dirty="0">
                <a:solidFill>
                  <a:schemeClr val="bg1"/>
                </a:solidFill>
                <a:latin typeface="+mn-lt"/>
              </a:rPr>
              <a:t>‘It must have been that,’ said the King, ‘unless it was written to nobody, which isn’t usual, you know.’</a:t>
            </a:r>
          </a:p>
          <a:p>
            <a:pPr marL="0" indent="0">
              <a:spcBef>
                <a:spcPts val="0"/>
              </a:spcBef>
              <a:buNone/>
            </a:pPr>
            <a:endParaRPr lang="en-GB" dirty="0">
              <a:solidFill>
                <a:schemeClr val="bg1"/>
              </a:solidFill>
              <a:latin typeface="Garamond" panose="02020404030301010803" pitchFamily="18" charset="0"/>
            </a:endParaRPr>
          </a:p>
        </p:txBody>
      </p:sp>
      <p:sp>
        <p:nvSpPr>
          <p:cNvPr id="2" name="Rectangle 1"/>
          <p:cNvSpPr/>
          <p:nvPr/>
        </p:nvSpPr>
        <p:spPr>
          <a:xfrm>
            <a:off x="5724128" y="908720"/>
            <a:ext cx="3246252" cy="1077218"/>
          </a:xfrm>
          <a:prstGeom prst="rect">
            <a:avLst/>
          </a:prstGeom>
          <a:ln>
            <a:solidFill>
              <a:schemeClr val="bg1">
                <a:lumMod val="95000"/>
              </a:schemeClr>
            </a:solidFill>
          </a:ln>
        </p:spPr>
        <p:txBody>
          <a:bodyPr wrap="square">
            <a:spAutoFit/>
          </a:bodyPr>
          <a:lstStyle/>
          <a:p>
            <a:r>
              <a:rPr lang="en-GB" sz="3200" dirty="0">
                <a:solidFill>
                  <a:srgbClr val="FFFF00"/>
                </a:solidFill>
                <a:latin typeface="Felix Titling" pitchFamily="82" charset="0"/>
              </a:rPr>
              <a:t>SERIOUS </a:t>
            </a:r>
            <a:r>
              <a:rPr lang="en-GB" sz="3200" dirty="0" smtClean="0">
                <a:solidFill>
                  <a:srgbClr val="FFFF00"/>
                </a:solidFill>
                <a:latin typeface="Felix Titling" pitchFamily="82" charset="0"/>
              </a:rPr>
              <a:t>PLAY with LOGIC </a:t>
            </a:r>
            <a:endParaRPr lang="en-GB" sz="3200" dirty="0"/>
          </a:p>
        </p:txBody>
      </p:sp>
    </p:spTree>
    <p:extLst>
      <p:ext uri="{BB962C8B-B14F-4D97-AF65-F5344CB8AC3E}">
        <p14:creationId xmlns:p14="http://schemas.microsoft.com/office/powerpoint/2010/main" val="1445002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1DF12E-A57B-4592-9FFD-2D09C501D15A}"/>
              </a:ext>
            </a:extLst>
          </p:cNvPr>
          <p:cNvSpPr>
            <a:spLocks noGrp="1"/>
          </p:cNvSpPr>
          <p:nvPr>
            <p:ph idx="1"/>
          </p:nvPr>
        </p:nvSpPr>
        <p:spPr>
          <a:xfrm>
            <a:off x="323528" y="0"/>
            <a:ext cx="8496944" cy="6741368"/>
          </a:xfrm>
        </p:spPr>
        <p:txBody>
          <a:bodyPr/>
          <a:lstStyle/>
          <a:p>
            <a:pPr marL="0" indent="0">
              <a:spcBef>
                <a:spcPts val="0"/>
              </a:spcBef>
              <a:buNone/>
            </a:pPr>
            <a:r>
              <a:rPr lang="en-GB" sz="2300" dirty="0">
                <a:solidFill>
                  <a:schemeClr val="bg1"/>
                </a:solidFill>
                <a:latin typeface="+mn-lt"/>
              </a:rPr>
              <a:t>‘ ‘Who is it directed to?’ said one of the jurymen.</a:t>
            </a:r>
          </a:p>
          <a:p>
            <a:pPr marL="0" indent="0">
              <a:spcBef>
                <a:spcPts val="0"/>
              </a:spcBef>
              <a:buNone/>
            </a:pPr>
            <a:r>
              <a:rPr lang="en-GB" sz="2300" dirty="0">
                <a:solidFill>
                  <a:schemeClr val="bg1"/>
                </a:solidFill>
                <a:latin typeface="+mn-lt"/>
              </a:rPr>
              <a:t>‘It isn’t directed at all,’ said the White Rabbit; ‘in fact, there’s nothing written on the </a:t>
            </a:r>
            <a:r>
              <a:rPr lang="en-GB" sz="2300" i="1" dirty="0">
                <a:solidFill>
                  <a:schemeClr val="bg1"/>
                </a:solidFill>
                <a:latin typeface="+mn-lt"/>
              </a:rPr>
              <a:t>outside</a:t>
            </a:r>
            <a:r>
              <a:rPr lang="en-GB" sz="2300" dirty="0">
                <a:solidFill>
                  <a:schemeClr val="bg1"/>
                </a:solidFill>
                <a:latin typeface="+mn-lt"/>
              </a:rPr>
              <a:t>.’ He unfolded the paper as he spoke, and added ‘It isn’t a letter, after all: it’s a set of verses.’</a:t>
            </a:r>
          </a:p>
          <a:p>
            <a:pPr marL="0" indent="0">
              <a:spcBef>
                <a:spcPts val="0"/>
              </a:spcBef>
              <a:buNone/>
            </a:pPr>
            <a:r>
              <a:rPr lang="en-GB" sz="2300" dirty="0">
                <a:solidFill>
                  <a:schemeClr val="bg1"/>
                </a:solidFill>
                <a:latin typeface="+mn-lt"/>
              </a:rPr>
              <a:t>‘Are they in the prisoner’s handwriting?’ asked another of the jurymen.</a:t>
            </a:r>
          </a:p>
          <a:p>
            <a:pPr marL="0" indent="0">
              <a:spcBef>
                <a:spcPts val="0"/>
              </a:spcBef>
              <a:buNone/>
            </a:pPr>
            <a:r>
              <a:rPr lang="en-GB" sz="2300" dirty="0">
                <a:solidFill>
                  <a:schemeClr val="bg1"/>
                </a:solidFill>
                <a:latin typeface="+mn-lt"/>
              </a:rPr>
              <a:t>‘No, they’re not,’ said the White Rabbit, ‘and that’s the queerest thing about it.’ (The jury all looked puzzled.)</a:t>
            </a:r>
          </a:p>
          <a:p>
            <a:pPr marL="0" indent="0">
              <a:spcBef>
                <a:spcPts val="0"/>
              </a:spcBef>
              <a:buNone/>
            </a:pPr>
            <a:r>
              <a:rPr lang="en-GB" sz="2300" dirty="0">
                <a:solidFill>
                  <a:schemeClr val="bg1"/>
                </a:solidFill>
                <a:latin typeface="+mn-lt"/>
              </a:rPr>
              <a:t>‘He must have imitated somebody else’s hand,’ said the King. (The jury all brightened up again.)</a:t>
            </a:r>
          </a:p>
          <a:p>
            <a:pPr marL="0" indent="0">
              <a:spcBef>
                <a:spcPts val="0"/>
              </a:spcBef>
              <a:buNone/>
            </a:pPr>
            <a:r>
              <a:rPr lang="en-GB" sz="2300" dirty="0">
                <a:solidFill>
                  <a:schemeClr val="bg1"/>
                </a:solidFill>
                <a:latin typeface="+mn-lt"/>
              </a:rPr>
              <a:t>‘Please your Majesty,’ said the Knave, ‘I didn’t write it, and they can’t prove I did: there’s no name signed at the end.’</a:t>
            </a:r>
          </a:p>
          <a:p>
            <a:pPr marL="0" indent="0">
              <a:spcBef>
                <a:spcPts val="0"/>
              </a:spcBef>
              <a:buNone/>
            </a:pPr>
            <a:r>
              <a:rPr lang="en-GB" sz="2300" dirty="0">
                <a:solidFill>
                  <a:schemeClr val="bg1"/>
                </a:solidFill>
                <a:latin typeface="+mn-lt"/>
              </a:rPr>
              <a:t>‘If you didn’t sign it,’ said the King, ‘that only makes the matter worse. You </a:t>
            </a:r>
            <a:r>
              <a:rPr lang="en-GB" sz="2300" i="1" dirty="0">
                <a:solidFill>
                  <a:schemeClr val="bg1"/>
                </a:solidFill>
                <a:latin typeface="+mn-lt"/>
              </a:rPr>
              <a:t>must</a:t>
            </a:r>
            <a:r>
              <a:rPr lang="en-GB" sz="2300" dirty="0">
                <a:solidFill>
                  <a:schemeClr val="bg1"/>
                </a:solidFill>
                <a:latin typeface="+mn-lt"/>
              </a:rPr>
              <a:t> have meant some mischief, or else you’d have signed your name like an honest man.’</a:t>
            </a:r>
          </a:p>
          <a:p>
            <a:pPr marL="0" indent="0">
              <a:spcBef>
                <a:spcPts val="0"/>
              </a:spcBef>
              <a:buNone/>
            </a:pPr>
            <a:r>
              <a:rPr lang="en-GB" sz="2300" dirty="0">
                <a:solidFill>
                  <a:schemeClr val="bg1"/>
                </a:solidFill>
                <a:latin typeface="+mn-lt"/>
              </a:rPr>
              <a:t>There was a general clapping of hands at this: it was the first really clever thing the King had said that day.</a:t>
            </a:r>
          </a:p>
          <a:p>
            <a:pPr marL="0" indent="0">
              <a:spcBef>
                <a:spcPts val="0"/>
              </a:spcBef>
              <a:buNone/>
            </a:pPr>
            <a:r>
              <a:rPr lang="en-GB" sz="2300" dirty="0">
                <a:solidFill>
                  <a:schemeClr val="bg1"/>
                </a:solidFill>
                <a:latin typeface="+mn-lt"/>
              </a:rPr>
              <a:t>‘That </a:t>
            </a:r>
            <a:r>
              <a:rPr lang="en-GB" sz="2300" i="1" dirty="0">
                <a:solidFill>
                  <a:schemeClr val="bg1"/>
                </a:solidFill>
                <a:latin typeface="+mn-lt"/>
              </a:rPr>
              <a:t>proves</a:t>
            </a:r>
            <a:r>
              <a:rPr lang="en-GB" sz="2300" dirty="0">
                <a:solidFill>
                  <a:schemeClr val="bg1"/>
                </a:solidFill>
                <a:latin typeface="+mn-lt"/>
              </a:rPr>
              <a:t> his guilt,’ said the Queen.</a:t>
            </a:r>
          </a:p>
          <a:p>
            <a:pPr marL="0" indent="0">
              <a:spcBef>
                <a:spcPts val="0"/>
              </a:spcBef>
              <a:buNone/>
            </a:pPr>
            <a:r>
              <a:rPr lang="en-GB" sz="2300" dirty="0">
                <a:solidFill>
                  <a:schemeClr val="bg1"/>
                </a:solidFill>
                <a:latin typeface="+mn-lt"/>
              </a:rPr>
              <a:t>‘It proves nothing of the sort!’ said Alice. </a:t>
            </a:r>
          </a:p>
        </p:txBody>
      </p:sp>
    </p:spTree>
    <p:extLst>
      <p:ext uri="{BB962C8B-B14F-4D97-AF65-F5344CB8AC3E}">
        <p14:creationId xmlns:p14="http://schemas.microsoft.com/office/powerpoint/2010/main" val="1568012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 y="116632"/>
            <a:ext cx="8820472" cy="449288"/>
          </a:xfrm>
          <a:ln>
            <a:solidFill>
              <a:schemeClr val="bg1"/>
            </a:solidFill>
          </a:ln>
        </p:spPr>
        <p:txBody>
          <a:bodyPr/>
          <a:lstStyle/>
          <a:p>
            <a:pPr algn="r">
              <a:lnSpc>
                <a:spcPct val="100000"/>
              </a:lnSpc>
            </a:pPr>
            <a:r>
              <a:rPr lang="en-GB" sz="2600" dirty="0" smtClean="0">
                <a:solidFill>
                  <a:srgbClr val="FFFF00"/>
                </a:solidFill>
                <a:effectLst/>
              </a:rPr>
              <a:t>OVERLAPPING LOGIC/S: KAFKA’S METAMORPHOSIS  </a:t>
            </a:r>
            <a:endParaRPr lang="en-GB" sz="2600" dirty="0">
              <a:solidFill>
                <a:srgbClr val="FFFF00"/>
              </a:solidFill>
              <a:effectLst/>
            </a:endParaRPr>
          </a:p>
        </p:txBody>
      </p:sp>
      <p:sp>
        <p:nvSpPr>
          <p:cNvPr id="3" name="Content Placeholder 2"/>
          <p:cNvSpPr>
            <a:spLocks noGrp="1"/>
          </p:cNvSpPr>
          <p:nvPr>
            <p:ph idx="1"/>
          </p:nvPr>
        </p:nvSpPr>
        <p:spPr>
          <a:xfrm>
            <a:off x="251520" y="692696"/>
            <a:ext cx="8640960" cy="6768752"/>
          </a:xfrm>
        </p:spPr>
        <p:txBody>
          <a:bodyPr/>
          <a:lstStyle/>
          <a:p>
            <a:pPr marL="0" indent="0">
              <a:buNone/>
              <a:tabLst>
                <a:tab pos="5018088" algn="l"/>
              </a:tabLst>
            </a:pPr>
            <a:r>
              <a:rPr lang="en-GB" sz="2200" dirty="0">
                <a:solidFill>
                  <a:schemeClr val="bg1"/>
                </a:solidFill>
                <a:latin typeface="+mn-lt"/>
              </a:rPr>
              <a:t>One morning, when Gregor </a:t>
            </a:r>
            <a:r>
              <a:rPr lang="en-GB" sz="2200" dirty="0" err="1">
                <a:solidFill>
                  <a:schemeClr val="bg1"/>
                </a:solidFill>
                <a:latin typeface="+mn-lt"/>
              </a:rPr>
              <a:t>Samsa</a:t>
            </a:r>
            <a:r>
              <a:rPr lang="en-GB" sz="2200" dirty="0">
                <a:solidFill>
                  <a:schemeClr val="bg1"/>
                </a:solidFill>
                <a:latin typeface="+mn-lt"/>
              </a:rPr>
              <a:t> woke from troubled dreams, he found himself transformed in his bed into a horrible vermin. He lay on his armour-like back, and if he lifted his head a little he could see his brown belly, slightly domed and divided by arches into stiff sections. The bedding was hardly able to cover it and seemed ready to slide off any moment. His many legs, pitifully thin compared with the size of the rest of him, waved about helplessly as he looked.</a:t>
            </a:r>
          </a:p>
          <a:p>
            <a:pPr marL="0" indent="0">
              <a:buNone/>
            </a:pPr>
            <a:r>
              <a:rPr lang="en-GB" sz="2200" dirty="0">
                <a:solidFill>
                  <a:schemeClr val="bg1"/>
                </a:solidFill>
                <a:latin typeface="+mn-lt"/>
              </a:rPr>
              <a:t>"What's happened to me?" he thought. It wasn't a dream. </a:t>
            </a:r>
            <a:r>
              <a:rPr lang="en-GB" sz="2200" dirty="0" smtClean="0">
                <a:solidFill>
                  <a:schemeClr val="bg1"/>
                </a:solidFill>
                <a:latin typeface="+mn-lt"/>
              </a:rPr>
              <a:t>…</a:t>
            </a:r>
            <a:endParaRPr lang="en-GB" sz="2200" dirty="0">
              <a:solidFill>
                <a:schemeClr val="bg1"/>
              </a:solidFill>
              <a:latin typeface="+mn-lt"/>
            </a:endParaRPr>
          </a:p>
          <a:p>
            <a:pPr marL="0" indent="0">
              <a:buNone/>
            </a:pPr>
            <a:r>
              <a:rPr lang="en-GB" sz="2200" dirty="0">
                <a:solidFill>
                  <a:schemeClr val="bg1"/>
                </a:solidFill>
                <a:latin typeface="+mn-lt"/>
              </a:rPr>
              <a:t>Gregor then turned to look out the window at the dull weather. Drops of rain could be heard hitting the pane, which made him feel quite sad. "How about if I sleep a little bit longer and forget all this nonsense", he thought, but that was something he was unable to do because he was used to sleeping on his right, and in his present state couldn't get into that position. </a:t>
            </a:r>
            <a:r>
              <a:rPr lang="en-GB" sz="2200" dirty="0" smtClean="0">
                <a:solidFill>
                  <a:schemeClr val="bg1"/>
                </a:solidFill>
                <a:latin typeface="+mn-lt"/>
              </a:rPr>
              <a:t>…</a:t>
            </a:r>
            <a:endParaRPr lang="en-GB" sz="2200" dirty="0">
              <a:solidFill>
                <a:schemeClr val="bg1"/>
              </a:solidFill>
              <a:latin typeface="+mn-lt"/>
            </a:endParaRPr>
          </a:p>
          <a:p>
            <a:pPr marL="0" indent="0">
              <a:buNone/>
            </a:pPr>
            <a:r>
              <a:rPr lang="en-GB" sz="2200" dirty="0">
                <a:solidFill>
                  <a:schemeClr val="bg1"/>
                </a:solidFill>
                <a:latin typeface="+mn-lt"/>
              </a:rPr>
              <a:t>"Oh, God", he thought, "what a strenuous career it is that I've chosen! Travelling day in and day out. Doing business like this takes much more effort than doing your own business at home, </a:t>
            </a:r>
          </a:p>
        </p:txBody>
      </p:sp>
    </p:spTree>
    <p:extLst>
      <p:ext uri="{BB962C8B-B14F-4D97-AF65-F5344CB8AC3E}">
        <p14:creationId xmlns:p14="http://schemas.microsoft.com/office/powerpoint/2010/main" val="2084467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sz="4000" dirty="0" smtClean="0">
                <a:solidFill>
                  <a:srgbClr val="FFFF00"/>
                </a:solidFill>
              </a:rPr>
              <a:t>TRUTH &amp; LIES </a:t>
            </a:r>
            <a:endParaRPr lang="en-GB" sz="4000" dirty="0">
              <a:solidFill>
                <a:srgbClr val="FFFF00"/>
              </a:solidFill>
            </a:endParaRPr>
          </a:p>
        </p:txBody>
      </p:sp>
      <p:sp>
        <p:nvSpPr>
          <p:cNvPr id="3" name="Content Placeholder 2"/>
          <p:cNvSpPr>
            <a:spLocks noGrp="1"/>
          </p:cNvSpPr>
          <p:nvPr>
            <p:ph idx="1"/>
          </p:nvPr>
        </p:nvSpPr>
        <p:spPr/>
        <p:txBody>
          <a:bodyPr/>
          <a:lstStyle/>
          <a:p>
            <a:pPr marL="0" indent="0">
              <a:buNone/>
            </a:pPr>
            <a:r>
              <a:rPr lang="en-GB" dirty="0">
                <a:solidFill>
                  <a:schemeClr val="bg1"/>
                </a:solidFill>
              </a:rPr>
              <a:t>The temptation to interpret words as having “true meanings” is untenable in this </a:t>
            </a:r>
            <a:r>
              <a:rPr lang="en-GB" dirty="0" smtClean="0">
                <a:solidFill>
                  <a:schemeClr val="bg1"/>
                </a:solidFill>
              </a:rPr>
              <a:t>context [LANGUAGE GAMES]. </a:t>
            </a:r>
            <a:r>
              <a:rPr lang="en-GB" dirty="0">
                <a:solidFill>
                  <a:schemeClr val="bg1"/>
                </a:solidFill>
              </a:rPr>
              <a:t>Truth is a concept from the language games of logic, and difficult or even impossible to apply to our everyday existence. A word means solely what it implies to those who use it, and what it means to them is encapsulated in how it is used. By understanding words as the pieces of a language game, we escape all manner of confusing problems which have haunted us since antiquity, and move forward into a world where our discourses can attain greater clarity. For this, we have Wittgenstein to thank.</a:t>
            </a:r>
          </a:p>
          <a:p>
            <a:endParaRPr lang="en-GB" dirty="0"/>
          </a:p>
        </p:txBody>
      </p:sp>
    </p:spTree>
    <p:extLst>
      <p:ext uri="{BB962C8B-B14F-4D97-AF65-F5344CB8AC3E}">
        <p14:creationId xmlns:p14="http://schemas.microsoft.com/office/powerpoint/2010/main" val="25569891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7504" y="438870"/>
            <a:ext cx="7380312" cy="6225294"/>
          </a:xfrm>
          <a:prstGeom prst="rect">
            <a:avLst/>
          </a:prstGeom>
        </p:spPr>
        <p:txBody>
          <a:bodyPr wrap="square">
            <a:spAutoFit/>
          </a:bodyPr>
          <a:lstStyle/>
          <a:p>
            <a:pPr marL="457200">
              <a:lnSpc>
                <a:spcPct val="107000"/>
              </a:lnSpc>
              <a:spcAft>
                <a:spcPts val="800"/>
              </a:spcAft>
            </a:pPr>
            <a:r>
              <a:rPr lang="en-GB" sz="2000" dirty="0" smtClean="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I </a:t>
            </a: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write the headlines for a Daily Paper.</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It’s just a knack one's born with all-right-Squire.</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You do not have to be an educator,</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just bang the words down like they're screaming Fire!</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CECIL-KEAYS ROW SHOCK TELLS EYETIE WAITER.</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ENGLAND FAN CALLS WHINGEING FROG A LIAR.</a:t>
            </a:r>
            <a:endPar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Cheers. Thing is, you’ve got to grab attention</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with just one phrase as punters rush on by.</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I’ve made mistakes too numerous to mention,</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so now we print the buggers inches high.</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TOP MP PANTIE ROMP INCREASES TENSION.</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RENT BOY: ROCK STAR PAID ME WELL TO LIE.</a:t>
            </a:r>
            <a:endPar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I like to think that I’m a sort of poet</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for our times. My shout. Know what I mean?</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I’ve got a special talent and I show it</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in punchy haikus featuring the Queen.</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DIPLOMAT IN BED WITH SERBO-CROAT.</a:t>
            </a:r>
            <a:b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br>
            <a:r>
              <a:rPr lang="en-GB" sz="2000" dirty="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EASTENDERS’ BONKING SHOCK IS WELL-OBSCENE</a:t>
            </a:r>
            <a:r>
              <a:rPr lang="en-GB" sz="2000" dirty="0" smtClean="0">
                <a:solidFill>
                  <a:schemeClr val="bg1"/>
                </a:solidFill>
                <a:latin typeface="Palatino Linotype" panose="02040502050505030304" pitchFamily="18" charset="0"/>
                <a:ea typeface="Times New Roman" panose="02020603050405020304" pitchFamily="18" charset="0"/>
                <a:cs typeface="Times New Roman" panose="02020603050405020304" pitchFamily="18" charset="0"/>
              </a:rPr>
              <a:t>.</a:t>
            </a:r>
            <a:endPar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6732240" y="3933056"/>
            <a:ext cx="2267744" cy="1916615"/>
          </a:xfrm>
          <a:prstGeom prst="rect">
            <a:avLst/>
          </a:prstGeom>
        </p:spPr>
        <p:txBody>
          <a:bodyPr wrap="square">
            <a:spAutoFit/>
          </a:bodyPr>
          <a:lstStyle/>
          <a:p>
            <a:pPr algn="r">
              <a:lnSpc>
                <a:spcPct val="107000"/>
              </a:lnSpc>
              <a:spcAft>
                <a:spcPts val="800"/>
              </a:spcAft>
            </a:pPr>
            <a:r>
              <a:rPr lang="en-GB" sz="2800" dirty="0">
                <a:solidFill>
                  <a:srgbClr val="FFFF00"/>
                </a:solidFill>
                <a:latin typeface="Palatino Linotype" panose="02040502050505030304" pitchFamily="18" charset="0"/>
                <a:ea typeface="Times New Roman" panose="02020603050405020304" pitchFamily="18" charset="0"/>
                <a:cs typeface="Times New Roman" panose="02020603050405020304" pitchFamily="18" charset="0"/>
              </a:rPr>
              <a:t>POET FOR OUR TIMES   (Carol Anne Duffy )</a:t>
            </a:r>
            <a:endParaRPr lang="en-GB" sz="2800" dirty="0">
              <a:solidFill>
                <a:srgbClr val="FFFF00"/>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29150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sz="4000" dirty="0" smtClean="0">
                <a:solidFill>
                  <a:schemeClr val="bg1"/>
                </a:solidFill>
              </a:rPr>
              <a:t>PROOFREADING </a:t>
            </a:r>
            <a:r>
              <a:rPr lang="en-GB" sz="4000" dirty="0">
                <a:solidFill>
                  <a:schemeClr val="bg1"/>
                </a:solidFill>
              </a:rPr>
              <a:t>&amp;</a:t>
            </a:r>
            <a:r>
              <a:rPr lang="en-GB" sz="4000" dirty="0" smtClean="0">
                <a:solidFill>
                  <a:schemeClr val="bg1"/>
                </a:solidFill>
              </a:rPr>
              <a:t> SUBMISSION</a:t>
            </a:r>
            <a:endParaRPr lang="en-GB" sz="4000" dirty="0">
              <a:solidFill>
                <a:schemeClr val="bg1"/>
              </a:solidFill>
            </a:endParaRP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88113" y="1600200"/>
            <a:ext cx="7967774" cy="4525963"/>
          </a:xfrm>
        </p:spPr>
      </p:pic>
    </p:spTree>
    <p:extLst>
      <p:ext uri="{BB962C8B-B14F-4D97-AF65-F5344CB8AC3E}">
        <p14:creationId xmlns:p14="http://schemas.microsoft.com/office/powerpoint/2010/main" val="10498550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060848"/>
            <a:ext cx="8229600" cy="2952327"/>
          </a:xfrm>
        </p:spPr>
        <p:txBody>
          <a:bodyPr/>
          <a:lstStyle/>
          <a:p>
            <a:pPr marL="0" indent="0" algn="ctr">
              <a:buNone/>
            </a:pPr>
            <a:r>
              <a:rPr lang="en-GB" sz="3600" dirty="0" smtClean="0">
                <a:solidFill>
                  <a:srgbClr val="FFFF00"/>
                </a:solidFill>
              </a:rPr>
              <a:t>TASK </a:t>
            </a:r>
            <a:r>
              <a:rPr lang="en-GB" sz="2800" dirty="0" smtClean="0">
                <a:solidFill>
                  <a:srgbClr val="FFFF00"/>
                </a:solidFill>
              </a:rPr>
              <a:t>        </a:t>
            </a:r>
          </a:p>
          <a:p>
            <a:pPr marL="0" indent="0" algn="ctr">
              <a:buNone/>
            </a:pPr>
            <a:r>
              <a:rPr lang="en-GB" sz="2800" dirty="0" smtClean="0">
                <a:solidFill>
                  <a:schemeClr val="bg1"/>
                </a:solidFill>
              </a:rPr>
              <a:t>ANY OF THE THINGS DONE TODAY</a:t>
            </a:r>
          </a:p>
          <a:p>
            <a:pPr marL="0" indent="0" algn="ctr">
              <a:buNone/>
            </a:pPr>
            <a:r>
              <a:rPr lang="en-GB" sz="2800" dirty="0" smtClean="0">
                <a:solidFill>
                  <a:schemeClr val="bg1"/>
                </a:solidFill>
              </a:rPr>
              <a:t>AIM FOR 500 WORDS</a:t>
            </a:r>
          </a:p>
          <a:p>
            <a:pPr marL="0" indent="0" algn="ctr">
              <a:buNone/>
            </a:pPr>
            <a:r>
              <a:rPr lang="en-GB" sz="2800" dirty="0" smtClean="0">
                <a:solidFill>
                  <a:schemeClr val="bg1"/>
                </a:solidFill>
              </a:rPr>
              <a:t>0R </a:t>
            </a:r>
          </a:p>
          <a:p>
            <a:pPr marL="0" indent="0" algn="ctr">
              <a:buNone/>
            </a:pPr>
            <a:r>
              <a:rPr lang="en-GB" sz="2800" dirty="0" smtClean="0">
                <a:solidFill>
                  <a:schemeClr val="bg1"/>
                </a:solidFill>
              </a:rPr>
              <a:t>CORRECTED PROOF (= 300 WORDS)</a:t>
            </a:r>
          </a:p>
          <a:p>
            <a:pPr marL="0" indent="0">
              <a:buNone/>
            </a:pPr>
            <a:endParaRPr lang="en-GB" dirty="0">
              <a:solidFill>
                <a:srgbClr val="FFFF00"/>
              </a:solidFill>
            </a:endParaRPr>
          </a:p>
          <a:p>
            <a:pPr marL="0" indent="0">
              <a:buNone/>
            </a:pPr>
            <a:endParaRPr lang="en-GB" dirty="0" smtClean="0">
              <a:solidFill>
                <a:srgbClr val="FFFF00"/>
              </a:solidFill>
            </a:endParaRPr>
          </a:p>
          <a:p>
            <a:pPr marL="0" indent="0">
              <a:buNone/>
            </a:pPr>
            <a:endParaRPr lang="en-GB" dirty="0">
              <a:solidFill>
                <a:srgbClr val="FFFF00"/>
              </a:solidFill>
            </a:endParaRPr>
          </a:p>
        </p:txBody>
      </p:sp>
    </p:spTree>
    <p:extLst>
      <p:ext uri="{BB962C8B-B14F-4D97-AF65-F5344CB8AC3E}">
        <p14:creationId xmlns:p14="http://schemas.microsoft.com/office/powerpoint/2010/main" val="2906011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92280" y="0"/>
            <a:ext cx="1944216" cy="1024136"/>
          </a:xfrm>
        </p:spPr>
        <p:txBody>
          <a:bodyPr/>
          <a:lstStyle/>
          <a:p>
            <a:pPr algn="r">
              <a:lnSpc>
                <a:spcPct val="100000"/>
              </a:lnSpc>
            </a:pPr>
            <a:r>
              <a:rPr lang="en-GB" sz="2800" dirty="0" smtClean="0">
                <a:solidFill>
                  <a:srgbClr val="FFFF00"/>
                </a:solidFill>
              </a:rPr>
              <a:t>CLARITY &amp; FOCUS</a:t>
            </a:r>
            <a:endParaRPr lang="en-GB" sz="2800" dirty="0">
              <a:solidFill>
                <a:srgbClr val="FFFF00"/>
              </a:solidFill>
            </a:endParaRPr>
          </a:p>
        </p:txBody>
      </p:sp>
      <p:sp>
        <p:nvSpPr>
          <p:cNvPr id="3" name="Content Placeholder 2"/>
          <p:cNvSpPr>
            <a:spLocks noGrp="1"/>
          </p:cNvSpPr>
          <p:nvPr>
            <p:ph idx="1"/>
          </p:nvPr>
        </p:nvSpPr>
        <p:spPr>
          <a:xfrm>
            <a:off x="323528" y="132765"/>
            <a:ext cx="8496944" cy="6552728"/>
          </a:xfrm>
        </p:spPr>
        <p:txBody>
          <a:bodyPr/>
          <a:lstStyle/>
          <a:p>
            <a:pPr marL="0" indent="0">
              <a:buNone/>
            </a:pPr>
            <a:r>
              <a:rPr lang="en-GB" sz="2200" u="sng" dirty="0">
                <a:solidFill>
                  <a:schemeClr val="bg1"/>
                </a:solidFill>
              </a:rPr>
              <a:t>When submitting a manuscript, you must include:</a:t>
            </a:r>
          </a:p>
          <a:p>
            <a:pPr marL="457200" indent="-457200">
              <a:buAutoNum type="arabicPeriod"/>
            </a:pPr>
            <a:r>
              <a:rPr lang="en-GB" sz="2200" dirty="0" smtClean="0">
                <a:solidFill>
                  <a:schemeClr val="bg1"/>
                </a:solidFill>
              </a:rPr>
              <a:t>A </a:t>
            </a:r>
            <a:r>
              <a:rPr lang="en-GB" sz="2200" dirty="0">
                <a:solidFill>
                  <a:schemeClr val="bg1"/>
                </a:solidFill>
              </a:rPr>
              <a:t>concise but comprehensive synopsis of </a:t>
            </a:r>
            <a:endParaRPr lang="en-GB" sz="2200" dirty="0" smtClean="0">
              <a:solidFill>
                <a:schemeClr val="bg1"/>
              </a:solidFill>
            </a:endParaRPr>
          </a:p>
          <a:p>
            <a:pPr marL="0" indent="0">
              <a:buNone/>
            </a:pPr>
            <a:r>
              <a:rPr lang="en-GB" sz="2200" dirty="0" smtClean="0">
                <a:solidFill>
                  <a:schemeClr val="bg1"/>
                </a:solidFill>
              </a:rPr>
              <a:t>your </a:t>
            </a:r>
            <a:r>
              <a:rPr lang="en-GB" sz="2200" dirty="0">
                <a:solidFill>
                  <a:schemeClr val="bg1"/>
                </a:solidFill>
              </a:rPr>
              <a:t>piece of work (1-2 sides of A4 maximum). We need a full synopsis including endings / spoilers.</a:t>
            </a:r>
          </a:p>
          <a:p>
            <a:pPr marL="0" indent="0">
              <a:buNone/>
            </a:pPr>
            <a:r>
              <a:rPr lang="en-GB" sz="2200" dirty="0" smtClean="0">
                <a:solidFill>
                  <a:schemeClr val="bg1"/>
                </a:solidFill>
              </a:rPr>
              <a:t>2.  The </a:t>
            </a:r>
            <a:r>
              <a:rPr lang="en-GB" sz="2200" dirty="0">
                <a:solidFill>
                  <a:schemeClr val="bg1"/>
                </a:solidFill>
              </a:rPr>
              <a:t>first 30 pages or three short stories as an example of your style of writing.</a:t>
            </a:r>
          </a:p>
          <a:p>
            <a:pPr marL="0" indent="0">
              <a:buNone/>
            </a:pPr>
            <a:r>
              <a:rPr lang="en-GB" sz="2200" dirty="0">
                <a:solidFill>
                  <a:schemeClr val="bg1"/>
                </a:solidFill>
              </a:rPr>
              <a:t>3</a:t>
            </a:r>
            <a:r>
              <a:rPr lang="en-GB" sz="2200" dirty="0" smtClean="0">
                <a:solidFill>
                  <a:schemeClr val="bg1"/>
                </a:solidFill>
              </a:rPr>
              <a:t>.  A </a:t>
            </a:r>
            <a:r>
              <a:rPr lang="en-GB" sz="2200" dirty="0">
                <a:solidFill>
                  <a:schemeClr val="bg1"/>
                </a:solidFill>
              </a:rPr>
              <a:t>cover letter which should explain why you believe your writing sits comfortably with the Parthian list, and what </a:t>
            </a:r>
            <a:r>
              <a:rPr lang="en-GB" sz="2200" dirty="0" err="1">
                <a:solidFill>
                  <a:schemeClr val="bg1"/>
                </a:solidFill>
              </a:rPr>
              <a:t>additionality</a:t>
            </a:r>
            <a:r>
              <a:rPr lang="en-GB" sz="2200" dirty="0">
                <a:solidFill>
                  <a:schemeClr val="bg1"/>
                </a:solidFill>
              </a:rPr>
              <a:t> and breadth it offers the list, and your publishing history to date, if you have one, including any related bursaries, residencies and prizes.</a:t>
            </a:r>
          </a:p>
          <a:p>
            <a:pPr marL="0" indent="0">
              <a:buNone/>
            </a:pPr>
            <a:r>
              <a:rPr lang="en-GB" sz="2200" dirty="0">
                <a:solidFill>
                  <a:schemeClr val="bg1"/>
                </a:solidFill>
              </a:rPr>
              <a:t>4</a:t>
            </a:r>
            <a:r>
              <a:rPr lang="en-GB" sz="2200" dirty="0" smtClean="0">
                <a:solidFill>
                  <a:schemeClr val="bg1"/>
                </a:solidFill>
              </a:rPr>
              <a:t>.  A </a:t>
            </a:r>
            <a:r>
              <a:rPr lang="en-GB" sz="2200" dirty="0">
                <a:solidFill>
                  <a:schemeClr val="bg1"/>
                </a:solidFill>
              </a:rPr>
              <a:t>self-addressed envelope (SAE) with the appropriate postage if you'd like us to return your submission or an email address to contact you at.</a:t>
            </a:r>
          </a:p>
          <a:p>
            <a:pPr marL="0" indent="0">
              <a:buNone/>
            </a:pPr>
            <a:r>
              <a:rPr lang="en-GB" sz="2200" dirty="0">
                <a:solidFill>
                  <a:schemeClr val="bg1"/>
                </a:solidFill>
              </a:rPr>
              <a:t>5</a:t>
            </a:r>
            <a:r>
              <a:rPr lang="en-GB" sz="2200" dirty="0" smtClean="0">
                <a:solidFill>
                  <a:schemeClr val="bg1"/>
                </a:solidFill>
              </a:rPr>
              <a:t>.  If </a:t>
            </a:r>
            <a:r>
              <a:rPr lang="en-GB" sz="2200" dirty="0">
                <a:solidFill>
                  <a:schemeClr val="bg1"/>
                </a:solidFill>
              </a:rPr>
              <a:t>you are sending short stories please also note where you have had stories published in journals, magazines, websites and anthologies of note / or placed highly in competitions and the dates.</a:t>
            </a:r>
          </a:p>
          <a:p>
            <a:endParaRPr lang="en-GB" sz="2200" dirty="0">
              <a:solidFill>
                <a:schemeClr val="bg1"/>
              </a:solidFill>
            </a:endParaRPr>
          </a:p>
        </p:txBody>
      </p:sp>
    </p:spTree>
    <p:extLst>
      <p:ext uri="{BB962C8B-B14F-4D97-AF65-F5344CB8AC3E}">
        <p14:creationId xmlns:p14="http://schemas.microsoft.com/office/powerpoint/2010/main" val="698406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l="26589" r="26500"/>
          <a:stretch/>
        </p:blipFill>
        <p:spPr>
          <a:xfrm>
            <a:off x="323528" y="116632"/>
            <a:ext cx="4864215" cy="6480720"/>
          </a:xfrm>
          <a:prstGeom prst="rect">
            <a:avLst/>
          </a:prstGeom>
        </p:spPr>
      </p:pic>
      <p:sp>
        <p:nvSpPr>
          <p:cNvPr id="5" name="Title 1"/>
          <p:cNvSpPr>
            <a:spLocks noGrp="1"/>
          </p:cNvSpPr>
          <p:nvPr>
            <p:ph type="title"/>
          </p:nvPr>
        </p:nvSpPr>
        <p:spPr>
          <a:xfrm>
            <a:off x="5580112" y="260648"/>
            <a:ext cx="2771800" cy="1440160"/>
          </a:xfrm>
        </p:spPr>
        <p:txBody>
          <a:bodyPr/>
          <a:lstStyle/>
          <a:p>
            <a:pPr algn="l">
              <a:lnSpc>
                <a:spcPct val="100000"/>
              </a:lnSpc>
            </a:pPr>
            <a:r>
              <a:rPr lang="en-GB" sz="2800" dirty="0" smtClean="0">
                <a:solidFill>
                  <a:srgbClr val="FFFF00"/>
                </a:solidFill>
              </a:rPr>
              <a:t>TEACH YOURSELF KEY SKILLS</a:t>
            </a:r>
            <a:endParaRPr lang="en-GB" sz="2800" dirty="0">
              <a:solidFill>
                <a:srgbClr val="FFFF00"/>
              </a:solidFill>
            </a:endParaRPr>
          </a:p>
        </p:txBody>
      </p:sp>
      <p:pic>
        <p:nvPicPr>
          <p:cNvPr id="6" name="Picture 5"/>
          <p:cNvPicPr>
            <a:picLocks noChangeAspect="1"/>
          </p:cNvPicPr>
          <p:nvPr/>
        </p:nvPicPr>
        <p:blipFill rotWithShape="1">
          <a:blip r:embed="rId4" cstate="screen">
            <a:extLst>
              <a:ext uri="{BEBA8EAE-BF5A-486C-A8C5-ECC9F3942E4B}">
                <a14:imgProps xmlns:a14="http://schemas.microsoft.com/office/drawing/2010/main">
                  <a14:imgLayer r:embed="rId5">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a:stretch/>
        </p:blipFill>
        <p:spPr>
          <a:xfrm flipV="1">
            <a:off x="323528" y="6584812"/>
            <a:ext cx="4864215" cy="216024"/>
          </a:xfrm>
          <a:prstGeom prst="rect">
            <a:avLst/>
          </a:prstGeom>
        </p:spPr>
      </p:pic>
    </p:spTree>
    <p:extLst>
      <p:ext uri="{BB962C8B-B14F-4D97-AF65-F5344CB8AC3E}">
        <p14:creationId xmlns:p14="http://schemas.microsoft.com/office/powerpoint/2010/main" val="25491417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1112</TotalTime>
  <Words>1626</Words>
  <Application>Microsoft Office PowerPoint</Application>
  <PresentationFormat>On-screen Show (4:3)</PresentationFormat>
  <Paragraphs>85</Paragraphs>
  <Slides>17</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Arial</vt:lpstr>
      <vt:lpstr>Calibri</vt:lpstr>
      <vt:lpstr>Century Gothic</vt:lpstr>
      <vt:lpstr>Courier New</vt:lpstr>
      <vt:lpstr>Felix Titling</vt:lpstr>
      <vt:lpstr>Garamond</vt:lpstr>
      <vt:lpstr>Palatino Linotype</vt:lpstr>
      <vt:lpstr>Times New Roman</vt:lpstr>
      <vt:lpstr>Executive</vt:lpstr>
      <vt:lpstr>CSPB 4001 PERSUASIVE LANGUAGE     LANGUAGE GAMES</vt:lpstr>
      <vt:lpstr>Aims &amp; Learning Outcomes</vt:lpstr>
      <vt:lpstr>Encouraging ambivalence</vt:lpstr>
      <vt:lpstr>LangUage games</vt:lpstr>
      <vt:lpstr>THE QUESTION OF PERSPECTIVE</vt:lpstr>
      <vt:lpstr>PowerPoint Presentation</vt:lpstr>
      <vt:lpstr>PowerPoint Presentation</vt:lpstr>
      <vt:lpstr>language games in Alice’s Adventures in Wonderland</vt:lpstr>
      <vt:lpstr>PowerPoint Presentation</vt:lpstr>
      <vt:lpstr>PowerPoint Presentation</vt:lpstr>
      <vt:lpstr>OVERLAPPING LOGIC/S: KAFKA’S METAMORPHOSIS  </vt:lpstr>
      <vt:lpstr>TRUTH &amp; LIES </vt:lpstr>
      <vt:lpstr>PowerPoint Presentation</vt:lpstr>
      <vt:lpstr>PROOFREADING &amp; SUBMISSION</vt:lpstr>
      <vt:lpstr>PowerPoint Presentation</vt:lpstr>
      <vt:lpstr>CLARITY &amp; FOCUS</vt:lpstr>
      <vt:lpstr>TEACH YOURSELF KEY SKILLS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clientadmin</dc:creator>
  <cp:lastModifiedBy>Jeni Williams</cp:lastModifiedBy>
  <cp:revision>50</cp:revision>
  <dcterms:created xsi:type="dcterms:W3CDTF">2011-02-20T22:50:02Z</dcterms:created>
  <dcterms:modified xsi:type="dcterms:W3CDTF">2019-05-21T11:31:13Z</dcterms:modified>
</cp:coreProperties>
</file>