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9" r:id="rId3"/>
    <p:sldId id="260" r:id="rId4"/>
    <p:sldId id="261" r:id="rId5"/>
    <p:sldId id="262" r:id="rId6"/>
    <p:sldId id="263" r:id="rId7"/>
    <p:sldId id="264" r:id="rId8"/>
    <p:sldId id="265"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7"/>
    <p:restoredTop sz="94698"/>
  </p:normalViewPr>
  <p:slideViewPr>
    <p:cSldViewPr snapToGrid="0">
      <p:cViewPr varScale="1">
        <p:scale>
          <a:sx n="122" d="100"/>
          <a:sy n="122" d="100"/>
        </p:scale>
        <p:origin x="224" y="2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 Kamaran (2438805)" userId="afbdd028-7fff-411d-ac24-6d85c0dc5054" providerId="ADAL" clId="{AAE0CE7C-EE3E-557C-9E2E-1D1380B148C9}"/>
    <pc:docChg chg="custSel modSld">
      <pc:chgData name="Hanna Kamaran (2438805)" userId="afbdd028-7fff-411d-ac24-6d85c0dc5054" providerId="ADAL" clId="{AAE0CE7C-EE3E-557C-9E2E-1D1380B148C9}" dt="2026-07-12T23:12:52.685" v="68" actId="1076"/>
      <pc:docMkLst>
        <pc:docMk/>
      </pc:docMkLst>
      <pc:sldChg chg="modSp mod">
        <pc:chgData name="Hanna Kamaran (2438805)" userId="afbdd028-7fff-411d-ac24-6d85c0dc5054" providerId="ADAL" clId="{AAE0CE7C-EE3E-557C-9E2E-1D1380B148C9}" dt="2026-07-12T23:12:52.685" v="68" actId="1076"/>
        <pc:sldMkLst>
          <pc:docMk/>
          <pc:sldMk cId="2465510357" sldId="257"/>
        </pc:sldMkLst>
        <pc:spChg chg="mod">
          <ac:chgData name="Hanna Kamaran (2438805)" userId="afbdd028-7fff-411d-ac24-6d85c0dc5054" providerId="ADAL" clId="{AAE0CE7C-EE3E-557C-9E2E-1D1380B148C9}" dt="2026-07-12T23:12:30.835" v="63" actId="1076"/>
          <ac:spMkLst>
            <pc:docMk/>
            <pc:sldMk cId="2465510357" sldId="257"/>
            <ac:spMk id="2" creationId="{DA2D9CAF-62E4-A56C-BC72-03583E71A03A}"/>
          </ac:spMkLst>
        </pc:spChg>
        <pc:spChg chg="mod">
          <ac:chgData name="Hanna Kamaran (2438805)" userId="afbdd028-7fff-411d-ac24-6d85c0dc5054" providerId="ADAL" clId="{AAE0CE7C-EE3E-557C-9E2E-1D1380B148C9}" dt="2026-07-12T23:12:21.950" v="61" actId="1076"/>
          <ac:spMkLst>
            <pc:docMk/>
            <pc:sldMk cId="2465510357" sldId="257"/>
            <ac:spMk id="3" creationId="{8FC115E9-2559-9124-E2DA-727C7D7E63C8}"/>
          </ac:spMkLst>
        </pc:spChg>
        <pc:spChg chg="mod">
          <ac:chgData name="Hanna Kamaran (2438805)" userId="afbdd028-7fff-411d-ac24-6d85c0dc5054" providerId="ADAL" clId="{AAE0CE7C-EE3E-557C-9E2E-1D1380B148C9}" dt="2026-07-12T23:12:52.685" v="68" actId="1076"/>
          <ac:spMkLst>
            <pc:docMk/>
            <pc:sldMk cId="2465510357" sldId="257"/>
            <ac:spMk id="4" creationId="{0DB5D689-0DBF-6610-F166-1771F1505D35}"/>
          </ac:spMkLst>
        </pc:spChg>
      </pc:sldChg>
      <pc:sldChg chg="modSp mod">
        <pc:chgData name="Hanna Kamaran (2438805)" userId="afbdd028-7fff-411d-ac24-6d85c0dc5054" providerId="ADAL" clId="{AAE0CE7C-EE3E-557C-9E2E-1D1380B148C9}" dt="2026-07-12T23:03:59.011" v="13" actId="1076"/>
        <pc:sldMkLst>
          <pc:docMk/>
          <pc:sldMk cId="4116388871" sldId="258"/>
        </pc:sldMkLst>
        <pc:spChg chg="mod">
          <ac:chgData name="Hanna Kamaran (2438805)" userId="afbdd028-7fff-411d-ac24-6d85c0dc5054" providerId="ADAL" clId="{AAE0CE7C-EE3E-557C-9E2E-1D1380B148C9}" dt="2026-07-12T23:03:59.011" v="13" actId="1076"/>
          <ac:spMkLst>
            <pc:docMk/>
            <pc:sldMk cId="4116388871" sldId="258"/>
            <ac:spMk id="3" creationId="{0C0A1F15-2B6F-3DC4-0A13-B27D439F2F08}"/>
          </ac:spMkLst>
        </pc:spChg>
      </pc:sldChg>
      <pc:sldChg chg="modSp mod">
        <pc:chgData name="Hanna Kamaran (2438805)" userId="afbdd028-7fff-411d-ac24-6d85c0dc5054" providerId="ADAL" clId="{AAE0CE7C-EE3E-557C-9E2E-1D1380B148C9}" dt="2026-07-12T23:12:10.851" v="59" actId="1076"/>
        <pc:sldMkLst>
          <pc:docMk/>
          <pc:sldMk cId="2390117350" sldId="259"/>
        </pc:sldMkLst>
        <pc:spChg chg="mod">
          <ac:chgData name="Hanna Kamaran (2438805)" userId="afbdd028-7fff-411d-ac24-6d85c0dc5054" providerId="ADAL" clId="{AAE0CE7C-EE3E-557C-9E2E-1D1380B148C9}" dt="2026-07-12T23:12:10.851" v="59" actId="1076"/>
          <ac:spMkLst>
            <pc:docMk/>
            <pc:sldMk cId="2390117350" sldId="259"/>
            <ac:spMk id="13" creationId="{2F4B5C98-2AD4-4908-33E5-2D413BE712F4}"/>
          </ac:spMkLst>
        </pc:spChg>
      </pc:sldChg>
      <pc:sldChg chg="modSp mod">
        <pc:chgData name="Hanna Kamaran (2438805)" userId="afbdd028-7fff-411d-ac24-6d85c0dc5054" providerId="ADAL" clId="{AAE0CE7C-EE3E-557C-9E2E-1D1380B148C9}" dt="2026-07-12T23:11:58.617" v="56" actId="1076"/>
        <pc:sldMkLst>
          <pc:docMk/>
          <pc:sldMk cId="1851759532" sldId="260"/>
        </pc:sldMkLst>
        <pc:spChg chg="mod">
          <ac:chgData name="Hanna Kamaran (2438805)" userId="afbdd028-7fff-411d-ac24-6d85c0dc5054" providerId="ADAL" clId="{AAE0CE7C-EE3E-557C-9E2E-1D1380B148C9}" dt="2026-07-12T23:11:58.617" v="56" actId="1076"/>
          <ac:spMkLst>
            <pc:docMk/>
            <pc:sldMk cId="1851759532" sldId="260"/>
            <ac:spMk id="4" creationId="{053783E7-0E8D-F386-E4AB-D76A93BF9871}"/>
          </ac:spMkLst>
        </pc:spChg>
      </pc:sldChg>
      <pc:sldChg chg="modSp mod">
        <pc:chgData name="Hanna Kamaran (2438805)" userId="afbdd028-7fff-411d-ac24-6d85c0dc5054" providerId="ADAL" clId="{AAE0CE7C-EE3E-557C-9E2E-1D1380B148C9}" dt="2026-07-12T23:11:37.930" v="52" actId="1076"/>
        <pc:sldMkLst>
          <pc:docMk/>
          <pc:sldMk cId="75175899" sldId="261"/>
        </pc:sldMkLst>
        <pc:spChg chg="mod">
          <ac:chgData name="Hanna Kamaran (2438805)" userId="afbdd028-7fff-411d-ac24-6d85c0dc5054" providerId="ADAL" clId="{AAE0CE7C-EE3E-557C-9E2E-1D1380B148C9}" dt="2026-07-12T23:11:37.930" v="52" actId="1076"/>
          <ac:spMkLst>
            <pc:docMk/>
            <pc:sldMk cId="75175899" sldId="261"/>
            <ac:spMk id="7" creationId="{CC2499A6-48C5-C012-7657-75ACDF95244A}"/>
          </ac:spMkLst>
        </pc:spChg>
      </pc:sldChg>
      <pc:sldChg chg="modSp mod">
        <pc:chgData name="Hanna Kamaran (2438805)" userId="afbdd028-7fff-411d-ac24-6d85c0dc5054" providerId="ADAL" clId="{AAE0CE7C-EE3E-557C-9E2E-1D1380B148C9}" dt="2026-07-12T23:07:39.932" v="48" actId="14100"/>
        <pc:sldMkLst>
          <pc:docMk/>
          <pc:sldMk cId="3128499082" sldId="262"/>
        </pc:sldMkLst>
        <pc:spChg chg="mod">
          <ac:chgData name="Hanna Kamaran (2438805)" userId="afbdd028-7fff-411d-ac24-6d85c0dc5054" providerId="ADAL" clId="{AAE0CE7C-EE3E-557C-9E2E-1D1380B148C9}" dt="2026-07-12T23:07:39.932" v="48" actId="14100"/>
          <ac:spMkLst>
            <pc:docMk/>
            <pc:sldMk cId="3128499082" sldId="262"/>
            <ac:spMk id="3" creationId="{D231F4CA-A13C-A6D2-00DC-840C3949C7A3}"/>
          </ac:spMkLst>
        </pc:spChg>
      </pc:sldChg>
      <pc:sldChg chg="modSp mod">
        <pc:chgData name="Hanna Kamaran (2438805)" userId="afbdd028-7fff-411d-ac24-6d85c0dc5054" providerId="ADAL" clId="{AAE0CE7C-EE3E-557C-9E2E-1D1380B148C9}" dt="2026-07-12T23:07:16.360" v="45" actId="1076"/>
        <pc:sldMkLst>
          <pc:docMk/>
          <pc:sldMk cId="4176907812" sldId="263"/>
        </pc:sldMkLst>
        <pc:spChg chg="mod">
          <ac:chgData name="Hanna Kamaran (2438805)" userId="afbdd028-7fff-411d-ac24-6d85c0dc5054" providerId="ADAL" clId="{AAE0CE7C-EE3E-557C-9E2E-1D1380B148C9}" dt="2026-07-12T23:06:43.528" v="40" actId="1076"/>
          <ac:spMkLst>
            <pc:docMk/>
            <pc:sldMk cId="4176907812" sldId="263"/>
            <ac:spMk id="2" creationId="{D6AD7406-170C-AE62-C328-F7E4D369F02A}"/>
          </ac:spMkLst>
        </pc:spChg>
        <pc:spChg chg="mod">
          <ac:chgData name="Hanna Kamaran (2438805)" userId="afbdd028-7fff-411d-ac24-6d85c0dc5054" providerId="ADAL" clId="{AAE0CE7C-EE3E-557C-9E2E-1D1380B148C9}" dt="2026-07-12T23:07:16.360" v="45" actId="1076"/>
          <ac:spMkLst>
            <pc:docMk/>
            <pc:sldMk cId="4176907812" sldId="263"/>
            <ac:spMk id="3" creationId="{2CC6C04A-5DD8-5785-BE47-3E720E293A74}"/>
          </ac:spMkLst>
        </pc:spChg>
        <pc:spChg chg="mod">
          <ac:chgData name="Hanna Kamaran (2438805)" userId="afbdd028-7fff-411d-ac24-6d85c0dc5054" providerId="ADAL" clId="{AAE0CE7C-EE3E-557C-9E2E-1D1380B148C9}" dt="2026-07-12T23:07:06.197" v="43" actId="1076"/>
          <ac:spMkLst>
            <pc:docMk/>
            <pc:sldMk cId="4176907812" sldId="263"/>
            <ac:spMk id="6" creationId="{F41CB6F2-E964-8DFD-075A-EEE9CB6F3905}"/>
          </ac:spMkLst>
        </pc:spChg>
      </pc:sldChg>
      <pc:sldChg chg="modSp mod">
        <pc:chgData name="Hanna Kamaran (2438805)" userId="afbdd028-7fff-411d-ac24-6d85c0dc5054" providerId="ADAL" clId="{AAE0CE7C-EE3E-557C-9E2E-1D1380B148C9}" dt="2026-07-12T23:04:30.744" v="18" actId="1076"/>
        <pc:sldMkLst>
          <pc:docMk/>
          <pc:sldMk cId="1485943101" sldId="264"/>
        </pc:sldMkLst>
        <pc:spChg chg="mod">
          <ac:chgData name="Hanna Kamaran (2438805)" userId="afbdd028-7fff-411d-ac24-6d85c0dc5054" providerId="ADAL" clId="{AAE0CE7C-EE3E-557C-9E2E-1D1380B148C9}" dt="2026-07-12T23:04:30.744" v="18" actId="1076"/>
          <ac:spMkLst>
            <pc:docMk/>
            <pc:sldMk cId="1485943101" sldId="264"/>
            <ac:spMk id="7" creationId="{9A6E687E-0425-DC22-C518-2DE3916A4F05}"/>
          </ac:spMkLst>
        </pc:spChg>
      </pc:sldChg>
      <pc:sldChg chg="modSp mod">
        <pc:chgData name="Hanna Kamaran (2438805)" userId="afbdd028-7fff-411d-ac24-6d85c0dc5054" providerId="ADAL" clId="{AAE0CE7C-EE3E-557C-9E2E-1D1380B148C9}" dt="2026-07-12T23:04:18.978" v="16" actId="1076"/>
        <pc:sldMkLst>
          <pc:docMk/>
          <pc:sldMk cId="635308948" sldId="266"/>
        </pc:sldMkLst>
        <pc:spChg chg="mod">
          <ac:chgData name="Hanna Kamaran (2438805)" userId="afbdd028-7fff-411d-ac24-6d85c0dc5054" providerId="ADAL" clId="{AAE0CE7C-EE3E-557C-9E2E-1D1380B148C9}" dt="2026-07-12T23:04:18.978" v="16" actId="1076"/>
          <ac:spMkLst>
            <pc:docMk/>
            <pc:sldMk cId="635308948" sldId="266"/>
            <ac:spMk id="2" creationId="{68F82266-40BB-EC39-9375-A41DFA84D3FB}"/>
          </ac:spMkLst>
        </pc:spChg>
        <pc:spChg chg="mod">
          <ac:chgData name="Hanna Kamaran (2438805)" userId="afbdd028-7fff-411d-ac24-6d85c0dc5054" providerId="ADAL" clId="{AAE0CE7C-EE3E-557C-9E2E-1D1380B148C9}" dt="2026-07-12T23:04:05.724" v="14" actId="2710"/>
          <ac:spMkLst>
            <pc:docMk/>
            <pc:sldMk cId="635308948" sldId="266"/>
            <ac:spMk id="5" creationId="{F266FF70-AC46-9FFB-C3DF-5943440E24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336320" y="2595547"/>
            <a:ext cx="8539079" cy="967524"/>
          </a:xfrm>
        </p:spPr>
        <p:txBody>
          <a:bodyPr>
            <a:normAutofit fontScale="90000"/>
          </a:bodyPr>
          <a:lstStyle/>
          <a:p>
            <a:pPr algn="l">
              <a:lnSpc>
                <a:spcPct val="150000"/>
              </a:lnSpc>
            </a:pPr>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Hanna Kamaran</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2438805</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Ziko Shepard</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336320" y="3715407"/>
            <a:ext cx="11313763" cy="3098539"/>
          </a:xfrm>
        </p:spPr>
        <p:txBody>
          <a:bodyPr>
            <a:noAutofit/>
          </a:bodyPr>
          <a:lstStyle/>
          <a:p>
            <a:pPr algn="l">
              <a:lnSpc>
                <a:spcPct val="150000"/>
              </a:lnSpc>
            </a:pPr>
            <a:r>
              <a:rPr lang="en-GB" sz="1800" b="1" dirty="0">
                <a:latin typeface="Arial" panose="020B0604020202020204" pitchFamily="34" charset="0"/>
                <a:cs typeface="Arial" panose="020B0604020202020204" pitchFamily="34" charset="0"/>
              </a:rPr>
              <a:t>Acknowledgement of the use of AI tools </a:t>
            </a:r>
          </a:p>
          <a:p>
            <a:pPr algn="l">
              <a:lnSpc>
                <a:spcPct val="150000"/>
              </a:lnSpc>
            </a:pPr>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endParaRPr lang="en-GB" b="1" dirty="0">
              <a:latin typeface="Arial" panose="020B0604020202020204" pitchFamily="34" charset="0"/>
              <a:cs typeface="Arial" panose="020B0604020202020204" pitchFamily="34" charset="0"/>
            </a:endParaRPr>
          </a:p>
          <a:p>
            <a:pPr algn="l"/>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2826189" y="951085"/>
            <a:ext cx="6049210" cy="958660"/>
          </a:xfrm>
          <a:prstGeom prst="rect">
            <a:avLst/>
          </a:prstGeom>
          <a:noFill/>
        </p:spPr>
        <p:txBody>
          <a:bodyPr wrap="square" rtlCol="0">
            <a:spAutoFit/>
          </a:bodyPr>
          <a:lstStyle/>
          <a:p>
            <a:pPr algn="ctr">
              <a:lnSpc>
                <a:spcPct val="150000"/>
              </a:lnSpc>
            </a:pPr>
            <a:r>
              <a:rPr lang="en-GB" sz="2000" b="1" dirty="0">
                <a:latin typeface="Arial" panose="020B0604020202020204" pitchFamily="34" charset="0"/>
                <a:cs typeface="Arial" panose="020B0604020202020204" pitchFamily="34" charset="0"/>
              </a:rPr>
              <a:t>LCHS4010</a:t>
            </a:r>
          </a:p>
          <a:p>
            <a:pPr algn="ctr">
              <a:lnSpc>
                <a:spcPct val="150000"/>
              </a:lnSpc>
            </a:pP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315" y="121579"/>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12058" y="86236"/>
            <a:ext cx="10515600" cy="1325563"/>
          </a:xfrm>
        </p:spPr>
        <p:txBody>
          <a:bodyPr/>
          <a:lstStyle/>
          <a:p>
            <a:pPr algn="ctr"/>
            <a:r>
              <a:rPr lang="en-GB" b="1">
                <a:latin typeface="Arial"/>
                <a:cs typeface="Arial"/>
              </a:rPr>
              <a:t>INTRODUCTION</a:t>
            </a:r>
          </a:p>
        </p:txBody>
      </p:sp>
      <p:sp>
        <p:nvSpPr>
          <p:cNvPr id="13" name="TextBox 12">
            <a:extLst>
              <a:ext uri="{FF2B5EF4-FFF2-40B4-BE49-F238E27FC236}">
                <a16:creationId xmlns:a16="http://schemas.microsoft.com/office/drawing/2014/main" id="{2F4B5C98-2AD4-4908-33E5-2D413BE712F4}"/>
              </a:ext>
            </a:extLst>
          </p:cNvPr>
          <p:cNvSpPr txBox="1"/>
          <p:nvPr/>
        </p:nvSpPr>
        <p:spPr>
          <a:xfrm>
            <a:off x="2364827" y="1411799"/>
            <a:ext cx="7683796" cy="3365024"/>
          </a:xfrm>
          <a:prstGeom prst="rect">
            <a:avLst/>
          </a:prstGeom>
          <a:noFill/>
        </p:spPr>
        <p:txBody>
          <a:bodyPr wrap="square" lIns="91440" tIns="45720" rIns="91440" bIns="45720" anchor="t">
            <a:spAutoFit/>
          </a:bodyPr>
          <a:lstStyle/>
          <a:p>
            <a:pPr>
              <a:lnSpc>
                <a:spcPct val="150000"/>
              </a:lnSpc>
              <a:buNone/>
            </a:pPr>
            <a:endParaRPr lang="en-GB" b="1" dirty="0">
              <a:latin typeface="Arial"/>
              <a:cs typeface="Arial"/>
            </a:endParaRPr>
          </a:p>
          <a:p>
            <a:pPr>
              <a:lnSpc>
                <a:spcPct val="150000"/>
              </a:lnSpc>
            </a:pPr>
            <a:endParaRPr lang="en-GB" b="1" dirty="0">
              <a:latin typeface="Arial"/>
              <a:cs typeface="Arial"/>
            </a:endParaRPr>
          </a:p>
          <a:p>
            <a:pPr>
              <a:lnSpc>
                <a:spcPct val="150000"/>
              </a:lnSpc>
            </a:pPr>
            <a:r>
              <a:rPr lang="en-GB" dirty="0">
                <a:latin typeface="Arial"/>
                <a:cs typeface="Arial"/>
              </a:rPr>
              <a:t>I have chosen this theory because Bowlby's attachment theory strongly demonstrates Isaac's behaviour towards his mother (his primary caregiver) and others. It depicts the struggles that Isaac has experienced in his early childhood. I will show how, using Bowlby's attachment theory, that the disruptive nature of Isaac's early childhood is a direct cause of Isaac's various difficulties.</a:t>
            </a: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a:xfrm>
            <a:off x="576618" y="114916"/>
            <a:ext cx="10515600" cy="1325563"/>
          </a:xfrm>
        </p:spPr>
        <p:txBody>
          <a:bodyPr/>
          <a:lstStyle/>
          <a:p>
            <a:pPr algn="ctr"/>
            <a:r>
              <a:rPr lang="en-GB" b="1"/>
              <a:t> John Bowlby – Attachment theory</a:t>
            </a:r>
          </a:p>
        </p:txBody>
      </p:sp>
      <p:sp>
        <p:nvSpPr>
          <p:cNvPr id="3" name="TextBox 2">
            <a:extLst>
              <a:ext uri="{FF2B5EF4-FFF2-40B4-BE49-F238E27FC236}">
                <a16:creationId xmlns:a16="http://schemas.microsoft.com/office/drawing/2014/main" id="{946B798F-A828-B764-1159-7A2AE90A8C07}"/>
              </a:ext>
            </a:extLst>
          </p:cNvPr>
          <p:cNvSpPr txBox="1"/>
          <p:nvPr/>
        </p:nvSpPr>
        <p:spPr>
          <a:xfrm>
            <a:off x="6983104" y="1580865"/>
            <a:ext cx="47539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053783E7-0E8D-F386-E4AB-D76A93BF9871}"/>
              </a:ext>
            </a:extLst>
          </p:cNvPr>
          <p:cNvSpPr txBox="1"/>
          <p:nvPr/>
        </p:nvSpPr>
        <p:spPr>
          <a:xfrm>
            <a:off x="454926" y="1440479"/>
            <a:ext cx="11282148" cy="60478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dirty="0">
                <a:latin typeface="Arial"/>
                <a:ea typeface="Calibri"/>
                <a:cs typeface="Arial"/>
              </a:rPr>
              <a:t>Bowlby's theory was developed by John Bowlby, a British psychologist and psychiatrist. Bowlby is most famous for his attachment theory. </a:t>
            </a:r>
            <a:r>
              <a:rPr lang="en-GB" sz="1400" dirty="0">
                <a:solidFill>
                  <a:srgbClr val="040102"/>
                </a:solidFill>
                <a:highlight>
                  <a:srgbClr val="FFFFFF"/>
                </a:highlight>
                <a:latin typeface="Arial"/>
                <a:ea typeface="Calibri"/>
                <a:cs typeface="Arial"/>
              </a:rPr>
              <a:t>Within Bowlby's theory of attachment, Bowlby emphasises on the idea of Monotropy. This stems from the idea that a child has an intimate need to attach itself to one main attachment figure. (McLeod, 2025) This leads to a 'secure base' between the child and caregiver. This attachment relationship with the child and caregiver is also distinctive to all other relationships the child may have, with it also being the most significant.</a:t>
            </a:r>
          </a:p>
          <a:p>
            <a:pPr>
              <a:lnSpc>
                <a:spcPct val="150000"/>
              </a:lnSpc>
            </a:pPr>
            <a:endParaRPr lang="en-GB" sz="1400" dirty="0">
              <a:solidFill>
                <a:srgbClr val="040102"/>
              </a:solidFill>
              <a:highlight>
                <a:srgbClr val="FFFFFF"/>
              </a:highlight>
              <a:latin typeface="Arial"/>
              <a:ea typeface="Calibri"/>
              <a:cs typeface="Arial"/>
            </a:endParaRPr>
          </a:p>
          <a:p>
            <a:pPr>
              <a:lnSpc>
                <a:spcPct val="150000"/>
              </a:lnSpc>
            </a:pPr>
            <a:r>
              <a:rPr lang="en-GB" sz="1400" dirty="0">
                <a:solidFill>
                  <a:srgbClr val="040102"/>
                </a:solidFill>
                <a:highlight>
                  <a:srgbClr val="FFFFFF"/>
                </a:highlight>
                <a:latin typeface="Arial"/>
                <a:ea typeface="Calibri"/>
                <a:cs typeface="Arial"/>
              </a:rPr>
              <a:t>Bowlby also argued that a child's first attachment relationship serves as the 'internal working model', with this attachment influencing how they perceive themselves, others and relationships throughout their lives. (</a:t>
            </a:r>
            <a:r>
              <a:rPr lang="en-GB" sz="1400" dirty="0" err="1">
                <a:solidFill>
                  <a:srgbClr val="040102"/>
                </a:solidFill>
                <a:highlight>
                  <a:srgbClr val="FFFFFF"/>
                </a:highlight>
                <a:latin typeface="Arial"/>
                <a:ea typeface="Calibri"/>
                <a:cs typeface="Arial"/>
              </a:rPr>
              <a:t>Celinska</a:t>
            </a:r>
            <a:r>
              <a:rPr lang="en-GB" sz="1400" dirty="0">
                <a:solidFill>
                  <a:srgbClr val="040102"/>
                </a:solidFill>
                <a:highlight>
                  <a:srgbClr val="FFFFFF"/>
                </a:highlight>
                <a:latin typeface="Arial"/>
                <a:ea typeface="Calibri"/>
                <a:cs typeface="Arial"/>
              </a:rPr>
              <a:t>, 2025)</a:t>
            </a:r>
            <a:endParaRPr lang="en-GB" sz="1400" dirty="0">
              <a:latin typeface="Arial"/>
              <a:cs typeface="Arial"/>
            </a:endParaRPr>
          </a:p>
          <a:p>
            <a:pPr>
              <a:lnSpc>
                <a:spcPct val="150000"/>
              </a:lnSpc>
            </a:pPr>
            <a:endParaRPr lang="en-GB" sz="1400" dirty="0">
              <a:latin typeface="Arial"/>
              <a:ea typeface="Calibri"/>
              <a:cs typeface="Arial"/>
            </a:endParaRPr>
          </a:p>
          <a:p>
            <a:pPr>
              <a:lnSpc>
                <a:spcPct val="150000"/>
              </a:lnSpc>
            </a:pPr>
            <a:r>
              <a:rPr lang="en-GB" sz="1400" dirty="0">
                <a:latin typeface="Arial"/>
                <a:ea typeface="Calibri"/>
                <a:cs typeface="Arial"/>
              </a:rPr>
              <a:t>A key concept of Bowlby's attachment theory stems from the core idea that attachment tendencies, such as crying, clinging and following, are biologically programmed into humans for survival. </a:t>
            </a:r>
            <a:r>
              <a:rPr lang="en-GB" sz="1400" dirty="0">
                <a:solidFill>
                  <a:srgbClr val="040102"/>
                </a:solidFill>
                <a:highlight>
                  <a:srgbClr val="FFFFFF"/>
                </a:highlight>
                <a:latin typeface="Arial"/>
                <a:ea typeface="+mn-lt"/>
                <a:cs typeface="Arial"/>
              </a:rPr>
              <a:t>(</a:t>
            </a:r>
            <a:r>
              <a:rPr lang="en-GB" sz="1400" dirty="0" err="1">
                <a:solidFill>
                  <a:srgbClr val="040102"/>
                </a:solidFill>
                <a:highlight>
                  <a:srgbClr val="FFFFFF"/>
                </a:highlight>
                <a:latin typeface="Arial"/>
                <a:ea typeface="+mn-lt"/>
                <a:cs typeface="Arial"/>
              </a:rPr>
              <a:t>Celinska</a:t>
            </a:r>
            <a:r>
              <a:rPr lang="en-GB" sz="1400" dirty="0">
                <a:solidFill>
                  <a:srgbClr val="040102"/>
                </a:solidFill>
                <a:highlight>
                  <a:srgbClr val="FFFFFF"/>
                </a:highlight>
                <a:latin typeface="Arial"/>
                <a:ea typeface="+mn-lt"/>
                <a:cs typeface="Arial"/>
              </a:rPr>
              <a:t>, 2025)  Crucially, there are various stages to Bowlby's interpretation of attachment. Indeed, Bowlby believes there is a pre-attachment phase (birth to six weeks), an 'attachment in the making' stage (six weeks to 6 months), where the child begins to recognise and starts to prefer their primary caregivers, followed by the 'clear-cut attachment' where infants suffer from </a:t>
            </a:r>
            <a:r>
              <a:rPr lang="en-GB" sz="1400" dirty="0" err="1">
                <a:solidFill>
                  <a:srgbClr val="040102"/>
                </a:solidFill>
                <a:highlight>
                  <a:srgbClr val="FFFFFF"/>
                </a:highlight>
                <a:latin typeface="Arial"/>
                <a:ea typeface="+mn-lt"/>
                <a:cs typeface="Arial"/>
              </a:rPr>
              <a:t>seperation</a:t>
            </a:r>
            <a:r>
              <a:rPr lang="en-GB" sz="1400" dirty="0">
                <a:solidFill>
                  <a:srgbClr val="040102"/>
                </a:solidFill>
                <a:highlight>
                  <a:srgbClr val="FFFFFF"/>
                </a:highlight>
                <a:latin typeface="Arial"/>
                <a:ea typeface="+mn-lt"/>
                <a:cs typeface="Arial"/>
              </a:rPr>
              <a:t> anxiety, seeking closeness to their caregiver. This concluded with the final stage with the formation of a reciprocal relationship where toddlers develop an independent relationship  whilst maintaining a connection with their caregiver. (</a:t>
            </a:r>
            <a:r>
              <a:rPr lang="en-GB" sz="1400" dirty="0" err="1">
                <a:solidFill>
                  <a:srgbClr val="040102"/>
                </a:solidFill>
                <a:highlight>
                  <a:srgbClr val="FFFFFF"/>
                </a:highlight>
                <a:latin typeface="Arial"/>
                <a:ea typeface="+mn-lt"/>
                <a:cs typeface="Arial"/>
              </a:rPr>
              <a:t>Celinska</a:t>
            </a:r>
            <a:r>
              <a:rPr lang="en-GB" sz="1400" dirty="0">
                <a:solidFill>
                  <a:srgbClr val="040102"/>
                </a:solidFill>
                <a:highlight>
                  <a:srgbClr val="FFFFFF"/>
                </a:highlight>
                <a:latin typeface="Arial"/>
                <a:ea typeface="+mn-lt"/>
                <a:cs typeface="Arial"/>
              </a:rPr>
              <a:t>, 2025)</a:t>
            </a:r>
            <a:endParaRPr lang="en-GB" sz="1400" dirty="0">
              <a:latin typeface="Arial"/>
              <a:cs typeface="Arial"/>
            </a:endParaRPr>
          </a:p>
          <a:p>
            <a:br>
              <a:rPr lang="en-US" dirty="0"/>
            </a:br>
            <a:endParaRPr lang="en-US" dirty="0"/>
          </a:p>
          <a:p>
            <a:br>
              <a:rPr lang="en-US" dirty="0"/>
            </a:br>
            <a:endParaRPr lang="en-US" dirty="0"/>
          </a:p>
        </p:txBody>
      </p:sp>
    </p:spTree>
    <p:extLst>
      <p:ext uri="{BB962C8B-B14F-4D97-AF65-F5344CB8AC3E}">
        <p14:creationId xmlns:p14="http://schemas.microsoft.com/office/powerpoint/2010/main" val="185175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a:xfrm>
            <a:off x="758588" y="1185"/>
            <a:ext cx="10515600" cy="1325563"/>
          </a:xfrm>
        </p:spPr>
        <p:txBody>
          <a:bodyPr/>
          <a:lstStyle/>
          <a:p>
            <a:pPr algn="ctr"/>
            <a:r>
              <a:rPr lang="en-GB" b="1"/>
              <a:t>THEORY LINKED TO CASE STUDY</a:t>
            </a:r>
          </a:p>
        </p:txBody>
      </p:sp>
      <p:sp>
        <p:nvSpPr>
          <p:cNvPr id="7" name="TextBox 6">
            <a:extLst>
              <a:ext uri="{FF2B5EF4-FFF2-40B4-BE49-F238E27FC236}">
                <a16:creationId xmlns:a16="http://schemas.microsoft.com/office/drawing/2014/main" id="{CC2499A6-48C5-C012-7657-75ACDF95244A}"/>
              </a:ext>
            </a:extLst>
          </p:cNvPr>
          <p:cNvSpPr txBox="1"/>
          <p:nvPr/>
        </p:nvSpPr>
        <p:spPr>
          <a:xfrm>
            <a:off x="189186" y="1326748"/>
            <a:ext cx="12002814" cy="5663089"/>
          </a:xfrm>
          <a:prstGeom prst="rect">
            <a:avLst/>
          </a:prstGeom>
          <a:noFill/>
        </p:spPr>
        <p:txBody>
          <a:bodyPr wrap="square" lIns="91440" tIns="45720" rIns="91440" bIns="45720" anchor="t">
            <a:spAutoFit/>
          </a:bodyPr>
          <a:lstStyle/>
          <a:p>
            <a:pPr>
              <a:lnSpc>
                <a:spcPct val="150000"/>
              </a:lnSpc>
            </a:pPr>
            <a:r>
              <a:rPr lang="en-GB" sz="1400" dirty="0">
                <a:latin typeface="Arial"/>
                <a:cs typeface="Arial"/>
              </a:rPr>
              <a:t>Bowlby's theory helps us understand Isaac's behaviour. </a:t>
            </a:r>
            <a:endParaRPr lang="en-US" sz="1400" dirty="0">
              <a:latin typeface="Arial"/>
              <a:cs typeface="Arial"/>
            </a:endParaRPr>
          </a:p>
          <a:p>
            <a:pPr>
              <a:lnSpc>
                <a:spcPct val="150000"/>
              </a:lnSpc>
            </a:pPr>
            <a:endParaRPr lang="en-GB" sz="1400" dirty="0">
              <a:latin typeface="Arial"/>
              <a:cs typeface="Arial"/>
            </a:endParaRPr>
          </a:p>
          <a:p>
            <a:pPr>
              <a:lnSpc>
                <a:spcPct val="150000"/>
              </a:lnSpc>
            </a:pPr>
            <a:r>
              <a:rPr lang="en-GB" sz="1400" dirty="0">
                <a:latin typeface="Arial"/>
                <a:cs typeface="Arial"/>
              </a:rPr>
              <a:t>Isaac is clingy because he has developed an attachment to his mother, his primary caregiver. We can use Bowlby's idea of monotropy to explain why Isaac is clingy. His mother is his primary bond, thus shows signs of closeness to his mother and thus Isaac views her as being safe and secure. Regarding, Bowlby, It is with Isaac's mother, that he finds a 'secure attachment' and thus feels the need to be close to her. (</a:t>
            </a:r>
            <a:r>
              <a:rPr lang="en-GB" sz="1400" dirty="0" err="1">
                <a:latin typeface="Arial"/>
                <a:cs typeface="Arial"/>
              </a:rPr>
              <a:t>Mcleod</a:t>
            </a:r>
            <a:r>
              <a:rPr lang="en-GB" sz="1400" dirty="0">
                <a:latin typeface="Arial"/>
                <a:cs typeface="Arial"/>
              </a:rPr>
              <a:t>, 2025)</a:t>
            </a:r>
          </a:p>
          <a:p>
            <a:pPr>
              <a:lnSpc>
                <a:spcPct val="150000"/>
              </a:lnSpc>
              <a:buNone/>
            </a:pPr>
            <a:endParaRPr lang="en-GB" sz="1400" dirty="0">
              <a:latin typeface="Arial"/>
              <a:cs typeface="Arial"/>
            </a:endParaRPr>
          </a:p>
          <a:p>
            <a:pPr>
              <a:lnSpc>
                <a:spcPct val="150000"/>
              </a:lnSpc>
            </a:pPr>
            <a:r>
              <a:rPr lang="en-GB" sz="1400" dirty="0">
                <a:latin typeface="Arial"/>
                <a:cs typeface="Arial"/>
              </a:rPr>
              <a:t>Bowlby's theory also helps us understand why Isaac becomes upset when he avoids group activities. This can be seen through Bowlby's idea of "maternal deprivation" which can be used to reflect this. Isaac's mother suffers from post-natal depression and thus may have struggled to give Isaac the emotional support he required. Regarding 'mental deprivation' this can also be in the form of emotional deprivation. Bowlby's affectionless psychology' reflects the inability to experience guilt or strong emotion for others. (</a:t>
            </a:r>
            <a:r>
              <a:rPr lang="en-GB" sz="1400" dirty="0" err="1">
                <a:latin typeface="Arial"/>
                <a:cs typeface="Arial"/>
              </a:rPr>
              <a:t>Studymind</a:t>
            </a:r>
            <a:r>
              <a:rPr lang="en-GB" sz="1400" dirty="0">
                <a:latin typeface="Arial"/>
                <a:cs typeface="Arial"/>
              </a:rPr>
              <a:t>, 2025). Therefore, regarding Isaac, he may have been unable to develop those feelings of bond to others. This may also explain why he struggles socially and the reason for his language delay. Isaac's mother, due to her struggles post birth, may have also at times been unable to communicate effectively with Isaac, and with Isaac's mother his primary care giver, this severely hindered his development. This would conform to Bowlby's theory of the importance of the primary caregiver, as children not only rely on their caregivers for emotional security, but for 'healthy social and cognitive development.' (McLeod, 2025)</a:t>
            </a:r>
          </a:p>
          <a:p>
            <a:endParaRPr lang="en-GB" sz="1200" dirty="0"/>
          </a:p>
          <a:p>
            <a:endParaRPr lang="en-GB" sz="1200" dirty="0"/>
          </a:p>
          <a:p>
            <a:endParaRPr lang="en-GB" sz="1200" dirty="0"/>
          </a:p>
          <a:p>
            <a:endParaRPr lang="en-GB" sz="1200" dirty="0"/>
          </a:p>
          <a:p>
            <a:endParaRPr lang="en-GB" sz="2000" dirty="0"/>
          </a:p>
        </p:txBody>
      </p:sp>
    </p:spTree>
    <p:extLst>
      <p:ext uri="{BB962C8B-B14F-4D97-AF65-F5344CB8AC3E}">
        <p14:creationId xmlns:p14="http://schemas.microsoft.com/office/powerpoint/2010/main" val="75175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a:xfrm>
            <a:off x="252484" y="-78427"/>
            <a:ext cx="10515600" cy="1325563"/>
          </a:xfrm>
        </p:spPr>
        <p:txBody>
          <a:bodyPr/>
          <a:lstStyle/>
          <a:p>
            <a:r>
              <a:rPr lang="en-GB" b="1"/>
              <a:t>STRATEGIES TO HELP…</a:t>
            </a:r>
          </a:p>
        </p:txBody>
      </p:sp>
      <p:sp>
        <p:nvSpPr>
          <p:cNvPr id="3" name="TextBox 2">
            <a:extLst>
              <a:ext uri="{FF2B5EF4-FFF2-40B4-BE49-F238E27FC236}">
                <a16:creationId xmlns:a16="http://schemas.microsoft.com/office/drawing/2014/main" id="{D231F4CA-A13C-A6D2-00DC-840C3949C7A3}"/>
              </a:ext>
            </a:extLst>
          </p:cNvPr>
          <p:cNvSpPr txBox="1"/>
          <p:nvPr/>
        </p:nvSpPr>
        <p:spPr>
          <a:xfrm>
            <a:off x="1" y="1024502"/>
            <a:ext cx="12192000"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Arial"/>
                <a:cs typeface="Arial"/>
              </a:rPr>
              <a:t>To improve Isaac's condition, it is important to ensure Isaac's mother has a support network for herself, which will in turn help Isaac. As Bowlby mentions,  a mother needs to be present emotionally to make her child feel safe. (</a:t>
            </a:r>
            <a:r>
              <a:rPr lang="en-GB" dirty="0" err="1">
                <a:latin typeface="Arial"/>
                <a:cs typeface="Arial"/>
              </a:rPr>
              <a:t>Mcleod</a:t>
            </a:r>
            <a:r>
              <a:rPr lang="en-GB" dirty="0">
                <a:latin typeface="Arial"/>
                <a:cs typeface="Arial"/>
              </a:rPr>
              <a:t>, 2025). If the mother is more available, the safer Isaac will feel. Ensuring the mother is a responsive caregiver will help progress Isaac's development.</a:t>
            </a:r>
          </a:p>
          <a:p>
            <a:pPr>
              <a:lnSpc>
                <a:spcPct val="150000"/>
              </a:lnSpc>
            </a:pPr>
            <a:endParaRPr lang="en-GB" dirty="0">
              <a:latin typeface="Arial"/>
              <a:cs typeface="Arial"/>
            </a:endParaRPr>
          </a:p>
          <a:p>
            <a:pPr>
              <a:lnSpc>
                <a:spcPct val="150000"/>
              </a:lnSpc>
            </a:pPr>
            <a:r>
              <a:rPr lang="en-GB" dirty="0">
                <a:latin typeface="Arial"/>
                <a:cs typeface="Arial"/>
              </a:rPr>
              <a:t>Ensure Isaac has a permanent, consistent regime that helps ensure he is able to adapt to a routine through things such as play activities. If Isaac's relationship with his primary caregiver (his mother) makes him feel more safe and secure, this will help him to venture out and explore different environments. This is as for Bowlby, the child will be confident knowing he has a 'secure base', his primary caregiver, to return to.</a:t>
            </a:r>
          </a:p>
          <a:p>
            <a:pPr>
              <a:lnSpc>
                <a:spcPct val="150000"/>
              </a:lnSpc>
            </a:pPr>
            <a:endParaRPr lang="en-GB" dirty="0">
              <a:latin typeface="Arial"/>
              <a:cs typeface="Arial"/>
            </a:endParaRPr>
          </a:p>
          <a:p>
            <a:pPr>
              <a:lnSpc>
                <a:spcPct val="150000"/>
              </a:lnSpc>
            </a:pPr>
            <a:r>
              <a:rPr lang="en-GB" dirty="0">
                <a:latin typeface="Arial"/>
                <a:cs typeface="Arial"/>
              </a:rPr>
              <a:t>Gradually introduce Isaac to other important figures in his life that can teach him different attributes, that can provide him a different form of emotional support to parental support, so Isaac can be aware that he can experience things with new people – and he is not just restricted to his mother.</a:t>
            </a:r>
          </a:p>
        </p:txBody>
      </p:sp>
    </p:spTree>
    <p:extLst>
      <p:ext uri="{BB962C8B-B14F-4D97-AF65-F5344CB8AC3E}">
        <p14:creationId xmlns:p14="http://schemas.microsoft.com/office/powerpoint/2010/main" val="312849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a:xfrm>
            <a:off x="838197" y="-157655"/>
            <a:ext cx="10515600" cy="1325563"/>
          </a:xfrm>
        </p:spPr>
        <p:txBody>
          <a:bodyPr>
            <a:normAutofit/>
          </a:bodyPr>
          <a:lstStyle/>
          <a:p>
            <a:pPr algn="ctr"/>
            <a:r>
              <a:rPr lang="en-GB" sz="2000" b="1" dirty="0">
                <a:latin typeface="Arial"/>
                <a:cs typeface="Arial"/>
              </a:rPr>
              <a:t>FACTORS AFFECTING DEVELOPMENT: Environmental and Biological Factors </a:t>
            </a:r>
          </a:p>
        </p:txBody>
      </p:sp>
      <p:sp>
        <p:nvSpPr>
          <p:cNvPr id="3" name="TextBox 2">
            <a:extLst>
              <a:ext uri="{FF2B5EF4-FFF2-40B4-BE49-F238E27FC236}">
                <a16:creationId xmlns:a16="http://schemas.microsoft.com/office/drawing/2014/main" id="{2CC6C04A-5DD8-5785-BE47-3E720E293A74}"/>
              </a:ext>
            </a:extLst>
          </p:cNvPr>
          <p:cNvSpPr txBox="1"/>
          <p:nvPr/>
        </p:nvSpPr>
        <p:spPr>
          <a:xfrm>
            <a:off x="130774" y="1175601"/>
            <a:ext cx="1166888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Arial"/>
                <a:cs typeface="Arial"/>
              </a:rPr>
              <a:t>Environmental</a:t>
            </a:r>
            <a:endParaRPr lang="en-US" sz="900" b="1" u="sng" dirty="0">
              <a:latin typeface="Arial"/>
              <a:cs typeface="Arial"/>
            </a:endParaRPr>
          </a:p>
          <a:p>
            <a:pPr>
              <a:lnSpc>
                <a:spcPct val="150000"/>
              </a:lnSpc>
            </a:pPr>
            <a:r>
              <a:rPr lang="en-US" sz="1200" dirty="0">
                <a:latin typeface="Arial"/>
                <a:cs typeface="Arial"/>
              </a:rPr>
              <a:t>Bowlby believed</a:t>
            </a:r>
            <a:r>
              <a:rPr lang="en-US" sz="1200" dirty="0">
                <a:latin typeface="Arial"/>
                <a:ea typeface="+mn-lt"/>
                <a:cs typeface="Arial"/>
              </a:rPr>
              <a:t> that a child's relationship with their parents/care givers is crucial for the child to develop healthy relationships  and regulated emotions with other people, if issues occur in the child's family this can lead to difficulties. </a:t>
            </a:r>
          </a:p>
          <a:p>
            <a:pPr>
              <a:lnSpc>
                <a:spcPct val="150000"/>
              </a:lnSpc>
            </a:pPr>
            <a:r>
              <a:rPr lang="en-US" sz="1200" dirty="0">
                <a:latin typeface="Arial"/>
                <a:ea typeface="+mn-lt"/>
                <a:cs typeface="Arial"/>
              </a:rPr>
              <a:t>Mary Ainsworth furthered his theory and studied the infant-parent  separations and during her studies she discovered that children who suffer from separation anxiety often arise from being in situations were their parents are insensitive to their needs, inconsistent or are rejecting their needs. </a:t>
            </a:r>
            <a:r>
              <a:rPr lang="en-US" sz="1200" b="1" dirty="0">
                <a:latin typeface="Arial"/>
                <a:ea typeface="+mn-lt"/>
                <a:cs typeface="Arial"/>
              </a:rPr>
              <a:t>(Preston, S, 2023). </a:t>
            </a:r>
          </a:p>
          <a:p>
            <a:pPr>
              <a:lnSpc>
                <a:spcPct val="150000"/>
              </a:lnSpc>
            </a:pPr>
            <a:r>
              <a:rPr lang="en-US" sz="1200" dirty="0">
                <a:latin typeface="Arial"/>
                <a:ea typeface="+mn-lt"/>
                <a:cs typeface="Arial"/>
              </a:rPr>
              <a:t>This ties into Isaac's case as he gets distressed whenever he is separated from his mother as well as struggling to join group activities with other children.</a:t>
            </a:r>
            <a:r>
              <a:rPr lang="en-US" sz="1200" b="1" dirty="0">
                <a:latin typeface="Arial"/>
                <a:ea typeface="+mn-lt"/>
                <a:cs typeface="Arial"/>
              </a:rPr>
              <a:t>(Preston, S, 2023)</a:t>
            </a:r>
          </a:p>
          <a:p>
            <a:endParaRPr lang="en-US" dirty="0">
              <a:ea typeface="+mn-lt"/>
              <a:cs typeface="+mn-lt"/>
            </a:endParaRPr>
          </a:p>
          <a:p>
            <a:endParaRPr lang="en-US" dirty="0"/>
          </a:p>
          <a:p>
            <a:endParaRPr lang="en-US" dirty="0"/>
          </a:p>
          <a:p>
            <a:endParaRPr lang="en-US" dirty="0"/>
          </a:p>
        </p:txBody>
      </p:sp>
      <p:sp>
        <p:nvSpPr>
          <p:cNvPr id="6" name="TextBox 5">
            <a:extLst>
              <a:ext uri="{FF2B5EF4-FFF2-40B4-BE49-F238E27FC236}">
                <a16:creationId xmlns:a16="http://schemas.microsoft.com/office/drawing/2014/main" id="{F41CB6F2-E964-8DFD-075A-EEE9CB6F3905}"/>
              </a:ext>
            </a:extLst>
          </p:cNvPr>
          <p:cNvSpPr txBox="1"/>
          <p:nvPr/>
        </p:nvSpPr>
        <p:spPr>
          <a:xfrm>
            <a:off x="130774" y="3807991"/>
            <a:ext cx="11930445"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latin typeface="Arial"/>
                <a:cs typeface="Arial"/>
              </a:rPr>
              <a:t>Biological</a:t>
            </a:r>
          </a:p>
          <a:p>
            <a:endParaRPr lang="en-US" sz="1400" b="1" u="sng" dirty="0">
              <a:latin typeface="Arial"/>
              <a:cs typeface="Arial"/>
            </a:endParaRPr>
          </a:p>
          <a:p>
            <a:pPr>
              <a:lnSpc>
                <a:spcPct val="150000"/>
              </a:lnSpc>
            </a:pPr>
            <a:r>
              <a:rPr lang="en-US" sz="1200" dirty="0">
                <a:latin typeface="Arial"/>
                <a:ea typeface="Batang"/>
                <a:cs typeface="Arial"/>
              </a:rPr>
              <a:t>Bowlby had ideas that attachment also has a biological foundation. His attachment theory proposed that humans are biologically programmed to form attachments because they provide safety, comfort, and protection. Research by Mary Ainsworth supported Bowlby's theory by showing that the quality of the relationship between a child and their primary caregiver influences their emotional, social, and relationship development throughout life. Bowlby also suggested that these early experiences shape a child's </a:t>
            </a:r>
            <a:r>
              <a:rPr lang="en-US" sz="1200" b="1" dirty="0">
                <a:latin typeface="Arial"/>
                <a:ea typeface="Batang"/>
                <a:cs typeface="Arial"/>
              </a:rPr>
              <a:t>internal working model (IWM)</a:t>
            </a:r>
            <a:r>
              <a:rPr lang="en-US" sz="1200" dirty="0">
                <a:latin typeface="Arial"/>
                <a:ea typeface="Batang"/>
                <a:cs typeface="Arial"/>
              </a:rPr>
              <a:t>, which influences how they view themselves, others, and future relationships. </a:t>
            </a:r>
            <a:r>
              <a:rPr lang="en-US" sz="1200" b="1" dirty="0">
                <a:latin typeface="Arial"/>
                <a:ea typeface="Batang"/>
                <a:cs typeface="Arial"/>
              </a:rPr>
              <a:t>(</a:t>
            </a:r>
            <a:r>
              <a:rPr lang="en-GB" sz="1200" b="1" dirty="0">
                <a:latin typeface="Arial"/>
                <a:ea typeface="Batang"/>
                <a:cs typeface="Arial"/>
              </a:rPr>
              <a:t>Epstein, O.B. (2023) </a:t>
            </a:r>
          </a:p>
          <a:p>
            <a:pPr>
              <a:lnSpc>
                <a:spcPct val="150000"/>
              </a:lnSpc>
            </a:pPr>
            <a:r>
              <a:rPr lang="en-GB" sz="1200" dirty="0">
                <a:latin typeface="Arial"/>
                <a:ea typeface="Batang"/>
                <a:cs typeface="Arial"/>
              </a:rPr>
              <a:t>This links to Isaac's case because whenever he is away from his mother, he becomes unsettled. This supports Bowlby's biological theory that children form a natural attachment to their caregivers, more importantly their mothers when they are being breastfed.</a:t>
            </a:r>
          </a:p>
          <a:p>
            <a:endParaRPr lang="en-GB" sz="1400" dirty="0">
              <a:ea typeface="Batang"/>
              <a:cs typeface="Arial"/>
            </a:endParaRPr>
          </a:p>
          <a:p>
            <a:endParaRPr lang="en-US" dirty="0">
              <a:ea typeface="Batang"/>
              <a:cs typeface="Arial"/>
            </a:endParaRPr>
          </a:p>
          <a:p>
            <a:endParaRPr lang="en-US" sz="1400" i="1" dirty="0">
              <a:latin typeface="Aptos"/>
              <a:ea typeface="Batang"/>
              <a:cs typeface="Arial"/>
            </a:endParaRPr>
          </a:p>
          <a:p>
            <a:endParaRPr lang="en-US" sz="1000" i="1" dirty="0">
              <a:latin typeface="Batang"/>
              <a:ea typeface="Batang"/>
              <a:cs typeface="Arial"/>
            </a:endParaRPr>
          </a:p>
          <a:p>
            <a:endParaRPr lang="en-US" sz="1000" dirty="0">
              <a:latin typeface="Arial"/>
              <a:cs typeface="Arial"/>
            </a:endParaRPr>
          </a:p>
        </p:txBody>
      </p:sp>
      <p:sp>
        <p:nvSpPr>
          <p:cNvPr id="5" name="TextBox 4">
            <a:extLst>
              <a:ext uri="{FF2B5EF4-FFF2-40B4-BE49-F238E27FC236}">
                <a16:creationId xmlns:a16="http://schemas.microsoft.com/office/drawing/2014/main" id="{C34B476A-BD64-4332-72A0-2EE449546CAD}"/>
              </a:ext>
            </a:extLst>
          </p:cNvPr>
          <p:cNvSpPr txBox="1"/>
          <p:nvPr/>
        </p:nvSpPr>
        <p:spPr>
          <a:xfrm>
            <a:off x="-970" y="1699722"/>
            <a:ext cx="4054416" cy="530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a:ea typeface="+mn-lt"/>
                <a:cs typeface="+mn-lt"/>
              </a:rPr>
              <a:t> ​</a:t>
            </a:r>
            <a:endParaRPr lang="en-GB" sz="1050" b="1">
              <a:ea typeface="+mn-lt"/>
              <a:cs typeface="+mn-lt"/>
            </a:endParaRPr>
          </a:p>
          <a:p>
            <a:pPr algn="l"/>
            <a:endParaRPr lang="en-US"/>
          </a:p>
        </p:txBody>
      </p:sp>
    </p:spTree>
    <p:extLst>
      <p:ext uri="{BB962C8B-B14F-4D97-AF65-F5344CB8AC3E}">
        <p14:creationId xmlns:p14="http://schemas.microsoft.com/office/powerpoint/2010/main" val="4176907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p:txBody>
          <a:bodyPr/>
          <a:lstStyle/>
          <a:p>
            <a:pPr algn="ctr"/>
            <a:r>
              <a:rPr lang="en-GB" b="1">
                <a:latin typeface="Arial"/>
                <a:cs typeface="Arial"/>
              </a:rPr>
              <a:t>STRENGTHS OF THEORY</a:t>
            </a:r>
          </a:p>
        </p:txBody>
      </p:sp>
      <p:sp>
        <p:nvSpPr>
          <p:cNvPr id="7" name="TextBox 6">
            <a:extLst>
              <a:ext uri="{FF2B5EF4-FFF2-40B4-BE49-F238E27FC236}">
                <a16:creationId xmlns:a16="http://schemas.microsoft.com/office/drawing/2014/main" id="{9A6E687E-0425-DC22-C518-2DE3916A4F05}"/>
              </a:ext>
            </a:extLst>
          </p:cNvPr>
          <p:cNvSpPr txBox="1"/>
          <p:nvPr/>
        </p:nvSpPr>
        <p:spPr>
          <a:xfrm>
            <a:off x="130791" y="1598171"/>
            <a:ext cx="11930417" cy="5386090"/>
          </a:xfrm>
          <a:prstGeom prst="rect">
            <a:avLst/>
          </a:prstGeom>
          <a:noFill/>
        </p:spPr>
        <p:txBody>
          <a:bodyPr wrap="square" lIns="91440" tIns="45720" rIns="91440" bIns="45720" anchor="t">
            <a:spAutoFit/>
          </a:bodyPr>
          <a:lstStyle/>
          <a:p>
            <a:pPr>
              <a:lnSpc>
                <a:spcPct val="150000"/>
              </a:lnSpc>
              <a:buNone/>
            </a:pPr>
            <a:endParaRPr lang="en-GB" sz="2000" b="1" dirty="0">
              <a:latin typeface="Arial"/>
              <a:cs typeface="Arial"/>
            </a:endParaRPr>
          </a:p>
          <a:p>
            <a:pPr>
              <a:lnSpc>
                <a:spcPct val="150000"/>
              </a:lnSpc>
              <a:buFont typeface="Arial" panose="020B0604020202020204" pitchFamily="34" charset="0"/>
              <a:buChar char="•"/>
            </a:pPr>
            <a:r>
              <a:rPr lang="en-GB" sz="2000" dirty="0">
                <a:latin typeface="Arial"/>
                <a:cs typeface="Arial"/>
              </a:rPr>
              <a:t>Strong research evidence – Bowlby's work is respected by other academics and his work has even been further supported. For instance, Canadian-American </a:t>
            </a:r>
            <a:r>
              <a:rPr lang="en-GB" sz="2000" dirty="0" err="1">
                <a:latin typeface="Arial"/>
                <a:cs typeface="Arial"/>
              </a:rPr>
              <a:t>Pyschologist</a:t>
            </a:r>
            <a:r>
              <a:rPr lang="en-GB" sz="2000" dirty="0">
                <a:latin typeface="Arial"/>
                <a:cs typeface="Arial"/>
              </a:rPr>
              <a:t> Mary Ainsworth, who also provided "ground breaking research into attachment patterns" conducted experiments that provided </a:t>
            </a:r>
            <a:r>
              <a:rPr lang="en-GB" sz="2000" dirty="0" err="1">
                <a:latin typeface="Arial"/>
                <a:cs typeface="Arial"/>
              </a:rPr>
              <a:t>emperical</a:t>
            </a:r>
            <a:r>
              <a:rPr lang="en-GB" sz="2000" dirty="0">
                <a:latin typeface="Arial"/>
                <a:cs typeface="Arial"/>
              </a:rPr>
              <a:t> evidence for Bowlby's theories. (</a:t>
            </a:r>
            <a:r>
              <a:rPr lang="en-GB" sz="2000" dirty="0" err="1">
                <a:latin typeface="Arial"/>
                <a:cs typeface="Arial"/>
              </a:rPr>
              <a:t>Celinska</a:t>
            </a:r>
            <a:r>
              <a:rPr lang="en-GB" sz="2000" dirty="0">
                <a:latin typeface="Arial"/>
                <a:cs typeface="Arial"/>
              </a:rPr>
              <a:t>, 2025)</a:t>
            </a:r>
          </a:p>
          <a:p>
            <a:pPr>
              <a:lnSpc>
                <a:spcPct val="150000"/>
              </a:lnSpc>
              <a:buFont typeface="Arial" panose="020B0604020202020204" pitchFamily="34" charset="0"/>
              <a:buChar char="•"/>
            </a:pPr>
            <a:endParaRPr lang="en-GB" sz="2000" dirty="0">
              <a:latin typeface="Arial"/>
              <a:cs typeface="Arial"/>
            </a:endParaRPr>
          </a:p>
          <a:p>
            <a:pPr>
              <a:lnSpc>
                <a:spcPct val="150000"/>
              </a:lnSpc>
              <a:buFont typeface="Arial" panose="020B0604020202020204" pitchFamily="34" charset="0"/>
              <a:buChar char="•"/>
            </a:pPr>
            <a:r>
              <a:rPr lang="en-GB" sz="2000" dirty="0">
                <a:latin typeface="Arial"/>
                <a:cs typeface="Arial"/>
              </a:rPr>
              <a:t>Bowlby's works has proven to impact society and it still has an affect today, proving to be useful in early years practice. Indeed, Bowlby's policies have widely been used in shaping policies to reduce institutional care to instead support family based approaches to healthcare. (</a:t>
            </a:r>
            <a:r>
              <a:rPr lang="en-GB" sz="2000" dirty="0" err="1">
                <a:latin typeface="Arial"/>
                <a:cs typeface="Arial"/>
              </a:rPr>
              <a:t>Celinska</a:t>
            </a:r>
            <a:r>
              <a:rPr lang="en-GB" sz="2000" dirty="0">
                <a:latin typeface="Arial"/>
                <a:cs typeface="Arial"/>
              </a:rPr>
              <a:t>, 2025)</a:t>
            </a:r>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GB" sz="2000" b="1" dirty="0"/>
          </a:p>
        </p:txBody>
      </p:sp>
    </p:spTree>
    <p:extLst>
      <p:ext uri="{BB962C8B-B14F-4D97-AF65-F5344CB8AC3E}">
        <p14:creationId xmlns:p14="http://schemas.microsoft.com/office/powerpoint/2010/main" val="148594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a:xfrm>
            <a:off x="-362361" y="-2170"/>
            <a:ext cx="10515600" cy="1325563"/>
          </a:xfrm>
        </p:spPr>
        <p:txBody>
          <a:bodyPr/>
          <a:lstStyle/>
          <a:p>
            <a:pPr algn="ctr"/>
            <a:r>
              <a:rPr lang="en-GB" b="1"/>
              <a:t>          LIMITATIONS OF THEORY</a:t>
            </a:r>
          </a:p>
        </p:txBody>
      </p:sp>
      <p:sp>
        <p:nvSpPr>
          <p:cNvPr id="7" name="TextBox 6">
            <a:extLst>
              <a:ext uri="{FF2B5EF4-FFF2-40B4-BE49-F238E27FC236}">
                <a16:creationId xmlns:a16="http://schemas.microsoft.com/office/drawing/2014/main" id="{277A7502-7D62-430F-1E99-E057F0CC07F4}"/>
              </a:ext>
            </a:extLst>
          </p:cNvPr>
          <p:cNvSpPr txBox="1"/>
          <p:nvPr/>
        </p:nvSpPr>
        <p:spPr>
          <a:xfrm>
            <a:off x="1136012" y="1406992"/>
            <a:ext cx="9650725" cy="3416320"/>
          </a:xfrm>
          <a:prstGeom prst="rect">
            <a:avLst/>
          </a:prstGeom>
          <a:noFill/>
        </p:spPr>
        <p:txBody>
          <a:bodyPr wrap="square" lIns="91440" tIns="45720" rIns="91440" bIns="45720" anchor="t">
            <a:spAutoFit/>
          </a:bodyPr>
          <a:lstStyle/>
          <a:p>
            <a:pPr>
              <a:buNone/>
            </a:pPr>
            <a:endParaRPr lang="en-GB" sz="1400" dirty="0"/>
          </a:p>
          <a:p>
            <a:pPr>
              <a:buNone/>
            </a:pPr>
            <a:endParaRPr lang="en-GB" sz="1400" b="1" dirty="0">
              <a:latin typeface="Arial"/>
              <a:cs typeface="Arial"/>
            </a:endParaRPr>
          </a:p>
          <a:p>
            <a:pPr>
              <a:buFont typeface="Arial" panose="020B0604020202020204" pitchFamily="34" charset="0"/>
              <a:buChar char="•"/>
            </a:pPr>
            <a:r>
              <a:rPr lang="en-GB" sz="1400" dirty="0">
                <a:latin typeface="Arial"/>
                <a:cs typeface="Arial"/>
              </a:rPr>
              <a:t>Overemphasises mothers role in development of child – yes it can help Isaac but as we all know mothers are simply one person and it will be challenging to provide every single thing a child needs. </a:t>
            </a:r>
            <a:r>
              <a:rPr lang="en-GB" sz="1400" dirty="0">
                <a:solidFill>
                  <a:srgbClr val="111827"/>
                </a:solidFill>
                <a:highlight>
                  <a:srgbClr val="FFFFFF"/>
                </a:highlight>
                <a:latin typeface="Arial"/>
                <a:ea typeface="+mn-lt"/>
                <a:cs typeface="Arial"/>
              </a:rPr>
              <a:t>Similarly, </a:t>
            </a:r>
            <a:r>
              <a:rPr lang="en-GB" sz="1400" b="1" dirty="0">
                <a:solidFill>
                  <a:srgbClr val="111827"/>
                </a:solidFill>
                <a:highlight>
                  <a:srgbClr val="FFFFFF"/>
                </a:highlight>
                <a:latin typeface="Arial"/>
                <a:ea typeface="+mn-lt"/>
                <a:cs typeface="Arial"/>
              </a:rPr>
              <a:t>Van </a:t>
            </a:r>
            <a:r>
              <a:rPr lang="en-GB" sz="1400" b="1" dirty="0" err="1">
                <a:solidFill>
                  <a:srgbClr val="111827"/>
                </a:solidFill>
                <a:highlight>
                  <a:srgbClr val="FFFFFF"/>
                </a:highlight>
                <a:latin typeface="Arial"/>
                <a:ea typeface="+mn-lt"/>
                <a:cs typeface="Arial"/>
              </a:rPr>
              <a:t>Ijzendoorn</a:t>
            </a:r>
            <a:r>
              <a:rPr lang="en-GB" sz="1400" b="1" dirty="0">
                <a:solidFill>
                  <a:srgbClr val="111827"/>
                </a:solidFill>
                <a:highlight>
                  <a:srgbClr val="FFFFFF"/>
                </a:highlight>
                <a:latin typeface="Arial"/>
                <a:ea typeface="+mn-lt"/>
                <a:cs typeface="Arial"/>
              </a:rPr>
              <a:t>, &amp; </a:t>
            </a:r>
            <a:r>
              <a:rPr lang="en-GB" sz="1400" b="1" dirty="0" err="1">
                <a:solidFill>
                  <a:srgbClr val="111827"/>
                </a:solidFill>
                <a:highlight>
                  <a:srgbClr val="FFFFFF"/>
                </a:highlight>
                <a:latin typeface="Arial"/>
                <a:ea typeface="+mn-lt"/>
                <a:cs typeface="Arial"/>
              </a:rPr>
              <a:t>Tavecchio</a:t>
            </a:r>
            <a:r>
              <a:rPr lang="en-GB" sz="1400" b="1" dirty="0">
                <a:solidFill>
                  <a:srgbClr val="111827"/>
                </a:solidFill>
                <a:highlight>
                  <a:srgbClr val="FFFFFF"/>
                </a:highlight>
                <a:latin typeface="Arial"/>
                <a:ea typeface="+mn-lt"/>
                <a:cs typeface="Arial"/>
              </a:rPr>
              <a:t> (1987)</a:t>
            </a:r>
            <a:r>
              <a:rPr lang="en-GB" sz="1400" dirty="0">
                <a:solidFill>
                  <a:srgbClr val="111827"/>
                </a:solidFill>
                <a:highlight>
                  <a:srgbClr val="FFFFFF"/>
                </a:highlight>
                <a:latin typeface="Arial"/>
                <a:ea typeface="+mn-lt"/>
                <a:cs typeface="Arial"/>
              </a:rPr>
              <a:t> argue that a stable network of adults can provide adequate or better care than a mother who has to meet all a child’s needs. (tutor2u, 2001)</a:t>
            </a:r>
            <a:endParaRPr lang="en-GB" sz="1400" dirty="0">
              <a:latin typeface="Arial"/>
              <a:cs typeface="Arial"/>
            </a:endParaRPr>
          </a:p>
          <a:p>
            <a:pPr>
              <a:buFont typeface="Arial" panose="020B0604020202020204" pitchFamily="34" charset="0"/>
              <a:buChar char="•"/>
            </a:pPr>
            <a:endParaRPr lang="en-GB" sz="1400" dirty="0">
              <a:solidFill>
                <a:srgbClr val="111827"/>
              </a:solidFill>
              <a:highlight>
                <a:srgbClr val="FFFFFF"/>
              </a:highlight>
              <a:latin typeface="Arial"/>
              <a:cs typeface="Arial"/>
            </a:endParaRPr>
          </a:p>
          <a:p>
            <a:pPr>
              <a:buFont typeface="Arial" panose="020B0604020202020204" pitchFamily="34" charset="0"/>
              <a:buChar char="•"/>
            </a:pPr>
            <a:r>
              <a:rPr lang="en-GB" sz="1400" dirty="0">
                <a:solidFill>
                  <a:srgbClr val="111827"/>
                </a:solidFill>
                <a:highlight>
                  <a:srgbClr val="FFFFFF"/>
                </a:highlight>
                <a:latin typeface="Arial"/>
                <a:cs typeface="Arial"/>
              </a:rPr>
              <a:t>Bowlby's research may have been favoured to support his argument/may not have the most accurate data for representation. For instance, Bowlby was asking adults their experiences re </a:t>
            </a:r>
            <a:r>
              <a:rPr lang="en-GB" sz="1400" dirty="0" err="1">
                <a:solidFill>
                  <a:srgbClr val="111827"/>
                </a:solidFill>
                <a:highlight>
                  <a:srgbClr val="FFFFFF"/>
                </a:highlight>
                <a:latin typeface="Arial"/>
                <a:cs typeface="Arial"/>
              </a:rPr>
              <a:t>seperation</a:t>
            </a:r>
            <a:r>
              <a:rPr lang="en-GB" sz="1400" dirty="0">
                <a:solidFill>
                  <a:srgbClr val="111827"/>
                </a:solidFill>
                <a:highlight>
                  <a:srgbClr val="FFFFFF"/>
                </a:highlight>
                <a:latin typeface="Arial"/>
                <a:cs typeface="Arial"/>
              </a:rPr>
              <a:t> and the affects years later, thus the reality may have had "inaccuracies and distortions". (tutor2u, 2001)</a:t>
            </a:r>
          </a:p>
          <a:p>
            <a:endParaRPr lang="en-GB" sz="1400" dirty="0">
              <a:latin typeface="Arial"/>
              <a:cs typeface="Arial"/>
            </a:endParaRPr>
          </a:p>
          <a:p>
            <a:r>
              <a:rPr lang="en-GB" sz="1400" dirty="0">
                <a:latin typeface="Arial"/>
                <a:cs typeface="Arial"/>
              </a:rPr>
              <a:t>Another theory may explain Isaac differently re the fact there could be multiple factors that affected Isaac growing up, not just re his attachment to his mother. The instability that he faces could be due to various factors such as a changing, unpredictable environment, lack of structure in Isaac's life, </a:t>
            </a:r>
            <a:r>
              <a:rPr lang="en-GB" sz="1400" dirty="0" err="1">
                <a:latin typeface="Arial"/>
                <a:cs typeface="Arial"/>
              </a:rPr>
              <a:t>aswell</a:t>
            </a:r>
            <a:r>
              <a:rPr lang="en-GB" sz="1400" dirty="0">
                <a:latin typeface="Arial"/>
                <a:cs typeface="Arial"/>
              </a:rPr>
              <a:t> as lack of other important figures.</a:t>
            </a:r>
          </a:p>
          <a:p>
            <a:endParaRPr lang="en-GB" sz="2000" dirty="0"/>
          </a:p>
        </p:txBody>
      </p:sp>
    </p:spTree>
    <p:extLst>
      <p:ext uri="{BB962C8B-B14F-4D97-AF65-F5344CB8AC3E}">
        <p14:creationId xmlns:p14="http://schemas.microsoft.com/office/powerpoint/2010/main" val="305593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a:xfrm>
            <a:off x="3675992" y="332116"/>
            <a:ext cx="10515600" cy="1325563"/>
          </a:xfrm>
        </p:spPr>
        <p:txBody>
          <a:bodyPr/>
          <a:lstStyle/>
          <a:p>
            <a:r>
              <a:rPr lang="en-GB" dirty="0"/>
              <a:t>CONCLUSION</a:t>
            </a:r>
          </a:p>
        </p:txBody>
      </p:sp>
      <p:sp>
        <p:nvSpPr>
          <p:cNvPr id="5" name="TextBox 4">
            <a:extLst>
              <a:ext uri="{FF2B5EF4-FFF2-40B4-BE49-F238E27FC236}">
                <a16:creationId xmlns:a16="http://schemas.microsoft.com/office/drawing/2014/main" id="{F266FF70-AC46-9FFB-C3DF-5943440E24B6}"/>
              </a:ext>
            </a:extLst>
          </p:cNvPr>
          <p:cNvSpPr txBox="1"/>
          <p:nvPr/>
        </p:nvSpPr>
        <p:spPr>
          <a:xfrm>
            <a:off x="1861596" y="1690688"/>
            <a:ext cx="8468808" cy="3791872"/>
          </a:xfrm>
          <a:prstGeom prst="rect">
            <a:avLst/>
          </a:prstGeom>
          <a:noFill/>
        </p:spPr>
        <p:txBody>
          <a:bodyPr wrap="square" lIns="91440" tIns="45720" rIns="91440" bIns="45720" anchor="t">
            <a:spAutoFit/>
          </a:bodyPr>
          <a:lstStyle/>
          <a:p>
            <a:pPr>
              <a:lnSpc>
                <a:spcPct val="150000"/>
              </a:lnSpc>
              <a:buNone/>
            </a:pPr>
            <a:endParaRPr lang="en-GB" dirty="0"/>
          </a:p>
          <a:p>
            <a:pPr>
              <a:lnSpc>
                <a:spcPct val="150000"/>
              </a:lnSpc>
            </a:pPr>
            <a:r>
              <a:rPr lang="en-GB" dirty="0"/>
              <a:t>Bowlby's attachment theory provides a detailed insight into understanding the delicate nature of a child's attachment to its primary caregiver. Through Bowlby's work' we can gain a valuable understanding of why Isaac has experienced his various struggles in his early childhood, due to the difficulties and hardships of his own caregiver, his mother. In order to achieve a better future for the child Isaac, a support network must be put in place for the mother so she is readily available and attentive to Isaac, which will in turn give Isaac the strength and courage to also have a healthy new structured life of his own.</a:t>
            </a:r>
          </a:p>
        </p:txBody>
      </p:sp>
    </p:spTree>
    <p:extLst>
      <p:ext uri="{BB962C8B-B14F-4D97-AF65-F5344CB8AC3E}">
        <p14:creationId xmlns:p14="http://schemas.microsoft.com/office/powerpoint/2010/main" val="63530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428767" y="18315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838200" y="1368945"/>
            <a:ext cx="10515600" cy="4351338"/>
          </a:xfrm>
        </p:spPr>
        <p:txBody>
          <a:bodyPr vert="horz" lIns="91440" tIns="45720" rIns="91440" bIns="45720" rtlCol="0" anchor="t">
            <a:normAutofit fontScale="25000" lnSpcReduction="20000"/>
          </a:bodyPr>
          <a:lstStyle/>
          <a:p>
            <a:pPr>
              <a:lnSpc>
                <a:spcPct val="160000"/>
              </a:lnSpc>
            </a:pPr>
            <a:r>
              <a:rPr lang="en-GB" sz="5500" dirty="0" err="1">
                <a:latin typeface="Arial"/>
                <a:ea typeface="Calibri"/>
                <a:cs typeface="Arial"/>
              </a:rPr>
              <a:t>Celinska</a:t>
            </a:r>
            <a:r>
              <a:rPr lang="en-GB" sz="5500" dirty="0">
                <a:latin typeface="Arial"/>
                <a:ea typeface="Calibri"/>
                <a:cs typeface="Arial"/>
              </a:rPr>
              <a:t>, A. (2025). </a:t>
            </a:r>
            <a:r>
              <a:rPr lang="en-GB" sz="5500" i="1" dirty="0">
                <a:latin typeface="Arial"/>
                <a:ea typeface="Calibri"/>
                <a:cs typeface="Arial"/>
              </a:rPr>
              <a:t>An introduction to John Bowlby</a:t>
            </a:r>
            <a:r>
              <a:rPr lang="en-GB" sz="5500" dirty="0">
                <a:latin typeface="Arial"/>
                <a:ea typeface="Calibri"/>
                <a:cs typeface="Arial"/>
              </a:rPr>
              <a:t>. [online] The Voice of Early Childhood. Available at: https://</a:t>
            </a:r>
            <a:r>
              <a:rPr lang="en-GB" sz="5500" dirty="0" err="1">
                <a:latin typeface="Arial"/>
                <a:ea typeface="Calibri"/>
                <a:cs typeface="Arial"/>
              </a:rPr>
              <a:t>thevoiceofearlychildhood.com</a:t>
            </a:r>
            <a:r>
              <a:rPr lang="en-GB" sz="5500" dirty="0">
                <a:latin typeface="Arial"/>
                <a:ea typeface="Calibri"/>
                <a:cs typeface="Arial"/>
              </a:rPr>
              <a:t>/an-introduction-to-john-</a:t>
            </a:r>
            <a:r>
              <a:rPr lang="en-GB" sz="5500" dirty="0" err="1">
                <a:latin typeface="Arial"/>
                <a:ea typeface="Calibri"/>
                <a:cs typeface="Arial"/>
              </a:rPr>
              <a:t>bowlby</a:t>
            </a:r>
            <a:r>
              <a:rPr lang="en-GB" sz="5500" dirty="0">
                <a:latin typeface="Arial"/>
                <a:ea typeface="Calibri"/>
                <a:cs typeface="Arial"/>
              </a:rPr>
              <a:t>/ [Accessed 10 July 2026].</a:t>
            </a:r>
            <a:endParaRPr lang="en-US" sz="5500" dirty="0">
              <a:latin typeface="Arial"/>
              <a:cs typeface="Arial"/>
            </a:endParaRPr>
          </a:p>
          <a:p>
            <a:pPr>
              <a:lnSpc>
                <a:spcPct val="160000"/>
              </a:lnSpc>
            </a:pPr>
            <a:r>
              <a:rPr lang="en-GB" sz="5500" dirty="0">
                <a:latin typeface="Arial"/>
                <a:ea typeface="Calibri"/>
                <a:cs typeface="Arial"/>
              </a:rPr>
              <a:t>Epstein, O.B. (2023). John Bowlby, Attachment Theory, and Attachment-Based Psychoanalytic Psychotherapy. Underlying Assumptions in Psychoanalytic Schools, pp.78–88. doi:10.4324/9781003027768-8.</a:t>
            </a:r>
          </a:p>
          <a:p>
            <a:pPr>
              <a:lnSpc>
                <a:spcPct val="160000"/>
              </a:lnSpc>
            </a:pPr>
            <a:r>
              <a:rPr lang="en-GB" sz="5500" dirty="0">
                <a:latin typeface="Arial"/>
                <a:ea typeface="Calibri"/>
                <a:cs typeface="Arial"/>
              </a:rPr>
              <a:t>McLeod, S. (2025). </a:t>
            </a:r>
            <a:r>
              <a:rPr lang="en-GB" sz="5500" i="1" dirty="0">
                <a:latin typeface="Arial"/>
                <a:ea typeface="Calibri"/>
                <a:cs typeface="Arial"/>
              </a:rPr>
              <a:t>John Bowlby’s Attachment Theory</a:t>
            </a:r>
            <a:r>
              <a:rPr lang="en-GB" sz="5500" dirty="0">
                <a:latin typeface="Arial"/>
                <a:ea typeface="Calibri"/>
                <a:cs typeface="Arial"/>
              </a:rPr>
              <a:t>. [online] Simply Psychology. Available at: </a:t>
            </a:r>
            <a:r>
              <a:rPr lang="en-GB" sz="5500" dirty="0">
                <a:latin typeface="Arial"/>
                <a:ea typeface="Calibri"/>
                <a:cs typeface="Arial"/>
                <a:hlinkClick r:id="rId2">
                  <a:extLst>
                    <a:ext uri="{A12FA001-AC4F-418D-AE19-62706E023703}">
                      <ahyp:hlinkClr xmlns:ahyp="http://schemas.microsoft.com/office/drawing/2018/hyperlinkcolor" val="tx"/>
                    </a:ext>
                  </a:extLst>
                </a:hlinkClick>
              </a:rPr>
              <a:t>https://www.simplypsychology.org/bowlby.html</a:t>
            </a:r>
            <a:r>
              <a:rPr lang="en-GB" sz="5500" dirty="0">
                <a:latin typeface="Arial"/>
                <a:ea typeface="Calibri"/>
                <a:cs typeface="Arial"/>
              </a:rPr>
              <a:t> [Accessed 10 July 2026].</a:t>
            </a:r>
            <a:endParaRPr lang="en-US" sz="5500" dirty="0">
              <a:latin typeface="Arial"/>
              <a:cs typeface="Arial"/>
            </a:endParaRPr>
          </a:p>
          <a:p>
            <a:pPr>
              <a:lnSpc>
                <a:spcPct val="160000"/>
              </a:lnSpc>
            </a:pPr>
            <a:r>
              <a:rPr lang="en-GB" sz="5500" dirty="0" err="1">
                <a:latin typeface="Arial"/>
                <a:ea typeface="Calibri"/>
                <a:cs typeface="Arial"/>
              </a:rPr>
              <a:t>Studymind</a:t>
            </a:r>
            <a:r>
              <a:rPr lang="en-GB" sz="5500" dirty="0">
                <a:latin typeface="Arial"/>
                <a:ea typeface="Calibri"/>
                <a:cs typeface="Arial"/>
              </a:rPr>
              <a:t> (2024). </a:t>
            </a:r>
            <a:r>
              <a:rPr lang="en-GB" sz="5500" i="1" dirty="0">
                <a:latin typeface="Arial"/>
                <a:ea typeface="Calibri"/>
                <a:cs typeface="Arial"/>
              </a:rPr>
              <a:t>Bowlby’s theory of maternal deprivation -A-Level Psychology</a:t>
            </a:r>
            <a:r>
              <a:rPr lang="en-GB" sz="5500" dirty="0">
                <a:latin typeface="Arial"/>
                <a:ea typeface="Calibri"/>
                <a:cs typeface="Arial"/>
              </a:rPr>
              <a:t>. [online] Study Mind. Available at: https://</a:t>
            </a:r>
            <a:r>
              <a:rPr lang="en-GB" sz="5500" dirty="0" err="1">
                <a:latin typeface="Arial"/>
                <a:ea typeface="Calibri"/>
                <a:cs typeface="Arial"/>
              </a:rPr>
              <a:t>studymind.co.uk</a:t>
            </a:r>
            <a:r>
              <a:rPr lang="en-GB" sz="5500" dirty="0">
                <a:latin typeface="Arial"/>
                <a:ea typeface="Calibri"/>
                <a:cs typeface="Arial"/>
              </a:rPr>
              <a:t>/notes/</a:t>
            </a:r>
            <a:r>
              <a:rPr lang="en-GB" sz="5500" dirty="0" err="1">
                <a:latin typeface="Arial"/>
                <a:ea typeface="Calibri"/>
                <a:cs typeface="Arial"/>
              </a:rPr>
              <a:t>bowlbys</a:t>
            </a:r>
            <a:r>
              <a:rPr lang="en-GB" sz="5500" dirty="0">
                <a:latin typeface="Arial"/>
                <a:ea typeface="Calibri"/>
                <a:cs typeface="Arial"/>
              </a:rPr>
              <a:t>-theory-of-maternal-deprivation/ [Accessed 10 July 2026].</a:t>
            </a:r>
            <a:endParaRPr lang="en-US" sz="5500" dirty="0">
              <a:latin typeface="Arial"/>
              <a:cs typeface="Arial"/>
            </a:endParaRPr>
          </a:p>
          <a:p>
            <a:pPr>
              <a:lnSpc>
                <a:spcPct val="160000"/>
              </a:lnSpc>
            </a:pPr>
            <a:r>
              <a:rPr lang="en-GB" sz="5500" dirty="0">
                <a:latin typeface="Arial"/>
                <a:ea typeface="Calibri"/>
                <a:cs typeface="Arial"/>
              </a:rPr>
              <a:t>Preston, S. (2023). </a:t>
            </a:r>
            <a:r>
              <a:rPr lang="en-GB" sz="5500" i="1" dirty="0">
                <a:latin typeface="Arial"/>
                <a:ea typeface="Calibri"/>
                <a:cs typeface="Arial"/>
              </a:rPr>
              <a:t>Attachment Disorders – Supporting Children in Schools</a:t>
            </a:r>
            <a:r>
              <a:rPr lang="en-GB" sz="5500" dirty="0">
                <a:latin typeface="Arial"/>
                <a:ea typeface="Calibri"/>
                <a:cs typeface="Arial"/>
              </a:rPr>
              <a:t>. [online] SSS Learning Limited. Available at: https://</a:t>
            </a:r>
            <a:r>
              <a:rPr lang="en-GB" sz="5500" dirty="0" err="1">
                <a:latin typeface="Arial"/>
                <a:ea typeface="Calibri"/>
                <a:cs typeface="Arial"/>
              </a:rPr>
              <a:t>ssslearning.co.uk</a:t>
            </a:r>
            <a:r>
              <a:rPr lang="en-GB" sz="5500" dirty="0">
                <a:latin typeface="Arial"/>
                <a:ea typeface="Calibri"/>
                <a:cs typeface="Arial"/>
              </a:rPr>
              <a:t>/safeguarding-articles/</a:t>
            </a:r>
            <a:r>
              <a:rPr lang="en-GB" sz="5500" dirty="0" err="1">
                <a:latin typeface="Arial"/>
                <a:ea typeface="Calibri"/>
                <a:cs typeface="Arial"/>
              </a:rPr>
              <a:t>attachment-disorders-supporting-children?srsltid</a:t>
            </a:r>
            <a:r>
              <a:rPr lang="en-GB" sz="5500" dirty="0">
                <a:latin typeface="Arial"/>
                <a:ea typeface="Calibri"/>
                <a:cs typeface="Arial"/>
              </a:rPr>
              <a:t>=afmboort5ohyqvvl6bt1g7uty4jlixzll6sow49siltw4hdw0a0fgyw4 [Accessed 12 July 2026].</a:t>
            </a:r>
          </a:p>
          <a:p>
            <a:pPr>
              <a:lnSpc>
                <a:spcPct val="160000"/>
              </a:lnSpc>
            </a:pPr>
            <a:r>
              <a:rPr lang="en-GB" sz="5500" dirty="0">
                <a:latin typeface="Arial"/>
                <a:ea typeface="Calibri"/>
                <a:cs typeface="Arial"/>
              </a:rPr>
              <a:t>tutor2u. (2021). </a:t>
            </a:r>
            <a:r>
              <a:rPr lang="en-GB" sz="5500" i="1" dirty="0">
                <a:latin typeface="Arial"/>
                <a:ea typeface="Calibri"/>
                <a:cs typeface="Arial"/>
              </a:rPr>
              <a:t>Bowlby’s Theory of Attachment</a:t>
            </a:r>
            <a:r>
              <a:rPr lang="en-GB" sz="5500" dirty="0">
                <a:latin typeface="Arial"/>
                <a:ea typeface="Calibri"/>
                <a:cs typeface="Arial"/>
              </a:rPr>
              <a:t>. [online] Available at: https://www.tutor2u.net/psychology/reference/</a:t>
            </a:r>
            <a:r>
              <a:rPr lang="en-GB" sz="5500" dirty="0" err="1">
                <a:latin typeface="Arial"/>
                <a:ea typeface="Calibri"/>
                <a:cs typeface="Arial"/>
              </a:rPr>
              <a:t>bowlbys-theory-of-attachment?srsltid</a:t>
            </a:r>
            <a:r>
              <a:rPr lang="en-GB" sz="5500" dirty="0">
                <a:latin typeface="Arial"/>
                <a:ea typeface="Calibri"/>
                <a:cs typeface="Arial"/>
              </a:rPr>
              <a:t>=afmboopjmqwjoehug49wgxusvnehum4ngb7nrd_p1yowt9gsnquzijug [Accessed 11 July 2026].</a:t>
            </a:r>
            <a:endParaRPr lang="en-GB" sz="5500" dirty="0">
              <a:latin typeface="Arial"/>
              <a:cs typeface="Arial"/>
            </a:endParaRPr>
          </a:p>
          <a:p>
            <a:pPr marL="0" indent="0">
              <a:buNone/>
            </a:pPr>
            <a:r>
              <a:rPr lang="en-GB" sz="5500" dirty="0">
                <a:latin typeface="Arial"/>
                <a:ea typeface="Calibri"/>
                <a:cs typeface="Arial"/>
              </a:rPr>
              <a:t> ​</a:t>
            </a:r>
          </a:p>
          <a:p>
            <a:pPr marL="0" indent="0">
              <a:buNone/>
            </a:pPr>
            <a:endParaRPr lang="en-GB" sz="1400" dirty="0">
              <a:latin typeface="Calibri"/>
              <a:ea typeface="Calibri"/>
              <a:cs typeface="Calibri"/>
            </a:endParaRPr>
          </a:p>
          <a:p>
            <a:pPr marL="0" indent="0">
              <a:buNone/>
            </a:pPr>
            <a:r>
              <a:rPr lang="en-GB" sz="1400" dirty="0">
                <a:latin typeface="Calibri"/>
                <a:ea typeface="Calibri"/>
                <a:cs typeface="Calibri"/>
              </a:rPr>
              <a:t> ​</a:t>
            </a:r>
            <a:endParaRPr lang="en-GB" dirty="0"/>
          </a:p>
          <a:p>
            <a:endParaRPr lang="en-GB" sz="1400" dirty="0">
              <a:latin typeface="Arial"/>
              <a:ea typeface="Calibri"/>
              <a:cs typeface="Arial"/>
            </a:endParaRPr>
          </a:p>
          <a:p>
            <a:pPr marL="0" indent="0">
              <a:buNone/>
            </a:pPr>
            <a:r>
              <a:rPr lang="en-GB" sz="1400" dirty="0">
                <a:latin typeface="Arial"/>
                <a:ea typeface="+mn-lt"/>
                <a:cs typeface="Arial"/>
              </a:rPr>
              <a:t>  ​</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1900</Words>
  <Application>Microsoft Macintosh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Batang</vt:lpstr>
      <vt:lpstr>Aptos</vt:lpstr>
      <vt:lpstr>Aptos Display</vt:lpstr>
      <vt:lpstr>Arial</vt:lpstr>
      <vt:lpstr>Calibri</vt:lpstr>
      <vt:lpstr>Office Theme</vt:lpstr>
      <vt:lpstr>  Student name: Hanna Kamaran Student number: 2438805 Lecturer’s name: Ziko Shepard </vt:lpstr>
      <vt:lpstr>INTRODUCTION</vt:lpstr>
      <vt:lpstr> John Bowlby – Attachment theory</vt:lpstr>
      <vt:lpstr>THEORY LINKED TO CASE STUDY</vt:lpstr>
      <vt:lpstr>STRATEGIES TO HELP…</vt:lpstr>
      <vt:lpstr>FACTORS AFFECTING DEVELOPMENT: Environmental and Biological Factors </vt:lpstr>
      <vt:lpstr>STRENGTHS OF THEORY</vt:lpstr>
      <vt:lpstr>          LIMITATIONS OF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Hanna Kamaran Student number: 2438805 Lecturer’s name: Ziko Shepard </dc:title>
  <dc:creator>Farah Wiita</dc:creator>
  <cp:lastModifiedBy>Hanna Kamaran (2438805)</cp:lastModifiedBy>
  <cp:revision>1</cp:revision>
  <dcterms:created xsi:type="dcterms:W3CDTF">2025-10-14T20:52:47Z</dcterms:created>
  <dcterms:modified xsi:type="dcterms:W3CDTF">2026-07-12T23:12:55Z</dcterms:modified>
</cp:coreProperties>
</file>