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70" r:id="rId13"/>
    <p:sldId id="271" r:id="rId14"/>
    <p:sldId id="272" r:id="rId15"/>
    <p:sldId id="274" r:id="rId16"/>
    <p:sldId id="275" r:id="rId17"/>
    <p:sldId id="280" r:id="rId18"/>
    <p:sldId id="276" r:id="rId19"/>
    <p:sldId id="268" r:id="rId20"/>
    <p:sldId id="277" r:id="rId21"/>
    <p:sldId id="278" r:id="rId22"/>
    <p:sldId id="279" r:id="rId23"/>
    <p:sldId id="281" r:id="rId24"/>
    <p:sldId id="282" r:id="rId25"/>
    <p:sldId id="283" r:id="rId26"/>
    <p:sldId id="284" r:id="rId27"/>
    <p:sldId id="285" r:id="rId28"/>
    <p:sldId id="286" r:id="rId29"/>
  </p:sldIdLst>
  <p:sldSz cx="12192000" cy="6858000"/>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06A64D-E20B-77B9-321B-28CFD9D0B568}" v="3" dt="2026-03-14T23:08:27.603"/>
    <p1510:client id="{5913FB40-575C-8399-7B75-B978C548AE60}" v="19" dt="2026-03-14T14:06:40.820"/>
    <p1510:client id="{66C1190F-51CC-BBF5-1BE8-C7B0F512AE69}" v="183" dt="2026-03-15T13:09:10.517"/>
    <p1510:client id="{8CB1B166-3029-2C12-25AD-2989F53E373E}" v="20" dt="2026-03-14T22:50:37.844"/>
    <p1510:client id="{9DFFD1BB-D8A7-4839-80DD-F047D0EB2071}" v="304" dt="2026-03-16T07:56:03.628"/>
    <p1510:client id="{D9976874-C933-F6F0-7B37-0DB9D83EBC39}" v="116" dt="2026-03-15T18:16:30.065"/>
    <p1510:client id="{E559449F-F454-0BBB-6EFF-A477AE55FA81}" v="445" dt="2026-03-16T13:41:33.1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Заглавен слайд">
    <p:spTree>
      <p:nvGrpSpPr>
        <p:cNvPr id="1" name=""/>
        <p:cNvGrpSpPr/>
        <p:nvPr/>
      </p:nvGrpSpPr>
      <p:grpSpPr>
        <a:xfrm>
          <a:off x="0" y="0"/>
          <a:ext cx="0" cy="0"/>
          <a:chOff x="0" y="0"/>
          <a:chExt cx="0" cy="0"/>
        </a:xfrm>
      </p:grpSpPr>
      <p:sp>
        <p:nvSpPr>
          <p:cNvPr id="2" name="Заглавие 1"/>
          <p:cNvSpPr>
            <a:spLocks noGrp="1"/>
          </p:cNvSpPr>
          <p:nvPr>
            <p:ph type="ctrTitle"/>
          </p:nvPr>
        </p:nvSpPr>
        <p:spPr>
          <a:xfrm>
            <a:off x="1524000" y="1122363"/>
            <a:ext cx="9144000" cy="2387600"/>
          </a:xfrm>
        </p:spPr>
        <p:txBody>
          <a:bodyPr anchor="b"/>
          <a:lstStyle>
            <a:lvl1pPr algn="ctr">
              <a:defRPr sz="6000"/>
            </a:lvl1pPr>
          </a:lstStyle>
          <a:p>
            <a:r>
              <a:rPr lang="bg-BG"/>
              <a:t>Редакт. стил загл. образец</a:t>
            </a:r>
          </a:p>
        </p:txBody>
      </p:sp>
      <p:sp>
        <p:nvSpPr>
          <p:cNvPr id="3" name="Подзаглавие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bg-BG"/>
              <a:t>Щракнете за редакция стил подзагл. обр.</a:t>
            </a:r>
          </a:p>
        </p:txBody>
      </p:sp>
      <p:sp>
        <p:nvSpPr>
          <p:cNvPr id="4" name="Контейнер за дата 3"/>
          <p:cNvSpPr>
            <a:spLocks noGrp="1"/>
          </p:cNvSpPr>
          <p:nvPr>
            <p:ph type="dt" sz="half" idx="10"/>
          </p:nvPr>
        </p:nvSpPr>
        <p:spPr/>
        <p:txBody>
          <a:bodyPr/>
          <a:lstStyle/>
          <a:p>
            <a:fld id="{3E104224-5F53-4681-B114-4FDA2DEB297A}" type="datetimeFigureOut">
              <a:rPr lang="bg-BG" smtClean="0"/>
              <a:t>16.3.2026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31682347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лавие и съдържание">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a:t>Редакт. стил загл. образец</a:t>
            </a:r>
          </a:p>
        </p:txBody>
      </p:sp>
      <p:sp>
        <p:nvSpPr>
          <p:cNvPr id="3" name="Контейнер за съдържание 2"/>
          <p:cNvSpPr>
            <a:spLocks noGrp="1"/>
          </p:cNvSpPr>
          <p:nvPr>
            <p:ph idx="1"/>
          </p:nvPr>
        </p:nvSpPr>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p:cNvSpPr>
            <a:spLocks noGrp="1"/>
          </p:cNvSpPr>
          <p:nvPr>
            <p:ph type="dt" sz="half" idx="10"/>
          </p:nvPr>
        </p:nvSpPr>
        <p:spPr/>
        <p:txBody>
          <a:bodyPr/>
          <a:lstStyle/>
          <a:p>
            <a:fld id="{3E104224-5F53-4681-B114-4FDA2DEB297A}" type="datetimeFigureOut">
              <a:rPr lang="bg-BG" smtClean="0"/>
              <a:t>16.3.2026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206752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лавка на секция">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1850" y="1709738"/>
            <a:ext cx="10515600" cy="2852737"/>
          </a:xfrm>
        </p:spPr>
        <p:txBody>
          <a:bodyPr anchor="b"/>
          <a:lstStyle>
            <a:lvl1pPr>
              <a:defRPr sz="6000"/>
            </a:lvl1pPr>
          </a:lstStyle>
          <a:p>
            <a:r>
              <a:rPr lang="bg-BG"/>
              <a:t>Редакт. стил загл. образец</a:t>
            </a:r>
          </a:p>
        </p:txBody>
      </p:sp>
      <p:sp>
        <p:nvSpPr>
          <p:cNvPr id="3" name="Текстов контейнер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bg-BG"/>
              <a:t>Щракнете, за да редактирате стиловете на текста в образеца</a:t>
            </a:r>
          </a:p>
        </p:txBody>
      </p:sp>
      <p:sp>
        <p:nvSpPr>
          <p:cNvPr id="4" name="Контейнер за дата 3"/>
          <p:cNvSpPr>
            <a:spLocks noGrp="1"/>
          </p:cNvSpPr>
          <p:nvPr>
            <p:ph type="dt" sz="half" idx="10"/>
          </p:nvPr>
        </p:nvSpPr>
        <p:spPr/>
        <p:txBody>
          <a:bodyPr/>
          <a:lstStyle/>
          <a:p>
            <a:fld id="{3E104224-5F53-4681-B114-4FDA2DEB297A}" type="datetimeFigureOut">
              <a:rPr lang="bg-BG" smtClean="0"/>
              <a:t>16.3.2026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1008347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е съдържания">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a:t>Редакт. стил загл. образец</a:t>
            </a:r>
          </a:p>
        </p:txBody>
      </p:sp>
      <p:sp>
        <p:nvSpPr>
          <p:cNvPr id="3" name="Контейнер за съдържание 2"/>
          <p:cNvSpPr>
            <a:spLocks noGrp="1"/>
          </p:cNvSpPr>
          <p:nvPr>
            <p:ph sz="half" idx="1"/>
          </p:nvPr>
        </p:nvSpPr>
        <p:spPr>
          <a:xfrm>
            <a:off x="838200" y="1825625"/>
            <a:ext cx="5181600" cy="435133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съдържание 3"/>
          <p:cNvSpPr>
            <a:spLocks noGrp="1"/>
          </p:cNvSpPr>
          <p:nvPr>
            <p:ph sz="half" idx="2"/>
          </p:nvPr>
        </p:nvSpPr>
        <p:spPr>
          <a:xfrm>
            <a:off x="6172200" y="1825625"/>
            <a:ext cx="5181600" cy="435133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5" name="Контейнер за дата 4"/>
          <p:cNvSpPr>
            <a:spLocks noGrp="1"/>
          </p:cNvSpPr>
          <p:nvPr>
            <p:ph type="dt" sz="half" idx="10"/>
          </p:nvPr>
        </p:nvSpPr>
        <p:spPr/>
        <p:txBody>
          <a:bodyPr/>
          <a:lstStyle/>
          <a:p>
            <a:fld id="{3E104224-5F53-4681-B114-4FDA2DEB297A}" type="datetimeFigureOut">
              <a:rPr lang="bg-BG" smtClean="0"/>
              <a:t>16.3.2026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1138668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9788" y="365125"/>
            <a:ext cx="10515600" cy="1325563"/>
          </a:xfrm>
        </p:spPr>
        <p:txBody>
          <a:bodyPr/>
          <a:lstStyle/>
          <a:p>
            <a:r>
              <a:rPr lang="bg-BG"/>
              <a:t>Редакт. стил загл. образец</a:t>
            </a:r>
          </a:p>
        </p:txBody>
      </p:sp>
      <p:sp>
        <p:nvSpPr>
          <p:cNvPr id="3" name="Текстов контейнер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Щракнете, за да редактирате стиловете на текста в образеца</a:t>
            </a:r>
          </a:p>
        </p:txBody>
      </p:sp>
      <p:sp>
        <p:nvSpPr>
          <p:cNvPr id="4" name="Контейнер за съдържание 3"/>
          <p:cNvSpPr>
            <a:spLocks noGrp="1"/>
          </p:cNvSpPr>
          <p:nvPr>
            <p:ph sz="half" idx="2"/>
          </p:nvPr>
        </p:nvSpPr>
        <p:spPr>
          <a:xfrm>
            <a:off x="839788" y="2505075"/>
            <a:ext cx="5157787" cy="368458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5" name="Текстов контейнер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Щракнете, за да редактирате стиловете на текста в образеца</a:t>
            </a:r>
          </a:p>
        </p:txBody>
      </p:sp>
      <p:sp>
        <p:nvSpPr>
          <p:cNvPr id="6" name="Контейнер за съдържание 5"/>
          <p:cNvSpPr>
            <a:spLocks noGrp="1"/>
          </p:cNvSpPr>
          <p:nvPr>
            <p:ph sz="quarter" idx="4"/>
          </p:nvPr>
        </p:nvSpPr>
        <p:spPr>
          <a:xfrm>
            <a:off x="6172200" y="2505075"/>
            <a:ext cx="5183188" cy="368458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7" name="Контейнер за дата 6"/>
          <p:cNvSpPr>
            <a:spLocks noGrp="1"/>
          </p:cNvSpPr>
          <p:nvPr>
            <p:ph type="dt" sz="half" idx="10"/>
          </p:nvPr>
        </p:nvSpPr>
        <p:spPr/>
        <p:txBody>
          <a:bodyPr/>
          <a:lstStyle/>
          <a:p>
            <a:fld id="{3E104224-5F53-4681-B114-4FDA2DEB297A}" type="datetimeFigureOut">
              <a:rPr lang="bg-BG" smtClean="0"/>
              <a:t>16.3.2026 г.</a:t>
            </a:fld>
            <a:endParaRPr lang="bg-BG"/>
          </a:p>
        </p:txBody>
      </p:sp>
      <p:sp>
        <p:nvSpPr>
          <p:cNvPr id="8" name="Контейнер за долния колонтитул 7"/>
          <p:cNvSpPr>
            <a:spLocks noGrp="1"/>
          </p:cNvSpPr>
          <p:nvPr>
            <p:ph type="ftr" sz="quarter" idx="11"/>
          </p:nvPr>
        </p:nvSpPr>
        <p:spPr/>
        <p:txBody>
          <a:bodyPr/>
          <a:lstStyle/>
          <a:p>
            <a:endParaRPr lang="bg-BG"/>
          </a:p>
        </p:txBody>
      </p:sp>
      <p:sp>
        <p:nvSpPr>
          <p:cNvPr id="9" name="Контейнер за номер на слайда 8"/>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479854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Само заглавие">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a:t>Редакт. стил загл. образец</a:t>
            </a:r>
          </a:p>
        </p:txBody>
      </p:sp>
      <p:sp>
        <p:nvSpPr>
          <p:cNvPr id="3" name="Контейнер за дата 2"/>
          <p:cNvSpPr>
            <a:spLocks noGrp="1"/>
          </p:cNvSpPr>
          <p:nvPr>
            <p:ph type="dt" sz="half" idx="10"/>
          </p:nvPr>
        </p:nvSpPr>
        <p:spPr/>
        <p:txBody>
          <a:bodyPr/>
          <a:lstStyle/>
          <a:p>
            <a:fld id="{3E104224-5F53-4681-B114-4FDA2DEB297A}" type="datetimeFigureOut">
              <a:rPr lang="bg-BG" smtClean="0"/>
              <a:t>16.3.2026 г.</a:t>
            </a:fld>
            <a:endParaRPr lang="bg-BG"/>
          </a:p>
        </p:txBody>
      </p:sp>
      <p:sp>
        <p:nvSpPr>
          <p:cNvPr id="4" name="Контейнер за долния колонтитул 3"/>
          <p:cNvSpPr>
            <a:spLocks noGrp="1"/>
          </p:cNvSpPr>
          <p:nvPr>
            <p:ph type="ftr" sz="quarter" idx="11"/>
          </p:nvPr>
        </p:nvSpPr>
        <p:spPr/>
        <p:txBody>
          <a:bodyPr/>
          <a:lstStyle/>
          <a:p>
            <a:endParaRPr lang="bg-BG"/>
          </a:p>
        </p:txBody>
      </p:sp>
      <p:sp>
        <p:nvSpPr>
          <p:cNvPr id="5" name="Контейнер за номер на слайда 4"/>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19079840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разен">
    <p:spTree>
      <p:nvGrpSpPr>
        <p:cNvPr id="1" name=""/>
        <p:cNvGrpSpPr/>
        <p:nvPr/>
      </p:nvGrpSpPr>
      <p:grpSpPr>
        <a:xfrm>
          <a:off x="0" y="0"/>
          <a:ext cx="0" cy="0"/>
          <a:chOff x="0" y="0"/>
          <a:chExt cx="0" cy="0"/>
        </a:xfrm>
      </p:grpSpPr>
      <p:sp>
        <p:nvSpPr>
          <p:cNvPr id="2" name="Контейнер за дата 1"/>
          <p:cNvSpPr>
            <a:spLocks noGrp="1"/>
          </p:cNvSpPr>
          <p:nvPr>
            <p:ph type="dt" sz="half" idx="10"/>
          </p:nvPr>
        </p:nvSpPr>
        <p:spPr/>
        <p:txBody>
          <a:bodyPr/>
          <a:lstStyle/>
          <a:p>
            <a:fld id="{3E104224-5F53-4681-B114-4FDA2DEB297A}" type="datetimeFigureOut">
              <a:rPr lang="bg-BG" smtClean="0"/>
              <a:t>16.3.2026 г.</a:t>
            </a:fld>
            <a:endParaRPr lang="bg-BG"/>
          </a:p>
        </p:txBody>
      </p:sp>
      <p:sp>
        <p:nvSpPr>
          <p:cNvPr id="3" name="Контейнер за долния колонтитул 2"/>
          <p:cNvSpPr>
            <a:spLocks noGrp="1"/>
          </p:cNvSpPr>
          <p:nvPr>
            <p:ph type="ftr" sz="quarter" idx="11"/>
          </p:nvPr>
        </p:nvSpPr>
        <p:spPr/>
        <p:txBody>
          <a:bodyPr/>
          <a:lstStyle/>
          <a:p>
            <a:endParaRPr lang="bg-BG"/>
          </a:p>
        </p:txBody>
      </p:sp>
      <p:sp>
        <p:nvSpPr>
          <p:cNvPr id="4" name="Контейнер за номер на слайда 3"/>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2923044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Съдържание с надпис">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9788" y="457200"/>
            <a:ext cx="3932237" cy="1600200"/>
          </a:xfrm>
        </p:spPr>
        <p:txBody>
          <a:bodyPr anchor="b"/>
          <a:lstStyle>
            <a:lvl1pPr>
              <a:defRPr sz="3200"/>
            </a:lvl1pPr>
          </a:lstStyle>
          <a:p>
            <a:r>
              <a:rPr lang="bg-BG"/>
              <a:t>Редакт. стил загл. образец</a:t>
            </a:r>
          </a:p>
        </p:txBody>
      </p:sp>
      <p:sp>
        <p:nvSpPr>
          <p:cNvPr id="3" name="Контейнер за съдържание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Текстов контейне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a:t>Щракнете, за да редактирате стиловете на текста в образеца</a:t>
            </a:r>
          </a:p>
        </p:txBody>
      </p:sp>
      <p:sp>
        <p:nvSpPr>
          <p:cNvPr id="5" name="Контейнер за дата 4"/>
          <p:cNvSpPr>
            <a:spLocks noGrp="1"/>
          </p:cNvSpPr>
          <p:nvPr>
            <p:ph type="dt" sz="half" idx="10"/>
          </p:nvPr>
        </p:nvSpPr>
        <p:spPr/>
        <p:txBody>
          <a:bodyPr/>
          <a:lstStyle/>
          <a:p>
            <a:fld id="{3E104224-5F53-4681-B114-4FDA2DEB297A}" type="datetimeFigureOut">
              <a:rPr lang="bg-BG" smtClean="0"/>
              <a:t>16.3.2026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489530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Картина с надпис">
    <p:spTree>
      <p:nvGrpSpPr>
        <p:cNvPr id="1" name=""/>
        <p:cNvGrpSpPr/>
        <p:nvPr/>
      </p:nvGrpSpPr>
      <p:grpSpPr>
        <a:xfrm>
          <a:off x="0" y="0"/>
          <a:ext cx="0" cy="0"/>
          <a:chOff x="0" y="0"/>
          <a:chExt cx="0" cy="0"/>
        </a:xfrm>
      </p:grpSpPr>
      <p:sp>
        <p:nvSpPr>
          <p:cNvPr id="2" name="Заглавие 1"/>
          <p:cNvSpPr>
            <a:spLocks noGrp="1"/>
          </p:cNvSpPr>
          <p:nvPr>
            <p:ph type="title"/>
          </p:nvPr>
        </p:nvSpPr>
        <p:spPr>
          <a:xfrm>
            <a:off x="839788" y="457200"/>
            <a:ext cx="3932237" cy="1600200"/>
          </a:xfrm>
        </p:spPr>
        <p:txBody>
          <a:bodyPr anchor="b"/>
          <a:lstStyle>
            <a:lvl1pPr>
              <a:defRPr sz="3200"/>
            </a:lvl1pPr>
          </a:lstStyle>
          <a:p>
            <a:r>
              <a:rPr lang="bg-BG"/>
              <a:t>Редакт. стил загл. образец</a:t>
            </a:r>
          </a:p>
        </p:txBody>
      </p:sp>
      <p:sp>
        <p:nvSpPr>
          <p:cNvPr id="3" name="Контейнер за картина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bg-BG"/>
          </a:p>
        </p:txBody>
      </p:sp>
      <p:sp>
        <p:nvSpPr>
          <p:cNvPr id="4" name="Текстов контейнер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a:t>Щракнете, за да редактирате стиловете на текста в образеца</a:t>
            </a:r>
          </a:p>
        </p:txBody>
      </p:sp>
      <p:sp>
        <p:nvSpPr>
          <p:cNvPr id="5" name="Контейнер за дата 4"/>
          <p:cNvSpPr>
            <a:spLocks noGrp="1"/>
          </p:cNvSpPr>
          <p:nvPr>
            <p:ph type="dt" sz="half" idx="10"/>
          </p:nvPr>
        </p:nvSpPr>
        <p:spPr/>
        <p:txBody>
          <a:bodyPr/>
          <a:lstStyle/>
          <a:p>
            <a:fld id="{3E104224-5F53-4681-B114-4FDA2DEB297A}" type="datetimeFigureOut">
              <a:rPr lang="bg-BG" smtClean="0"/>
              <a:t>16.3.2026 г.</a:t>
            </a:fld>
            <a:endParaRPr lang="bg-BG"/>
          </a:p>
        </p:txBody>
      </p:sp>
      <p:sp>
        <p:nvSpPr>
          <p:cNvPr id="6" name="Контейнер за долния колонтитул 5"/>
          <p:cNvSpPr>
            <a:spLocks noGrp="1"/>
          </p:cNvSpPr>
          <p:nvPr>
            <p:ph type="ftr" sz="quarter" idx="11"/>
          </p:nvPr>
        </p:nvSpPr>
        <p:spPr/>
        <p:txBody>
          <a:bodyPr/>
          <a:lstStyle/>
          <a:p>
            <a:endParaRPr lang="bg-BG"/>
          </a:p>
        </p:txBody>
      </p:sp>
      <p:sp>
        <p:nvSpPr>
          <p:cNvPr id="7" name="Контейнер за номер на слайда 6"/>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1187967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лавие и вертикален текст">
    <p:spTree>
      <p:nvGrpSpPr>
        <p:cNvPr id="1" name=""/>
        <p:cNvGrpSpPr/>
        <p:nvPr/>
      </p:nvGrpSpPr>
      <p:grpSpPr>
        <a:xfrm>
          <a:off x="0" y="0"/>
          <a:ext cx="0" cy="0"/>
          <a:chOff x="0" y="0"/>
          <a:chExt cx="0" cy="0"/>
        </a:xfrm>
      </p:grpSpPr>
      <p:sp>
        <p:nvSpPr>
          <p:cNvPr id="2" name="Заглавие 1"/>
          <p:cNvSpPr>
            <a:spLocks noGrp="1"/>
          </p:cNvSpPr>
          <p:nvPr>
            <p:ph type="title"/>
          </p:nvPr>
        </p:nvSpPr>
        <p:spPr/>
        <p:txBody>
          <a:bodyPr/>
          <a:lstStyle/>
          <a:p>
            <a:r>
              <a:rPr lang="bg-BG"/>
              <a:t>Редакт. стил загл. образец</a:t>
            </a:r>
          </a:p>
        </p:txBody>
      </p:sp>
      <p:sp>
        <p:nvSpPr>
          <p:cNvPr id="3" name="Контейнер за вертикален текст 2"/>
          <p:cNvSpPr>
            <a:spLocks noGrp="1"/>
          </p:cNvSpPr>
          <p:nvPr>
            <p:ph type="body" orient="vert" idx="1"/>
          </p:nvPr>
        </p:nvSpPr>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p:cNvSpPr>
            <a:spLocks noGrp="1"/>
          </p:cNvSpPr>
          <p:nvPr>
            <p:ph type="dt" sz="half" idx="10"/>
          </p:nvPr>
        </p:nvSpPr>
        <p:spPr/>
        <p:txBody>
          <a:bodyPr/>
          <a:lstStyle/>
          <a:p>
            <a:fld id="{3E104224-5F53-4681-B114-4FDA2DEB297A}" type="datetimeFigureOut">
              <a:rPr lang="bg-BG" smtClean="0"/>
              <a:t>16.3.2026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2611056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но заглавие и текст">
    <p:spTree>
      <p:nvGrpSpPr>
        <p:cNvPr id="1" name=""/>
        <p:cNvGrpSpPr/>
        <p:nvPr/>
      </p:nvGrpSpPr>
      <p:grpSpPr>
        <a:xfrm>
          <a:off x="0" y="0"/>
          <a:ext cx="0" cy="0"/>
          <a:chOff x="0" y="0"/>
          <a:chExt cx="0" cy="0"/>
        </a:xfrm>
      </p:grpSpPr>
      <p:sp>
        <p:nvSpPr>
          <p:cNvPr id="2" name="Вертикално заглавие 1"/>
          <p:cNvSpPr>
            <a:spLocks noGrp="1"/>
          </p:cNvSpPr>
          <p:nvPr>
            <p:ph type="title" orient="vert"/>
          </p:nvPr>
        </p:nvSpPr>
        <p:spPr>
          <a:xfrm>
            <a:off x="8724900" y="365125"/>
            <a:ext cx="2628900" cy="5811838"/>
          </a:xfrm>
        </p:spPr>
        <p:txBody>
          <a:bodyPr vert="eaVert"/>
          <a:lstStyle/>
          <a:p>
            <a:r>
              <a:rPr lang="bg-BG"/>
              <a:t>Редакт. стил загл. образец</a:t>
            </a:r>
          </a:p>
        </p:txBody>
      </p:sp>
      <p:sp>
        <p:nvSpPr>
          <p:cNvPr id="3" name="Контейнер за вертикален текст 2"/>
          <p:cNvSpPr>
            <a:spLocks noGrp="1"/>
          </p:cNvSpPr>
          <p:nvPr>
            <p:ph type="body" orient="vert" idx="1"/>
          </p:nvPr>
        </p:nvSpPr>
        <p:spPr>
          <a:xfrm>
            <a:off x="838200" y="365125"/>
            <a:ext cx="7734300" cy="5811838"/>
          </a:xfrm>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p:cNvSpPr>
            <a:spLocks noGrp="1"/>
          </p:cNvSpPr>
          <p:nvPr>
            <p:ph type="dt" sz="half" idx="10"/>
          </p:nvPr>
        </p:nvSpPr>
        <p:spPr/>
        <p:txBody>
          <a:bodyPr/>
          <a:lstStyle/>
          <a:p>
            <a:fld id="{3E104224-5F53-4681-B114-4FDA2DEB297A}" type="datetimeFigureOut">
              <a:rPr lang="bg-BG" smtClean="0"/>
              <a:t>16.3.2026 г.</a:t>
            </a:fld>
            <a:endParaRPr lang="bg-BG"/>
          </a:p>
        </p:txBody>
      </p:sp>
      <p:sp>
        <p:nvSpPr>
          <p:cNvPr id="5" name="Контейнер за долния колонтитул 4"/>
          <p:cNvSpPr>
            <a:spLocks noGrp="1"/>
          </p:cNvSpPr>
          <p:nvPr>
            <p:ph type="ftr" sz="quarter" idx="11"/>
          </p:nvPr>
        </p:nvSpPr>
        <p:spPr/>
        <p:txBody>
          <a:bodyPr/>
          <a:lstStyle/>
          <a:p>
            <a:endParaRPr lang="bg-BG"/>
          </a:p>
        </p:txBody>
      </p:sp>
      <p:sp>
        <p:nvSpPr>
          <p:cNvPr id="6" name="Контейнер за номер на слайда 5"/>
          <p:cNvSpPr>
            <a:spLocks noGrp="1"/>
          </p:cNvSpPr>
          <p:nvPr>
            <p:ph type="sldNum" sz="quarter" idx="12"/>
          </p:nvPr>
        </p:nvSpPr>
        <p:spPr/>
        <p:txBody>
          <a:bodyPr/>
          <a:lstStyle/>
          <a:p>
            <a:fld id="{9415E07B-6C49-45E8-9BB0-876BFAD0C1D8}" type="slidenum">
              <a:rPr lang="bg-BG" smtClean="0"/>
              <a:t>‹#›</a:t>
            </a:fld>
            <a:endParaRPr lang="bg-BG"/>
          </a:p>
        </p:txBody>
      </p:sp>
    </p:spTree>
    <p:extLst>
      <p:ext uri="{BB962C8B-B14F-4D97-AF65-F5344CB8AC3E}">
        <p14:creationId xmlns:p14="http://schemas.microsoft.com/office/powerpoint/2010/main" val="2587108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заглавие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bg-BG"/>
              <a:t>Редакт. стил загл. образец</a:t>
            </a:r>
          </a:p>
        </p:txBody>
      </p:sp>
      <p:sp>
        <p:nvSpPr>
          <p:cNvPr id="3" name="Текстов контейне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p>
        </p:txBody>
      </p:sp>
      <p:sp>
        <p:nvSpPr>
          <p:cNvPr id="4" name="Контейнер за 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E104224-5F53-4681-B114-4FDA2DEB297A}" type="datetimeFigureOut">
              <a:rPr lang="bg-BG" smtClean="0"/>
              <a:t>16.3.2026 г.</a:t>
            </a:fld>
            <a:endParaRPr lang="bg-BG"/>
          </a:p>
        </p:txBody>
      </p:sp>
      <p:sp>
        <p:nvSpPr>
          <p:cNvPr id="5" name="Контейнер за долния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bg-BG"/>
          </a:p>
        </p:txBody>
      </p:sp>
      <p:sp>
        <p:nvSpPr>
          <p:cNvPr id="6" name="Контейнер за номер на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415E07B-6C49-45E8-9BB0-876BFAD0C1D8}" type="slidenum">
              <a:rPr lang="bg-BG" smtClean="0"/>
              <a:t>‹#›</a:t>
            </a:fld>
            <a:endParaRPr lang="bg-BG"/>
          </a:p>
        </p:txBody>
      </p:sp>
    </p:spTree>
    <p:extLst>
      <p:ext uri="{BB962C8B-B14F-4D97-AF65-F5344CB8AC3E}">
        <p14:creationId xmlns:p14="http://schemas.microsoft.com/office/powerpoint/2010/main" val="33753343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eathealthnutrition.com/what_is_a_cardiovasculardisease.html" TargetMode="External"/><Relationship Id="rId7" Type="http://schemas.openxmlformats.org/officeDocument/2006/relationships/hyperlink" Target="https://bjgp.org/content/66/645/e288" TargetMode="External"/><Relationship Id="rId2" Type="http://schemas.openxmlformats.org/officeDocument/2006/relationships/hyperlink" Target="https://www.aans.org/patients/conditions-treatments/cerebrovascular-disease/" TargetMode="External"/><Relationship Id="rId1" Type="http://schemas.openxmlformats.org/officeDocument/2006/relationships/slideLayout" Target="../slideLayouts/slideLayout2.xml"/><Relationship Id="rId6" Type="http://schemas.openxmlformats.org/officeDocument/2006/relationships/hyperlink" Target="https://www.yearofcare.co.uk/wp-content/uploads/2024/06/delivering-better-services-for-people-with-long-term-conditions.pdf" TargetMode="External"/><Relationship Id="rId5" Type="http://schemas.openxmlformats.org/officeDocument/2006/relationships/hyperlink" Target="https://blog.thyrocare.com/assessing-the-risk-factors-of-cardiovascular-diseases/" TargetMode="External"/><Relationship Id="rId4" Type="http://schemas.openxmlformats.org/officeDocument/2006/relationships/hyperlink" Target="https://doi.org/10.1093/cvr/cvac053"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lordslibrary.parliament.uk/cardiovascular-disease-what-is-the-government-doing-about-englands-leading-cause-of-premature-death/" TargetMode="External"/><Relationship Id="rId3" Type="http://schemas.openxmlformats.org/officeDocument/2006/relationships/hyperlink" Target="https://doi.org/10.3389/fpsyt.2016.00033" TargetMode="External"/><Relationship Id="rId7" Type="http://schemas.openxmlformats.org/officeDocument/2006/relationships/hyperlink" Target="https://www.ncbi.nlm.nih.gov/books/NBK535419/" TargetMode="External"/><Relationship Id="rId2" Type="http://schemas.openxmlformats.org/officeDocument/2006/relationships/hyperlink" Target="https://doi.org/10.1093/eurheartj/ehaf323" TargetMode="External"/><Relationship Id="rId1" Type="http://schemas.openxmlformats.org/officeDocument/2006/relationships/slideLayout" Target="../slideLayouts/slideLayout2.xml"/><Relationship Id="rId6" Type="http://schemas.openxmlformats.org/officeDocument/2006/relationships/hyperlink" Target="https://www.sciencedirect.com/science/article/abs/pii/S0006322303005687" TargetMode="External"/><Relationship Id="rId5" Type="http://schemas.openxmlformats.org/officeDocument/2006/relationships/hyperlink" Target="https://www.ncbi.nlm.nih.gov/books/NBK11767/?report=reader" TargetMode="External"/><Relationship Id="rId4" Type="http://schemas.openxmlformats.org/officeDocument/2006/relationships/hyperlink" Target="https://doi.org/10.1161/CIRCRESAHA.116.308413" TargetMode="External"/><Relationship Id="rId9" Type="http://schemas.openxmlformats.org/officeDocument/2006/relationships/hyperlink" Target="https://www.mayoclinic.org/diseases-conditions/heart-disease/diagnosis-treatment/drc-20353124"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s://www.nhs.uk/conditions/coronary-heart-disease/prevention/" TargetMode="External"/><Relationship Id="rId3" Type="http://schemas.openxmlformats.org/officeDocument/2006/relationships/hyperlink" Target="https://www.england.nhs.uk/wp-content/uploads/2022/06/cvd-prevention-recovery-briefing-june-2022.pdf" TargetMode="External"/><Relationship Id="rId7" Type="http://schemas.openxmlformats.org/officeDocument/2006/relationships/hyperlink" Target="https://www.nhs.uk/conditions/coronary-heart-disease/treatment/?utm_source=chatgpt.com" TargetMode="External"/><Relationship Id="rId2" Type="http://schemas.openxmlformats.org/officeDocument/2006/relationships/hyperlink" Target="https://www.wifor.com/en/socioeconomic-burden-of-cardiovascular-disease/" TargetMode="External"/><Relationship Id="rId1" Type="http://schemas.openxmlformats.org/officeDocument/2006/relationships/slideLayout" Target="../slideLayouts/slideLayout2.xml"/><Relationship Id="rId6" Type="http://schemas.openxmlformats.org/officeDocument/2006/relationships/hyperlink" Target="https://www.nhs.uk/conditions/stroke/symptoms/" TargetMode="External"/><Relationship Id="rId5" Type="http://schemas.openxmlformats.org/officeDocument/2006/relationships/hyperlink" Target="https://www.nhs.uk/conditions/peripheral-arterial-disease-pad/" TargetMode="External"/><Relationship Id="rId10" Type="http://schemas.openxmlformats.org/officeDocument/2006/relationships/hyperlink" Target="https://www.nhs.uk/conditions/heart-failure/treatment/?utm_source=chatgpt.com" TargetMode="External"/><Relationship Id="rId4" Type="http://schemas.openxmlformats.org/officeDocument/2006/relationships/hyperlink" Target="https://www.nhs.uk/conditions/atherosclerosis/" TargetMode="External"/><Relationship Id="rId9" Type="http://schemas.openxmlformats.org/officeDocument/2006/relationships/hyperlink" Target="https://111.wales.nhs.uk/coronaryheartdisease/?utm_source=chatgpt.com"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www.researchgate.net/figure/Sign-and-symptoms-of-CVD_fig1_373410871" TargetMode="External"/><Relationship Id="rId3" Type="http://schemas.openxmlformats.org/officeDocument/2006/relationships/hyperlink" Target="https://www.england.nhs.uk/ourwork/clinical-policy/cvd/" TargetMode="External"/><Relationship Id="rId7" Type="http://schemas.openxmlformats.org/officeDocument/2006/relationships/hyperlink" Target="https://www.england.nhs.uk/personalisedcare/personal-health-budgets/" TargetMode="External"/><Relationship Id="rId2" Type="http://schemas.openxmlformats.org/officeDocument/2006/relationships/hyperlink" Target="https://www.nhs.uk/conditions/cardiovascular-disease/" TargetMode="External"/><Relationship Id="rId1" Type="http://schemas.openxmlformats.org/officeDocument/2006/relationships/slideLayout" Target="../slideLayouts/slideLayout2.xml"/><Relationship Id="rId6" Type="http://schemas.openxmlformats.org/officeDocument/2006/relationships/hyperlink" Target="https://www.england.nhs.uk/personalisedcare/social-prescribing/" TargetMode="External"/><Relationship Id="rId5" Type="http://schemas.openxmlformats.org/officeDocument/2006/relationships/hyperlink" Target="https://www.england.nhs.uk/personalisedcare/?utm_source=chatgpt.com" TargetMode="External"/><Relationship Id="rId4" Type="http://schemas.openxmlformats.org/officeDocument/2006/relationships/hyperlink" Target="https://www.england.nhs.uk/personalisedcare/comprehensive-model-of-personalised-care/" TargetMode="External"/><Relationship Id="rId9" Type="http://schemas.openxmlformats.org/officeDocument/2006/relationships/hyperlink" Target="https://www.nice.org.uk/guidance/ng238/resources/cardiovascular-disease-risk-assessment-and-reduction-including-lipid-modification-pdf-66143902851781"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nice.org.uk/guidance/qs100" TargetMode="External"/><Relationship Id="rId2" Type="http://schemas.openxmlformats.org/officeDocument/2006/relationships/hyperlink" Target="https://bnf.nice.org.uk/treatment-summaries/cardiovascular-disease-risk-assessment-and-prevention/" TargetMode="External"/><Relationship Id="rId1" Type="http://schemas.openxmlformats.org/officeDocument/2006/relationships/slideLayout" Target="../slideLayouts/slideLayout2.xml"/><Relationship Id="rId6" Type="http://schemas.openxmlformats.org/officeDocument/2006/relationships/hyperlink" Target="https://doi.org/10.1136/bmjopen-2015-010853?urlappend=%3Futm_source%3Dresearchgate.net%26utm_medium%3Darticle" TargetMode="External"/><Relationship Id="rId5" Type="http://schemas.openxmlformats.org/officeDocument/2006/relationships/hyperlink" Target="https://doi.org/10.1161/CIRCRESAHA.121.319811" TargetMode="External"/><Relationship Id="rId4" Type="http://schemas.openxmlformats.org/officeDocument/2006/relationships/hyperlink" Target="https://cks.nice.org.uk/topics/cvd-risk-assessment-management/background-information/risk-factors-for-cvd/?utm_source=chatgpt.com"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www.sign.ac.uk/assets/sign149.pdf?utm_source=chatgpt.com" TargetMode="External"/><Relationship Id="rId2" Type="http://schemas.openxmlformats.org/officeDocument/2006/relationships/hyperlink" Target="https://royalpapworth.nhs.uk/our-services/cardiology-services/interventional-cardiology?utm_source=chatgpt.com" TargetMode="External"/><Relationship Id="rId1" Type="http://schemas.openxmlformats.org/officeDocument/2006/relationships/slideLayout" Target="../slideLayouts/slideLayout2.xml"/><Relationship Id="rId6" Type="http://schemas.openxmlformats.org/officeDocument/2006/relationships/hyperlink" Target="https://www.who.int/news-room/fact-sheets/detail/cardiovascular-diseases-(cvds)" TargetMode="External"/><Relationship Id="rId5" Type="http://schemas.openxmlformats.org/officeDocument/2006/relationships/hyperlink" Target="https://doi.org/10.1161/JAHA.123.029765" TargetMode="External"/><Relationship Id="rId4" Type="http://schemas.openxmlformats.org/officeDocument/2006/relationships/hyperlink" Target="https://doi.org/10.1093/ehjqcco/qcaf01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tethoscope formed in a heart">
            <a:extLst>
              <a:ext uri="{FF2B5EF4-FFF2-40B4-BE49-F238E27FC236}">
                <a16:creationId xmlns:a16="http://schemas.microsoft.com/office/drawing/2014/main" id="{FD3913B7-1E4F-701B-826F-077F49C93898}"/>
              </a:ext>
            </a:extLst>
          </p:cNvPr>
          <p:cNvPicPr>
            <a:picLocks noChangeAspect="1"/>
          </p:cNvPicPr>
          <p:nvPr/>
        </p:nvPicPr>
        <p:blipFill>
          <a:blip r:embed="rId2">
            <a:alphaModFix amt="50000"/>
          </a:blip>
          <a:srcRect t="575" r="-2" b="12084"/>
          <a:stretch>
            <a:fillRect/>
          </a:stretch>
        </p:blipFill>
        <p:spPr>
          <a:xfrm>
            <a:off x="20" y="1"/>
            <a:ext cx="12191980" cy="6857999"/>
          </a:xfrm>
          <a:prstGeom prst="rect">
            <a:avLst/>
          </a:prstGeom>
        </p:spPr>
      </p:pic>
      <p:sp>
        <p:nvSpPr>
          <p:cNvPr id="2" name="Заглавие 1"/>
          <p:cNvSpPr>
            <a:spLocks noGrp="1"/>
          </p:cNvSpPr>
          <p:nvPr>
            <p:ph type="ctrTitle"/>
          </p:nvPr>
        </p:nvSpPr>
        <p:spPr>
          <a:xfrm>
            <a:off x="1182414" y="1582189"/>
            <a:ext cx="9144000" cy="995518"/>
          </a:xfrm>
        </p:spPr>
        <p:txBody>
          <a:bodyPr>
            <a:normAutofit/>
          </a:bodyPr>
          <a:lstStyle/>
          <a:p>
            <a:r>
              <a:rPr lang="bg-BG">
                <a:solidFill>
                  <a:srgbClr val="FFFFFF"/>
                </a:solidFill>
              </a:rPr>
              <a:t>Cardiovascular disease </a:t>
            </a:r>
          </a:p>
        </p:txBody>
      </p:sp>
      <p:sp>
        <p:nvSpPr>
          <p:cNvPr id="3" name="Подзаглавие 2"/>
          <p:cNvSpPr>
            <a:spLocks noGrp="1"/>
          </p:cNvSpPr>
          <p:nvPr>
            <p:ph type="subTitle" idx="1"/>
          </p:nvPr>
        </p:nvSpPr>
        <p:spPr>
          <a:xfrm>
            <a:off x="1524000" y="2832473"/>
            <a:ext cx="9144000" cy="3069084"/>
          </a:xfrm>
        </p:spPr>
        <p:txBody>
          <a:bodyPr vert="horz" lIns="91440" tIns="45720" rIns="91440" bIns="45720" rtlCol="0" anchor="t">
            <a:normAutofit/>
          </a:bodyPr>
          <a:lstStyle/>
          <a:p>
            <a:endParaRPr lang="bg-BG" sz="600">
              <a:solidFill>
                <a:srgbClr val="FFFFFF"/>
              </a:solidFill>
            </a:endParaRPr>
          </a:p>
          <a:p>
            <a:r>
              <a:rPr lang="bg-BG" sz="1800">
                <a:solidFill>
                  <a:srgbClr val="FFFFFF"/>
                </a:solidFill>
                <a:latin typeface="Arial"/>
                <a:ea typeface="+mn-lt"/>
                <a:cs typeface="Arial"/>
              </a:rPr>
              <a:t>Student name: Desislava Markova</a:t>
            </a:r>
            <a:endParaRPr lang="bg-BG" sz="1800">
              <a:solidFill>
                <a:srgbClr val="FFFFFF"/>
              </a:solidFill>
              <a:latin typeface="Arial"/>
              <a:cs typeface="Arial"/>
            </a:endParaRPr>
          </a:p>
          <a:p>
            <a:r>
              <a:rPr lang="bg-BG" sz="1800">
                <a:solidFill>
                  <a:srgbClr val="FFFFFF"/>
                </a:solidFill>
                <a:latin typeface="Arial"/>
                <a:ea typeface="+mn-lt"/>
                <a:cs typeface="Arial"/>
              </a:rPr>
              <a:t>Student number: 2512936</a:t>
            </a:r>
            <a:endParaRPr lang="bg-BG" sz="1800">
              <a:solidFill>
                <a:srgbClr val="FFFFFF"/>
              </a:solidFill>
              <a:latin typeface="Arial"/>
              <a:cs typeface="Arial"/>
            </a:endParaRPr>
          </a:p>
          <a:p>
            <a:r>
              <a:rPr lang="bg-BG" sz="1800">
                <a:solidFill>
                  <a:srgbClr val="FFFFFF"/>
                </a:solidFill>
                <a:latin typeface="Arial"/>
                <a:ea typeface="+mn-lt"/>
                <a:cs typeface="Arial"/>
              </a:rPr>
              <a:t>The module code and title: LCHS7003, Community Care and Management of Longer-term Conditions  </a:t>
            </a:r>
            <a:endParaRPr lang="bg-BG" sz="1800">
              <a:solidFill>
                <a:srgbClr val="FFFFFF"/>
              </a:solidFill>
              <a:latin typeface="Arial"/>
              <a:cs typeface="Arial"/>
            </a:endParaRPr>
          </a:p>
          <a:p>
            <a:r>
              <a:rPr lang="bg-BG" sz="1800">
                <a:solidFill>
                  <a:srgbClr val="FFFFFF"/>
                </a:solidFill>
                <a:latin typeface="Arial"/>
                <a:ea typeface="+mn-lt"/>
                <a:cs typeface="Arial"/>
              </a:rPr>
              <a:t>Lecturer’s name: Dr Raheela Shaikh</a:t>
            </a:r>
            <a:endParaRPr lang="bg-BG" sz="1800">
              <a:solidFill>
                <a:srgbClr val="FFFFFF"/>
              </a:solidFill>
              <a:latin typeface="Arial"/>
              <a:cs typeface="Arial"/>
            </a:endParaRPr>
          </a:p>
          <a:p>
            <a:r>
              <a:rPr lang="bg-BG" sz="1800">
                <a:solidFill>
                  <a:srgbClr val="FFFFFF"/>
                </a:solidFill>
                <a:latin typeface="Arial"/>
                <a:ea typeface="+mn-lt"/>
                <a:cs typeface="Arial"/>
              </a:rPr>
              <a:t>Assessment title: Component 2 Individual Presentation</a:t>
            </a:r>
            <a:endParaRPr lang="bg-BG" sz="1800">
              <a:solidFill>
                <a:srgbClr val="FFFFFF"/>
              </a:solidFill>
              <a:latin typeface="Arial"/>
              <a:cs typeface="Arial"/>
            </a:endParaRPr>
          </a:p>
          <a:p>
            <a:endParaRPr lang="bg-BG" sz="1800" b="1">
              <a:solidFill>
                <a:srgbClr val="FFFFFF"/>
              </a:solidFill>
              <a:latin typeface="Calibri"/>
              <a:ea typeface="Calibri"/>
              <a:cs typeface="Calibri"/>
            </a:endParaRPr>
          </a:p>
        </p:txBody>
      </p:sp>
    </p:spTree>
    <p:extLst>
      <p:ext uri="{BB962C8B-B14F-4D97-AF65-F5344CB8AC3E}">
        <p14:creationId xmlns:p14="http://schemas.microsoft.com/office/powerpoint/2010/main" val="174873010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Картина 3" descr="Картина, която съдържа безгръбначно&#10;&#10;Генерирано от ИИ съдържание може да е неправилно.">
            <a:extLst>
              <a:ext uri="{FF2B5EF4-FFF2-40B4-BE49-F238E27FC236}">
                <a16:creationId xmlns:a16="http://schemas.microsoft.com/office/drawing/2014/main" id="{247828D0-5B92-93B5-5679-A5350E9BE6F9}"/>
              </a:ext>
            </a:extLst>
          </p:cNvPr>
          <p:cNvPicPr>
            <a:picLocks noChangeAspect="1"/>
          </p:cNvPicPr>
          <p:nvPr/>
        </p:nvPicPr>
        <p:blipFill>
          <a:blip r:embed="rId2"/>
          <a:srcRect l="10125" r="33123"/>
          <a:stretch>
            <a:fillRect/>
          </a:stretch>
        </p:blipFill>
        <p:spPr>
          <a:xfrm>
            <a:off x="2522356" y="10"/>
            <a:ext cx="9669642" cy="6857990"/>
          </a:xfrm>
          <a:prstGeom prst="rect">
            <a:avLst/>
          </a:prstGeom>
        </p:spPr>
      </p:pic>
      <p:sp>
        <p:nvSpPr>
          <p:cNvPr id="26" name="Rectangle 25">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B1A7085E-5D14-19E2-1844-9BFA97C32471}"/>
              </a:ext>
            </a:extLst>
          </p:cNvPr>
          <p:cNvSpPr>
            <a:spLocks noGrp="1"/>
          </p:cNvSpPr>
          <p:nvPr>
            <p:ph type="title"/>
          </p:nvPr>
        </p:nvSpPr>
        <p:spPr>
          <a:xfrm>
            <a:off x="838200" y="365125"/>
            <a:ext cx="3822189" cy="476554"/>
          </a:xfrm>
        </p:spPr>
        <p:txBody>
          <a:bodyPr>
            <a:normAutofit fontScale="90000"/>
          </a:bodyPr>
          <a:lstStyle/>
          <a:p>
            <a:r>
              <a:rPr lang="bg-BG" sz="4000"/>
              <a:t>Defenition </a:t>
            </a:r>
          </a:p>
        </p:txBody>
      </p:sp>
      <p:sp>
        <p:nvSpPr>
          <p:cNvPr id="3" name="Контейнер за съдържание 2">
            <a:extLst>
              <a:ext uri="{FF2B5EF4-FFF2-40B4-BE49-F238E27FC236}">
                <a16:creationId xmlns:a16="http://schemas.microsoft.com/office/drawing/2014/main" id="{9E54E074-3CAD-9EC4-EA67-BA141601E006}"/>
              </a:ext>
            </a:extLst>
          </p:cNvPr>
          <p:cNvSpPr>
            <a:spLocks noGrp="1"/>
          </p:cNvSpPr>
          <p:nvPr>
            <p:ph idx="1"/>
          </p:nvPr>
        </p:nvSpPr>
        <p:spPr>
          <a:xfrm>
            <a:off x="363748" y="1053976"/>
            <a:ext cx="7916262" cy="5463334"/>
          </a:xfrm>
        </p:spPr>
        <p:txBody>
          <a:bodyPr vert="horz" lIns="91440" tIns="45720" rIns="91440" bIns="45720" rtlCol="0" anchor="t">
            <a:noAutofit/>
          </a:bodyPr>
          <a:lstStyle/>
          <a:p>
            <a:pPr marL="0" indent="0">
              <a:buNone/>
            </a:pPr>
            <a:r>
              <a:rPr lang="bg-BG" sz="2000" b="1">
                <a:latin typeface="Arial"/>
                <a:ea typeface="+mn-lt"/>
                <a:cs typeface="Arial"/>
              </a:rPr>
              <a:t>A term which is used for a group of conditions which affect the blood vessels and the heart (NHS, 2026). Furthermore, diseases of the cardiac muscle and of the vascular systems that supply the brain, heart, and other vital organs (Gaziano et al., 2006). These refer to 4 entities: </a:t>
            </a:r>
            <a:endParaRPr lang="bg-BG" sz="2000" b="1">
              <a:latin typeface="Arial"/>
              <a:cs typeface="Arial"/>
            </a:endParaRPr>
          </a:p>
          <a:p>
            <a:pPr marL="0" indent="0">
              <a:buNone/>
            </a:pPr>
            <a:r>
              <a:rPr lang="bg-BG" sz="2000" b="1">
                <a:latin typeface="Arial"/>
                <a:ea typeface="+mn-lt"/>
                <a:cs typeface="Arial"/>
              </a:rPr>
              <a:t>1. Coronary artery (heart) disease is decreased myocardial perfusion resulting in angina due to ischemia (myocardial infarction and/or heart failure) (</a:t>
            </a:r>
            <a:r>
              <a:rPr lang="bg-BG" sz="2000" b="1">
                <a:highlight>
                  <a:srgbClr val="FFFFFF"/>
                </a:highlight>
                <a:latin typeface="Arial"/>
                <a:ea typeface="+mn-lt"/>
                <a:cs typeface="Arial"/>
              </a:rPr>
              <a:t>Lopez, Ballard and Jan, 2023);</a:t>
            </a:r>
            <a:endParaRPr lang="bg-BG" sz="2000" b="1">
              <a:latin typeface="Arial"/>
              <a:ea typeface="+mn-lt"/>
              <a:cs typeface="Arial"/>
            </a:endParaRPr>
          </a:p>
          <a:p>
            <a:pPr marL="0" indent="0">
              <a:buNone/>
            </a:pPr>
            <a:r>
              <a:rPr lang="bg-BG" sz="2000" b="1">
                <a:latin typeface="Arial"/>
                <a:ea typeface="+mn-lt"/>
                <a:cs typeface="Arial"/>
              </a:rPr>
              <a:t>2. Aortic atherosclerosis -  arteries are narrowed, harder for blood to flow, risk of stroke and heart attack (NHS, 2023a);</a:t>
            </a:r>
          </a:p>
          <a:p>
            <a:pPr marL="0" indent="0">
              <a:buNone/>
            </a:pPr>
            <a:r>
              <a:rPr lang="bg-BG" sz="2000" b="1">
                <a:latin typeface="Arial"/>
                <a:ea typeface="+mn-lt"/>
                <a:cs typeface="Arial"/>
              </a:rPr>
              <a:t>3. Peripheral artery (vascular) disease - buildup of fatty deposits in the arteries that restricts blood supply to leg muscles (NHS, 2023b);</a:t>
            </a:r>
          </a:p>
          <a:p>
            <a:pPr marL="0" indent="0">
              <a:buNone/>
            </a:pPr>
            <a:r>
              <a:rPr lang="bg-BG" sz="2000" b="1">
                <a:latin typeface="Arial"/>
                <a:ea typeface="+mn-lt"/>
                <a:cs typeface="Arial"/>
              </a:rPr>
              <a:t>4. Cerebrovascular disease - bleeding or ischemia, a pathological process; disorders include carotid stenosis, intracranial stenosis and vertebral stenosis, vascular malformations, stroke and aneurysms (AANS, 2024). </a:t>
            </a:r>
          </a:p>
          <a:p>
            <a:endParaRPr lang="bg-BG" sz="1100" b="1"/>
          </a:p>
        </p:txBody>
      </p:sp>
      <p:sp>
        <p:nvSpPr>
          <p:cNvPr id="5" name="Текстово поле 4">
            <a:extLst>
              <a:ext uri="{FF2B5EF4-FFF2-40B4-BE49-F238E27FC236}">
                <a16:creationId xmlns:a16="http://schemas.microsoft.com/office/drawing/2014/main" id="{61441100-CB3B-E5EC-2FC4-A46FFAE21114}"/>
              </a:ext>
            </a:extLst>
          </p:cNvPr>
          <p:cNvSpPr txBox="1"/>
          <p:nvPr/>
        </p:nvSpPr>
        <p:spPr>
          <a:xfrm>
            <a:off x="8540151" y="5858774"/>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303030"/>
                </a:solidFill>
                <a:latin typeface="WordVisi_MSFontService"/>
              </a:rPr>
              <a:t>(Awuku, 2020)</a:t>
            </a:r>
            <a:endParaRPr lang="bg-BG"/>
          </a:p>
          <a:p>
            <a:pPr algn="ctr"/>
            <a:endParaRPr lang="bg-BG"/>
          </a:p>
        </p:txBody>
      </p:sp>
    </p:spTree>
    <p:extLst>
      <p:ext uri="{BB962C8B-B14F-4D97-AF65-F5344CB8AC3E}">
        <p14:creationId xmlns:p14="http://schemas.microsoft.com/office/powerpoint/2010/main" val="3741681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3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Картина 3" descr="Картина, която съдържа текст, екранна снимка&#10;&#10;Генерирано от ИИ съдържание може да е неправилно.">
            <a:extLst>
              <a:ext uri="{FF2B5EF4-FFF2-40B4-BE49-F238E27FC236}">
                <a16:creationId xmlns:a16="http://schemas.microsoft.com/office/drawing/2014/main" id="{091369E0-4386-DDC4-6786-B56991E046F6}"/>
              </a:ext>
            </a:extLst>
          </p:cNvPr>
          <p:cNvPicPr>
            <a:picLocks noChangeAspect="1"/>
          </p:cNvPicPr>
          <p:nvPr/>
        </p:nvPicPr>
        <p:blipFill>
          <a:blip r:embed="rId2"/>
          <a:srcRect b="2511"/>
          <a:stretch>
            <a:fillRect/>
          </a:stretch>
        </p:blipFill>
        <p:spPr>
          <a:xfrm>
            <a:off x="2522356" y="10"/>
            <a:ext cx="9669642" cy="6857990"/>
          </a:xfrm>
          <a:prstGeom prst="rect">
            <a:avLst/>
          </a:prstGeom>
        </p:spPr>
      </p:pic>
      <p:sp>
        <p:nvSpPr>
          <p:cNvPr id="42" name="Rectangle 3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79817BE5-E594-DEE1-2CC9-5B1C82A555CC}"/>
              </a:ext>
            </a:extLst>
          </p:cNvPr>
          <p:cNvSpPr>
            <a:spLocks noGrp="1"/>
          </p:cNvSpPr>
          <p:nvPr>
            <p:ph idx="1"/>
          </p:nvPr>
        </p:nvSpPr>
        <p:spPr>
          <a:xfrm>
            <a:off x="9028" y="20538"/>
            <a:ext cx="5584155" cy="5124476"/>
          </a:xfrm>
        </p:spPr>
        <p:txBody>
          <a:bodyPr vert="horz" lIns="91440" tIns="45720" rIns="91440" bIns="45720" rtlCol="0" anchor="t">
            <a:noAutofit/>
          </a:bodyPr>
          <a:lstStyle/>
          <a:p>
            <a:pPr marL="0" indent="0">
              <a:buNone/>
            </a:pPr>
            <a:r>
              <a:rPr lang="bg-BG" sz="1800">
                <a:latin typeface="Arial"/>
                <a:ea typeface="+mn-lt"/>
                <a:cs typeface="Arial"/>
              </a:rPr>
              <a:t>A stroke occurs when the constant blood flow is interrupted, leading to loss of neurological function. A blockage can cause this, leading to the common ischemic stroke, or it can be caused by bleeding in the brain, leading to a more dangerous hemorrhagic stroke (AANS, 2024). Symptomps include: </a:t>
            </a:r>
            <a:endParaRPr lang="bg-BG" sz="1800">
              <a:latin typeface="Arial"/>
              <a:cs typeface="Arial"/>
            </a:endParaRPr>
          </a:p>
          <a:p>
            <a:pPr>
              <a:buFont typeface="Wingdings" panose="020B0604020202020204" pitchFamily="34" charset="0"/>
              <a:buChar char="v"/>
            </a:pPr>
            <a:r>
              <a:rPr lang="bg-BG" sz="1800">
                <a:latin typeface="Arial"/>
                <a:ea typeface="+mn-lt"/>
                <a:cs typeface="Arial"/>
              </a:rPr>
              <a:t>Disorientation, confusion or memory loss</a:t>
            </a:r>
          </a:p>
          <a:p>
            <a:pPr>
              <a:buFont typeface="Wingdings" panose="020B0604020202020204" pitchFamily="34" charset="0"/>
              <a:buChar char="v"/>
            </a:pPr>
            <a:r>
              <a:rPr lang="bg-BG" sz="1800">
                <a:latin typeface="Arial"/>
                <a:ea typeface="+mn-lt"/>
                <a:cs typeface="Arial"/>
              </a:rPr>
              <a:t>Nausea, dizziness or vomiting </a:t>
            </a:r>
          </a:p>
          <a:p>
            <a:pPr>
              <a:buFont typeface="Wingdings" panose="020B0604020202020204" pitchFamily="34" charset="0"/>
              <a:buChar char="v"/>
            </a:pPr>
            <a:r>
              <a:rPr lang="bg-BG" sz="1800">
                <a:latin typeface="Arial"/>
                <a:ea typeface="+mn-lt"/>
                <a:cs typeface="Arial"/>
              </a:rPr>
              <a:t>Loss of vision or difficulti seeing (AANS, 2024)  </a:t>
            </a:r>
            <a:endParaRPr lang="bg-BG" sz="1800">
              <a:highlight>
                <a:srgbClr val="FFFFFF"/>
              </a:highlight>
              <a:latin typeface="Arial"/>
              <a:ea typeface="Roboto"/>
              <a:cs typeface="Arial"/>
            </a:endParaRPr>
          </a:p>
          <a:p>
            <a:pPr>
              <a:buFont typeface="Wingdings" panose="020B0604020202020204" pitchFamily="34" charset="0"/>
              <a:buChar char="v"/>
            </a:pPr>
            <a:r>
              <a:rPr lang="bg-BG" sz="1800">
                <a:latin typeface="Arial"/>
                <a:cs typeface="Arial"/>
              </a:rPr>
              <a:t>Face weakness – one side of the face can droop such as the mussels are not working any more and it will be hard to the individual to smile </a:t>
            </a:r>
          </a:p>
          <a:p>
            <a:pPr>
              <a:buFont typeface="Wingdings" panose="020B0604020202020204" pitchFamily="34" charset="0"/>
              <a:buChar char="v"/>
            </a:pPr>
            <a:r>
              <a:rPr lang="bg-BG" sz="1800">
                <a:latin typeface="Arial"/>
                <a:cs typeface="Arial"/>
              </a:rPr>
              <a:t>Arm weakness – unablility to fully lift both arms and keep them up due to weakness in one of the arms</a:t>
            </a:r>
          </a:p>
          <a:p>
            <a:pPr>
              <a:buFont typeface="Wingdings" panose="020B0604020202020204" pitchFamily="34" charset="0"/>
              <a:buChar char="v"/>
            </a:pPr>
            <a:r>
              <a:rPr lang="bg-BG" sz="1800">
                <a:latin typeface="Arial"/>
                <a:cs typeface="Arial"/>
              </a:rPr>
              <a:t>Speach difficulties such as slurred </a:t>
            </a:r>
            <a:r>
              <a:rPr lang="bg-BG" sz="1800">
                <a:latin typeface="Arial"/>
                <a:ea typeface="Roboto"/>
                <a:cs typeface="Arial"/>
              </a:rPr>
              <a:t>speech</a:t>
            </a:r>
            <a:r>
              <a:rPr lang="bg-BG" sz="1800">
                <a:latin typeface="Arial"/>
                <a:cs typeface="Arial"/>
              </a:rPr>
              <a:t> and sounding confused </a:t>
            </a:r>
          </a:p>
          <a:p>
            <a:pPr marL="0" indent="0">
              <a:buNone/>
            </a:pPr>
            <a:r>
              <a:rPr lang="bg-BG" sz="1800">
                <a:latin typeface="Arial"/>
                <a:cs typeface="Arial"/>
              </a:rPr>
              <a:t> Way to remember easily this main sypmtopmps is by using the abreviasion FAST which stands for Face, Arm, Speach and Time to phone 999 (NHS, 2024a). </a:t>
            </a:r>
          </a:p>
          <a:p>
            <a:pPr marL="0" indent="0">
              <a:buNone/>
            </a:pPr>
            <a:r>
              <a:rPr lang="bg-BG" sz="1800">
                <a:ea typeface="+mn-lt"/>
                <a:cs typeface="+mn-lt"/>
              </a:rPr>
              <a:t>                                                                                                                                      </a:t>
            </a:r>
          </a:p>
          <a:p>
            <a:pPr marL="0" indent="0">
              <a:buNone/>
            </a:pPr>
            <a:r>
              <a:rPr lang="bg-BG" sz="1800">
                <a:ea typeface="+mn-lt"/>
                <a:cs typeface="+mn-lt"/>
              </a:rPr>
              <a:t>                                                                              (Niazi et. al 2023)</a:t>
            </a:r>
            <a:endParaRPr lang="bg-BG" sz="1800"/>
          </a:p>
        </p:txBody>
      </p:sp>
    </p:spTree>
    <p:extLst>
      <p:ext uri="{BB962C8B-B14F-4D97-AF65-F5344CB8AC3E}">
        <p14:creationId xmlns:p14="http://schemas.microsoft.com/office/powerpoint/2010/main" val="3033779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Картина 3" descr="Картина, която съдържа текст, Анимационен филм, анимирана рисунка, илюстрация&#10;&#10;Генерирано от ИИ съдържание може да е неправилно.">
            <a:extLst>
              <a:ext uri="{FF2B5EF4-FFF2-40B4-BE49-F238E27FC236}">
                <a16:creationId xmlns:a16="http://schemas.microsoft.com/office/drawing/2014/main" id="{0E3BDDCE-6473-F558-D89F-CF810E629489}"/>
              </a:ext>
            </a:extLst>
          </p:cNvPr>
          <p:cNvPicPr>
            <a:picLocks noChangeAspect="1"/>
          </p:cNvPicPr>
          <p:nvPr/>
        </p:nvPicPr>
        <p:blipFill>
          <a:blip r:embed="rId2"/>
          <a:srcRect l="5884" r="-1" b="-1"/>
          <a:stretch>
            <a:fillRect/>
          </a:stretch>
        </p:blipFill>
        <p:spPr>
          <a:xfrm>
            <a:off x="-289033" y="10"/>
            <a:ext cx="9669642" cy="6857990"/>
          </a:xfrm>
          <a:prstGeom prst="rect">
            <a:avLst/>
          </a:prstGeom>
        </p:spPr>
      </p:pic>
      <p:sp>
        <p:nvSpPr>
          <p:cNvPr id="29"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5DE4A0F4-4DD1-A48F-4894-92719B04CA1B}"/>
              </a:ext>
            </a:extLst>
          </p:cNvPr>
          <p:cNvSpPr>
            <a:spLocks noGrp="1"/>
          </p:cNvSpPr>
          <p:nvPr>
            <p:ph type="title"/>
          </p:nvPr>
        </p:nvSpPr>
        <p:spPr>
          <a:xfrm>
            <a:off x="7768093" y="-173530"/>
            <a:ext cx="4413395" cy="2267774"/>
          </a:xfrm>
        </p:spPr>
        <p:txBody>
          <a:bodyPr>
            <a:normAutofit/>
          </a:bodyPr>
          <a:lstStyle/>
          <a:p>
            <a:r>
              <a:rPr lang="bg-BG" sz="4000"/>
              <a:t>Risk factors/ causes</a:t>
            </a:r>
          </a:p>
        </p:txBody>
      </p:sp>
      <p:sp>
        <p:nvSpPr>
          <p:cNvPr id="3" name="Контейнер за съдържание 2">
            <a:extLst>
              <a:ext uri="{FF2B5EF4-FFF2-40B4-BE49-F238E27FC236}">
                <a16:creationId xmlns:a16="http://schemas.microsoft.com/office/drawing/2014/main" id="{8F935991-B10F-7B8F-FBC7-934218E83F53}"/>
              </a:ext>
            </a:extLst>
          </p:cNvPr>
          <p:cNvSpPr>
            <a:spLocks noGrp="1"/>
          </p:cNvSpPr>
          <p:nvPr>
            <p:ph idx="1"/>
          </p:nvPr>
        </p:nvSpPr>
        <p:spPr>
          <a:xfrm>
            <a:off x="6914128" y="1409444"/>
            <a:ext cx="5267359" cy="5437552"/>
          </a:xfrm>
        </p:spPr>
        <p:txBody>
          <a:bodyPr vert="horz" lIns="91440" tIns="45720" rIns="91440" bIns="45720" rtlCol="0" anchor="t">
            <a:noAutofit/>
          </a:bodyPr>
          <a:lstStyle/>
          <a:p>
            <a:pPr marL="0" indent="0">
              <a:buNone/>
            </a:pPr>
            <a:r>
              <a:rPr lang="bg-BG" sz="1800">
                <a:latin typeface="Arial"/>
                <a:ea typeface="+mn-lt"/>
                <a:cs typeface="Arial"/>
              </a:rPr>
              <a:t>Cardiovascular disease (CVD) is often caused by a blood clot, which forms when a build-up of fat in the arteries impairs blood flow (NHS, 2026).</a:t>
            </a:r>
            <a:endParaRPr lang="bg-BG" sz="1800">
              <a:latin typeface="Arial"/>
              <a:cs typeface="Arial"/>
            </a:endParaRPr>
          </a:p>
          <a:p>
            <a:pPr>
              <a:buNone/>
            </a:pPr>
            <a:r>
              <a:rPr lang="bg-BG" sz="1800">
                <a:latin typeface="Arial"/>
                <a:ea typeface="+mn-lt"/>
                <a:cs typeface="Arial"/>
              </a:rPr>
              <a:t>Factors which increase the chances of getting CVD include:</a:t>
            </a:r>
            <a:endParaRPr lang="bg-BG" sz="1800">
              <a:latin typeface="Arial"/>
              <a:cs typeface="Arial"/>
            </a:endParaRPr>
          </a:p>
          <a:p>
            <a:pPr>
              <a:buFont typeface="Arial"/>
              <a:buChar char="•"/>
            </a:pPr>
            <a:r>
              <a:rPr lang="bg-BG" sz="1800">
                <a:latin typeface="Arial"/>
                <a:ea typeface="+mn-lt"/>
                <a:cs typeface="Arial"/>
              </a:rPr>
              <a:t>Lifestyle- smoking, drinking alcohol, obesity and inactivity </a:t>
            </a:r>
            <a:endParaRPr lang="bg-BG" sz="1800">
              <a:latin typeface="Arial"/>
              <a:cs typeface="Arial"/>
            </a:endParaRPr>
          </a:p>
          <a:p>
            <a:pPr>
              <a:buFont typeface="Arial"/>
              <a:buChar char="•"/>
            </a:pPr>
            <a:r>
              <a:rPr lang="bg-BG" sz="1800">
                <a:latin typeface="Arial"/>
                <a:ea typeface="+mn-lt"/>
                <a:cs typeface="Arial"/>
              </a:rPr>
              <a:t>sex- men are more prone to having CVD than women</a:t>
            </a:r>
            <a:endParaRPr lang="bg-BG" sz="1800">
              <a:latin typeface="Arial"/>
              <a:cs typeface="Arial"/>
            </a:endParaRPr>
          </a:p>
          <a:p>
            <a:pPr>
              <a:buFont typeface="Arial"/>
              <a:buChar char="•"/>
            </a:pPr>
            <a:r>
              <a:rPr lang="bg-BG" sz="1800">
                <a:latin typeface="Arial"/>
                <a:ea typeface="+mn-lt"/>
                <a:cs typeface="Arial"/>
              </a:rPr>
              <a:t>ethnicity - people from Black African, South Asian or African Caribbean origin </a:t>
            </a:r>
            <a:endParaRPr lang="bg-BG" sz="1800">
              <a:latin typeface="Arial"/>
              <a:cs typeface="Arial"/>
            </a:endParaRPr>
          </a:p>
          <a:p>
            <a:pPr>
              <a:buFont typeface="Arial"/>
              <a:buChar char="•"/>
            </a:pPr>
            <a:r>
              <a:rPr lang="bg-BG" sz="1800">
                <a:latin typeface="Arial"/>
                <a:ea typeface="+mn-lt"/>
                <a:cs typeface="Arial"/>
              </a:rPr>
              <a:t>Having family members with CVD</a:t>
            </a:r>
            <a:endParaRPr lang="bg-BG" sz="1800">
              <a:latin typeface="Arial"/>
              <a:cs typeface="Arial"/>
            </a:endParaRPr>
          </a:p>
          <a:p>
            <a:pPr>
              <a:buFont typeface="Arial"/>
              <a:buChar char="•"/>
            </a:pPr>
            <a:r>
              <a:rPr lang="bg-BG" sz="1800">
                <a:latin typeface="Arial"/>
                <a:ea typeface="+mn-lt"/>
                <a:cs typeface="Arial"/>
              </a:rPr>
              <a:t>Have conditions such as high blood pressure, diabetes and/or high cholesterol (NHS, 2026).</a:t>
            </a:r>
            <a:endParaRPr lang="bg-BG" sz="1800">
              <a:latin typeface="Arial"/>
              <a:cs typeface="Arial"/>
            </a:endParaRPr>
          </a:p>
          <a:p>
            <a:pPr marL="0" indent="0">
              <a:buNone/>
            </a:pPr>
            <a:endParaRPr lang="bg-BG" sz="1400"/>
          </a:p>
        </p:txBody>
      </p:sp>
      <p:sp>
        <p:nvSpPr>
          <p:cNvPr id="5" name="Текстово поле 4">
            <a:extLst>
              <a:ext uri="{FF2B5EF4-FFF2-40B4-BE49-F238E27FC236}">
                <a16:creationId xmlns:a16="http://schemas.microsoft.com/office/drawing/2014/main" id="{6353A625-7DAB-9067-3801-25DF5174F8CD}"/>
              </a:ext>
            </a:extLst>
          </p:cNvPr>
          <p:cNvSpPr txBox="1"/>
          <p:nvPr/>
        </p:nvSpPr>
        <p:spPr>
          <a:xfrm>
            <a:off x="0" y="6542690"/>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000000"/>
                </a:solidFill>
                <a:latin typeface="Source Sans Pro"/>
                <a:ea typeface="Source Sans Pro"/>
                <a:cs typeface="Source Sans Pro"/>
              </a:rPr>
              <a:t>(Chiranjeevi, 2021</a:t>
            </a:r>
            <a:r>
              <a:rPr lang="en-US" b="0" i="0">
                <a:solidFill>
                  <a:srgbClr val="000000"/>
                </a:solidFill>
                <a:latin typeface="Source Sans Pro"/>
                <a:ea typeface="Source Sans Pro"/>
                <a:cs typeface="Source Sans Pro"/>
              </a:rPr>
              <a:t>)</a:t>
            </a:r>
            <a:endParaRPr lang="en-US"/>
          </a:p>
          <a:p>
            <a:pPr algn="ctr"/>
            <a:endParaRPr lang="bg-BG"/>
          </a:p>
        </p:txBody>
      </p:sp>
    </p:spTree>
    <p:extLst>
      <p:ext uri="{BB962C8B-B14F-4D97-AF65-F5344CB8AC3E}">
        <p14:creationId xmlns:p14="http://schemas.microsoft.com/office/powerpoint/2010/main" val="2881933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5">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EECFD1A8-D631-9B8F-0ECE-9BAE0E6DFB9B}"/>
              </a:ext>
            </a:extLst>
          </p:cNvPr>
          <p:cNvSpPr>
            <a:spLocks noGrp="1"/>
          </p:cNvSpPr>
          <p:nvPr>
            <p:ph type="title"/>
          </p:nvPr>
        </p:nvSpPr>
        <p:spPr>
          <a:xfrm>
            <a:off x="477245" y="335709"/>
            <a:ext cx="6016487" cy="704671"/>
          </a:xfrm>
        </p:spPr>
        <p:txBody>
          <a:bodyPr>
            <a:normAutofit/>
          </a:bodyPr>
          <a:lstStyle/>
          <a:p>
            <a:r>
              <a:rPr lang="bg-BG" sz="4000"/>
              <a:t>Prevalence of CVD in UK</a:t>
            </a:r>
          </a:p>
        </p:txBody>
      </p:sp>
      <p:sp>
        <p:nvSpPr>
          <p:cNvPr id="3" name="Контейнер за съдържание 2">
            <a:extLst>
              <a:ext uri="{FF2B5EF4-FFF2-40B4-BE49-F238E27FC236}">
                <a16:creationId xmlns:a16="http://schemas.microsoft.com/office/drawing/2014/main" id="{E961F6C4-BB96-FAC1-1CB7-09EB05FBC336}"/>
              </a:ext>
            </a:extLst>
          </p:cNvPr>
          <p:cNvSpPr>
            <a:spLocks noGrp="1"/>
          </p:cNvSpPr>
          <p:nvPr>
            <p:ph idx="1"/>
          </p:nvPr>
        </p:nvSpPr>
        <p:spPr>
          <a:xfrm>
            <a:off x="290341" y="1269256"/>
            <a:ext cx="6548449" cy="5540580"/>
          </a:xfrm>
        </p:spPr>
        <p:txBody>
          <a:bodyPr vert="horz" lIns="91440" tIns="45720" rIns="91440" bIns="45720" rtlCol="0" anchor="t">
            <a:normAutofit/>
          </a:bodyPr>
          <a:lstStyle/>
          <a:p>
            <a:r>
              <a:rPr lang="bg-BG" sz="2000">
                <a:latin typeface="Arial"/>
                <a:ea typeface="+mn-lt"/>
                <a:cs typeface="Arial"/>
              </a:rPr>
              <a:t>CVD is the leading cause of death across the UK. In 2019, there were deaths 163 888 making it 27.1%. The Majority of these 73.6% are in older age people above 75 years of age. Nevertheless, over 43,000 people under 75 years of age have passed away, predominantly males than females (Cheema, et al., 2022).</a:t>
            </a:r>
            <a:endParaRPr lang="bg-BG" sz="2000">
              <a:latin typeface="Arial"/>
              <a:cs typeface="Arial"/>
            </a:endParaRPr>
          </a:p>
          <a:p>
            <a:r>
              <a:rPr lang="bg-BG" sz="2000">
                <a:latin typeface="Arial"/>
                <a:ea typeface="+mn-lt"/>
                <a:cs typeface="Arial"/>
              </a:rPr>
              <a:t>Is fugure represent mortality rates per100 000 from all CVD all ages 2019 (Cheema, et al., 2022).</a:t>
            </a:r>
          </a:p>
          <a:p>
            <a:r>
              <a:rPr lang="bg-BG" sz="2000">
                <a:latin typeface="Arial"/>
                <a:ea typeface="+mn-lt"/>
                <a:cs typeface="Arial"/>
              </a:rPr>
              <a:t>1.18 million hospital admissions in the UK in 2019/20, CVD conditions were recorded as the primary diagnosis; 57.2% of these patients were male (Cheema, et al., 2022).</a:t>
            </a:r>
          </a:p>
          <a:p>
            <a:pPr marL="0" indent="0">
              <a:buNone/>
            </a:pPr>
            <a:endParaRPr lang="bg-BG" sz="1700">
              <a:latin typeface="Aptos"/>
              <a:ea typeface="Source Sans Pro"/>
            </a:endParaRPr>
          </a:p>
        </p:txBody>
      </p:sp>
      <p:pic>
        <p:nvPicPr>
          <p:cNvPr id="4" name="Картина 3" descr="Картина, която съдържа текст, карта&#10;&#10;Генерирано от ИИ съдържание може да е неправилно.">
            <a:extLst>
              <a:ext uri="{FF2B5EF4-FFF2-40B4-BE49-F238E27FC236}">
                <a16:creationId xmlns:a16="http://schemas.microsoft.com/office/drawing/2014/main" id="{81E484BB-66C6-36D9-62B4-083B4BF8DD43}"/>
              </a:ext>
            </a:extLst>
          </p:cNvPr>
          <p:cNvPicPr>
            <a:picLocks noChangeAspect="1"/>
          </p:cNvPicPr>
          <p:nvPr/>
        </p:nvPicPr>
        <p:blipFill>
          <a:blip r:embed="rId2"/>
          <a:srcRect r="3" b="2817"/>
          <a:stretch>
            <a:fillRect/>
          </a:stretch>
        </p:blipFill>
        <p:spPr>
          <a:xfrm>
            <a:off x="7199440" y="10"/>
            <a:ext cx="4992560" cy="6857990"/>
          </a:xfrm>
          <a:prstGeom prst="rect">
            <a:avLst/>
          </a:prstGeom>
          <a:effectLst/>
        </p:spPr>
      </p:pic>
    </p:spTree>
    <p:extLst>
      <p:ext uri="{BB962C8B-B14F-4D97-AF65-F5344CB8AC3E}">
        <p14:creationId xmlns:p14="http://schemas.microsoft.com/office/powerpoint/2010/main" val="37753505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121A52F2-D4F8-E88D-B5B5-7281C7E2F03D}"/>
              </a:ext>
            </a:extLst>
          </p:cNvPr>
          <p:cNvSpPr>
            <a:spLocks noGrp="1"/>
          </p:cNvSpPr>
          <p:nvPr>
            <p:ph type="title"/>
          </p:nvPr>
        </p:nvSpPr>
        <p:spPr/>
        <p:txBody>
          <a:bodyPr/>
          <a:lstStyle/>
          <a:p>
            <a:r>
              <a:rPr lang="bg-BG"/>
              <a:t>CVDs Globaly </a:t>
            </a:r>
          </a:p>
        </p:txBody>
      </p:sp>
      <p:sp>
        <p:nvSpPr>
          <p:cNvPr id="3" name="Контейнер за съдържание 2">
            <a:extLst>
              <a:ext uri="{FF2B5EF4-FFF2-40B4-BE49-F238E27FC236}">
                <a16:creationId xmlns:a16="http://schemas.microsoft.com/office/drawing/2014/main" id="{4FD8D605-FF9F-A783-F54E-D9127444C14D}"/>
              </a:ext>
            </a:extLst>
          </p:cNvPr>
          <p:cNvSpPr>
            <a:spLocks noGrp="1"/>
          </p:cNvSpPr>
          <p:nvPr>
            <p:ph idx="1"/>
          </p:nvPr>
        </p:nvSpPr>
        <p:spPr/>
        <p:txBody>
          <a:bodyPr vert="horz" lIns="91440" tIns="45720" rIns="91440" bIns="45720" rtlCol="0" anchor="t">
            <a:normAutofit/>
          </a:bodyPr>
          <a:lstStyle/>
          <a:p>
            <a:r>
              <a:rPr lang="bg-BG">
                <a:solidFill>
                  <a:srgbClr val="0E101A"/>
                </a:solidFill>
                <a:ea typeface="+mn-lt"/>
                <a:cs typeface="+mn-lt"/>
              </a:rPr>
              <a:t>In 2022 32% of the glabal deaths were from CVDs and 85% of theses were due to stroke and heart attack (WHO, 2025). Furthermore, over three-quarters of the deaths have occurred in middle- and low-income countries (WHO,2025).</a:t>
            </a:r>
            <a:endParaRPr lang="bg-BG">
              <a:solidFill>
                <a:srgbClr val="000000"/>
              </a:solidFill>
              <a:ea typeface="+mn-lt"/>
              <a:cs typeface="+mn-lt"/>
            </a:endParaRPr>
          </a:p>
          <a:p>
            <a:r>
              <a:rPr lang="bg-BG">
                <a:solidFill>
                  <a:srgbClr val="0E101A"/>
                </a:solidFill>
                <a:ea typeface="+mn-lt"/>
                <a:cs typeface="+mn-lt"/>
              </a:rPr>
              <a:t> premature deaths (people under 70years of age) who have died due to noncommunicable diseases in 2021, in total 18 million, 38% were from CVDs (WHO, 2025)</a:t>
            </a:r>
            <a:endParaRPr lang="bg-BG"/>
          </a:p>
        </p:txBody>
      </p:sp>
    </p:spTree>
    <p:extLst>
      <p:ext uri="{BB962C8B-B14F-4D97-AF65-F5344CB8AC3E}">
        <p14:creationId xmlns:p14="http://schemas.microsoft.com/office/powerpoint/2010/main" val="13951224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3EBFAF88-3CBD-B163-8D5B-9C4C0CA31BF5}"/>
              </a:ext>
            </a:extLst>
          </p:cNvPr>
          <p:cNvSpPr>
            <a:spLocks noGrp="1"/>
          </p:cNvSpPr>
          <p:nvPr>
            <p:ph type="title"/>
          </p:nvPr>
        </p:nvSpPr>
        <p:spPr>
          <a:xfrm>
            <a:off x="838200" y="365125"/>
            <a:ext cx="10515600" cy="1325563"/>
          </a:xfrm>
        </p:spPr>
        <p:txBody>
          <a:bodyPr>
            <a:normAutofit/>
          </a:bodyPr>
          <a:lstStyle/>
          <a:p>
            <a:r>
              <a:rPr lang="bg-BG" sz="5400"/>
              <a:t>Economic Burden </a:t>
            </a:r>
          </a:p>
        </p:txBody>
      </p:sp>
      <p:sp>
        <p:nvSpPr>
          <p:cNvPr id="6"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62D2ECD0-6768-A408-6CA1-4D347E7F97E6}"/>
              </a:ext>
            </a:extLst>
          </p:cNvPr>
          <p:cNvSpPr>
            <a:spLocks noGrp="1"/>
          </p:cNvSpPr>
          <p:nvPr>
            <p:ph idx="1"/>
          </p:nvPr>
        </p:nvSpPr>
        <p:spPr>
          <a:xfrm>
            <a:off x="838200" y="1929384"/>
            <a:ext cx="10515600" cy="4251960"/>
          </a:xfrm>
        </p:spPr>
        <p:txBody>
          <a:bodyPr vert="horz" lIns="91440" tIns="45720" rIns="91440" bIns="45720" rtlCol="0" anchor="t">
            <a:normAutofit/>
          </a:bodyPr>
          <a:lstStyle/>
          <a:p>
            <a:pPr marL="0" indent="0">
              <a:buNone/>
            </a:pPr>
            <a:r>
              <a:rPr lang="bg-BG" sz="2200">
                <a:latin typeface="Arial"/>
                <a:ea typeface="+mn-lt"/>
                <a:cs typeface="Arial"/>
              </a:rPr>
              <a:t>It can be predicted that when the mortality from CVD decreases, the number of people living with the condition will increase; thus, the burden in both economic and health terms needs to be considered. </a:t>
            </a:r>
          </a:p>
          <a:p>
            <a:pPr marL="0" indent="0">
              <a:buNone/>
            </a:pPr>
            <a:endParaRPr lang="bg-BG" sz="2200">
              <a:latin typeface="Arial"/>
              <a:ea typeface="+mn-lt"/>
              <a:cs typeface="Arial"/>
            </a:endParaRPr>
          </a:p>
          <a:p>
            <a:pPr marL="0" indent="0">
              <a:buNone/>
            </a:pPr>
            <a:r>
              <a:rPr lang="bg-BG" sz="2200">
                <a:latin typeface="Arial"/>
                <a:ea typeface="+mn-lt"/>
                <a:cs typeface="Arial"/>
              </a:rPr>
              <a:t>In the UK, there is an enormous economic burden from CVD, with inpatient care direct costs highest reaching £6.732bn in comparison to long-term care, primary care, medications, outpatient care, medical devices and emergency care, as well as the highest indirect costs from informal care, £6.377 bn, in comparison to production losses to mortality and morbidity (Shih, et al., 2025). </a:t>
            </a:r>
          </a:p>
          <a:p>
            <a:pPr marL="0" indent="0">
              <a:buNone/>
            </a:pPr>
            <a:endParaRPr lang="bg-BG" sz="2200">
              <a:latin typeface="Arial"/>
              <a:cs typeface="Arial"/>
            </a:endParaRPr>
          </a:p>
          <a:p>
            <a:pPr marL="0" indent="0">
              <a:buNone/>
            </a:pPr>
            <a:r>
              <a:rPr lang="en-US" sz="2200">
                <a:latin typeface="Arial"/>
                <a:cs typeface="Arial"/>
              </a:rPr>
              <a:t>In 179 countries, the total economic burden of heart failure was $284.17 billion in 2021 (</a:t>
            </a:r>
            <a:r>
              <a:rPr lang="en-US" sz="2200" err="1">
                <a:latin typeface="Arial"/>
                <a:cs typeface="Arial"/>
              </a:rPr>
              <a:t>Darvish,et</a:t>
            </a:r>
            <a:r>
              <a:rPr lang="en-US" sz="2200">
                <a:latin typeface="Arial"/>
                <a:cs typeface="Arial"/>
              </a:rPr>
              <a:t> al., 2023). </a:t>
            </a:r>
            <a:endParaRPr lang="bg-BG" sz="2200">
              <a:latin typeface="Arial"/>
              <a:cs typeface="Arial"/>
            </a:endParaRPr>
          </a:p>
        </p:txBody>
      </p:sp>
    </p:spTree>
    <p:extLst>
      <p:ext uri="{BB962C8B-B14F-4D97-AF65-F5344CB8AC3E}">
        <p14:creationId xmlns:p14="http://schemas.microsoft.com/office/powerpoint/2010/main" val="439483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6F166EA8-3EAC-9455-2F06-776D6C879CAA}"/>
              </a:ext>
            </a:extLst>
          </p:cNvPr>
          <p:cNvSpPr>
            <a:spLocks noGrp="1"/>
          </p:cNvSpPr>
          <p:nvPr>
            <p:ph type="title"/>
          </p:nvPr>
        </p:nvSpPr>
        <p:spPr>
          <a:xfrm>
            <a:off x="630936" y="639520"/>
            <a:ext cx="3429000" cy="1719072"/>
          </a:xfrm>
        </p:spPr>
        <p:txBody>
          <a:bodyPr anchor="b">
            <a:normAutofit/>
          </a:bodyPr>
          <a:lstStyle/>
          <a:p>
            <a:r>
              <a:rPr lang="bg-BG" sz="5400"/>
              <a:t>Social Burden </a:t>
            </a:r>
          </a:p>
        </p:txBody>
      </p:sp>
      <p:sp>
        <p:nvSpPr>
          <p:cNvPr id="64"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7EE03D4A-0277-1DBC-9AEE-C7482CD7F4F7}"/>
              </a:ext>
            </a:extLst>
          </p:cNvPr>
          <p:cNvSpPr>
            <a:spLocks noGrp="1"/>
          </p:cNvSpPr>
          <p:nvPr>
            <p:ph idx="1"/>
          </p:nvPr>
        </p:nvSpPr>
        <p:spPr>
          <a:xfrm>
            <a:off x="630936" y="2807208"/>
            <a:ext cx="3429000" cy="3410712"/>
          </a:xfrm>
        </p:spPr>
        <p:txBody>
          <a:bodyPr vert="horz" lIns="91440" tIns="45720" rIns="91440" bIns="45720" rtlCol="0" anchor="t">
            <a:normAutofit lnSpcReduction="10000"/>
          </a:bodyPr>
          <a:lstStyle/>
          <a:p>
            <a:pPr marL="0" indent="0">
              <a:buNone/>
            </a:pPr>
            <a:r>
              <a:rPr lang="bg-BG" sz="1700">
                <a:latin typeface="Arial"/>
                <a:ea typeface="+mn-lt"/>
                <a:cs typeface="Arial"/>
              </a:rPr>
              <a:t>The social burden is concerned beyond indivdual behaviours it is connected to:</a:t>
            </a:r>
            <a:endParaRPr lang="bg-BG" sz="1700">
              <a:latin typeface="Aptos" panose="020B0004020202020204"/>
              <a:ea typeface="+mn-lt"/>
              <a:cs typeface="Arial"/>
            </a:endParaRPr>
          </a:p>
          <a:p>
            <a:pPr marL="0" indent="0">
              <a:buNone/>
            </a:pPr>
            <a:r>
              <a:rPr lang="bg-BG" sz="1700">
                <a:latin typeface="Arial"/>
                <a:ea typeface="+mn-lt"/>
                <a:cs typeface="Arial"/>
              </a:rPr>
              <a:t>the educational access,</a:t>
            </a:r>
          </a:p>
          <a:p>
            <a:pPr marL="0" indent="0">
              <a:buNone/>
            </a:pPr>
            <a:r>
              <a:rPr lang="bg-BG" sz="1700">
                <a:latin typeface="Arial"/>
                <a:ea typeface="+mn-lt"/>
                <a:cs typeface="Arial"/>
              </a:rPr>
              <a:t>neighborhood;</a:t>
            </a:r>
          </a:p>
          <a:p>
            <a:pPr marL="0" indent="0">
              <a:buNone/>
            </a:pPr>
            <a:r>
              <a:rPr lang="bg-BG" sz="1700">
                <a:latin typeface="Arial"/>
                <a:ea typeface="+mn-lt"/>
                <a:cs typeface="Arial"/>
              </a:rPr>
              <a:t>enviromnet </a:t>
            </a:r>
          </a:p>
          <a:p>
            <a:pPr marL="0" indent="0">
              <a:buNone/>
            </a:pPr>
            <a:r>
              <a:rPr lang="bg-BG" sz="1700">
                <a:latin typeface="Arial"/>
                <a:ea typeface="+mn-lt"/>
                <a:cs typeface="Arial"/>
              </a:rPr>
              <a:t>income inequality </a:t>
            </a:r>
            <a:r>
              <a:rPr lang="bg-BG" sz="1700">
                <a:highlight>
                  <a:srgbClr val="FFFFFF"/>
                </a:highlight>
                <a:latin typeface="Open Sans"/>
                <a:ea typeface="Open Sans"/>
                <a:cs typeface="Open Sans"/>
              </a:rPr>
              <a:t>(Powell-Wiley, et. al., 2020).</a:t>
            </a:r>
            <a:endParaRPr lang="bg-BG" sz="1700">
              <a:latin typeface="Arial"/>
              <a:cs typeface="Arial"/>
            </a:endParaRPr>
          </a:p>
          <a:p>
            <a:pPr marL="0" indent="0">
              <a:buNone/>
            </a:pPr>
            <a:r>
              <a:rPr lang="bg-BG" sz="1700"/>
              <a:t>Firgure 1. </a:t>
            </a:r>
            <a:r>
              <a:rPr lang="bg-BG" sz="1700">
                <a:ea typeface="+mn-lt"/>
                <a:cs typeface="+mn-lt"/>
              </a:rPr>
              <a:t>the social determinants of health associated wth CVD</a:t>
            </a:r>
            <a:endParaRPr lang="bg-BG" sz="1700">
              <a:latin typeface="Aptos"/>
              <a:ea typeface="Open Sans"/>
              <a:cs typeface="Open Sans"/>
            </a:endParaRPr>
          </a:p>
          <a:p>
            <a:pPr marL="0" indent="0">
              <a:buNone/>
            </a:pPr>
            <a:r>
              <a:rPr lang="bg-BG" sz="1700">
                <a:highlight>
                  <a:srgbClr val="FFFFFF"/>
                </a:highlight>
                <a:latin typeface="Open Sans"/>
                <a:ea typeface="Open Sans"/>
                <a:cs typeface="Open Sans"/>
              </a:rPr>
              <a:t>(Powell-Wiley, et. al., 2020).</a:t>
            </a:r>
            <a:endParaRPr lang="bg-BG" sz="1700"/>
          </a:p>
          <a:p>
            <a:pPr marL="0" indent="0">
              <a:buNone/>
            </a:pPr>
            <a:endParaRPr lang="bg-BG" sz="1700">
              <a:latin typeface="Arial"/>
              <a:cs typeface="Arial"/>
            </a:endParaRPr>
          </a:p>
        </p:txBody>
      </p:sp>
      <p:pic>
        <p:nvPicPr>
          <p:cNvPr id="5" name="Картина 4" descr="Картина, която съдържа текст, диаграма, екранна снимка, Шрифт&#10;&#10;Генерирано от ИИ съдържание може да е неправилно.">
            <a:extLst>
              <a:ext uri="{FF2B5EF4-FFF2-40B4-BE49-F238E27FC236}">
                <a16:creationId xmlns:a16="http://schemas.microsoft.com/office/drawing/2014/main" id="{6B4CA7AF-7B63-2962-60CA-400490D46170}"/>
              </a:ext>
            </a:extLst>
          </p:cNvPr>
          <p:cNvPicPr>
            <a:picLocks noChangeAspect="1"/>
          </p:cNvPicPr>
          <p:nvPr/>
        </p:nvPicPr>
        <p:blipFill>
          <a:blip r:embed="rId2"/>
          <a:stretch>
            <a:fillRect/>
          </a:stretch>
        </p:blipFill>
        <p:spPr>
          <a:xfrm>
            <a:off x="4057938" y="323778"/>
            <a:ext cx="7090022" cy="6210443"/>
          </a:xfrm>
          <a:prstGeom prst="rect">
            <a:avLst/>
          </a:prstGeom>
        </p:spPr>
      </p:pic>
      <p:sp>
        <p:nvSpPr>
          <p:cNvPr id="4" name="Текстово поле 3">
            <a:extLst>
              <a:ext uri="{FF2B5EF4-FFF2-40B4-BE49-F238E27FC236}">
                <a16:creationId xmlns:a16="http://schemas.microsoft.com/office/drawing/2014/main" id="{EEC8A3C0-AD22-FC6D-7641-9CF626A216C4}"/>
              </a:ext>
            </a:extLst>
          </p:cNvPr>
          <p:cNvSpPr txBox="1"/>
          <p:nvPr/>
        </p:nvSpPr>
        <p:spPr>
          <a:xfrm>
            <a:off x="8106103" y="6214241"/>
            <a:ext cx="6096000" cy="6309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bg-BG" sz="1700" b="0" i="0" u="none" strike="noStrike" baseline="0">
                <a:solidFill>
                  <a:srgbClr val="000000"/>
                </a:solidFill>
                <a:latin typeface="Open Sans"/>
              </a:rPr>
              <a:t>(Powell-Wiley, et. al., 2020).</a:t>
            </a:r>
            <a:endParaRPr lang="bg-BG"/>
          </a:p>
          <a:p>
            <a:pPr algn="ctr"/>
            <a:endParaRPr lang="bg-BG"/>
          </a:p>
        </p:txBody>
      </p:sp>
    </p:spTree>
    <p:extLst>
      <p:ext uri="{BB962C8B-B14F-4D97-AF65-F5344CB8AC3E}">
        <p14:creationId xmlns:p14="http://schemas.microsoft.com/office/powerpoint/2010/main" val="13908014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5303CB68-F68C-D3B2-FC7B-7162627AC54E}"/>
              </a:ext>
            </a:extLst>
          </p:cNvPr>
          <p:cNvSpPr>
            <a:spLocks noGrp="1"/>
          </p:cNvSpPr>
          <p:nvPr>
            <p:ph type="title"/>
          </p:nvPr>
        </p:nvSpPr>
        <p:spPr>
          <a:xfrm>
            <a:off x="572493" y="238539"/>
            <a:ext cx="11018520" cy="1434415"/>
          </a:xfrm>
        </p:spPr>
        <p:txBody>
          <a:bodyPr anchor="b">
            <a:normAutofit/>
          </a:bodyPr>
          <a:lstStyle/>
          <a:p>
            <a:r>
              <a:rPr lang="bg-BG" sz="4600" b="1">
                <a:latin typeface="Arial"/>
                <a:cs typeface="Arial"/>
              </a:rPr>
              <a:t>Key factors of Social burden from CVD</a:t>
            </a:r>
          </a:p>
        </p:txBody>
      </p:sp>
      <p:sp>
        <p:nvSpPr>
          <p:cNvPr id="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D4ECC370-ABBA-5672-BEBA-93AFF6746D8A}"/>
              </a:ext>
            </a:extLst>
          </p:cNvPr>
          <p:cNvSpPr>
            <a:spLocks noGrp="1"/>
          </p:cNvSpPr>
          <p:nvPr>
            <p:ph idx="1"/>
          </p:nvPr>
        </p:nvSpPr>
        <p:spPr>
          <a:xfrm>
            <a:off x="313701" y="1697505"/>
            <a:ext cx="6972344" cy="4909926"/>
          </a:xfrm>
        </p:spPr>
        <p:txBody>
          <a:bodyPr vert="horz" lIns="91440" tIns="45720" rIns="91440" bIns="45720" rtlCol="0" anchor="t">
            <a:normAutofit/>
          </a:bodyPr>
          <a:lstStyle/>
          <a:p>
            <a:pPr marL="0" indent="0">
              <a:buNone/>
            </a:pPr>
            <a:endParaRPr lang="bg-BG" sz="2000">
              <a:latin typeface="Arial"/>
              <a:cs typeface="Arial"/>
            </a:endParaRPr>
          </a:p>
          <a:p>
            <a:r>
              <a:rPr lang="bg-BG" sz="2000">
                <a:latin typeface="Arial"/>
                <a:ea typeface="+mn-lt"/>
                <a:cs typeface="Arial"/>
              </a:rPr>
              <a:t>Heart failure and stroke can cause disability, cognitive impairment, mobility limitations, and chronic disability (Feigin, Norrving and Mensah, 2017);</a:t>
            </a:r>
            <a:endParaRPr lang="bg-BG" sz="2000">
              <a:highlight>
                <a:srgbClr val="FFFFFF"/>
              </a:highlight>
              <a:latin typeface="Arial"/>
              <a:cs typeface="Arial"/>
            </a:endParaRPr>
          </a:p>
          <a:p>
            <a:r>
              <a:rPr lang="bg-BG" sz="2000">
                <a:latin typeface="Arial"/>
                <a:ea typeface="+mn-lt"/>
                <a:cs typeface="Arial"/>
              </a:rPr>
              <a:t>Patients and caregivers can start experiencing mental health problems such as social isolation, anxiety and depression (Dhar and Barton, 2016 and Joynt, Whellan and O'Connor, 2003); </a:t>
            </a:r>
            <a:endParaRPr lang="bg-BG" sz="2000">
              <a:latin typeface="Arial"/>
              <a:cs typeface="Arial"/>
            </a:endParaRPr>
          </a:p>
          <a:p>
            <a:r>
              <a:rPr lang="bg-BG" sz="2000">
                <a:latin typeface="Arial"/>
                <a:ea typeface="+mn-lt"/>
                <a:cs typeface="Arial"/>
              </a:rPr>
              <a:t>Health expenditures, which are taken from the patients' pockets, can push families into poverty (Powell-Wiley,</a:t>
            </a:r>
            <a:r>
              <a:rPr lang="bg-BG" sz="2000" i="1">
                <a:latin typeface="Arial"/>
                <a:ea typeface="+mn-lt"/>
                <a:cs typeface="Arial"/>
              </a:rPr>
              <a:t> et al.</a:t>
            </a:r>
            <a:r>
              <a:rPr lang="bg-BG" sz="2000">
                <a:latin typeface="Arial"/>
                <a:ea typeface="+mn-lt"/>
                <a:cs typeface="Arial"/>
              </a:rPr>
              <a:t>, 2022);</a:t>
            </a:r>
            <a:endParaRPr lang="bg-BG" sz="2000">
              <a:latin typeface="Arial"/>
              <a:cs typeface="Arial"/>
            </a:endParaRPr>
          </a:p>
          <a:p>
            <a:r>
              <a:rPr lang="bg-BG" sz="2000">
                <a:latin typeface="Arial"/>
                <a:ea typeface="+mn-lt"/>
                <a:cs typeface="Arial"/>
              </a:rPr>
              <a:t>Child welfare and education, when there is a parental death or illness, can disrupt children's future opportunities and education (Teshale, </a:t>
            </a:r>
            <a:r>
              <a:rPr lang="bg-BG" sz="2000" i="1">
                <a:latin typeface="Arial"/>
                <a:ea typeface="+mn-lt"/>
                <a:cs typeface="Arial"/>
              </a:rPr>
              <a:t>et al.</a:t>
            </a:r>
            <a:r>
              <a:rPr lang="bg-BG" sz="2000">
                <a:latin typeface="Arial"/>
                <a:ea typeface="+mn-lt"/>
                <a:cs typeface="Arial"/>
              </a:rPr>
              <a:t>, 2023). </a:t>
            </a:r>
            <a:endParaRPr lang="bg-BG" sz="2000">
              <a:latin typeface="Arial"/>
              <a:cs typeface="Arial"/>
            </a:endParaRPr>
          </a:p>
          <a:p>
            <a:pPr marL="0" indent="0">
              <a:buNone/>
            </a:pPr>
            <a:endParaRPr lang="bg-BG" sz="1700"/>
          </a:p>
        </p:txBody>
      </p:sp>
      <p:pic>
        <p:nvPicPr>
          <p:cNvPr id="4" name="Картина 3" descr="Картина, която съдържа графичен дизайн, Графика, графична колекция, анимирана рисунка&#10;&#10;Генерирано от ИИ съдържание може да е неправилно.">
            <a:extLst>
              <a:ext uri="{FF2B5EF4-FFF2-40B4-BE49-F238E27FC236}">
                <a16:creationId xmlns:a16="http://schemas.microsoft.com/office/drawing/2014/main" id="{72EAF2FE-32F3-CDE3-9233-31EEEAD368A6}"/>
              </a:ext>
            </a:extLst>
          </p:cNvPr>
          <p:cNvPicPr>
            <a:picLocks noChangeAspect="1"/>
          </p:cNvPicPr>
          <p:nvPr/>
        </p:nvPicPr>
        <p:blipFill>
          <a:blip r:embed="rId2"/>
          <a:srcRect l="25028" r="21097"/>
          <a:stretch>
            <a:fillRect/>
          </a:stretch>
        </p:blipFill>
        <p:spPr>
          <a:xfrm>
            <a:off x="7596830" y="1896907"/>
            <a:ext cx="3941064" cy="4096512"/>
          </a:xfrm>
          <a:prstGeom prst="rect">
            <a:avLst/>
          </a:prstGeom>
        </p:spPr>
      </p:pic>
      <p:sp>
        <p:nvSpPr>
          <p:cNvPr id="5" name="Текстово поле 4">
            <a:extLst>
              <a:ext uri="{FF2B5EF4-FFF2-40B4-BE49-F238E27FC236}">
                <a16:creationId xmlns:a16="http://schemas.microsoft.com/office/drawing/2014/main" id="{FB5AB144-BCBE-1B2F-1280-D919AA20660F}"/>
              </a:ext>
            </a:extLst>
          </p:cNvPr>
          <p:cNvSpPr txBox="1"/>
          <p:nvPr/>
        </p:nvSpPr>
        <p:spPr>
          <a:xfrm>
            <a:off x="7593724" y="6227379"/>
            <a:ext cx="6096000" cy="6309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bg-BG" sz="1700" b="0" i="0" u="none" strike="noStrike" baseline="0">
                <a:solidFill>
                  <a:srgbClr val="000000"/>
                </a:solidFill>
                <a:latin typeface="Aptos"/>
              </a:rPr>
              <a:t>(Muler, no date)</a:t>
            </a:r>
            <a:endParaRPr lang="bg-BG"/>
          </a:p>
          <a:p>
            <a:pPr algn="ctr"/>
            <a:endParaRPr lang="bg-BG"/>
          </a:p>
        </p:txBody>
      </p:sp>
    </p:spTree>
    <p:extLst>
      <p:ext uri="{BB962C8B-B14F-4D97-AF65-F5344CB8AC3E}">
        <p14:creationId xmlns:p14="http://schemas.microsoft.com/office/powerpoint/2010/main" val="1097048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AFB87E98-0D86-4A1B-0715-7EC8804E5F32}"/>
              </a:ext>
            </a:extLst>
          </p:cNvPr>
          <p:cNvSpPr>
            <a:spLocks noGrp="1"/>
          </p:cNvSpPr>
          <p:nvPr>
            <p:ph type="title"/>
          </p:nvPr>
        </p:nvSpPr>
        <p:spPr>
          <a:xfrm>
            <a:off x="838200" y="365125"/>
            <a:ext cx="10515600" cy="1325563"/>
          </a:xfrm>
        </p:spPr>
        <p:txBody>
          <a:bodyPr>
            <a:normAutofit/>
          </a:bodyPr>
          <a:lstStyle/>
          <a:p>
            <a:r>
              <a:rPr lang="bg-BG" sz="5000" b="1" i="1">
                <a:latin typeface="Arial"/>
                <a:cs typeface="Arial"/>
              </a:rPr>
              <a:t>Diagnosis</a:t>
            </a:r>
            <a:r>
              <a:rPr lang="bg-BG" sz="5000">
                <a:latin typeface="Arial"/>
                <a:cs typeface="Arial"/>
              </a:rPr>
              <a:t> and </a:t>
            </a:r>
            <a:r>
              <a:rPr lang="bg-BG" sz="5000" b="1" i="1">
                <a:latin typeface="Arial"/>
                <a:cs typeface="Arial"/>
              </a:rPr>
              <a:t>Initial Assessment</a:t>
            </a:r>
            <a:endParaRPr lang="bg-BG" sz="5000"/>
          </a:p>
        </p:txBody>
      </p:sp>
      <p:sp>
        <p:nvSpPr>
          <p:cNvPr id="7"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3FA3FB64-0F83-6D86-62CD-3121FBA8631A}"/>
              </a:ext>
            </a:extLst>
          </p:cNvPr>
          <p:cNvSpPr>
            <a:spLocks noGrp="1"/>
          </p:cNvSpPr>
          <p:nvPr>
            <p:ph idx="1"/>
          </p:nvPr>
        </p:nvSpPr>
        <p:spPr>
          <a:xfrm>
            <a:off x="795068" y="1037989"/>
            <a:ext cx="10601864" cy="5718449"/>
          </a:xfrm>
        </p:spPr>
        <p:txBody>
          <a:bodyPr vert="horz" lIns="91440" tIns="45720" rIns="91440" bIns="45720" rtlCol="0" anchor="t">
            <a:normAutofit/>
          </a:bodyPr>
          <a:lstStyle/>
          <a:p>
            <a:pPr marL="0" indent="0">
              <a:buNone/>
            </a:pPr>
            <a:endParaRPr lang="bg-BG" sz="1900">
              <a:ea typeface="+mn-lt"/>
              <a:cs typeface="+mn-lt"/>
            </a:endParaRPr>
          </a:p>
          <a:p>
            <a:pPr marL="0" indent="0">
              <a:buNone/>
            </a:pPr>
            <a:endParaRPr lang="bg-BG" sz="1900"/>
          </a:p>
          <a:p>
            <a:r>
              <a:rPr lang="bg-BG" sz="2000">
                <a:latin typeface="Arial"/>
                <a:ea typeface="+mn-lt"/>
                <a:cs typeface="Arial"/>
              </a:rPr>
              <a:t>The initial assessment of CVD includes </a:t>
            </a:r>
            <a:r>
              <a:rPr lang="bg-BG" sz="2000" b="1">
                <a:latin typeface="Arial"/>
                <a:ea typeface="+mn-lt"/>
                <a:cs typeface="Arial"/>
              </a:rPr>
              <a:t>medical history, physical examination, and basic tests</a:t>
            </a:r>
            <a:r>
              <a:rPr lang="bg-BG" sz="2000">
                <a:latin typeface="Arial"/>
                <a:ea typeface="+mn-lt"/>
                <a:cs typeface="Arial"/>
              </a:rPr>
              <a:t> to identify symptoms and risk factors. If abnormalities are found, doctors may proceed to </a:t>
            </a:r>
            <a:r>
              <a:rPr lang="bg-BG" sz="2000" b="1">
                <a:latin typeface="Arial"/>
                <a:ea typeface="+mn-lt"/>
                <a:cs typeface="Arial"/>
              </a:rPr>
              <a:t>advanced tests such as echocardiography, stress testing, or angiography</a:t>
            </a:r>
            <a:r>
              <a:rPr lang="bg-BG" sz="2000">
                <a:latin typeface="Arial"/>
                <a:ea typeface="+mn-lt"/>
                <a:cs typeface="Arial"/>
              </a:rPr>
              <a:t>.</a:t>
            </a:r>
          </a:p>
          <a:p>
            <a:r>
              <a:rPr lang="bg-BG" sz="2000">
                <a:latin typeface="Arial"/>
                <a:ea typeface="+mn-lt"/>
                <a:cs typeface="Arial"/>
              </a:rPr>
              <a:t>Initial assessment of cardiovascular disease involves evaluation of patient history, risk factors, and physical examination (World Health Organization, 2023).</a:t>
            </a:r>
            <a:endParaRPr lang="bg-BG" sz="2000">
              <a:latin typeface="Arial"/>
              <a:cs typeface="Arial"/>
            </a:endParaRPr>
          </a:p>
          <a:p>
            <a:r>
              <a:rPr lang="bg-BG" sz="2000">
                <a:latin typeface="Arial"/>
                <a:ea typeface="+mn-lt"/>
                <a:cs typeface="Arial"/>
              </a:rPr>
              <a:t>Clinicians commonly assess symptoms such as chest pain, dyspnoea, palpitations, and fatigue when evaluating suspected cardiovascular disease (Mayo Clinic, 2024).</a:t>
            </a:r>
            <a:endParaRPr lang="bg-BG" sz="2000">
              <a:latin typeface="Arial"/>
              <a:cs typeface="Arial"/>
            </a:endParaRPr>
          </a:p>
          <a:p>
            <a:r>
              <a:rPr lang="bg-BG" sz="2000">
                <a:latin typeface="Arial"/>
                <a:ea typeface="+mn-lt"/>
                <a:cs typeface="Arial"/>
              </a:rPr>
              <a:t>Measurement of blood pressure, heart rate, and auscultation of heart sounds are important components of the cardiovascular physical examination (NICE, 2023).</a:t>
            </a:r>
            <a:endParaRPr lang="bg-BG" sz="2000">
              <a:latin typeface="Arial"/>
              <a:cs typeface="Arial"/>
            </a:endParaRPr>
          </a:p>
          <a:p>
            <a:r>
              <a:rPr lang="bg-BG" sz="2000">
                <a:latin typeface="Arial"/>
                <a:ea typeface="+mn-lt"/>
                <a:cs typeface="Arial"/>
              </a:rPr>
              <a:t>Basic diagnostic tests such as electrocardiography and blood tests are used during the early assessment to detect potential cardiac abnormalities (Braunwald, 2022).</a:t>
            </a:r>
            <a:endParaRPr lang="bg-BG" sz="2000">
              <a:latin typeface="Arial"/>
              <a:cs typeface="Arial"/>
            </a:endParaRPr>
          </a:p>
          <a:p>
            <a:endParaRPr lang="bg-BG" sz="1900"/>
          </a:p>
        </p:txBody>
      </p:sp>
    </p:spTree>
    <p:extLst>
      <p:ext uri="{BB962C8B-B14F-4D97-AF65-F5344CB8AC3E}">
        <p14:creationId xmlns:p14="http://schemas.microsoft.com/office/powerpoint/2010/main" val="259800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29">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4C7DCEEC-3B7A-1C52-D7A4-01E603814620}"/>
              </a:ext>
            </a:extLst>
          </p:cNvPr>
          <p:cNvSpPr>
            <a:spLocks noGrp="1"/>
          </p:cNvSpPr>
          <p:nvPr>
            <p:ph type="title"/>
          </p:nvPr>
        </p:nvSpPr>
        <p:spPr>
          <a:xfrm>
            <a:off x="838200" y="365125"/>
            <a:ext cx="10515600" cy="1325563"/>
          </a:xfrm>
        </p:spPr>
        <p:txBody>
          <a:bodyPr>
            <a:normAutofit/>
          </a:bodyPr>
          <a:lstStyle/>
          <a:p>
            <a:r>
              <a:rPr lang="bg-BG" sz="2600" b="1" i="1">
                <a:latin typeface="Arial"/>
                <a:cs typeface="Arial"/>
              </a:rPr>
              <a:t>Diagnosis </a:t>
            </a:r>
            <a:r>
              <a:rPr lang="bg-BG" sz="2600" b="1" i="1">
                <a:latin typeface="Arial"/>
                <a:ea typeface="+mj-lt"/>
                <a:cs typeface="Arial"/>
              </a:rPr>
              <a:t>earlier the better as can allows more effective treatment and lifestyle changes which will prevent complications it is   </a:t>
            </a:r>
            <a:r>
              <a:rPr lang="bg-BG" sz="2600" b="1">
                <a:latin typeface="Arial"/>
                <a:ea typeface="+mj-lt"/>
                <a:cs typeface="Arial"/>
              </a:rPr>
              <a:t>based on clinical evaluation, blood tests and imaging tests.</a:t>
            </a:r>
          </a:p>
        </p:txBody>
      </p:sp>
      <p:sp>
        <p:nvSpPr>
          <p:cNvPr id="4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8F2A187A-6166-2944-8C17-57F9B40315B7}"/>
              </a:ext>
            </a:extLst>
          </p:cNvPr>
          <p:cNvSpPr>
            <a:spLocks noGrp="1"/>
          </p:cNvSpPr>
          <p:nvPr>
            <p:ph idx="1"/>
          </p:nvPr>
        </p:nvSpPr>
        <p:spPr>
          <a:xfrm>
            <a:off x="838200" y="1929384"/>
            <a:ext cx="10515600" cy="4251960"/>
          </a:xfrm>
        </p:spPr>
        <p:txBody>
          <a:bodyPr vert="horz" lIns="91440" tIns="45720" rIns="91440" bIns="45720" rtlCol="0">
            <a:normAutofit/>
          </a:bodyPr>
          <a:lstStyle/>
          <a:p>
            <a:pPr>
              <a:buNone/>
            </a:pPr>
            <a:r>
              <a:rPr lang="bg-BG" sz="2000">
                <a:latin typeface="Arial"/>
                <a:cs typeface="Arial"/>
              </a:rPr>
              <a:t>Physical Examination-</a:t>
            </a:r>
            <a:r>
              <a:rPr lang="bg-BG" sz="2000">
                <a:latin typeface="Arial"/>
                <a:ea typeface="+mn-lt"/>
                <a:cs typeface="Arial"/>
              </a:rPr>
              <a:t> </a:t>
            </a:r>
            <a:r>
              <a:rPr lang="bg-BG" sz="2000" b="1">
                <a:latin typeface="Arial"/>
                <a:ea typeface="+mn-lt"/>
                <a:cs typeface="Arial"/>
              </a:rPr>
              <a:t>blood pressure</a:t>
            </a:r>
            <a:r>
              <a:rPr lang="bg-BG" sz="2000">
                <a:latin typeface="Arial"/>
                <a:ea typeface="+mn-lt"/>
                <a:cs typeface="Arial"/>
              </a:rPr>
              <a:t>, </a:t>
            </a:r>
            <a:r>
              <a:rPr lang="bg-BG" sz="2000" b="1">
                <a:latin typeface="Arial"/>
                <a:ea typeface="+mn-lt"/>
                <a:cs typeface="Arial"/>
              </a:rPr>
              <a:t>heart rate and rhythm</a:t>
            </a:r>
            <a:r>
              <a:rPr lang="bg-BG" sz="2000">
                <a:latin typeface="Arial"/>
                <a:ea typeface="+mn-lt"/>
                <a:cs typeface="Arial"/>
              </a:rPr>
              <a:t>, </a:t>
            </a:r>
            <a:r>
              <a:rPr lang="bg-BG" sz="2000" b="1">
                <a:latin typeface="Arial"/>
                <a:ea typeface="+mn-lt"/>
                <a:cs typeface="Arial"/>
              </a:rPr>
              <a:t>abnormal heart sounds or murmurs, swelling in the legs or feet (peripheral oedema),</a:t>
            </a:r>
            <a:r>
              <a:rPr lang="bg-BG" sz="2000">
                <a:latin typeface="Arial"/>
                <a:ea typeface="+mn-lt"/>
                <a:cs typeface="Arial"/>
              </a:rPr>
              <a:t> </a:t>
            </a:r>
            <a:r>
              <a:rPr lang="bg-BG" sz="2000" b="1">
                <a:latin typeface="Arial"/>
                <a:ea typeface="+mn-lt"/>
                <a:cs typeface="Arial"/>
              </a:rPr>
              <a:t>pulse in different arteries</a:t>
            </a:r>
            <a:r>
              <a:rPr lang="bg-BG" sz="2000">
                <a:latin typeface="Arial"/>
                <a:ea typeface="+mn-lt"/>
                <a:cs typeface="Arial"/>
              </a:rPr>
              <a:t>  (Mayo Clinic, 2024; National Institute for Health and Care Excellence, 2023).</a:t>
            </a:r>
            <a:endParaRPr lang="bg-BG" sz="2000">
              <a:latin typeface="Arial"/>
              <a:cs typeface="Arial"/>
            </a:endParaRPr>
          </a:p>
          <a:p>
            <a:pPr>
              <a:buNone/>
            </a:pPr>
            <a:r>
              <a:rPr lang="bg-BG" sz="2000">
                <a:latin typeface="Arial"/>
                <a:cs typeface="Arial"/>
              </a:rPr>
              <a:t>Laboratory Tests - blood</a:t>
            </a:r>
            <a:r>
              <a:rPr lang="bg-BG" sz="2000">
                <a:latin typeface="Arial"/>
                <a:ea typeface="+mn-lt"/>
                <a:cs typeface="Arial"/>
              </a:rPr>
              <a:t> tests - </a:t>
            </a:r>
            <a:r>
              <a:rPr lang="bg-BG" sz="2000" b="1">
                <a:latin typeface="Arial"/>
                <a:ea typeface="+mn-lt"/>
                <a:cs typeface="Arial"/>
              </a:rPr>
              <a:t>risk factors and signs of heart damage, cholesterol test (lipid profile),</a:t>
            </a:r>
            <a:r>
              <a:rPr lang="bg-BG" sz="2000">
                <a:latin typeface="Arial"/>
                <a:ea typeface="+mn-lt"/>
                <a:cs typeface="Arial"/>
              </a:rPr>
              <a:t> </a:t>
            </a:r>
            <a:r>
              <a:rPr lang="bg-BG" sz="2000" b="1">
                <a:latin typeface="Arial"/>
                <a:ea typeface="+mn-lt"/>
                <a:cs typeface="Arial"/>
              </a:rPr>
              <a:t>blood glucose test, cardiac biomarkers</a:t>
            </a:r>
            <a:r>
              <a:rPr lang="bg-BG" sz="2000">
                <a:latin typeface="Arial"/>
                <a:ea typeface="+mn-lt"/>
                <a:cs typeface="Arial"/>
              </a:rPr>
              <a:t> (</a:t>
            </a:r>
            <a:r>
              <a:rPr lang="bg-BG" sz="2000" b="1">
                <a:latin typeface="Arial"/>
                <a:ea typeface="+mn-lt"/>
                <a:cs typeface="Arial"/>
              </a:rPr>
              <a:t>troponin)</a:t>
            </a:r>
            <a:r>
              <a:rPr lang="bg-BG" sz="2000">
                <a:latin typeface="Arial"/>
                <a:ea typeface="+mn-lt"/>
                <a:cs typeface="Arial"/>
              </a:rPr>
              <a:t>,</a:t>
            </a:r>
            <a:r>
              <a:rPr lang="bg-BG" sz="2000" b="1">
                <a:latin typeface="Arial"/>
                <a:ea typeface="+mn-lt"/>
                <a:cs typeface="Arial"/>
              </a:rPr>
              <a:t>kidney and thyroid function tests</a:t>
            </a:r>
            <a:r>
              <a:rPr lang="bg-BG" sz="2000">
                <a:latin typeface="Arial"/>
                <a:ea typeface="+mn-lt"/>
                <a:cs typeface="Arial"/>
              </a:rPr>
              <a:t> (World Health Organization, 2023; Braunwald, 2022).</a:t>
            </a:r>
            <a:endParaRPr lang="bg-BG" sz="2000">
              <a:latin typeface="Arial"/>
              <a:cs typeface="Arial"/>
            </a:endParaRPr>
          </a:p>
          <a:p>
            <a:pPr>
              <a:buNone/>
            </a:pPr>
            <a:r>
              <a:rPr lang="bg-BG" sz="2000">
                <a:latin typeface="Arial"/>
                <a:cs typeface="Arial"/>
              </a:rPr>
              <a:t>Diagnostic Imaging and Heart Tests - Electrocardiogram (ECG/EKG), Echocardiogram, Chest Xray (Mayo Clinic, 2024), Coronary Angiography (Braunwald, 2022).</a:t>
            </a:r>
          </a:p>
          <a:p>
            <a:pPr>
              <a:buNone/>
            </a:pPr>
            <a:r>
              <a:rPr lang="bg-BG" sz="2000">
                <a:latin typeface="Arial"/>
                <a:cs typeface="Arial"/>
              </a:rPr>
              <a:t>Advanced imaging techniques such as </a:t>
            </a:r>
            <a:r>
              <a:rPr lang="bg-BG" sz="2000" b="1">
                <a:latin typeface="Arial"/>
                <a:cs typeface="Arial"/>
              </a:rPr>
              <a:t>computed tomography (CT) scans and cardiac magnetic resonance imaging (MRI)</a:t>
            </a:r>
            <a:r>
              <a:rPr lang="bg-BG" sz="2000">
                <a:latin typeface="Arial"/>
                <a:cs typeface="Arial"/>
              </a:rPr>
              <a:t> provide detailed images of the </a:t>
            </a:r>
            <a:r>
              <a:rPr lang="bg-BG" sz="2000" b="1">
                <a:latin typeface="Arial"/>
                <a:cs typeface="Arial"/>
              </a:rPr>
              <a:t>heart structures, blood vessels, and surrounding tissues</a:t>
            </a:r>
            <a:r>
              <a:rPr lang="bg-BG" sz="2000">
                <a:latin typeface="Arial"/>
                <a:cs typeface="Arial"/>
              </a:rPr>
              <a:t>, assisting in the diagnosis of cardiovascular disease (World Health Organization, 2023).</a:t>
            </a:r>
          </a:p>
          <a:p>
            <a:pPr>
              <a:buNone/>
            </a:pPr>
            <a:endParaRPr lang="bg-BG" sz="2000"/>
          </a:p>
          <a:p>
            <a:pPr>
              <a:buNone/>
            </a:pPr>
            <a:endParaRPr lang="bg-BG" sz="2000"/>
          </a:p>
          <a:p>
            <a:pPr>
              <a:buNone/>
            </a:pPr>
            <a:endParaRPr lang="bg-BG" sz="2000"/>
          </a:p>
          <a:p>
            <a:pPr>
              <a:buNone/>
            </a:pPr>
            <a:endParaRPr lang="bg-BG" sz="2000"/>
          </a:p>
          <a:p>
            <a:pPr>
              <a:buNone/>
            </a:pPr>
            <a:endParaRPr lang="bg-BG" sz="2000"/>
          </a:p>
          <a:p>
            <a:pPr marL="0" indent="0">
              <a:buNone/>
            </a:pPr>
            <a:endParaRPr lang="bg-BG" sz="2000" b="1"/>
          </a:p>
        </p:txBody>
      </p:sp>
    </p:spTree>
    <p:extLst>
      <p:ext uri="{BB962C8B-B14F-4D97-AF65-F5344CB8AC3E}">
        <p14:creationId xmlns:p14="http://schemas.microsoft.com/office/powerpoint/2010/main" val="1312639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Заглавие 1">
            <a:extLst>
              <a:ext uri="{FF2B5EF4-FFF2-40B4-BE49-F238E27FC236}">
                <a16:creationId xmlns:a16="http://schemas.microsoft.com/office/drawing/2014/main" id="{29CB0F9E-981F-0AD9-D806-8C1E31CA5233}"/>
              </a:ext>
            </a:extLst>
          </p:cNvPr>
          <p:cNvSpPr>
            <a:spLocks noGrp="1"/>
          </p:cNvSpPr>
          <p:nvPr>
            <p:ph type="title"/>
          </p:nvPr>
        </p:nvSpPr>
        <p:spPr>
          <a:xfrm>
            <a:off x="572493" y="238539"/>
            <a:ext cx="11018520" cy="1434415"/>
          </a:xfrm>
        </p:spPr>
        <p:txBody>
          <a:bodyPr anchor="b">
            <a:normAutofit/>
          </a:bodyPr>
          <a:lstStyle/>
          <a:p>
            <a:r>
              <a:rPr lang="bg-BG" sz="5400"/>
              <a:t>House of Care Model</a:t>
            </a:r>
          </a:p>
        </p:txBody>
      </p:sp>
      <p:sp>
        <p:nvSpPr>
          <p:cNvPr id="7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Content Placeholder 7">
            <a:extLst>
              <a:ext uri="{FF2B5EF4-FFF2-40B4-BE49-F238E27FC236}">
                <a16:creationId xmlns:a16="http://schemas.microsoft.com/office/drawing/2014/main" id="{4F92290D-4B5E-FD30-BB6C-49784ACAA2FA}"/>
              </a:ext>
            </a:extLst>
          </p:cNvPr>
          <p:cNvSpPr>
            <a:spLocks noGrp="1"/>
          </p:cNvSpPr>
          <p:nvPr>
            <p:ph idx="1"/>
          </p:nvPr>
        </p:nvSpPr>
        <p:spPr>
          <a:xfrm>
            <a:off x="572493" y="2071316"/>
            <a:ext cx="6713552" cy="4119172"/>
          </a:xfrm>
        </p:spPr>
        <p:txBody>
          <a:bodyPr vert="horz" lIns="91440" tIns="45720" rIns="91440" bIns="45720" rtlCol="0" anchor="t">
            <a:normAutofit/>
          </a:bodyPr>
          <a:lstStyle/>
          <a:p>
            <a:pPr marL="0" indent="0">
              <a:buNone/>
            </a:pPr>
            <a:r>
              <a:rPr lang="en-US" sz="1400">
                <a:latin typeface="Arial"/>
                <a:ea typeface="+mn-lt"/>
                <a:cs typeface="Arial"/>
              </a:rPr>
              <a:t>Developed by the NHS to improve the management of </a:t>
            </a:r>
            <a:r>
              <a:rPr lang="en-US" sz="1400" b="1">
                <a:latin typeface="Arial"/>
                <a:ea typeface="+mn-lt"/>
                <a:cs typeface="Arial"/>
              </a:rPr>
              <a:t>long-term conditions in a</a:t>
            </a:r>
            <a:r>
              <a:rPr lang="en-US" sz="1400">
                <a:latin typeface="Arial"/>
                <a:ea typeface="+mn-lt"/>
                <a:cs typeface="Arial"/>
              </a:rPr>
              <a:t> </a:t>
            </a:r>
            <a:r>
              <a:rPr lang="en-US" sz="1400" b="1">
                <a:latin typeface="Arial"/>
                <a:ea typeface="+mn-lt"/>
                <a:cs typeface="Arial"/>
              </a:rPr>
              <a:t>person-centred care and collaboration between patients and healthcare professionals </a:t>
            </a:r>
            <a:r>
              <a:rPr lang="en-US" sz="1400">
                <a:latin typeface="Arial"/>
                <a:ea typeface="+mn-lt"/>
                <a:cs typeface="Arial"/>
              </a:rPr>
              <a:t>(Coulter, et al., 2016)</a:t>
            </a:r>
            <a:endParaRPr lang="en-US" sz="1400">
              <a:latin typeface="Arial"/>
              <a:cs typeface="Arial"/>
            </a:endParaRPr>
          </a:p>
          <a:p>
            <a:pPr marL="0" indent="0">
              <a:buNone/>
            </a:pPr>
            <a:r>
              <a:rPr lang="en-US" sz="1400">
                <a:latin typeface="Arial"/>
                <a:cs typeface="Arial"/>
              </a:rPr>
              <a:t>1. Engaged and Informed Patients (Left Wall</a:t>
            </a:r>
            <a:r>
              <a:rPr lang="en-US" sz="1400">
                <a:latin typeface="Arial"/>
                <a:ea typeface="+mn-lt"/>
                <a:cs typeface="Arial"/>
              </a:rPr>
              <a:t>) - </a:t>
            </a:r>
            <a:r>
              <a:rPr lang="en-US" sz="1400" b="1">
                <a:latin typeface="Arial"/>
                <a:ea typeface="+mn-lt"/>
                <a:cs typeface="Arial"/>
              </a:rPr>
              <a:t>actively participate in managing their health</a:t>
            </a:r>
            <a:r>
              <a:rPr lang="en-US" sz="1400">
                <a:latin typeface="Arial"/>
                <a:ea typeface="+mn-lt"/>
                <a:cs typeface="Arial"/>
              </a:rPr>
              <a:t>. They receive education about their condition, lifestyle changes, medications, and prevention strategies. For example, patients with CVD may receive support for </a:t>
            </a:r>
            <a:r>
              <a:rPr lang="en-US" sz="1400" b="1">
                <a:latin typeface="Arial"/>
                <a:ea typeface="+mn-lt"/>
                <a:cs typeface="Arial"/>
              </a:rPr>
              <a:t>smoking cessation, diet improvement, and physical activity </a:t>
            </a:r>
            <a:r>
              <a:rPr lang="en-US" sz="1400">
                <a:latin typeface="Arial"/>
                <a:ea typeface="+mn-lt"/>
                <a:cs typeface="Arial"/>
              </a:rPr>
              <a:t>(Coulter, Roberts and Dixon, 2013).</a:t>
            </a:r>
            <a:endParaRPr lang="en-US" sz="1400">
              <a:latin typeface="Arial"/>
              <a:cs typeface="Arial"/>
            </a:endParaRPr>
          </a:p>
          <a:p>
            <a:pPr marL="0" indent="0">
              <a:buNone/>
            </a:pPr>
            <a:r>
              <a:rPr lang="en-US" sz="1400">
                <a:latin typeface="Arial"/>
                <a:cs typeface="Arial"/>
              </a:rPr>
              <a:t>2. Health and Care Professionals (Right Wall)</a:t>
            </a:r>
            <a:r>
              <a:rPr lang="en-US" sz="1400">
                <a:latin typeface="Arial"/>
                <a:ea typeface="+mn-lt"/>
                <a:cs typeface="Arial"/>
              </a:rPr>
              <a:t> - d</a:t>
            </a:r>
            <a:r>
              <a:rPr lang="en-US" sz="1400" b="1">
                <a:latin typeface="Arial"/>
                <a:ea typeface="+mn-lt"/>
                <a:cs typeface="Arial"/>
              </a:rPr>
              <a:t>octors, nurses, pharmacists, and allied health professionals</a:t>
            </a:r>
            <a:r>
              <a:rPr lang="en-US" sz="1400">
                <a:latin typeface="Arial"/>
                <a:ea typeface="+mn-lt"/>
                <a:cs typeface="Arial"/>
              </a:rPr>
              <a:t>, work together to support patients. They use their clinical knowledge and communication skills to guide </a:t>
            </a:r>
            <a:r>
              <a:rPr lang="en-US" sz="1400" b="1">
                <a:latin typeface="Arial"/>
                <a:ea typeface="+mn-lt"/>
                <a:cs typeface="Arial"/>
              </a:rPr>
              <a:t>shared decision-making and personalised care planning </a:t>
            </a:r>
            <a:r>
              <a:rPr lang="en-US" sz="1400">
                <a:latin typeface="Arial"/>
                <a:ea typeface="+mn-lt"/>
                <a:cs typeface="Arial"/>
              </a:rPr>
              <a:t>(Coulter, Roberts and Dixon, 2013).</a:t>
            </a:r>
            <a:endParaRPr lang="en-US" sz="1400">
              <a:latin typeface="Arial"/>
              <a:cs typeface="Arial"/>
            </a:endParaRPr>
          </a:p>
          <a:p>
            <a:pPr marL="0" indent="0">
              <a:buNone/>
            </a:pPr>
            <a:r>
              <a:rPr lang="en-US" sz="1400">
                <a:latin typeface="Arial"/>
                <a:cs typeface="Arial"/>
              </a:rPr>
              <a:t>3. Organisational Systems (Foundation)- The base of the house represents </a:t>
            </a:r>
            <a:r>
              <a:rPr lang="en-US" sz="1400" b="1">
                <a:latin typeface="Arial"/>
                <a:cs typeface="Arial"/>
              </a:rPr>
              <a:t>healthcare systems andinfrastructure</a:t>
            </a:r>
            <a:r>
              <a:rPr lang="en-US" sz="1400">
                <a:latin typeface="Arial"/>
                <a:cs typeface="Arial"/>
              </a:rPr>
              <a:t>, such as electronic health records, appointment systems, and coordinated care pathways. These systems helpensure that care is </a:t>
            </a:r>
            <a:r>
              <a:rPr lang="en-US" sz="1400" b="1">
                <a:latin typeface="Arial"/>
                <a:cs typeface="Arial"/>
              </a:rPr>
              <a:t>efficient, continuous, and well-coordinated </a:t>
            </a:r>
            <a:r>
              <a:rPr lang="en-US" sz="1400">
                <a:latin typeface="Arial"/>
                <a:cs typeface="Arial"/>
              </a:rPr>
              <a:t>(Coulter, Roberts and Dixon, 2013).</a:t>
            </a:r>
            <a:endParaRPr lang="en-US" sz="1400"/>
          </a:p>
          <a:p>
            <a:pPr marL="0" indent="0">
              <a:buNone/>
            </a:pPr>
            <a:endParaRPr lang="en-US" sz="1400">
              <a:latin typeface="Arial"/>
              <a:cs typeface="Arial"/>
            </a:endParaRPr>
          </a:p>
          <a:p>
            <a:endParaRPr lang="en-US" sz="1400">
              <a:latin typeface="Arial"/>
              <a:cs typeface="Arial"/>
            </a:endParaRPr>
          </a:p>
        </p:txBody>
      </p:sp>
      <p:pic>
        <p:nvPicPr>
          <p:cNvPr id="4" name="Контейнер за съдържание 3" descr="Картина, която съдържа текст, екранна снимка, лого, дизайн&#10;&#10;Генерирано от ИИ съдържание може да е неправилно.">
            <a:extLst>
              <a:ext uri="{FF2B5EF4-FFF2-40B4-BE49-F238E27FC236}">
                <a16:creationId xmlns:a16="http://schemas.microsoft.com/office/drawing/2014/main" id="{B5BA8000-D947-8904-79C3-53028AC304F6}"/>
              </a:ext>
            </a:extLst>
          </p:cNvPr>
          <p:cNvPicPr>
            <a:picLocks noChangeAspect="1"/>
          </p:cNvPicPr>
          <p:nvPr/>
        </p:nvPicPr>
        <p:blipFill>
          <a:blip r:embed="rId2"/>
          <a:srcRect l="12482" r="6706"/>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39630632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E018D258-AFCE-4D2D-D2FA-6DA8BC9655CA}"/>
              </a:ext>
            </a:extLst>
          </p:cNvPr>
          <p:cNvSpPr>
            <a:spLocks noGrp="1"/>
          </p:cNvSpPr>
          <p:nvPr>
            <p:ph type="title"/>
          </p:nvPr>
        </p:nvSpPr>
        <p:spPr>
          <a:xfrm>
            <a:off x="838200" y="365125"/>
            <a:ext cx="10515600" cy="1325563"/>
          </a:xfrm>
        </p:spPr>
        <p:txBody>
          <a:bodyPr>
            <a:normAutofit/>
          </a:bodyPr>
          <a:lstStyle/>
          <a:p>
            <a:r>
              <a:rPr lang="bg-BG" sz="5400"/>
              <a:t>House of Care Model continued</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FBEC8CEC-7580-D6D8-D9A1-CED037C5CB39}"/>
              </a:ext>
            </a:extLst>
          </p:cNvPr>
          <p:cNvSpPr>
            <a:spLocks noGrp="1"/>
          </p:cNvSpPr>
          <p:nvPr>
            <p:ph idx="1"/>
          </p:nvPr>
        </p:nvSpPr>
        <p:spPr>
          <a:xfrm>
            <a:off x="838200" y="1929384"/>
            <a:ext cx="10515600" cy="4251960"/>
          </a:xfrm>
        </p:spPr>
        <p:txBody>
          <a:bodyPr vert="horz" lIns="91440" tIns="45720" rIns="91440" bIns="45720" rtlCol="0">
            <a:normAutofit/>
          </a:bodyPr>
          <a:lstStyle/>
          <a:p>
            <a:pPr marL="0" indent="0">
              <a:buNone/>
            </a:pPr>
            <a:r>
              <a:rPr lang="en-US" sz="1500">
                <a:latin typeface="Arial"/>
                <a:cs typeface="Arial"/>
              </a:rPr>
              <a:t>4. Commissioning (Roof) - The roof represents </a:t>
            </a:r>
            <a:r>
              <a:rPr lang="en-US" sz="1500" b="1">
                <a:latin typeface="Arial"/>
                <a:cs typeface="Arial"/>
              </a:rPr>
              <a:t>healthcare planning and funding</a:t>
            </a:r>
            <a:r>
              <a:rPr lang="en-US" sz="1500">
                <a:latin typeface="Arial"/>
                <a:cs typeface="Arial"/>
              </a:rPr>
              <a:t>.Commissioners ensure that the necessary services—such as </a:t>
            </a:r>
            <a:r>
              <a:rPr lang="en-US" sz="1500" b="1">
                <a:latin typeface="Arial"/>
                <a:cs typeface="Arial"/>
              </a:rPr>
              <a:t>cardiac rehabilitation programmes, community support, andspecialist care—are available to patients </a:t>
            </a:r>
            <a:r>
              <a:rPr lang="en-US" sz="1500">
                <a:latin typeface="Arial"/>
                <a:cs typeface="Arial"/>
              </a:rPr>
              <a:t>(Coulter, Roberts and Dixon, 2013).</a:t>
            </a:r>
          </a:p>
          <a:p>
            <a:pPr marL="0" indent="0">
              <a:buNone/>
            </a:pPr>
            <a:r>
              <a:rPr lang="en-US" sz="1500">
                <a:latin typeface="Arial"/>
                <a:cs typeface="Arial"/>
              </a:rPr>
              <a:t>5. Care Planning (Centre) - At the centre of the model is the </a:t>
            </a:r>
            <a:r>
              <a:rPr lang="en-US" sz="1500" b="1">
                <a:latin typeface="Arial"/>
                <a:cs typeface="Arial"/>
              </a:rPr>
              <a:t>care planning conversation</a:t>
            </a:r>
            <a:r>
              <a:rPr lang="en-US" sz="1500">
                <a:latin typeface="Arial"/>
                <a:cs typeface="Arial"/>
              </a:rPr>
              <a:t>between patients and healthcare professionals. This discussionhelps create a </a:t>
            </a:r>
            <a:r>
              <a:rPr lang="en-US" sz="1500" b="1">
                <a:latin typeface="Arial"/>
                <a:cs typeface="Arial"/>
              </a:rPr>
              <a:t>personalised care plan</a:t>
            </a:r>
            <a:r>
              <a:rPr lang="en-US" sz="1500">
                <a:latin typeface="Arial"/>
                <a:cs typeface="Arial"/>
              </a:rPr>
              <a:t> that supports long-termmanagement of conditions such as cardiovascular disease (Coulter, Roberts and Dixon, 2013).</a:t>
            </a:r>
          </a:p>
          <a:p>
            <a:pPr>
              <a:buFont typeface="Wingdings" panose="020B0604020202020204" pitchFamily="34" charset="0"/>
              <a:buChar char="Ø"/>
            </a:pPr>
            <a:r>
              <a:rPr lang="en-US" sz="1500">
                <a:latin typeface="Arial"/>
                <a:cs typeface="Arial"/>
              </a:rPr>
              <a:t>Organisations such as the NHS and the National Institute for Health and Care Excellence promote person-centred and collaborative care models for chronic conditions through clinical guidelines and patient-centred care frameworks (NICE, 2023; NHS, 2024).</a:t>
            </a:r>
          </a:p>
          <a:p>
            <a:pPr>
              <a:buNone/>
            </a:pPr>
            <a:r>
              <a:rPr lang="en-US" sz="1500"/>
              <a:t>Key Benefit for Cardiovascular Disease Management</a:t>
            </a:r>
          </a:p>
          <a:p>
            <a:pPr>
              <a:buNone/>
            </a:pPr>
            <a:r>
              <a:rPr lang="en-US" sz="1500">
                <a:ea typeface="+mn-lt"/>
                <a:cs typeface="+mn-lt"/>
              </a:rPr>
              <a:t>Using the House of Care Model helps:</a:t>
            </a:r>
            <a:endParaRPr lang="en-US" sz="1500"/>
          </a:p>
          <a:p>
            <a:pPr>
              <a:buFont typeface="Wingdings"/>
              <a:buChar char="Ø"/>
            </a:pPr>
            <a:r>
              <a:rPr lang="en-US" sz="1500">
                <a:ea typeface="+mn-lt"/>
                <a:cs typeface="+mn-lt"/>
              </a:rPr>
              <a:t>Improve </a:t>
            </a:r>
            <a:r>
              <a:rPr lang="en-US" sz="1500" b="1">
                <a:ea typeface="+mn-lt"/>
                <a:cs typeface="+mn-lt"/>
              </a:rPr>
              <a:t>patient engagement and self-management</a:t>
            </a:r>
            <a:endParaRPr lang="en-US" sz="1500"/>
          </a:p>
          <a:p>
            <a:pPr>
              <a:buFont typeface="Wingdings"/>
              <a:buChar char="Ø"/>
            </a:pPr>
            <a:r>
              <a:rPr lang="en-US" sz="1500">
                <a:ea typeface="+mn-lt"/>
                <a:cs typeface="+mn-lt"/>
              </a:rPr>
              <a:t>Support </a:t>
            </a:r>
            <a:r>
              <a:rPr lang="en-US" sz="1500" b="1">
                <a:ea typeface="+mn-lt"/>
                <a:cs typeface="+mn-lt"/>
              </a:rPr>
              <a:t>multidisciplinary care</a:t>
            </a:r>
            <a:endParaRPr lang="en-US" sz="1500"/>
          </a:p>
          <a:p>
            <a:pPr>
              <a:buFont typeface="Wingdings"/>
              <a:buChar char="Ø"/>
            </a:pPr>
            <a:r>
              <a:rPr lang="en-US" sz="1500">
                <a:ea typeface="+mn-lt"/>
                <a:cs typeface="+mn-lt"/>
              </a:rPr>
              <a:t>Promote </a:t>
            </a:r>
            <a:r>
              <a:rPr lang="en-US" sz="1500" b="1">
                <a:ea typeface="+mn-lt"/>
                <a:cs typeface="+mn-lt"/>
              </a:rPr>
              <a:t>preventive lifestyle changes</a:t>
            </a:r>
            <a:endParaRPr lang="en-US" sz="1500"/>
          </a:p>
          <a:p>
            <a:pPr>
              <a:buFont typeface="Wingdings"/>
              <a:buChar char="Ø"/>
            </a:pPr>
            <a:r>
              <a:rPr lang="en-US" sz="1500">
                <a:ea typeface="+mn-lt"/>
                <a:cs typeface="+mn-lt"/>
              </a:rPr>
              <a:t>Reduce hospital admissions and complications from CVD</a:t>
            </a:r>
            <a:endParaRPr lang="en-US" sz="1500"/>
          </a:p>
          <a:p>
            <a:pPr marL="0" indent="0">
              <a:buNone/>
            </a:pPr>
            <a:endParaRPr lang="en-US" sz="1500">
              <a:latin typeface="Aptos"/>
              <a:cs typeface="Arial"/>
            </a:endParaRPr>
          </a:p>
          <a:p>
            <a:pPr>
              <a:buFont typeface="Wingdings"/>
              <a:buChar char="Ø"/>
            </a:pPr>
            <a:endParaRPr lang="en-US" sz="1500">
              <a:latin typeface="Aptos"/>
              <a:cs typeface="Arial"/>
            </a:endParaRPr>
          </a:p>
          <a:p>
            <a:pPr marL="0" indent="0">
              <a:buNone/>
            </a:pPr>
            <a:endParaRPr lang="en-US" sz="1500">
              <a:latin typeface="Arial"/>
              <a:cs typeface="Arial"/>
            </a:endParaRPr>
          </a:p>
        </p:txBody>
      </p:sp>
    </p:spTree>
    <p:extLst>
      <p:ext uri="{BB962C8B-B14F-4D97-AF65-F5344CB8AC3E}">
        <p14:creationId xmlns:p14="http://schemas.microsoft.com/office/powerpoint/2010/main" val="2950324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712C129C-401F-8483-46D9-082C3EDEDFE4}"/>
              </a:ext>
            </a:extLst>
          </p:cNvPr>
          <p:cNvSpPr>
            <a:spLocks noGrp="1"/>
          </p:cNvSpPr>
          <p:nvPr>
            <p:ph type="title"/>
          </p:nvPr>
        </p:nvSpPr>
        <p:spPr>
          <a:xfrm>
            <a:off x="838200" y="365125"/>
            <a:ext cx="10515600" cy="1325563"/>
          </a:xfrm>
        </p:spPr>
        <p:txBody>
          <a:bodyPr>
            <a:normAutofit/>
          </a:bodyPr>
          <a:lstStyle/>
          <a:p>
            <a:r>
              <a:rPr lang="bg-BG" sz="5400">
                <a:ea typeface="+mj-lt"/>
                <a:cs typeface="+mj-lt"/>
              </a:rPr>
              <a:t>Treatment Options for CVD in UK</a:t>
            </a:r>
            <a:endParaRPr lang="bg-BG" sz="5400"/>
          </a:p>
        </p:txBody>
      </p:sp>
      <p:sp>
        <p:nvSpPr>
          <p:cNvPr id="9"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B80216D8-49F7-F08C-24C1-D639A09D6A74}"/>
              </a:ext>
            </a:extLst>
          </p:cNvPr>
          <p:cNvSpPr>
            <a:spLocks noGrp="1"/>
          </p:cNvSpPr>
          <p:nvPr>
            <p:ph idx="1"/>
          </p:nvPr>
        </p:nvSpPr>
        <p:spPr>
          <a:xfrm>
            <a:off x="766314" y="1929384"/>
            <a:ext cx="10659372" cy="4812676"/>
          </a:xfrm>
        </p:spPr>
        <p:txBody>
          <a:bodyPr vert="horz" lIns="91440" tIns="45720" rIns="91440" bIns="45720" rtlCol="0">
            <a:normAutofit/>
          </a:bodyPr>
          <a:lstStyle/>
          <a:p>
            <a:pPr marL="0" indent="0">
              <a:buNone/>
            </a:pPr>
            <a:r>
              <a:rPr lang="bg-BG" sz="1700"/>
              <a:t>1. </a:t>
            </a:r>
            <a:r>
              <a:rPr lang="bg-BG" sz="1700" b="1"/>
              <a:t>Lifestyle &amp; Behavioural Interventions</a:t>
            </a:r>
            <a:endParaRPr lang="bg-BG" sz="1700"/>
          </a:p>
          <a:p>
            <a:pPr marL="0" indent="0">
              <a:buNone/>
            </a:pPr>
            <a:r>
              <a:rPr lang="bg-BG" sz="1700">
                <a:ea typeface="+mn-lt"/>
                <a:cs typeface="+mn-lt"/>
              </a:rPr>
              <a:t>Lifestyle modification is the </a:t>
            </a:r>
            <a:r>
              <a:rPr lang="bg-BG" sz="1700" i="1">
                <a:ea typeface="+mn-lt"/>
                <a:cs typeface="+mn-lt"/>
              </a:rPr>
              <a:t>foundation</a:t>
            </a:r>
            <a:r>
              <a:rPr lang="bg-BG" sz="1700">
                <a:ea typeface="+mn-lt"/>
                <a:cs typeface="+mn-lt"/>
              </a:rPr>
              <a:t> of long-term CVD management:</a:t>
            </a:r>
            <a:endParaRPr lang="bg-BG" sz="1700"/>
          </a:p>
          <a:p>
            <a:pPr marL="0" indent="0">
              <a:buNone/>
            </a:pPr>
            <a:r>
              <a:rPr lang="bg-BG" sz="1700">
                <a:ea typeface="+mn-lt"/>
                <a:cs typeface="+mn-lt"/>
              </a:rPr>
              <a:t>Healthy diet, weight control, and physical activity to reduce risk factors such as high cholesterol and hypertension (NHS, 2024b). </a:t>
            </a:r>
            <a:endParaRPr lang="bg-BG" sz="1700"/>
          </a:p>
          <a:p>
            <a:pPr marL="0" indent="0">
              <a:buNone/>
            </a:pPr>
            <a:r>
              <a:rPr lang="bg-BG" sz="1700">
                <a:ea typeface="+mn-lt"/>
                <a:cs typeface="+mn-lt"/>
              </a:rPr>
              <a:t>Smoking cessation and reduction of alcohol intake (NHS, 2024b). </a:t>
            </a:r>
            <a:endParaRPr lang="bg-BG" sz="1700"/>
          </a:p>
          <a:p>
            <a:pPr marL="0" indent="0">
              <a:buNone/>
            </a:pPr>
            <a:r>
              <a:rPr lang="bg-BG" sz="1700">
                <a:ea typeface="+mn-lt"/>
                <a:cs typeface="+mn-lt"/>
              </a:rPr>
              <a:t>Cardiac rehabilitation after events such as heart attacks (NHS, 2024b)</a:t>
            </a:r>
            <a:endParaRPr lang="bg-BG" sz="1700"/>
          </a:p>
          <a:p>
            <a:pPr marL="0" indent="0">
              <a:buNone/>
            </a:pPr>
            <a:r>
              <a:rPr lang="bg-BG" sz="1700" b="1"/>
              <a:t>2. Pharmacological (Medicines) Management</a:t>
            </a:r>
            <a:endParaRPr lang="bg-BG" sz="1700"/>
          </a:p>
          <a:p>
            <a:pPr marL="0" indent="0">
              <a:buNone/>
            </a:pPr>
            <a:r>
              <a:rPr lang="bg-BG" sz="1700"/>
              <a:t>Medicines are prescribed lifelong or long-term to manage risk and prevent complications:</a:t>
            </a:r>
          </a:p>
          <a:p>
            <a:pPr marL="0" indent="0">
              <a:buNone/>
            </a:pPr>
            <a:r>
              <a:rPr lang="bg-BG" sz="1700" b="1"/>
              <a:t>Lipid-lowering therapy</a:t>
            </a:r>
            <a:r>
              <a:rPr lang="bg-BG" sz="1700"/>
              <a:t> (e.g., statins) to reduce cardiovascular events (NHS, 2024b; NICE, 2023). </a:t>
            </a:r>
          </a:p>
          <a:p>
            <a:pPr marL="0" indent="0">
              <a:buNone/>
            </a:pPr>
            <a:r>
              <a:rPr lang="bg-BG" sz="1700" b="1"/>
              <a:t>Antiplatelet drugs</a:t>
            </a:r>
            <a:r>
              <a:rPr lang="bg-BG" sz="1700"/>
              <a:t> (e.g., aspirin) to reduce clot risk after heart events (NICE, 2023). </a:t>
            </a:r>
          </a:p>
          <a:p>
            <a:pPr marL="0" indent="0">
              <a:buNone/>
            </a:pPr>
            <a:r>
              <a:rPr lang="bg-BG" sz="1700" b="1"/>
              <a:t>Antihypertensives</a:t>
            </a:r>
            <a:r>
              <a:rPr lang="bg-BG" sz="1700"/>
              <a:t> including ACE inhibitors, ARBs and beta-blockers to manage blood pressure (NHS, 2024b). </a:t>
            </a:r>
          </a:p>
          <a:p>
            <a:pPr marL="0" indent="0">
              <a:buNone/>
            </a:pPr>
            <a:r>
              <a:rPr lang="bg-BG" sz="1700"/>
              <a:t>Combination therapies are common in long-term heart failure management (NHS, 2024b).</a:t>
            </a:r>
          </a:p>
        </p:txBody>
      </p:sp>
    </p:spTree>
    <p:extLst>
      <p:ext uri="{BB962C8B-B14F-4D97-AF65-F5344CB8AC3E}">
        <p14:creationId xmlns:p14="http://schemas.microsoft.com/office/powerpoint/2010/main" val="471912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Контейнер за съдържание 2">
            <a:extLst>
              <a:ext uri="{FF2B5EF4-FFF2-40B4-BE49-F238E27FC236}">
                <a16:creationId xmlns:a16="http://schemas.microsoft.com/office/drawing/2014/main" id="{254106EF-90C8-FD6C-35DC-7667E7C2A5D1}"/>
              </a:ext>
            </a:extLst>
          </p:cNvPr>
          <p:cNvSpPr>
            <a:spLocks noGrp="1"/>
          </p:cNvSpPr>
          <p:nvPr>
            <p:ph idx="1"/>
          </p:nvPr>
        </p:nvSpPr>
        <p:spPr>
          <a:xfrm>
            <a:off x="838200" y="1476354"/>
            <a:ext cx="10515600" cy="4700609"/>
          </a:xfrm>
        </p:spPr>
        <p:txBody>
          <a:bodyPr vert="horz" lIns="91440" tIns="45720" rIns="91440" bIns="45720" rtlCol="0" anchor="t">
            <a:normAutofit fontScale="70000" lnSpcReduction="20000"/>
          </a:bodyPr>
          <a:lstStyle/>
          <a:p>
            <a:pPr marL="0" indent="0">
              <a:buNone/>
            </a:pPr>
            <a:r>
              <a:rPr lang="bg-BG"/>
              <a:t>3. </a:t>
            </a:r>
            <a:r>
              <a:rPr lang="bg-BG" b="1"/>
              <a:t>Procedures &amp; Surgical Options</a:t>
            </a:r>
            <a:endParaRPr lang="bg-BG"/>
          </a:p>
          <a:p>
            <a:pPr marL="0" indent="0">
              <a:buNone/>
            </a:pPr>
            <a:r>
              <a:rPr lang="bg-BG">
                <a:ea typeface="+mn-lt"/>
                <a:cs typeface="+mn-lt"/>
              </a:rPr>
              <a:t>When medications or lifestyle changes are insufficient:</a:t>
            </a:r>
            <a:endParaRPr lang="bg-BG"/>
          </a:p>
          <a:p>
            <a:pPr marL="0" indent="0">
              <a:buNone/>
            </a:pPr>
            <a:r>
              <a:rPr lang="bg-BG" b="1">
                <a:ea typeface="+mn-lt"/>
                <a:cs typeface="+mn-lt"/>
              </a:rPr>
              <a:t>Percutaneous Coronary Intervention (PCI)</a:t>
            </a:r>
            <a:r>
              <a:rPr lang="bg-BG">
                <a:ea typeface="+mn-lt"/>
                <a:cs typeface="+mn-lt"/>
              </a:rPr>
              <a:t> / angioplasty to open narrowed arteries (NHS, 2024c; NHS Wales, 2024). </a:t>
            </a:r>
            <a:endParaRPr lang="bg-BG"/>
          </a:p>
          <a:p>
            <a:pPr marL="0" indent="0">
              <a:buNone/>
            </a:pPr>
            <a:r>
              <a:rPr lang="bg-BG" b="1">
                <a:ea typeface="+mn-lt"/>
                <a:cs typeface="+mn-lt"/>
              </a:rPr>
              <a:t>Coronary artery bypass graft (CABG)</a:t>
            </a:r>
            <a:r>
              <a:rPr lang="bg-BG">
                <a:ea typeface="+mn-lt"/>
                <a:cs typeface="+mn-lt"/>
              </a:rPr>
              <a:t> surgery for extensive blockage (Royal Papworth NHS, 2025). </a:t>
            </a:r>
            <a:endParaRPr lang="bg-BG"/>
          </a:p>
          <a:p>
            <a:pPr marL="0" indent="0">
              <a:buNone/>
            </a:pPr>
            <a:r>
              <a:rPr lang="bg-BG">
                <a:ea typeface="+mn-lt"/>
                <a:cs typeface="+mn-lt"/>
              </a:rPr>
              <a:t>Devices such as pacemakers or defibrillators for rhythm control in specific conditions (NHS, 2025). </a:t>
            </a:r>
            <a:endParaRPr lang="bg-BG"/>
          </a:p>
          <a:p>
            <a:pPr marL="0" indent="0">
              <a:buNone/>
            </a:pPr>
            <a:r>
              <a:rPr lang="bg-BG"/>
              <a:t>4. </a:t>
            </a:r>
            <a:r>
              <a:rPr lang="bg-BG" b="1"/>
              <a:t>Ongoing Monitoring and Risk Assessment</a:t>
            </a:r>
            <a:endParaRPr lang="bg-BG"/>
          </a:p>
          <a:p>
            <a:pPr marL="0" indent="0">
              <a:buNone/>
            </a:pPr>
            <a:r>
              <a:rPr lang="bg-BG">
                <a:ea typeface="+mn-lt"/>
                <a:cs typeface="+mn-lt"/>
              </a:rPr>
              <a:t>Long-term management includes regular monitoring and prevention strategies:</a:t>
            </a:r>
            <a:endParaRPr lang="bg-BG"/>
          </a:p>
          <a:p>
            <a:pPr marL="0" indent="0">
              <a:buNone/>
            </a:pPr>
            <a:r>
              <a:rPr lang="bg-BG">
                <a:ea typeface="+mn-lt"/>
                <a:cs typeface="+mn-lt"/>
              </a:rPr>
              <a:t>Regular GP follow-ups to monitor blood pressure, cholesterol, and medication effectiveness (NICE, 2023). </a:t>
            </a:r>
            <a:endParaRPr lang="bg-BG"/>
          </a:p>
          <a:p>
            <a:pPr marL="0" indent="0">
              <a:buNone/>
            </a:pPr>
            <a:r>
              <a:rPr lang="bg-BG">
                <a:ea typeface="+mn-lt"/>
                <a:cs typeface="+mn-lt"/>
              </a:rPr>
              <a:t>Use of risk assessment tools such as QRISK to guide treatment (NICE, 2023). </a:t>
            </a:r>
            <a:endParaRPr lang="bg-BG"/>
          </a:p>
          <a:p>
            <a:pPr marL="0" indent="0">
              <a:buNone/>
            </a:pPr>
            <a:r>
              <a:rPr lang="bg-BG">
                <a:ea typeface="+mn-lt"/>
                <a:cs typeface="+mn-lt"/>
              </a:rPr>
              <a:t>NHS Health Checks for eligible adults to detect and manage risk factors early (NHS, 2024)</a:t>
            </a:r>
            <a:endParaRPr lang="bg-BG"/>
          </a:p>
          <a:p>
            <a:endParaRPr lang="bg-BG"/>
          </a:p>
        </p:txBody>
      </p:sp>
      <p:sp>
        <p:nvSpPr>
          <p:cNvPr id="2" name="Текстово поле 1">
            <a:extLst>
              <a:ext uri="{FF2B5EF4-FFF2-40B4-BE49-F238E27FC236}">
                <a16:creationId xmlns:a16="http://schemas.microsoft.com/office/drawing/2014/main" id="{7A3AC020-3C36-BB7F-387E-3746D597D284}"/>
              </a:ext>
            </a:extLst>
          </p:cNvPr>
          <p:cNvSpPr txBox="1"/>
          <p:nvPr/>
        </p:nvSpPr>
        <p:spPr>
          <a:xfrm>
            <a:off x="1077310" y="591207"/>
            <a:ext cx="7777655"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latin typeface="Arial"/>
                <a:cs typeface="Arial"/>
              </a:rPr>
              <a:t>Treatment options continued</a:t>
            </a:r>
          </a:p>
          <a:p>
            <a:pPr algn="ctr"/>
            <a:endParaRPr lang="bg-BG"/>
          </a:p>
        </p:txBody>
      </p:sp>
    </p:spTree>
    <p:extLst>
      <p:ext uri="{BB962C8B-B14F-4D97-AF65-F5344CB8AC3E}">
        <p14:creationId xmlns:p14="http://schemas.microsoft.com/office/powerpoint/2010/main" val="722400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6C274083-8A9D-4AE5-5EBC-804FE7F36B8B}"/>
              </a:ext>
            </a:extLst>
          </p:cNvPr>
          <p:cNvSpPr>
            <a:spLocks noGrp="1"/>
          </p:cNvSpPr>
          <p:nvPr>
            <p:ph type="title"/>
          </p:nvPr>
        </p:nvSpPr>
        <p:spPr>
          <a:xfrm>
            <a:off x="686834" y="1153572"/>
            <a:ext cx="3200400" cy="4461163"/>
          </a:xfrm>
        </p:spPr>
        <p:txBody>
          <a:bodyPr>
            <a:normAutofit/>
          </a:bodyPr>
          <a:lstStyle/>
          <a:p>
            <a:r>
              <a:rPr lang="bg-BG" sz="2400">
                <a:solidFill>
                  <a:srgbClr val="FFFFFF"/>
                </a:solidFill>
                <a:ea typeface="+mj-lt"/>
                <a:cs typeface="+mj-lt"/>
              </a:rPr>
              <a:t>Cardiovascular disease (CVD) often occurs alongside other </a:t>
            </a:r>
            <a:r>
              <a:rPr lang="bg-BG" sz="2400" b="1">
                <a:solidFill>
                  <a:srgbClr val="FFFFFF"/>
                </a:solidFill>
                <a:ea typeface="+mj-lt"/>
                <a:cs typeface="+mj-lt"/>
              </a:rPr>
              <a:t>long-term health conditions (comorbidities)</a:t>
            </a:r>
            <a:r>
              <a:rPr lang="bg-BG" sz="2400">
                <a:solidFill>
                  <a:srgbClr val="FFFFFF"/>
                </a:solidFill>
                <a:ea typeface="+mj-lt"/>
                <a:cs typeface="+mj-lt"/>
              </a:rPr>
              <a:t>. These conditions can worsen cardiovascular outcomes and complicate treatment.</a:t>
            </a:r>
            <a:endParaRPr lang="bg-BG" sz="2400">
              <a:solidFill>
                <a:srgbClr val="FFFFFF"/>
              </a:solidFill>
            </a:endParaRPr>
          </a:p>
        </p:txBody>
      </p:sp>
      <p:sp>
        <p:nvSpPr>
          <p:cNvPr id="27"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EA6068B6-FDDB-8F80-DBEE-F8C5439C660F}"/>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bg-BG">
                <a:ea typeface="+mn-lt"/>
                <a:cs typeface="+mn-lt"/>
              </a:rPr>
              <a:t>Common comorbidities associated with cardiovascular disease include:</a:t>
            </a:r>
            <a:endParaRPr lang="bg-BG"/>
          </a:p>
          <a:p>
            <a:r>
              <a:rPr lang="bg-BG">
                <a:ea typeface="+mn-lt"/>
                <a:cs typeface="+mn-lt"/>
              </a:rPr>
              <a:t>Diabetes mellitus</a:t>
            </a:r>
            <a:endParaRPr lang="bg-BG"/>
          </a:p>
          <a:p>
            <a:r>
              <a:rPr lang="bg-BG">
                <a:ea typeface="+mn-lt"/>
                <a:cs typeface="+mn-lt"/>
              </a:rPr>
              <a:t>Hypertension</a:t>
            </a:r>
            <a:endParaRPr lang="bg-BG"/>
          </a:p>
          <a:p>
            <a:r>
              <a:rPr lang="bg-BG">
                <a:ea typeface="+mn-lt"/>
                <a:cs typeface="+mn-lt"/>
              </a:rPr>
              <a:t>Obesity</a:t>
            </a:r>
            <a:endParaRPr lang="bg-BG"/>
          </a:p>
          <a:p>
            <a:r>
              <a:rPr lang="bg-BG">
                <a:ea typeface="+mn-lt"/>
                <a:cs typeface="+mn-lt"/>
              </a:rPr>
              <a:t>Chronic kidney disease</a:t>
            </a:r>
            <a:endParaRPr lang="bg-BG"/>
          </a:p>
          <a:p>
            <a:r>
              <a:rPr lang="bg-BG">
                <a:ea typeface="+mn-lt"/>
                <a:cs typeface="+mn-lt"/>
              </a:rPr>
              <a:t>These conditions increase the </a:t>
            </a:r>
            <a:r>
              <a:rPr lang="bg-BG" b="1">
                <a:ea typeface="+mn-lt"/>
                <a:cs typeface="+mn-lt"/>
              </a:rPr>
              <a:t>severity, complications, and mortality risk</a:t>
            </a:r>
            <a:r>
              <a:rPr lang="bg-BG">
                <a:ea typeface="+mn-lt"/>
                <a:cs typeface="+mn-lt"/>
              </a:rPr>
              <a:t> of cardiovascular disease, making early detection and integrated management essential (NICE, 2023 and NICE CKS, 2025;).</a:t>
            </a:r>
            <a:endParaRPr lang="bg-BG"/>
          </a:p>
          <a:p>
            <a:endParaRPr lang="bg-BG"/>
          </a:p>
        </p:txBody>
      </p:sp>
    </p:spTree>
    <p:extLst>
      <p:ext uri="{BB962C8B-B14F-4D97-AF65-F5344CB8AC3E}">
        <p14:creationId xmlns:p14="http://schemas.microsoft.com/office/powerpoint/2010/main" val="29837210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Контейнер за съдържание 2">
            <a:extLst>
              <a:ext uri="{FF2B5EF4-FFF2-40B4-BE49-F238E27FC236}">
                <a16:creationId xmlns:a16="http://schemas.microsoft.com/office/drawing/2014/main" id="{BC33EBC8-DCA3-9748-3DA1-0E6999B55113}"/>
              </a:ext>
            </a:extLst>
          </p:cNvPr>
          <p:cNvSpPr>
            <a:spLocks noGrp="1"/>
          </p:cNvSpPr>
          <p:nvPr>
            <p:ph idx="1"/>
          </p:nvPr>
        </p:nvSpPr>
        <p:spPr>
          <a:xfrm>
            <a:off x="838200" y="301625"/>
            <a:ext cx="10515600" cy="6492820"/>
          </a:xfrm>
        </p:spPr>
        <p:txBody>
          <a:bodyPr vert="horz" lIns="91440" tIns="45720" rIns="91440" bIns="45720" rtlCol="0" anchor="t">
            <a:normAutofit fontScale="92500" lnSpcReduction="10000"/>
          </a:bodyPr>
          <a:lstStyle/>
          <a:p>
            <a:pPr marL="0" indent="0">
              <a:buNone/>
            </a:pPr>
            <a:r>
              <a:rPr lang="bg-BG" b="1">
                <a:latin typeface="Arial"/>
                <a:cs typeface="Arial"/>
              </a:rPr>
              <a:t>Prevention - Identifying and Assessing Risk</a:t>
            </a:r>
          </a:p>
          <a:p>
            <a:pPr marL="0" indent="0">
              <a:buNone/>
            </a:pPr>
            <a:r>
              <a:rPr lang="bg-BG">
                <a:ea typeface="+mn-lt"/>
                <a:cs typeface="+mn-lt"/>
              </a:rPr>
              <a:t>Primary care teams use structured </a:t>
            </a:r>
            <a:r>
              <a:rPr lang="bg-BG" b="1">
                <a:ea typeface="+mn-lt"/>
                <a:cs typeface="+mn-lt"/>
              </a:rPr>
              <a:t>CVD risk assessment tools</a:t>
            </a:r>
            <a:r>
              <a:rPr lang="bg-BG">
                <a:ea typeface="+mn-lt"/>
                <a:cs typeface="+mn-lt"/>
              </a:rPr>
              <a:t> (e.g., QRISK3) to estimate a person’s 10-year risk and guide preventative action such as statin therapy and lifestyle support (NICE, 2023). Updated NICE guidance was published in </a:t>
            </a:r>
            <a:r>
              <a:rPr lang="bg-BG" b="1">
                <a:ea typeface="+mn-lt"/>
                <a:cs typeface="+mn-lt"/>
              </a:rPr>
              <a:t>December 2023 and reviewed in 2025</a:t>
            </a:r>
            <a:r>
              <a:rPr lang="bg-BG">
                <a:ea typeface="+mn-lt"/>
                <a:cs typeface="+mn-lt"/>
              </a:rPr>
              <a:t>, with new recommendations on lipid targets and ongoing risk assessment (NICE, 2023; NICE, 2025).</a:t>
            </a:r>
            <a:endParaRPr lang="bg-BG"/>
          </a:p>
          <a:p>
            <a:pPr marL="0" indent="0">
              <a:buNone/>
            </a:pPr>
            <a:r>
              <a:rPr lang="bg-BG" b="1"/>
              <a:t>Blood Pressure and Diabetes Control</a:t>
            </a:r>
          </a:p>
          <a:p>
            <a:pPr marL="0" indent="0">
              <a:buNone/>
            </a:pPr>
            <a:r>
              <a:rPr lang="bg-BG">
                <a:ea typeface="+mn-lt"/>
                <a:cs typeface="+mn-lt"/>
              </a:rPr>
              <a:t>Controlling hypertension and diabetes — two of the strongest modifiable risk factors for CVD — can substantially reduce the likelihood of heart attacks and strokes.</a:t>
            </a:r>
            <a:endParaRPr lang="bg-BG"/>
          </a:p>
          <a:p>
            <a:pPr marL="0" indent="0">
              <a:buNone/>
            </a:pPr>
            <a:r>
              <a:rPr lang="bg-BG">
                <a:ea typeface="+mn-lt"/>
                <a:cs typeface="+mn-lt"/>
              </a:rPr>
              <a:t>Recent reports highlight that </a:t>
            </a:r>
            <a:r>
              <a:rPr lang="bg-BG" b="1">
                <a:ea typeface="+mn-lt"/>
                <a:cs typeface="+mn-lt"/>
              </a:rPr>
              <a:t>nearly 29 % of CVD deaths occur in individuals with diabetes</a:t>
            </a:r>
            <a:r>
              <a:rPr lang="bg-BG">
                <a:ea typeface="+mn-lt"/>
                <a:cs typeface="+mn-lt"/>
              </a:rPr>
              <a:t>, calling for strengthened diabetes care and prevention as part of CVD strategy (The Guardian, 2025).</a:t>
            </a:r>
            <a:endParaRPr lang="bg-BG"/>
          </a:p>
          <a:p>
            <a:pPr marL="0" indent="0">
              <a:buNone/>
            </a:pPr>
            <a:r>
              <a:rPr lang="bg-BG"/>
              <a:t>Aspirin - Routine</a:t>
            </a:r>
            <a:r>
              <a:rPr lang="bg-BG">
                <a:ea typeface="+mn-lt"/>
                <a:cs typeface="+mn-lt"/>
              </a:rPr>
              <a:t> use of aspirin for primary CVD prevention is </a:t>
            </a:r>
            <a:r>
              <a:rPr lang="bg-BG" b="1">
                <a:ea typeface="+mn-lt"/>
                <a:cs typeface="+mn-lt"/>
              </a:rPr>
              <a:t>not recommended</a:t>
            </a:r>
            <a:r>
              <a:rPr lang="bg-BG">
                <a:ea typeface="+mn-lt"/>
                <a:cs typeface="+mn-lt"/>
              </a:rPr>
              <a:t> due to limited benefit outweighing bleeding risk (NICE, 2023).</a:t>
            </a:r>
            <a:endParaRPr lang="bg-BG"/>
          </a:p>
          <a:p>
            <a:endParaRPr lang="bg-BG"/>
          </a:p>
          <a:p>
            <a:endParaRPr lang="bg-BG"/>
          </a:p>
        </p:txBody>
      </p:sp>
    </p:spTree>
    <p:extLst>
      <p:ext uri="{BB962C8B-B14F-4D97-AF65-F5344CB8AC3E}">
        <p14:creationId xmlns:p14="http://schemas.microsoft.com/office/powerpoint/2010/main" val="828227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8AC72E9C-1B55-8622-92A9-5D0EB949AFD5}"/>
              </a:ext>
            </a:extLst>
          </p:cNvPr>
          <p:cNvSpPr>
            <a:spLocks noGrp="1"/>
          </p:cNvSpPr>
          <p:nvPr>
            <p:ph type="title"/>
          </p:nvPr>
        </p:nvSpPr>
        <p:spPr>
          <a:xfrm>
            <a:off x="838200" y="365125"/>
            <a:ext cx="10515600" cy="592318"/>
          </a:xfrm>
        </p:spPr>
        <p:txBody>
          <a:bodyPr>
            <a:normAutofit fontScale="90000"/>
          </a:bodyPr>
          <a:lstStyle/>
          <a:p>
            <a:r>
              <a:rPr lang="bg-BG"/>
              <a:t>Prevention </a:t>
            </a:r>
          </a:p>
        </p:txBody>
      </p:sp>
      <p:sp>
        <p:nvSpPr>
          <p:cNvPr id="3" name="Контейнер за съдържание 2">
            <a:extLst>
              <a:ext uri="{FF2B5EF4-FFF2-40B4-BE49-F238E27FC236}">
                <a16:creationId xmlns:a16="http://schemas.microsoft.com/office/drawing/2014/main" id="{80E2C132-02FB-A773-F186-99AC7ECC2DCF}"/>
              </a:ext>
            </a:extLst>
          </p:cNvPr>
          <p:cNvSpPr>
            <a:spLocks noGrp="1"/>
          </p:cNvSpPr>
          <p:nvPr>
            <p:ph idx="1"/>
          </p:nvPr>
        </p:nvSpPr>
        <p:spPr>
          <a:xfrm>
            <a:off x="464389" y="905475"/>
            <a:ext cx="10889411" cy="5774695"/>
          </a:xfrm>
        </p:spPr>
        <p:txBody>
          <a:bodyPr vert="horz" lIns="91440" tIns="45720" rIns="91440" bIns="45720" rtlCol="0" anchor="t">
            <a:normAutofit/>
          </a:bodyPr>
          <a:lstStyle/>
          <a:p>
            <a:r>
              <a:rPr lang="bg-BG" sz="1800"/>
              <a:t>The recommendations from SIGN (2017) are that every 5 years, a CVD risk assessment is conducted for all individuals aged 40 and over, even if there is no history of CVD, chronic kidney disease, familial hypercholesterolaemia, or diabetes mellitus and people who do not receive treatment for lipids or high blood pressure. Furthermore, to assess the risk of people with a first-degree relative who has familial dyslipidaemia or premature atherosclerotic CVD without age consideration (SIGN, 2017). </a:t>
            </a:r>
            <a:endParaRPr lang="bg-BG"/>
          </a:p>
          <a:p>
            <a:pPr>
              <a:buNone/>
            </a:pPr>
            <a:r>
              <a:rPr lang="bg-BG" sz="1800" dirty="0">
                <a:ea typeface="+mn-lt"/>
                <a:cs typeface="+mn-lt"/>
              </a:rPr>
              <a:t>Key prevention strategies for CVD: Healthy diet, regular physical activity, smoking cessation, maintaining a healthy weight, regular health screening and early risk detection. These  </a:t>
            </a:r>
            <a:r>
              <a:rPr lang="bg-BG" sz="1800" b="1" dirty="0">
                <a:ea typeface="+mn-lt"/>
                <a:cs typeface="+mn-lt"/>
              </a:rPr>
              <a:t>reduce risk factors and prevent </a:t>
            </a:r>
            <a:r>
              <a:rPr lang="bg-BG" sz="1800" b="1">
                <a:ea typeface="+mn-lt"/>
                <a:cs typeface="+mn-lt"/>
              </a:rPr>
              <a:t>the development or progression of CVD </a:t>
            </a:r>
            <a:r>
              <a:rPr lang="bg-BG" sz="1800">
                <a:ea typeface="+mn-lt"/>
                <a:cs typeface="+mn-lt"/>
              </a:rPr>
              <a:t>(NHS, 2024 and NICE, 2023).</a:t>
            </a:r>
            <a:endParaRPr lang="bg-BG" sz="1800" b="1"/>
          </a:p>
          <a:p>
            <a:pPr>
              <a:buNone/>
            </a:pPr>
            <a:r>
              <a:rPr lang="bg-BG"/>
              <a:t>UK Public Health and Policy Actions</a:t>
            </a:r>
          </a:p>
          <a:p>
            <a:pPr>
              <a:buNone/>
            </a:pPr>
            <a:r>
              <a:rPr lang="bg-BG" sz="1800">
                <a:ea typeface="+mn-lt"/>
                <a:cs typeface="+mn-lt"/>
              </a:rPr>
              <a:t>National programmes such as the </a:t>
            </a:r>
            <a:r>
              <a:rPr lang="bg-BG" sz="1800" b="1">
                <a:ea typeface="+mn-lt"/>
                <a:cs typeface="+mn-lt"/>
              </a:rPr>
              <a:t>NHS CVD Prevention Programme</a:t>
            </a:r>
            <a:r>
              <a:rPr lang="bg-BG" sz="1800">
                <a:ea typeface="+mn-lt"/>
                <a:cs typeface="+mn-lt"/>
              </a:rPr>
              <a:t> aim to improve detection, management and treatment of high-risk conditions like hypertension, atrial fibrillation and high cholesterol (NHS England, no date a).</a:t>
            </a:r>
            <a:endParaRPr lang="bg-BG"/>
          </a:p>
          <a:p>
            <a:pPr>
              <a:buNone/>
            </a:pPr>
            <a:r>
              <a:rPr lang="bg-BG" sz="1800">
                <a:ea typeface="+mn-lt"/>
                <a:cs typeface="+mn-lt"/>
              </a:rPr>
              <a:t>Government targets include reducing premature deaths from heart disease and stroke by </a:t>
            </a:r>
            <a:r>
              <a:rPr lang="bg-BG" sz="1800" b="1">
                <a:ea typeface="+mn-lt"/>
                <a:cs typeface="+mn-lt"/>
              </a:rPr>
              <a:t>25 % within a decade</a:t>
            </a:r>
            <a:r>
              <a:rPr lang="bg-BG" sz="1800">
                <a:ea typeface="+mn-lt"/>
                <a:cs typeface="+mn-lt"/>
              </a:rPr>
              <a:t>, although delivery and uptake of prevention services vary regionally (Lords Library, 2025).</a:t>
            </a:r>
            <a:endParaRPr lang="bg-BG"/>
          </a:p>
          <a:p>
            <a:pPr>
              <a:buNone/>
            </a:pPr>
            <a:r>
              <a:rPr lang="bg-BG" sz="1800" i="1" dirty="0">
                <a:ea typeface="+mn-lt"/>
                <a:cs typeface="+mn-lt"/>
              </a:rPr>
              <a:t>Cardiovascular disease prevention recovery plans emphasise lifestyle change and early detection following reduced screening during COVID-19 and aim to improve uptake of prevention and secondary care measures</a:t>
            </a:r>
            <a:r>
              <a:rPr lang="bg-BG" sz="1800" dirty="0">
                <a:ea typeface="+mn-lt"/>
                <a:cs typeface="+mn-lt"/>
              </a:rPr>
              <a:t> </a:t>
            </a:r>
            <a:r>
              <a:rPr lang="bg-BG" sz="1800">
                <a:ea typeface="+mn-lt"/>
                <a:cs typeface="+mn-lt"/>
              </a:rPr>
              <a:t>(NHS, 2022).</a:t>
            </a:r>
            <a:endParaRPr lang="bg-BG"/>
          </a:p>
          <a:p>
            <a:pPr>
              <a:buNone/>
            </a:pPr>
            <a:endParaRPr lang="bg-BG" sz="1800" dirty="0"/>
          </a:p>
          <a:p>
            <a:pPr indent="0">
              <a:buNone/>
            </a:pPr>
            <a:endParaRPr lang="bg-BG" sz="1800"/>
          </a:p>
          <a:p>
            <a:pPr marL="0" indent="0">
              <a:buNone/>
            </a:pPr>
            <a:endParaRPr lang="bg-BG" sz="1800"/>
          </a:p>
        </p:txBody>
      </p:sp>
    </p:spTree>
    <p:extLst>
      <p:ext uri="{BB962C8B-B14F-4D97-AF65-F5344CB8AC3E}">
        <p14:creationId xmlns:p14="http://schemas.microsoft.com/office/powerpoint/2010/main" val="2530604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ECD41A85-880B-5FEF-7A73-B448932E2E82}"/>
              </a:ext>
            </a:extLst>
          </p:cNvPr>
          <p:cNvSpPr>
            <a:spLocks noGrp="1"/>
          </p:cNvSpPr>
          <p:nvPr>
            <p:ph type="title"/>
          </p:nvPr>
        </p:nvSpPr>
        <p:spPr>
          <a:xfrm>
            <a:off x="838200" y="-94951"/>
            <a:ext cx="10515600" cy="1325563"/>
          </a:xfrm>
        </p:spPr>
        <p:txBody>
          <a:bodyPr/>
          <a:lstStyle/>
          <a:p>
            <a:r>
              <a:rPr lang="bg-BG" sz="2000" b="1" i="1">
                <a:latin typeface="Arial"/>
                <a:cs typeface="Arial"/>
              </a:rPr>
              <a:t>Skills, values and behaviours</a:t>
            </a:r>
            <a:r>
              <a:rPr lang="bg-BG" sz="2000">
                <a:latin typeface="Arial"/>
                <a:cs typeface="Arial"/>
              </a:rPr>
              <a:t> for </a:t>
            </a:r>
            <a:r>
              <a:rPr lang="bg-BG" sz="2000" b="1" i="1">
                <a:latin typeface="Arial"/>
                <a:cs typeface="Arial"/>
              </a:rPr>
              <a:t>co-productive care</a:t>
            </a:r>
            <a:r>
              <a:rPr lang="bg-BG" sz="2000">
                <a:latin typeface="Arial"/>
                <a:cs typeface="Arial"/>
              </a:rPr>
              <a:t> (CVD)</a:t>
            </a:r>
          </a:p>
        </p:txBody>
      </p:sp>
      <p:sp>
        <p:nvSpPr>
          <p:cNvPr id="3" name="Контейнер за съдържание 2">
            <a:extLst>
              <a:ext uri="{FF2B5EF4-FFF2-40B4-BE49-F238E27FC236}">
                <a16:creationId xmlns:a16="http://schemas.microsoft.com/office/drawing/2014/main" id="{AA92ADF4-78DD-A116-A7A1-452BBA35CED2}"/>
              </a:ext>
            </a:extLst>
          </p:cNvPr>
          <p:cNvSpPr>
            <a:spLocks noGrp="1"/>
          </p:cNvSpPr>
          <p:nvPr>
            <p:ph idx="1"/>
          </p:nvPr>
        </p:nvSpPr>
        <p:spPr>
          <a:xfrm>
            <a:off x="176842" y="1006117"/>
            <a:ext cx="11176958" cy="5846582"/>
          </a:xfrm>
        </p:spPr>
        <p:txBody>
          <a:bodyPr vert="horz" lIns="91440" tIns="45720" rIns="91440" bIns="45720" rtlCol="0" anchor="t">
            <a:normAutofit lnSpcReduction="10000"/>
          </a:bodyPr>
          <a:lstStyle/>
          <a:p>
            <a:pPr marL="342900" indent="-342900">
              <a:buAutoNum type="arabicPeriod"/>
            </a:pPr>
            <a:r>
              <a:rPr lang="bg-BG" sz="1800" b="1">
                <a:ea typeface="+mn-lt"/>
                <a:cs typeface="+mn-lt"/>
              </a:rPr>
              <a:t>communication skills – explan </a:t>
            </a:r>
            <a:r>
              <a:rPr lang="bg-BG" sz="1800">
                <a:ea typeface="+mn-lt"/>
                <a:cs typeface="+mn-lt"/>
              </a:rPr>
              <a:t> of the patient’s condition, treatment options, and lifestyle interventions while actively listening to patient concerns. Improves treatment adherence and patient satisfaction (Barry and Edgman-Levitan, 2012). However, communication alone does not guarantee co-production. Patients with limited health literacy or complex social circumstances may struggle to interpret medical information, suggesting that clinicians must adapt communication strategies to individual needs (Elwyn et al., 2012).</a:t>
            </a:r>
            <a:endParaRPr lang="bg-BG"/>
          </a:p>
          <a:p>
            <a:pPr marL="342900" indent="-342900">
              <a:buAutoNum type="arabicPeriod"/>
            </a:pPr>
            <a:r>
              <a:rPr lang="bg-BG" sz="1800" b="1">
                <a:ea typeface="+mn-lt"/>
                <a:cs typeface="+mn-lt"/>
              </a:rPr>
              <a:t>Professional values such as respect, empathy, and dignity</a:t>
            </a:r>
            <a:r>
              <a:rPr lang="bg-BG" sz="1800">
                <a:ea typeface="+mn-lt"/>
                <a:cs typeface="+mn-lt"/>
              </a:rPr>
              <a:t> are essential. Person-centred values encourage healthcare professionals to recognise patients as active partners rather than passive recipients of care. This is particularly relevant for individuals with CVD, where long-term lifestyle adjustments—such as dietary changes and increased physical activity—require sustained motivation. Nevertheless, critics argue that healthcare systems often promote person-centred values rhetorically while organisational pressures, including limited consultation time and high workload, restrict genuine patient involvement (Coulter, 2011).</a:t>
            </a:r>
          </a:p>
          <a:p>
            <a:pPr marL="342900" indent="-342900">
              <a:buAutoNum type="arabicPeriod"/>
            </a:pPr>
            <a:r>
              <a:rPr lang="bg-BG" sz="1800" b="1">
                <a:ea typeface="+mn-lt"/>
                <a:cs typeface="+mn-lt"/>
              </a:rPr>
              <a:t>Collaborative behaviours and shared decision-making</a:t>
            </a:r>
            <a:r>
              <a:rPr lang="bg-BG" sz="1800">
                <a:ea typeface="+mn-lt"/>
                <a:cs typeface="+mn-lt"/>
              </a:rPr>
              <a:t> also play a crucial role in co-productive care. Shared decision-making allows patients to weigh treatment benefits and risks according to their preferences, leading to more personalised care plans. Evidence suggests that collaborative decision-making improves engagement and health outcomes in chronic disease management (Elwyn et al., 2012). However, this approach can be challenging when patients feel overwhelmed by complex medical information or prefer clinicians to take a more directive role.</a:t>
            </a:r>
            <a:endParaRPr lang="bg-BG">
              <a:ea typeface="+mn-lt"/>
              <a:cs typeface="+mn-lt"/>
            </a:endParaRPr>
          </a:p>
          <a:p>
            <a:pPr marL="342900" indent="-342900">
              <a:buAutoNum type="arabicPeriod"/>
            </a:pPr>
            <a:r>
              <a:rPr lang="bg-BG" sz="1800" b="1">
                <a:ea typeface="+mn-lt"/>
                <a:cs typeface="+mn-lt"/>
              </a:rPr>
              <a:t>Supporting patient empowerment and self-management</a:t>
            </a:r>
            <a:r>
              <a:rPr lang="bg-BG" sz="1800">
                <a:ea typeface="+mn-lt"/>
                <a:cs typeface="+mn-lt"/>
              </a:rPr>
              <a:t> is critical for individuals with CVD. Education, cardiac rehabilitation programmes, and lifestyle counselling enable patients to take greater responsibility for managing their condition. While empowerment can improve long-term outcomes, it may unintentionally shift responsibility onto patients without addressing broader social determinants of health such as poverty or access to healthy food (Coulter, 2011).</a:t>
            </a:r>
            <a:endParaRPr lang="bg-BG"/>
          </a:p>
          <a:p>
            <a:pPr marL="342900" indent="-342900">
              <a:buAutoNum type="arabicPeriod"/>
            </a:pPr>
            <a:endParaRPr lang="bg-BG" sz="1800"/>
          </a:p>
        </p:txBody>
      </p:sp>
    </p:spTree>
    <p:extLst>
      <p:ext uri="{BB962C8B-B14F-4D97-AF65-F5344CB8AC3E}">
        <p14:creationId xmlns:p14="http://schemas.microsoft.com/office/powerpoint/2010/main" val="3919306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432D2C14-FEC7-C23D-5EB2-D373415A7B79}"/>
              </a:ext>
            </a:extLst>
          </p:cNvPr>
          <p:cNvSpPr>
            <a:spLocks noGrp="1"/>
          </p:cNvSpPr>
          <p:nvPr>
            <p:ph type="title"/>
          </p:nvPr>
        </p:nvSpPr>
        <p:spPr>
          <a:xfrm>
            <a:off x="838200" y="365125"/>
            <a:ext cx="10515600" cy="1325563"/>
          </a:xfrm>
        </p:spPr>
        <p:txBody>
          <a:bodyPr>
            <a:normAutofit/>
          </a:bodyPr>
          <a:lstStyle/>
          <a:p>
            <a:r>
              <a:rPr lang="bg-BG" sz="4200">
                <a:latin typeface="Aptos"/>
              </a:rPr>
              <a:t>The comprehensive model of personalised care</a:t>
            </a:r>
            <a:endParaRPr lang="bg-BG" sz="420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EAB14E91-B3A5-36F2-6EB5-16CA72E7F91D}"/>
              </a:ext>
            </a:extLst>
          </p:cNvPr>
          <p:cNvSpPr>
            <a:spLocks noGrp="1"/>
          </p:cNvSpPr>
          <p:nvPr>
            <p:ph idx="1"/>
          </p:nvPr>
        </p:nvSpPr>
        <p:spPr>
          <a:xfrm>
            <a:off x="838200" y="1929384"/>
            <a:ext cx="10601864" cy="4870186"/>
          </a:xfrm>
        </p:spPr>
        <p:txBody>
          <a:bodyPr vert="horz" lIns="91440" tIns="45720" rIns="91440" bIns="45720" rtlCol="0" anchor="t">
            <a:normAutofit/>
          </a:bodyPr>
          <a:lstStyle/>
          <a:p>
            <a:pPr marL="0" indent="0">
              <a:buNone/>
            </a:pPr>
            <a:r>
              <a:rPr lang="bg-BG" sz="1900">
                <a:ea typeface="+mn-lt"/>
                <a:cs typeface="+mn-lt"/>
              </a:rPr>
              <a:t>Encourages patients and healthcare professionals to collaborate; NHS England also promotes it to improve person-centred care.</a:t>
            </a:r>
            <a:endParaRPr lang="bg-BG">
              <a:ea typeface="+mn-lt"/>
              <a:cs typeface="+mn-lt"/>
            </a:endParaRPr>
          </a:p>
          <a:p>
            <a:pPr marL="0" indent="0">
              <a:buNone/>
            </a:pPr>
            <a:r>
              <a:rPr lang="bg-BG" sz="1900">
                <a:ea typeface="+mn-lt"/>
                <a:cs typeface="+mn-lt"/>
              </a:rPr>
              <a:t>The model includes </a:t>
            </a:r>
            <a:r>
              <a:rPr lang="bg-BG" sz="1900" b="1">
                <a:ea typeface="+mn-lt"/>
                <a:cs typeface="+mn-lt"/>
              </a:rPr>
              <a:t>six evidence-based components</a:t>
            </a:r>
            <a:r>
              <a:rPr lang="bg-BG" sz="1900">
                <a:ea typeface="+mn-lt"/>
                <a:cs typeface="+mn-lt"/>
              </a:rPr>
              <a:t>, which can be applied to improve the management of CVD (NHS England, no date b).</a:t>
            </a:r>
            <a:endParaRPr lang="bg-BG" sz="1900"/>
          </a:p>
          <a:p>
            <a:pPr marL="514350" indent="-514350">
              <a:buAutoNum type="arabicPeriod"/>
            </a:pPr>
            <a:r>
              <a:rPr lang="bg-BG" sz="1900" b="1">
                <a:ea typeface="+mn-lt"/>
                <a:cs typeface="+mn-lt"/>
              </a:rPr>
              <a:t>Shared decision-making </a:t>
            </a:r>
            <a:r>
              <a:rPr lang="bg-BG" sz="1900">
                <a:ea typeface="+mn-lt"/>
                <a:cs typeface="+mn-lt"/>
              </a:rPr>
              <a:t>involves patients working together with healthcare professionals to choose treatments and care plans that reflect their preferences and values. In CVD management, this could include discussing medication options, lifestyle changes, and cardiac rehabilitation programmes. This approach improves patient engagement and adherence to treatment because individuals feel more involved in their care (Elwyn </a:t>
            </a:r>
            <a:r>
              <a:rPr lang="bg-BG" sz="1900" i="1">
                <a:ea typeface="+mn-lt"/>
                <a:cs typeface="+mn-lt"/>
              </a:rPr>
              <a:t>et al.</a:t>
            </a:r>
            <a:r>
              <a:rPr lang="bg-BG" sz="1900">
                <a:ea typeface="+mn-lt"/>
                <a:cs typeface="+mn-lt"/>
              </a:rPr>
              <a:t>, 2012).</a:t>
            </a:r>
            <a:endParaRPr lang="bg-BG" sz="1900"/>
          </a:p>
          <a:p>
            <a:pPr marL="514350" indent="-514350">
              <a:buAutoNum type="arabicPeriod"/>
            </a:pPr>
            <a:r>
              <a:rPr lang="bg-BG" sz="1900" b="1"/>
              <a:t>Personalised Care and Support Planning</a:t>
            </a:r>
            <a:r>
              <a:rPr lang="bg-BG" sz="1900"/>
              <a:t> - </a:t>
            </a:r>
            <a:r>
              <a:rPr lang="bg-BG" sz="1900">
                <a:ea typeface="+mn-lt"/>
                <a:cs typeface="+mn-lt"/>
              </a:rPr>
              <a:t> develops care plans that consider the patient’s health needs, goals, and circumstances. For individuals with CVD, this may include tailored plans for physical activity, diet modification, medication adherence, and risk factor management such as smoking cessation or blood pressure control (NICE, no date). Personalised planning ensures that treatment is realistic and relevant to the patient’s lifestyle (NHS England, no date c).</a:t>
            </a:r>
            <a:endParaRPr lang="bg-BG" sz="1900"/>
          </a:p>
          <a:p>
            <a:pPr marL="514350" indent="-514350">
              <a:buAutoNum type="arabicPeriod"/>
            </a:pPr>
            <a:endParaRPr lang="bg-BG" sz="1900"/>
          </a:p>
          <a:p>
            <a:pPr>
              <a:buAutoNum type="arabicPeriod"/>
            </a:pPr>
            <a:endParaRPr lang="bg-BG" sz="1900"/>
          </a:p>
        </p:txBody>
      </p:sp>
    </p:spTree>
    <p:extLst>
      <p:ext uri="{BB962C8B-B14F-4D97-AF65-F5344CB8AC3E}">
        <p14:creationId xmlns:p14="http://schemas.microsoft.com/office/powerpoint/2010/main" val="23525287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Картина 1" descr="Картина, която съдържа текст, лого, Шрифт, Графика&#10;&#10;Генерирано от ИИ съдържание може да е неправилно.">
            <a:extLst>
              <a:ext uri="{FF2B5EF4-FFF2-40B4-BE49-F238E27FC236}">
                <a16:creationId xmlns:a16="http://schemas.microsoft.com/office/drawing/2014/main" id="{78749211-4BC9-1651-D145-5A45DF4E2419}"/>
              </a:ext>
            </a:extLst>
          </p:cNvPr>
          <p:cNvPicPr>
            <a:picLocks noChangeAspect="1"/>
          </p:cNvPicPr>
          <p:nvPr/>
        </p:nvPicPr>
        <p:blipFill>
          <a:blip r:embed="rId2"/>
          <a:stretch>
            <a:fillRect/>
          </a:stretch>
        </p:blipFill>
        <p:spPr>
          <a:xfrm>
            <a:off x="279143" y="487240"/>
            <a:ext cx="5221625" cy="5883521"/>
          </a:xfrm>
          <a:prstGeom prst="rect">
            <a:avLst/>
          </a:prstGeom>
        </p:spPr>
      </p:pic>
      <p:sp>
        <p:nvSpPr>
          <p:cNvPr id="3" name="Контейнер за съдържание 2">
            <a:extLst>
              <a:ext uri="{FF2B5EF4-FFF2-40B4-BE49-F238E27FC236}">
                <a16:creationId xmlns:a16="http://schemas.microsoft.com/office/drawing/2014/main" id="{5234E477-4A29-276A-2AB6-683A2BD2F0ED}"/>
              </a:ext>
            </a:extLst>
          </p:cNvPr>
          <p:cNvSpPr>
            <a:spLocks noGrp="1"/>
          </p:cNvSpPr>
          <p:nvPr>
            <p:ph idx="1"/>
          </p:nvPr>
        </p:nvSpPr>
        <p:spPr>
          <a:xfrm>
            <a:off x="6392583" y="503696"/>
            <a:ext cx="4434721" cy="5852653"/>
          </a:xfrm>
        </p:spPr>
        <p:txBody>
          <a:bodyPr vert="horz" lIns="91440" tIns="45720" rIns="91440" bIns="45720" rtlCol="0" anchor="t">
            <a:normAutofit/>
          </a:bodyPr>
          <a:lstStyle/>
          <a:p>
            <a:pPr marL="0" indent="0">
              <a:buNone/>
            </a:pPr>
            <a:r>
              <a:rPr lang="bg-BG" sz="1800">
                <a:solidFill>
                  <a:schemeClr val="tx1">
                    <a:alpha val="80000"/>
                  </a:schemeClr>
                </a:solidFill>
                <a:latin typeface="Arial"/>
                <a:ea typeface="+mn-lt"/>
                <a:cs typeface="Arial"/>
              </a:rPr>
              <a:t>3. </a:t>
            </a:r>
            <a:r>
              <a:rPr lang="bg-BG" sz="1800" b="1">
                <a:solidFill>
                  <a:schemeClr val="tx1">
                    <a:alpha val="80000"/>
                  </a:schemeClr>
                </a:solidFill>
                <a:latin typeface="Arial"/>
                <a:ea typeface="+mn-lt"/>
                <a:cs typeface="Arial"/>
              </a:rPr>
              <a:t>Social prescribing</a:t>
            </a:r>
            <a:r>
              <a:rPr lang="bg-BG" sz="1800">
                <a:solidFill>
                  <a:schemeClr val="tx1">
                    <a:alpha val="80000"/>
                  </a:schemeClr>
                </a:solidFill>
                <a:latin typeface="Arial"/>
                <a:ea typeface="+mn-lt"/>
                <a:cs typeface="Arial"/>
              </a:rPr>
              <a:t> allows healthcare professionals to refer patients to community services that support health and wellbeing. For people with CVD, this might include referral to exercise groups, weight-management programmes, or community support groups. These services help address social and lifestyle factors that influence cardiovascular health (NHS England, no date d). </a:t>
            </a:r>
            <a:endParaRPr lang="bg-BG" sz="1800">
              <a:solidFill>
                <a:schemeClr val="tx1">
                  <a:alpha val="80000"/>
                </a:schemeClr>
              </a:solidFill>
              <a:latin typeface="Arial"/>
              <a:cs typeface="Arial"/>
            </a:endParaRPr>
          </a:p>
          <a:p>
            <a:pPr marL="0" indent="0">
              <a:buNone/>
            </a:pPr>
            <a:r>
              <a:rPr lang="bg-BG" sz="1800">
                <a:solidFill>
                  <a:schemeClr val="tx1">
                    <a:alpha val="80000"/>
                  </a:schemeClr>
                </a:solidFill>
                <a:latin typeface="Arial"/>
                <a:cs typeface="Arial"/>
              </a:rPr>
              <a:t>4. </a:t>
            </a:r>
            <a:r>
              <a:rPr lang="bg-BG" sz="1800" b="1">
                <a:solidFill>
                  <a:schemeClr val="tx1">
                    <a:alpha val="80000"/>
                  </a:schemeClr>
                </a:solidFill>
                <a:latin typeface="Arial"/>
                <a:ea typeface="+mn-lt"/>
                <a:cs typeface="Arial"/>
              </a:rPr>
              <a:t>Supported self-management</a:t>
            </a:r>
            <a:r>
              <a:rPr lang="bg-BG" sz="1800">
                <a:solidFill>
                  <a:schemeClr val="tx1">
                    <a:alpha val="80000"/>
                  </a:schemeClr>
                </a:solidFill>
                <a:latin typeface="Arial"/>
                <a:ea typeface="+mn-lt"/>
                <a:cs typeface="Arial"/>
              </a:rPr>
              <a:t> involves providing patients with education, tools, and confidence to manage their own health. For CVD, this includes monitoring blood pressure, maintaining healthy diets, exercising regularly, and adhering to prescribed medication. Evidence suggests that self-management support improves long-term outcomes and reduces hospital admissions for chronic conditions (Coulter, 2011).</a:t>
            </a:r>
            <a:endParaRPr lang="bg-BG" sz="1800">
              <a:solidFill>
                <a:schemeClr val="tx1">
                  <a:alpha val="80000"/>
                </a:schemeClr>
              </a:solidFill>
              <a:latin typeface="Arial"/>
              <a:cs typeface="Arial"/>
            </a:endParaRPr>
          </a:p>
          <a:p>
            <a:endParaRPr lang="bg-BG" sz="1400">
              <a:solidFill>
                <a:schemeClr val="tx1">
                  <a:alpha val="80000"/>
                </a:schemeClr>
              </a:solidFill>
            </a:endParaRPr>
          </a:p>
        </p:txBody>
      </p:sp>
      <p:cxnSp>
        <p:nvCxnSpPr>
          <p:cNvPr id="12" name="Straight Connector 11">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4" name="Текстово поле 3">
            <a:extLst>
              <a:ext uri="{FF2B5EF4-FFF2-40B4-BE49-F238E27FC236}">
                <a16:creationId xmlns:a16="http://schemas.microsoft.com/office/drawing/2014/main" id="{8CAEC1E8-EEB9-223A-499A-5587823B62A6}"/>
              </a:ext>
            </a:extLst>
          </p:cNvPr>
          <p:cNvSpPr txBox="1"/>
          <p:nvPr/>
        </p:nvSpPr>
        <p:spPr>
          <a:xfrm>
            <a:off x="302172" y="6096000"/>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000000"/>
                </a:solidFill>
                <a:latin typeface="Arial"/>
              </a:rPr>
              <a:t>(</a:t>
            </a:r>
            <a:r>
              <a:rPr lang="en-US" b="0" i="0">
                <a:solidFill>
                  <a:srgbClr val="000000"/>
                </a:solidFill>
                <a:latin typeface="Arial"/>
              </a:rPr>
              <a:t>NHS </a:t>
            </a:r>
            <a:r>
              <a:rPr lang="en-US">
                <a:solidFill>
                  <a:srgbClr val="000000"/>
                </a:solidFill>
                <a:latin typeface="Arial"/>
              </a:rPr>
              <a:t>England, no</a:t>
            </a:r>
            <a:r>
              <a:rPr lang="en-US" b="0" i="0">
                <a:solidFill>
                  <a:srgbClr val="000000"/>
                </a:solidFill>
                <a:latin typeface="Arial"/>
              </a:rPr>
              <a:t> date d)</a:t>
            </a:r>
            <a:r>
              <a:rPr lang="en-US" sz="1200" b="0" i="1" dirty="0">
                <a:solidFill>
                  <a:srgbClr val="000000"/>
                </a:solidFill>
                <a:latin typeface="Arial"/>
              </a:rPr>
              <a:t> </a:t>
            </a:r>
            <a:endParaRPr lang="bg-BG" dirty="0"/>
          </a:p>
          <a:p>
            <a:pPr algn="ctr"/>
            <a:endParaRPr lang="bg-BG"/>
          </a:p>
        </p:txBody>
      </p:sp>
    </p:spTree>
    <p:extLst>
      <p:ext uri="{BB962C8B-B14F-4D97-AF65-F5344CB8AC3E}">
        <p14:creationId xmlns:p14="http://schemas.microsoft.com/office/powerpoint/2010/main" val="2058653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Контейнер за съдържание 2">
            <a:extLst>
              <a:ext uri="{FF2B5EF4-FFF2-40B4-BE49-F238E27FC236}">
                <a16:creationId xmlns:a16="http://schemas.microsoft.com/office/drawing/2014/main" id="{42C1F13A-4298-B062-02F3-E414C4843C0B}"/>
              </a:ext>
            </a:extLst>
          </p:cNvPr>
          <p:cNvSpPr>
            <a:spLocks noGrp="1"/>
          </p:cNvSpPr>
          <p:nvPr>
            <p:ph idx="1"/>
          </p:nvPr>
        </p:nvSpPr>
        <p:spPr>
          <a:xfrm>
            <a:off x="838200" y="570567"/>
            <a:ext cx="10515600" cy="6099454"/>
          </a:xfrm>
        </p:spPr>
        <p:txBody>
          <a:bodyPr vert="horz" lIns="91440" tIns="45720" rIns="91440" bIns="45720" rtlCol="0" anchor="t">
            <a:normAutofit fontScale="92500" lnSpcReduction="20000"/>
          </a:bodyPr>
          <a:lstStyle/>
          <a:p>
            <a:pPr marL="0" indent="0">
              <a:buNone/>
            </a:pPr>
            <a:r>
              <a:rPr lang="bg-BG" dirty="0">
                <a:latin typeface="Arial"/>
                <a:ea typeface="+mn-lt"/>
                <a:cs typeface="Arial"/>
              </a:rPr>
              <a:t>5.</a:t>
            </a:r>
            <a:r>
              <a:rPr lang="bg-BG" b="1" dirty="0">
                <a:latin typeface="Arial"/>
                <a:ea typeface="+mn-lt"/>
                <a:cs typeface="Arial"/>
              </a:rPr>
              <a:t>Personal health budgets </a:t>
            </a:r>
            <a:r>
              <a:rPr lang="bg-BG" dirty="0">
                <a:latin typeface="Arial"/>
                <a:ea typeface="+mn-lt"/>
                <a:cs typeface="Arial"/>
              </a:rPr>
              <a:t>allow individuals to have more control over how funding for their healthcare is used. For patients with CVD, this might support services such as rehabilitation programmes, home-based monitoring devices, or community wellbeing activities that </a:t>
            </a:r>
            <a:r>
              <a:rPr lang="bg-BG">
                <a:latin typeface="Arial"/>
                <a:ea typeface="+mn-lt"/>
                <a:cs typeface="Arial"/>
              </a:rPr>
              <a:t>improve cardiovascular health (NHS England, no date e).</a:t>
            </a:r>
            <a:endParaRPr lang="bg-BG" dirty="0">
              <a:latin typeface="Arial"/>
              <a:ea typeface="+mn-lt"/>
              <a:cs typeface="Arial"/>
            </a:endParaRPr>
          </a:p>
          <a:p>
            <a:pPr marL="0" indent="0">
              <a:buNone/>
            </a:pPr>
            <a:r>
              <a:rPr lang="bg-BG">
                <a:latin typeface="Arial"/>
                <a:cs typeface="Arial"/>
              </a:rPr>
              <a:t>6.</a:t>
            </a:r>
            <a:r>
              <a:rPr lang="bg-BG" b="1">
                <a:latin typeface="Arial"/>
                <a:ea typeface="+mn-lt"/>
                <a:cs typeface="Arial"/>
              </a:rPr>
              <a:t>Integrated personalised care </a:t>
            </a:r>
            <a:r>
              <a:rPr lang="bg-BG">
                <a:latin typeface="Arial"/>
                <a:ea typeface="+mn-lt"/>
                <a:cs typeface="Arial"/>
              </a:rPr>
              <a:t>ensures coordination between different healthcare professionals involved in CVD management, such as cardiologists, nurses, dietitians, and physiotherapists. This multidisciplinary approach helps deliver holistic care that addresses medical treatment, lifestyle factors, and psychological support (NICE, 2023).</a:t>
            </a:r>
            <a:endParaRPr lang="bg-BG" dirty="0">
              <a:latin typeface="Arial"/>
              <a:ea typeface="+mn-lt"/>
              <a:cs typeface="Arial"/>
            </a:endParaRPr>
          </a:p>
          <a:p>
            <a:pPr>
              <a:buNone/>
            </a:pPr>
            <a:r>
              <a:rPr lang="bg-BG" b="1">
                <a:latin typeface="Arial"/>
                <a:cs typeface="Arial"/>
              </a:rPr>
              <a:t>Conclusion</a:t>
            </a:r>
          </a:p>
          <a:p>
            <a:pPr>
              <a:buNone/>
            </a:pPr>
            <a:r>
              <a:rPr lang="bg-BG" dirty="0">
                <a:latin typeface="Arial"/>
                <a:ea typeface="+mn-lt"/>
                <a:cs typeface="Arial"/>
              </a:rPr>
              <a:t>Applying the six components of the personalised care model can </a:t>
            </a:r>
            <a:r>
              <a:rPr lang="bg-BG">
                <a:latin typeface="Arial"/>
                <a:ea typeface="+mn-lt"/>
                <a:cs typeface="Arial"/>
              </a:rPr>
              <a:t>significantly improve the management of CVD, as all of these components promote patient involvement and empowerment. Resulting in improved treatment adherence, enhance quality of life, and supporting better long-term outcomes for individuals living with CVD.</a:t>
            </a:r>
            <a:endParaRPr lang="bg-BG">
              <a:latin typeface="Arial"/>
              <a:cs typeface="Arial"/>
            </a:endParaRPr>
          </a:p>
          <a:p>
            <a:pPr marL="0" indent="0">
              <a:buNone/>
            </a:pPr>
            <a:endParaRPr lang="bg-BG"/>
          </a:p>
        </p:txBody>
      </p:sp>
    </p:spTree>
    <p:extLst>
      <p:ext uri="{BB962C8B-B14F-4D97-AF65-F5344CB8AC3E}">
        <p14:creationId xmlns:p14="http://schemas.microsoft.com/office/powerpoint/2010/main" val="19232344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1A512988-2593-50BB-B2E7-92C1DF52C447}"/>
              </a:ext>
            </a:extLst>
          </p:cNvPr>
          <p:cNvSpPr>
            <a:spLocks noGrp="1"/>
          </p:cNvSpPr>
          <p:nvPr>
            <p:ph type="title"/>
          </p:nvPr>
        </p:nvSpPr>
        <p:spPr>
          <a:xfrm>
            <a:off x="4313" y="5691"/>
            <a:ext cx="10515600" cy="362280"/>
          </a:xfrm>
        </p:spPr>
        <p:txBody>
          <a:bodyPr>
            <a:normAutofit fontScale="90000"/>
          </a:bodyPr>
          <a:lstStyle/>
          <a:p>
            <a:r>
              <a:rPr lang="bg-BG"/>
              <a:t>References:</a:t>
            </a:r>
          </a:p>
        </p:txBody>
      </p:sp>
      <p:sp>
        <p:nvSpPr>
          <p:cNvPr id="3" name="Контейнер за съдържание 2">
            <a:extLst>
              <a:ext uri="{FF2B5EF4-FFF2-40B4-BE49-F238E27FC236}">
                <a16:creationId xmlns:a16="http://schemas.microsoft.com/office/drawing/2014/main" id="{D8017A07-0E70-4E17-D502-808E96A399C5}"/>
              </a:ext>
            </a:extLst>
          </p:cNvPr>
          <p:cNvSpPr>
            <a:spLocks noGrp="1"/>
          </p:cNvSpPr>
          <p:nvPr>
            <p:ph idx="1"/>
          </p:nvPr>
        </p:nvSpPr>
        <p:spPr>
          <a:xfrm>
            <a:off x="219974" y="546042"/>
            <a:ext cx="11105071" cy="5760317"/>
          </a:xfrm>
        </p:spPr>
        <p:txBody>
          <a:bodyPr vert="horz" lIns="91440" tIns="45720" rIns="91440" bIns="45720" rtlCol="0" anchor="t">
            <a:noAutofit/>
          </a:bodyPr>
          <a:lstStyle/>
          <a:p>
            <a:r>
              <a:rPr lang="bg" sz="1400">
                <a:highlight>
                  <a:srgbClr val="FFFFFF"/>
                </a:highlight>
                <a:latin typeface="Arial"/>
                <a:cs typeface="Arial"/>
              </a:rPr>
              <a:t>AANS (2024) </a:t>
            </a:r>
            <a:r>
              <a:rPr lang="bg" sz="1400" i="1">
                <a:highlight>
                  <a:srgbClr val="FFFFFF"/>
                </a:highlight>
                <a:latin typeface="Arial"/>
                <a:cs typeface="Arial"/>
              </a:rPr>
              <a:t>Cerebrovascular Disease</a:t>
            </a:r>
            <a:r>
              <a:rPr lang="bg" sz="1400">
                <a:highlight>
                  <a:srgbClr val="FFFFFF"/>
                </a:highlight>
                <a:latin typeface="Arial"/>
                <a:cs typeface="Arial"/>
              </a:rPr>
              <a:t>.</a:t>
            </a:r>
            <a:endParaRPr lang="bg-BG" sz="1400">
              <a:highlight>
                <a:srgbClr val="C6C6C6"/>
              </a:highlight>
              <a:latin typeface="Arial"/>
              <a:cs typeface="Arial"/>
            </a:endParaRPr>
          </a:p>
          <a:p>
            <a:r>
              <a:rPr lang="bg" sz="1400">
                <a:highlight>
                  <a:srgbClr val="FFFFFF"/>
                </a:highlight>
                <a:latin typeface="Arial"/>
                <a:cs typeface="Arial"/>
              </a:rPr>
              <a:t>Available at: </a:t>
            </a:r>
            <a:r>
              <a:rPr lang="bg" sz="1400" u="sng" dirty="0">
                <a:highlight>
                  <a:srgbClr val="FFFFFF"/>
                </a:highlight>
                <a:latin typeface="Arial"/>
                <a:cs typeface="Arial"/>
                <a:hlinkClick r:id="rId2"/>
              </a:rPr>
              <a:t>https://www.aans.org/patients/conditions-treatments/cerebrovascular-disease/</a:t>
            </a:r>
            <a:r>
              <a:rPr lang="bg" sz="1400" dirty="0">
                <a:highlight>
                  <a:srgbClr val="FFFFFF"/>
                </a:highlight>
                <a:latin typeface="Arial"/>
                <a:cs typeface="Arial"/>
              </a:rPr>
              <a:t> </a:t>
            </a:r>
            <a:r>
              <a:rPr lang="en-US" sz="1400">
                <a:highlight>
                  <a:srgbClr val="FFFFFF"/>
                </a:highlight>
                <a:latin typeface="Arial"/>
                <a:cs typeface="Arial"/>
              </a:rPr>
              <a:t>(Accessed: 3 March 2026). </a:t>
            </a:r>
            <a:endParaRPr lang="bg-BG" sz="1400">
              <a:highlight>
                <a:srgbClr val="C6C6C6"/>
              </a:highlight>
              <a:latin typeface="Arial"/>
              <a:cs typeface="Arial"/>
            </a:endParaRPr>
          </a:p>
          <a:p>
            <a:r>
              <a:rPr lang="en-US" sz="1400">
                <a:solidFill>
                  <a:srgbClr val="303030"/>
                </a:solidFill>
                <a:highlight>
                  <a:srgbClr val="FFFFFF"/>
                </a:highlight>
                <a:latin typeface="Arial"/>
                <a:ea typeface="Open Sans"/>
                <a:cs typeface="Arial"/>
              </a:rPr>
              <a:t>Awuku, P.L. (2020)</a:t>
            </a:r>
            <a:r>
              <a:rPr lang="en-US" sz="1400" dirty="0">
                <a:highlight>
                  <a:srgbClr val="FFFFFF"/>
                </a:highlight>
                <a:latin typeface="Arial"/>
                <a:cs typeface="Arial"/>
              </a:rPr>
              <a:t> </a:t>
            </a:r>
            <a:r>
              <a:rPr lang="en-US" sz="1400" i="1">
                <a:highlight>
                  <a:srgbClr val="FFFFFF"/>
                </a:highlight>
                <a:latin typeface="Arial"/>
                <a:cs typeface="Arial"/>
              </a:rPr>
              <a:t>What are Cardiovascular Diseases (CVD)?</a:t>
            </a:r>
            <a:r>
              <a:rPr lang="en-US" sz="1400">
                <a:highlight>
                  <a:srgbClr val="FFFFFF"/>
                </a:highlight>
                <a:latin typeface="Arial"/>
                <a:cs typeface="Arial"/>
              </a:rPr>
              <a:t> Available at: </a:t>
            </a:r>
            <a:r>
              <a:rPr lang="en-US" sz="1400" u="sng" dirty="0">
                <a:highlight>
                  <a:srgbClr val="FFFFFF"/>
                </a:highlight>
                <a:latin typeface="Arial"/>
                <a:cs typeface="Arial"/>
                <a:hlinkClick r:id="rId3"/>
              </a:rPr>
              <a:t>https://www.eathealthnutrition.com/what_is_a_cardiovasculardisease.html</a:t>
            </a:r>
            <a:r>
              <a:rPr lang="en-US" sz="1400" dirty="0">
                <a:highlight>
                  <a:srgbClr val="FFFFFF"/>
                </a:highlight>
                <a:latin typeface="Arial"/>
                <a:cs typeface="Arial"/>
              </a:rPr>
              <a:t> </a:t>
            </a:r>
            <a:r>
              <a:rPr lang="en-US" sz="1400">
                <a:highlight>
                  <a:srgbClr val="FFFFFF"/>
                </a:highlight>
                <a:latin typeface="Arial"/>
                <a:cs typeface="Arial"/>
              </a:rPr>
              <a:t>(Accessed: 14 March 2026).</a:t>
            </a:r>
            <a:endParaRPr lang="bg-BG" sz="1400">
              <a:highlight>
                <a:srgbClr val="C6C6C6"/>
              </a:highlight>
              <a:latin typeface="Arial"/>
              <a:ea typeface="Source Sans Pro"/>
              <a:cs typeface="Arial"/>
            </a:endParaRPr>
          </a:p>
          <a:p>
            <a:r>
              <a:rPr lang="en-US" sz="1400">
                <a:highlight>
                  <a:srgbClr val="FFFFFF"/>
                </a:highlight>
                <a:latin typeface="Arial"/>
                <a:ea typeface="Source Sans Pro"/>
                <a:cs typeface="Arial"/>
              </a:rPr>
              <a:t>Barry, M.J. and Edgman-Levitan, S. (2012) ‘Shared decision making — the pinnacle of patient-centered care’, </a:t>
            </a:r>
            <a:r>
              <a:rPr lang="en-US" sz="1400" i="1">
                <a:highlight>
                  <a:srgbClr val="FFFFFF"/>
                </a:highlight>
                <a:latin typeface="Arial"/>
                <a:ea typeface="Source Sans Pro"/>
                <a:cs typeface="Arial"/>
              </a:rPr>
              <a:t>New England Journal of Medicine</a:t>
            </a:r>
            <a:r>
              <a:rPr lang="en-US" sz="1400">
                <a:highlight>
                  <a:srgbClr val="FFFFFF"/>
                </a:highlight>
                <a:latin typeface="Arial"/>
                <a:ea typeface="Source Sans Pro"/>
                <a:cs typeface="Arial"/>
              </a:rPr>
              <a:t>, 366(9), pp. 780–781.</a:t>
            </a:r>
            <a:endParaRPr lang="bg-BG" sz="1400">
              <a:highlight>
                <a:srgbClr val="C6C6C6"/>
              </a:highlight>
              <a:latin typeface="Arial"/>
              <a:ea typeface="Source Sans Pro"/>
              <a:cs typeface="Arial"/>
            </a:endParaRPr>
          </a:p>
          <a:p>
            <a:r>
              <a:rPr lang="en-US" sz="1400" dirty="0" err="1">
                <a:highlight>
                  <a:srgbClr val="FFFFFF"/>
                </a:highlight>
                <a:latin typeface="Arial"/>
                <a:ea typeface="Source Sans Pro"/>
                <a:cs typeface="Arial"/>
              </a:rPr>
              <a:t>Braunwald</a:t>
            </a:r>
            <a:r>
              <a:rPr lang="en-US" sz="1400" dirty="0">
                <a:highlight>
                  <a:srgbClr val="FFFFFF"/>
                </a:highlight>
                <a:latin typeface="Arial"/>
                <a:ea typeface="Source Sans Pro"/>
                <a:cs typeface="Arial"/>
              </a:rPr>
              <a:t>, E. (2022) </a:t>
            </a:r>
            <a:r>
              <a:rPr lang="en-US" sz="1400" i="1" dirty="0" err="1">
                <a:highlight>
                  <a:srgbClr val="FFFFFF"/>
                </a:highlight>
                <a:latin typeface="Arial"/>
                <a:ea typeface="Source Sans Pro"/>
                <a:cs typeface="Arial"/>
              </a:rPr>
              <a:t>Braunwald’s</a:t>
            </a:r>
            <a:r>
              <a:rPr lang="en-US" sz="1400" i="1" dirty="0">
                <a:highlight>
                  <a:srgbClr val="FFFFFF"/>
                </a:highlight>
                <a:latin typeface="Arial"/>
                <a:ea typeface="Source Sans Pro"/>
                <a:cs typeface="Arial"/>
              </a:rPr>
              <a:t> Heart Disease: A Textbook of Cardiovascular Medicine.</a:t>
            </a:r>
            <a:r>
              <a:rPr lang="en-US" sz="1400" dirty="0">
                <a:highlight>
                  <a:srgbClr val="FFFFFF"/>
                </a:highlight>
                <a:latin typeface="Arial"/>
                <a:ea typeface="Source Sans Pro"/>
                <a:cs typeface="Arial"/>
              </a:rPr>
              <a:t> 12th </a:t>
            </a:r>
            <a:r>
              <a:rPr lang="en-US" sz="1400" dirty="0" err="1">
                <a:highlight>
                  <a:srgbClr val="FFFFFF"/>
                </a:highlight>
                <a:latin typeface="Arial"/>
                <a:ea typeface="Source Sans Pro"/>
                <a:cs typeface="Arial"/>
              </a:rPr>
              <a:t>edn</a:t>
            </a:r>
            <a:r>
              <a:rPr lang="en-US" sz="1400" dirty="0">
                <a:highlight>
                  <a:srgbClr val="FFFFFF"/>
                </a:highlight>
                <a:latin typeface="Arial"/>
                <a:ea typeface="Source Sans Pro"/>
                <a:cs typeface="Arial"/>
              </a:rPr>
              <a:t>. Philadelphia: Elsevier. </a:t>
            </a:r>
            <a:endParaRPr lang="bg-BG" sz="1400">
              <a:highlight>
                <a:srgbClr val="C6C6C6"/>
              </a:highlight>
              <a:latin typeface="Arial"/>
              <a:ea typeface="Source Sans Pro"/>
              <a:cs typeface="Arial"/>
            </a:endParaRPr>
          </a:p>
          <a:p>
            <a:r>
              <a:rPr lang="bg" sz="1400">
                <a:highlight>
                  <a:srgbClr val="FFFFFF"/>
                </a:highlight>
                <a:latin typeface="Arial"/>
                <a:cs typeface="Arial"/>
              </a:rPr>
              <a:t>Cheema, K.M., Dicks, E., Pearson, J. and Samani, N.J. (2022) </a:t>
            </a:r>
            <a:r>
              <a:rPr lang="bg" sz="1400">
                <a:solidFill>
                  <a:srgbClr val="2A2A2A"/>
                </a:solidFill>
                <a:highlight>
                  <a:srgbClr val="FFFFFF"/>
                </a:highlight>
                <a:latin typeface="Arial"/>
                <a:ea typeface="Source Sans Pro"/>
                <a:cs typeface="Arial"/>
              </a:rPr>
              <a:t>Long-term trends in the epidemiology of cardiovascular diseases in the UK: insights from the British Heart Foundation statistical compendium, </a:t>
            </a:r>
            <a:r>
              <a:rPr lang="bg" sz="1400" i="1">
                <a:solidFill>
                  <a:srgbClr val="2A2A2A"/>
                </a:solidFill>
                <a:highlight>
                  <a:srgbClr val="FFFFFF"/>
                </a:highlight>
                <a:latin typeface="Arial"/>
                <a:ea typeface="Source Sans Pro"/>
                <a:cs typeface="Arial"/>
              </a:rPr>
              <a:t>Cardiovascular Research,</a:t>
            </a:r>
            <a:r>
              <a:rPr lang="bg" sz="1400">
                <a:solidFill>
                  <a:srgbClr val="2A2A2A"/>
                </a:solidFill>
                <a:highlight>
                  <a:srgbClr val="FFFFFF"/>
                </a:highlight>
                <a:latin typeface="Arial"/>
                <a:ea typeface="Source Sans Pro"/>
                <a:cs typeface="Arial"/>
              </a:rPr>
              <a:t> 118(10), pp. 2267-2280. Available at:</a:t>
            </a:r>
            <a:r>
              <a:rPr lang="bg" sz="1400" i="1" dirty="0">
                <a:solidFill>
                  <a:srgbClr val="2A2A2A"/>
                </a:solidFill>
                <a:highlight>
                  <a:srgbClr val="FFFFFF"/>
                </a:highlight>
                <a:latin typeface="Arial"/>
                <a:ea typeface="Source Sans Pro"/>
                <a:cs typeface="Arial"/>
              </a:rPr>
              <a:t> </a:t>
            </a:r>
            <a:r>
              <a:rPr lang="bg" sz="1400" dirty="0">
                <a:highlight>
                  <a:srgbClr val="FFFFFF"/>
                </a:highlight>
                <a:latin typeface="Arial"/>
                <a:ea typeface="Source Sans Pro"/>
                <a:cs typeface="Arial"/>
                <a:hlinkClick r:id="rId4"/>
              </a:rPr>
              <a:t>https://doi.org/10.1093/cvr/cvac053</a:t>
            </a:r>
            <a:r>
              <a:rPr lang="en-US" sz="1400" dirty="0">
                <a:highlight>
                  <a:srgbClr val="FFFFFF"/>
                </a:highlight>
                <a:latin typeface="Arial"/>
                <a:cs typeface="Arial"/>
              </a:rPr>
              <a:t> </a:t>
            </a:r>
            <a:endParaRPr lang="bg-BG" sz="1400">
              <a:highlight>
                <a:srgbClr val="C6C6C6"/>
              </a:highlight>
              <a:latin typeface="Arial"/>
              <a:cs typeface="Arial"/>
            </a:endParaRPr>
          </a:p>
          <a:p>
            <a:r>
              <a:rPr lang="bg" sz="1400">
                <a:highlight>
                  <a:srgbClr val="FFFFFF"/>
                </a:highlight>
                <a:latin typeface="Arial"/>
                <a:ea typeface="Source Sans Pro"/>
                <a:cs typeface="Arial"/>
              </a:rPr>
              <a:t>Chiranjeevi (2021) Assessing the Risk Factors of Cardiovascular Diseases. Available at: </a:t>
            </a:r>
            <a:r>
              <a:rPr lang="bg" sz="1400" u="sng" dirty="0">
                <a:highlight>
                  <a:srgbClr val="FFFFFF"/>
                </a:highlight>
                <a:latin typeface="Arial"/>
                <a:ea typeface="Source Sans Pro"/>
                <a:cs typeface="Arial"/>
                <a:hlinkClick r:id="rId5"/>
              </a:rPr>
              <a:t>https://blog.thyrocare.com/assessing-the-risk-factors-of-cardiovascular-diseases/</a:t>
            </a:r>
            <a:r>
              <a:rPr lang="bg" sz="1400">
                <a:solidFill>
                  <a:srgbClr val="006FB7"/>
                </a:solidFill>
                <a:highlight>
                  <a:srgbClr val="FFFFFF"/>
                </a:highlight>
                <a:latin typeface="Arial"/>
                <a:ea typeface="Source Sans Pro"/>
                <a:cs typeface="Arial"/>
              </a:rPr>
              <a:t> (</a:t>
            </a:r>
            <a:r>
              <a:rPr lang="en-US" sz="1400">
                <a:highlight>
                  <a:srgbClr val="FFFFFF"/>
                </a:highlight>
                <a:latin typeface="Arial"/>
                <a:cs typeface="Arial"/>
              </a:rPr>
              <a:t>Accessed: 13 March 2026) </a:t>
            </a:r>
            <a:endParaRPr lang="bg-BG" sz="1400">
              <a:highlight>
                <a:srgbClr val="C6C6C6"/>
              </a:highlight>
              <a:latin typeface="Arial"/>
              <a:cs typeface="Arial"/>
            </a:endParaRPr>
          </a:p>
          <a:p>
            <a:r>
              <a:rPr lang="en-US" sz="1400">
                <a:highlight>
                  <a:srgbClr val="FFFFFF"/>
                </a:highlight>
                <a:latin typeface="Arial"/>
                <a:ea typeface="Source Sans Pro"/>
                <a:cs typeface="Arial"/>
              </a:rPr>
              <a:t>Coulter, A. (2011) </a:t>
            </a:r>
            <a:r>
              <a:rPr lang="en-US" sz="1400" i="1">
                <a:highlight>
                  <a:srgbClr val="FFFFFF"/>
                </a:highlight>
                <a:latin typeface="Arial"/>
                <a:ea typeface="Source Sans Pro"/>
                <a:cs typeface="Arial"/>
              </a:rPr>
              <a:t>Engaging patients in healthcare</a:t>
            </a:r>
            <a:r>
              <a:rPr lang="en-US" sz="1400">
                <a:highlight>
                  <a:srgbClr val="FFFFFF"/>
                </a:highlight>
                <a:latin typeface="Arial"/>
                <a:ea typeface="Source Sans Pro"/>
                <a:cs typeface="Arial"/>
              </a:rPr>
              <a:t>. Maidenhead: Open University Press. </a:t>
            </a:r>
            <a:endParaRPr lang="bg-BG" sz="1400">
              <a:highlight>
                <a:srgbClr val="C6C6C6"/>
              </a:highlight>
              <a:latin typeface="Arial"/>
              <a:ea typeface="Source Sans Pro"/>
              <a:cs typeface="Arial"/>
            </a:endParaRPr>
          </a:p>
          <a:p>
            <a:r>
              <a:rPr lang="bg" sz="1400">
                <a:highlight>
                  <a:srgbClr val="FFFFFF"/>
                </a:highlight>
                <a:latin typeface="Arial"/>
                <a:ea typeface="Source Sans Pro"/>
                <a:cs typeface="Arial"/>
              </a:rPr>
              <a:t>Coulter, A., Roberts, S. and Dixon, A. (2013) </a:t>
            </a:r>
            <a:r>
              <a:rPr lang="bg" sz="1400" i="1">
                <a:highlight>
                  <a:srgbClr val="FFFFFF"/>
                </a:highlight>
                <a:latin typeface="Arial"/>
                <a:ea typeface="Source Sans Pro"/>
                <a:cs typeface="Arial"/>
              </a:rPr>
              <a:t>Delivering better services for people with long-term conditions: Building the House of Care.</a:t>
            </a:r>
            <a:r>
              <a:rPr lang="bg" sz="1400">
                <a:highlight>
                  <a:srgbClr val="FFFFFF"/>
                </a:highlight>
                <a:latin typeface="Arial"/>
                <a:ea typeface="Source Sans Pro"/>
                <a:cs typeface="Arial"/>
              </a:rPr>
              <a:t> London: The King’s Fund, Available at: </a:t>
            </a:r>
            <a:r>
              <a:rPr lang="bg" sz="1400" u="sng" dirty="0">
                <a:highlight>
                  <a:srgbClr val="FFFFFF"/>
                </a:highlight>
                <a:latin typeface="Arial"/>
                <a:ea typeface="Source Sans Pro"/>
                <a:cs typeface="Arial"/>
                <a:hlinkClick r:id="rId6"/>
              </a:rPr>
              <a:t>https://www.yearofcare.co.uk/wp-content/uploads/2024/06/delivering-better-services-for-people-with-long-term-conditions.pdf</a:t>
            </a:r>
            <a:r>
              <a:rPr lang="bg" sz="1400" dirty="0">
                <a:highlight>
                  <a:srgbClr val="FFFFFF"/>
                </a:highlight>
                <a:latin typeface="Arial"/>
                <a:ea typeface="Source Sans Pro"/>
                <a:cs typeface="Arial"/>
              </a:rPr>
              <a:t> </a:t>
            </a:r>
            <a:r>
              <a:rPr lang="en-US" sz="1400" dirty="0">
                <a:highlight>
                  <a:srgbClr val="FFFFFF"/>
                </a:highlight>
                <a:latin typeface="Arial"/>
                <a:ea typeface="Source Sans Pro"/>
                <a:cs typeface="Arial"/>
              </a:rPr>
              <a:t> </a:t>
            </a:r>
            <a:endParaRPr lang="bg-BG" sz="1400">
              <a:highlight>
                <a:srgbClr val="C6C6C6"/>
              </a:highlight>
              <a:latin typeface="Arial"/>
              <a:ea typeface="Source Sans Pro"/>
              <a:cs typeface="Arial"/>
            </a:endParaRPr>
          </a:p>
          <a:p>
            <a:r>
              <a:rPr lang="en-US" sz="1400" dirty="0">
                <a:solidFill>
                  <a:srgbClr val="1B1B1B"/>
                </a:solidFill>
                <a:highlight>
                  <a:srgbClr val="FFFFFF"/>
                </a:highlight>
                <a:latin typeface="Arial"/>
                <a:cs typeface="Arial"/>
              </a:rPr>
              <a:t>Coulter, A., Kramer, G., Warren, T. and Salisbury, C. (2016) ‘Building the House of Care for people with long-term conditions: the foundation of the House of Care framework’, British Journal of General Practive, 66 (645), Available at: </a:t>
            </a:r>
            <a:r>
              <a:rPr lang="en-US" sz="1400" u="sng" dirty="0">
                <a:highlight>
                  <a:srgbClr val="FFFFFF"/>
                </a:highlight>
                <a:latin typeface="Arial"/>
                <a:cs typeface="Arial"/>
                <a:hlinkClick r:id="rId7"/>
              </a:rPr>
              <a:t>https://bjgp.org/content/66/645/e288</a:t>
            </a:r>
            <a:r>
              <a:rPr lang="en-US" sz="1400" dirty="0">
                <a:solidFill>
                  <a:srgbClr val="1B1B1B"/>
                </a:solidFill>
                <a:highlight>
                  <a:srgbClr val="FFFFFF"/>
                </a:highlight>
                <a:latin typeface="Arial"/>
                <a:cs typeface="Arial"/>
              </a:rPr>
              <a:t>  </a:t>
            </a:r>
            <a:endParaRPr lang="bg-BG" sz="1400" dirty="0">
              <a:solidFill>
                <a:srgbClr val="1B1B1B"/>
              </a:solidFill>
              <a:highlight>
                <a:srgbClr val="C6C6C6"/>
              </a:highlight>
              <a:latin typeface="Arial"/>
              <a:cs typeface="Arial"/>
            </a:endParaRPr>
          </a:p>
          <a:p>
            <a:endParaRPr lang="bg-BG" dirty="0">
              <a:latin typeface="Aptos" panose="020B0004020202020204"/>
              <a:cs typeface="Arial"/>
            </a:endParaRPr>
          </a:p>
        </p:txBody>
      </p:sp>
    </p:spTree>
    <p:extLst>
      <p:ext uri="{BB962C8B-B14F-4D97-AF65-F5344CB8AC3E}">
        <p14:creationId xmlns:p14="http://schemas.microsoft.com/office/powerpoint/2010/main" val="2885426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Контейнер за съдържание 2">
            <a:extLst>
              <a:ext uri="{FF2B5EF4-FFF2-40B4-BE49-F238E27FC236}">
                <a16:creationId xmlns:a16="http://schemas.microsoft.com/office/drawing/2014/main" id="{7178B97F-4CDA-288E-8C66-FEBEB4AF0799}"/>
              </a:ext>
            </a:extLst>
          </p:cNvPr>
          <p:cNvSpPr>
            <a:spLocks noGrp="1"/>
          </p:cNvSpPr>
          <p:nvPr>
            <p:ph idx="1"/>
          </p:nvPr>
        </p:nvSpPr>
        <p:spPr>
          <a:xfrm>
            <a:off x="299545" y="46059"/>
            <a:ext cx="11054255" cy="7930800"/>
          </a:xfrm>
        </p:spPr>
        <p:txBody>
          <a:bodyPr vert="horz" lIns="91440" tIns="45720" rIns="91440" bIns="45720" rtlCol="0" anchor="t">
            <a:noAutofit/>
          </a:bodyPr>
          <a:lstStyle/>
          <a:p>
            <a:r>
              <a:rPr lang="bg" sz="1600">
                <a:highlight>
                  <a:srgbClr val="FFFFFF"/>
                </a:highlight>
                <a:latin typeface="Arial"/>
                <a:cs typeface="Arial"/>
              </a:rPr>
              <a:t>Darvish, M., Shakoor, A., Feyz, L., Schaap, J., Van Mieghem, N.M., De Boer, R.A., Brugts, J.J. and van der Boon, R.M.A. (2023) ‘</a:t>
            </a:r>
            <a:r>
              <a:rPr lang="bg" sz="1600">
                <a:solidFill>
                  <a:srgbClr val="2A2A2A"/>
                </a:solidFill>
                <a:highlight>
                  <a:srgbClr val="FFFFFF"/>
                </a:highlight>
                <a:latin typeface="Arial"/>
                <a:cs typeface="Arial"/>
              </a:rPr>
              <a:t>Heart failure: assessment of the global economic burden’, </a:t>
            </a:r>
            <a:r>
              <a:rPr lang="bg" sz="1600" i="1">
                <a:highlight>
                  <a:srgbClr val="FFFFFF"/>
                </a:highlight>
                <a:latin typeface="Arial"/>
                <a:cs typeface="Arial"/>
              </a:rPr>
              <a:t>European</a:t>
            </a:r>
            <a:r>
              <a:rPr lang="bg" sz="1600" i="1">
                <a:solidFill>
                  <a:srgbClr val="2A2A2A"/>
                </a:solidFill>
                <a:highlight>
                  <a:srgbClr val="FFFFFF"/>
                </a:highlight>
                <a:latin typeface="Arial"/>
                <a:cs typeface="Arial"/>
              </a:rPr>
              <a:t> Heart Journal</a:t>
            </a:r>
            <a:r>
              <a:rPr lang="bg" sz="1600">
                <a:solidFill>
                  <a:srgbClr val="2A2A2A"/>
                </a:solidFill>
                <a:highlight>
                  <a:srgbClr val="FFFFFF"/>
                </a:highlight>
                <a:latin typeface="Arial"/>
                <a:cs typeface="Arial"/>
              </a:rPr>
              <a:t>, 46(31), pp. 3069–3078. Available at: </a:t>
            </a:r>
            <a:r>
              <a:rPr lang="bg" sz="1600" dirty="0">
                <a:highlight>
                  <a:srgbClr val="FFFFFF"/>
                </a:highlight>
                <a:latin typeface="Arial"/>
                <a:cs typeface="Arial"/>
                <a:hlinkClick r:id="rId2"/>
              </a:rPr>
              <a:t>https://doi.org/10.1093/eurheartj/ehaf323</a:t>
            </a:r>
            <a:r>
              <a:rPr lang="en-US" sz="1600" dirty="0">
                <a:highlight>
                  <a:srgbClr val="FFFFFF"/>
                </a:highlight>
                <a:latin typeface="Arial"/>
                <a:cs typeface="Arial"/>
              </a:rPr>
              <a:t> </a:t>
            </a:r>
            <a:endParaRPr lang="bg-BG" sz="1600">
              <a:highlight>
                <a:srgbClr val="FFFFFF"/>
              </a:highlight>
              <a:latin typeface="Arial"/>
              <a:cs typeface="Arial"/>
            </a:endParaRPr>
          </a:p>
          <a:p>
            <a:r>
              <a:rPr lang="bg" sz="1600">
                <a:solidFill>
                  <a:srgbClr val="1B1B1B"/>
                </a:solidFill>
                <a:highlight>
                  <a:srgbClr val="FFFFFF"/>
                </a:highlight>
                <a:latin typeface="Arial"/>
                <a:cs typeface="Arial"/>
              </a:rPr>
              <a:t>Dhar, A. K., &amp; Barton, D. A. (2016) ‘Depression and the Link with Cardiovascular Disease’, </a:t>
            </a:r>
            <a:r>
              <a:rPr lang="bg" sz="1600" i="1">
                <a:solidFill>
                  <a:srgbClr val="1B1B1B"/>
                </a:solidFill>
                <a:highlight>
                  <a:srgbClr val="FFFFFF"/>
                </a:highlight>
                <a:latin typeface="Arial"/>
                <a:cs typeface="Arial"/>
              </a:rPr>
              <a:t>Frontiers in psychiatry. 7</a:t>
            </a:r>
            <a:r>
              <a:rPr lang="bg" sz="1600">
                <a:solidFill>
                  <a:srgbClr val="1B1B1B"/>
                </a:solidFill>
                <a:highlight>
                  <a:srgbClr val="FFFFFF"/>
                </a:highlight>
                <a:latin typeface="Arial"/>
                <a:cs typeface="Arial"/>
              </a:rPr>
              <a:t>, 33. Available at: </a:t>
            </a:r>
            <a:r>
              <a:rPr lang="bg" sz="1600" dirty="0">
                <a:highlight>
                  <a:srgbClr val="FFFFFF"/>
                </a:highlight>
                <a:latin typeface="Arial"/>
                <a:cs typeface="Arial"/>
                <a:hlinkClick r:id="rId3"/>
              </a:rPr>
              <a:t>https://doi.org/10.3389/fpsyt.2016.00033</a:t>
            </a:r>
            <a:r>
              <a:rPr lang="en-US" sz="1600" dirty="0">
                <a:highlight>
                  <a:srgbClr val="FFFFFF"/>
                </a:highlight>
                <a:latin typeface="Arial"/>
                <a:cs typeface="Arial"/>
              </a:rPr>
              <a:t> </a:t>
            </a:r>
            <a:endParaRPr lang="bg-BG" sz="1600">
              <a:highlight>
                <a:srgbClr val="FFFFFF"/>
              </a:highlight>
              <a:latin typeface="Arial"/>
              <a:cs typeface="Arial"/>
            </a:endParaRPr>
          </a:p>
          <a:p>
            <a:r>
              <a:rPr lang="en-US" sz="1600">
                <a:highlight>
                  <a:srgbClr val="FFFFFF"/>
                </a:highlight>
                <a:latin typeface="Arial"/>
                <a:cs typeface="Arial"/>
              </a:rPr>
              <a:t>Elwyn, G., Frosch, D., Thomson, R., Joseph-Williams, N., Lloyd, A., Kinnersley, P., Cording, E., Tomson, D., Dodd, C., Rollnick, S., Edwards, A. and Barry, M. (2012) ‘Shared decision making: a model for clinical practice’, </a:t>
            </a:r>
            <a:r>
              <a:rPr lang="en-US" sz="1600" i="1">
                <a:highlight>
                  <a:srgbClr val="FFFFFF"/>
                </a:highlight>
                <a:latin typeface="Arial"/>
                <a:cs typeface="Arial"/>
              </a:rPr>
              <a:t>Journal of General Internal Medicine</a:t>
            </a:r>
            <a:r>
              <a:rPr lang="en-US" sz="1600">
                <a:highlight>
                  <a:srgbClr val="FFFFFF"/>
                </a:highlight>
                <a:latin typeface="Arial"/>
                <a:cs typeface="Arial"/>
              </a:rPr>
              <a:t>, 27(10), pp. 1361–1367. </a:t>
            </a:r>
            <a:endParaRPr lang="en-US" sz="1600">
              <a:latin typeface="Arial"/>
              <a:cs typeface="Arial"/>
            </a:endParaRPr>
          </a:p>
          <a:p>
            <a:r>
              <a:rPr lang="en-US" sz="1600" dirty="0">
                <a:highlight>
                  <a:srgbClr val="FFFFFF"/>
                </a:highlight>
                <a:latin typeface="Arial"/>
                <a:cs typeface="Arial"/>
              </a:rPr>
              <a:t>Feigin V.L., </a:t>
            </a:r>
            <a:r>
              <a:rPr lang="en-US" sz="1600" dirty="0" err="1">
                <a:highlight>
                  <a:srgbClr val="FFFFFF"/>
                </a:highlight>
                <a:latin typeface="Arial"/>
                <a:cs typeface="Arial"/>
              </a:rPr>
              <a:t>Norrving</a:t>
            </a:r>
            <a:r>
              <a:rPr lang="en-US" sz="1600" dirty="0">
                <a:highlight>
                  <a:srgbClr val="FFFFFF"/>
                </a:highlight>
                <a:latin typeface="Arial"/>
                <a:cs typeface="Arial"/>
              </a:rPr>
              <a:t> B. and Mensah, G.A. (2017) ‘Global Burden of Stroke’. </a:t>
            </a:r>
            <a:r>
              <a:rPr lang="en-US" sz="1600" i="1" dirty="0">
                <a:highlight>
                  <a:srgbClr val="FFFFFF"/>
                </a:highlight>
                <a:latin typeface="Arial"/>
                <a:cs typeface="Arial"/>
              </a:rPr>
              <a:t>Circulation Research</a:t>
            </a:r>
            <a:r>
              <a:rPr lang="en-US" sz="1600" dirty="0">
                <a:highlight>
                  <a:srgbClr val="FFFFFF"/>
                </a:highlight>
                <a:latin typeface="Arial"/>
                <a:cs typeface="Arial"/>
              </a:rPr>
              <a:t>, 120(3). Available at: </a:t>
            </a:r>
            <a:r>
              <a:rPr lang="en-US" sz="1600" b="1" u="sng" dirty="0">
                <a:highlight>
                  <a:srgbClr val="FFFFFF"/>
                </a:highlight>
                <a:latin typeface="Arial"/>
                <a:cs typeface="Arial"/>
                <a:hlinkClick r:id="rId4"/>
              </a:rPr>
              <a:t>https://doi.org/10.1161/CIRCRESAHA.116.308413</a:t>
            </a:r>
            <a:r>
              <a:rPr lang="en-US" sz="1600" dirty="0">
                <a:highlight>
                  <a:srgbClr val="FFFFFF"/>
                </a:highlight>
                <a:latin typeface="Arial"/>
                <a:cs typeface="Arial"/>
              </a:rPr>
              <a:t>   </a:t>
            </a:r>
            <a:endParaRPr lang="bg-BG" sz="1600" dirty="0">
              <a:highlight>
                <a:srgbClr val="C6C6C6"/>
              </a:highlight>
              <a:latin typeface="Arial"/>
              <a:cs typeface="Arial"/>
            </a:endParaRPr>
          </a:p>
          <a:p>
            <a:r>
              <a:rPr lang="en-US" sz="1600" dirty="0">
                <a:highlight>
                  <a:srgbClr val="FFFFFF"/>
                </a:highlight>
                <a:latin typeface="Arial"/>
                <a:cs typeface="Arial"/>
              </a:rPr>
              <a:t>Gaziano, T., Reddy KS., </a:t>
            </a:r>
            <a:r>
              <a:rPr lang="en-US" sz="1600" dirty="0" err="1">
                <a:highlight>
                  <a:srgbClr val="FFFFFF"/>
                </a:highlight>
                <a:latin typeface="Arial"/>
                <a:cs typeface="Arial"/>
              </a:rPr>
              <a:t>Paccaud</a:t>
            </a:r>
            <a:r>
              <a:rPr lang="en-US" sz="1600" dirty="0">
                <a:highlight>
                  <a:srgbClr val="FFFFFF"/>
                </a:highlight>
                <a:latin typeface="Arial"/>
                <a:cs typeface="Arial"/>
              </a:rPr>
              <a:t>, F., (2006) “Cardiovascular disease”, in Jamison, D.T., Breman, J.G., Measham, A.R. (eds) </a:t>
            </a:r>
            <a:r>
              <a:rPr lang="en-US" sz="1600" i="1" dirty="0">
                <a:highlight>
                  <a:srgbClr val="FFFFFF"/>
                </a:highlight>
                <a:latin typeface="Arial"/>
                <a:cs typeface="Arial"/>
              </a:rPr>
              <a:t>Disease Control Priorities in Developing Countries</a:t>
            </a:r>
            <a:r>
              <a:rPr lang="en-US" sz="1600" dirty="0">
                <a:highlight>
                  <a:srgbClr val="FFFFFF"/>
                </a:highlight>
                <a:latin typeface="Arial"/>
                <a:cs typeface="Arial"/>
              </a:rPr>
              <a:t>. 2</a:t>
            </a:r>
            <a:r>
              <a:rPr lang="en-US" sz="1600" baseline="30000" dirty="0">
                <a:highlight>
                  <a:srgbClr val="FFFFFF"/>
                </a:highlight>
                <a:latin typeface="Arial"/>
                <a:cs typeface="Arial"/>
              </a:rPr>
              <a:t>nd</a:t>
            </a:r>
            <a:r>
              <a:rPr lang="en-US" sz="1600" dirty="0">
                <a:highlight>
                  <a:srgbClr val="FFFFFF"/>
                </a:highlight>
                <a:latin typeface="Arial"/>
                <a:cs typeface="Arial"/>
              </a:rPr>
              <a:t> </a:t>
            </a:r>
            <a:r>
              <a:rPr lang="en-US" sz="1600" dirty="0" err="1">
                <a:highlight>
                  <a:srgbClr val="FFFFFF"/>
                </a:highlight>
                <a:latin typeface="Arial"/>
                <a:cs typeface="Arial"/>
              </a:rPr>
              <a:t>edn</a:t>
            </a:r>
            <a:r>
              <a:rPr lang="en-US" sz="1600" dirty="0">
                <a:highlight>
                  <a:srgbClr val="FFFFFF"/>
                </a:highlight>
                <a:latin typeface="Arial"/>
                <a:cs typeface="Arial"/>
              </a:rPr>
              <a:t>. Washington (DC): The International Bank for Reconstruction and Development / The World Bank, pp. 1-55. Available at: </a:t>
            </a:r>
            <a:r>
              <a:rPr lang="en-US" sz="1600" u="sng" dirty="0">
                <a:highlight>
                  <a:srgbClr val="FFFFFF"/>
                </a:highlight>
                <a:latin typeface="Arial"/>
                <a:cs typeface="Arial"/>
                <a:hlinkClick r:id="rId5"/>
              </a:rPr>
              <a:t>https://www.ncbi.nlm.nih.gov/books/NBK11767/?report=reader</a:t>
            </a:r>
            <a:r>
              <a:rPr lang="en-US" sz="1600" dirty="0">
                <a:highlight>
                  <a:srgbClr val="FFFFFF"/>
                </a:highlight>
                <a:latin typeface="Arial"/>
                <a:cs typeface="Arial"/>
              </a:rPr>
              <a:t> </a:t>
            </a:r>
            <a:endParaRPr lang="bg-BG" sz="1600" dirty="0">
              <a:highlight>
                <a:srgbClr val="C6C6C6"/>
              </a:highlight>
              <a:latin typeface="Arial"/>
              <a:cs typeface="Arial"/>
            </a:endParaRPr>
          </a:p>
          <a:p>
            <a:r>
              <a:rPr lang="en-US" sz="1600" dirty="0">
                <a:solidFill>
                  <a:srgbClr val="1F1F1F"/>
                </a:solidFill>
                <a:highlight>
                  <a:srgbClr val="FFFFFF"/>
                </a:highlight>
                <a:latin typeface="Arial"/>
                <a:cs typeface="Arial"/>
              </a:rPr>
              <a:t>Joynt, K.E., </a:t>
            </a:r>
            <a:r>
              <a:rPr lang="en-US" sz="1600" dirty="0" err="1">
                <a:solidFill>
                  <a:srgbClr val="1F1F1F"/>
                </a:solidFill>
                <a:highlight>
                  <a:srgbClr val="FFFFFF"/>
                </a:highlight>
                <a:latin typeface="Arial"/>
                <a:cs typeface="Arial"/>
              </a:rPr>
              <a:t>Whellan</a:t>
            </a:r>
            <a:r>
              <a:rPr lang="en-US" sz="1600" dirty="0">
                <a:solidFill>
                  <a:srgbClr val="1F1F1F"/>
                </a:solidFill>
                <a:highlight>
                  <a:srgbClr val="FFFFFF"/>
                </a:highlight>
                <a:latin typeface="Arial"/>
                <a:cs typeface="Arial"/>
              </a:rPr>
              <a:t>, D.J. and O’Connor, C.M. (2003) ‘Depression and cardiovascular disease: mechanisms of interaction', </a:t>
            </a:r>
            <a:r>
              <a:rPr lang="en-US" sz="1600" i="1" dirty="0">
                <a:solidFill>
                  <a:srgbClr val="1F1F1F"/>
                </a:solidFill>
                <a:highlight>
                  <a:srgbClr val="FFFFFF"/>
                </a:highlight>
                <a:latin typeface="Arial"/>
                <a:cs typeface="Arial"/>
              </a:rPr>
              <a:t>Biological Psychiatry, </a:t>
            </a:r>
            <a:r>
              <a:rPr lang="en-US" sz="1600" dirty="0">
                <a:solidFill>
                  <a:srgbClr val="1F1F1F"/>
                </a:solidFill>
                <a:highlight>
                  <a:srgbClr val="FFFFFF"/>
                </a:highlight>
                <a:latin typeface="Arial"/>
                <a:cs typeface="Arial"/>
              </a:rPr>
              <a:t>54(3), pp. 248-261. Available at: </a:t>
            </a:r>
            <a:r>
              <a:rPr lang="en-US" sz="1600" u="sng" dirty="0">
                <a:highlight>
                  <a:srgbClr val="FFFFFF"/>
                </a:highlight>
                <a:latin typeface="Arial"/>
                <a:cs typeface="Arial"/>
                <a:hlinkClick r:id="rId6"/>
              </a:rPr>
              <a:t>https://www.sciencedirect.com/science/article/abs/pii/S0006322303005687</a:t>
            </a:r>
            <a:r>
              <a:rPr lang="en-US" sz="1600" dirty="0">
                <a:solidFill>
                  <a:srgbClr val="1F1F1F"/>
                </a:solidFill>
                <a:highlight>
                  <a:srgbClr val="FFFFFF"/>
                </a:highlight>
                <a:latin typeface="Arial"/>
                <a:cs typeface="Arial"/>
              </a:rPr>
              <a:t> </a:t>
            </a:r>
            <a:endParaRPr lang="bg-BG" sz="1600">
              <a:solidFill>
                <a:srgbClr val="1F1F1F"/>
              </a:solidFill>
              <a:highlight>
                <a:srgbClr val="C6C6C6"/>
              </a:highlight>
              <a:latin typeface="Arial"/>
              <a:cs typeface="Arial"/>
            </a:endParaRPr>
          </a:p>
          <a:p>
            <a:r>
              <a:rPr lang="en-US" sz="1600" dirty="0">
                <a:highlight>
                  <a:srgbClr val="FFFFFF"/>
                </a:highlight>
                <a:latin typeface="Arial"/>
                <a:cs typeface="Arial"/>
              </a:rPr>
              <a:t>Lopez, E.O., Ballard, B.D. and Jan, A. (2023) ‘Cardiovascular Disease’, </a:t>
            </a:r>
            <a:r>
              <a:rPr lang="en-US" sz="1600" dirty="0" err="1">
                <a:highlight>
                  <a:srgbClr val="FFFFFF"/>
                </a:highlight>
                <a:latin typeface="Arial"/>
                <a:cs typeface="Arial"/>
              </a:rPr>
              <a:t>StatPearls</a:t>
            </a:r>
            <a:r>
              <a:rPr lang="en-US" sz="1600" dirty="0">
                <a:highlight>
                  <a:srgbClr val="FFFFFF"/>
                </a:highlight>
                <a:latin typeface="Arial"/>
                <a:cs typeface="Arial"/>
              </a:rPr>
              <a:t>. Available at: </a:t>
            </a:r>
            <a:r>
              <a:rPr lang="en-US" sz="1600" u="sng" dirty="0">
                <a:highlight>
                  <a:srgbClr val="FFFFFF"/>
                </a:highlight>
                <a:latin typeface="Arial"/>
                <a:cs typeface="Arial"/>
                <a:hlinkClick r:id="rId7"/>
              </a:rPr>
              <a:t>https://www.ncbi.nlm.nih.gov/books/NBK535419/</a:t>
            </a:r>
            <a:r>
              <a:rPr lang="en-US" sz="1600" dirty="0">
                <a:highlight>
                  <a:srgbClr val="FFFFFF"/>
                </a:highlight>
                <a:latin typeface="Arial"/>
                <a:cs typeface="Arial"/>
              </a:rPr>
              <a:t>  (Accessed: 14 March 2026).</a:t>
            </a:r>
            <a:endParaRPr lang="bg-BG" sz="1600" dirty="0">
              <a:highlight>
                <a:srgbClr val="C6C6C6"/>
              </a:highlight>
              <a:latin typeface="Arial"/>
              <a:cs typeface="Arial"/>
            </a:endParaRPr>
          </a:p>
          <a:p>
            <a:r>
              <a:rPr lang="en-US" sz="1600">
                <a:highlight>
                  <a:srgbClr val="FFFFFF"/>
                </a:highlight>
                <a:latin typeface="Arial"/>
                <a:cs typeface="Arial"/>
              </a:rPr>
              <a:t>Lords Library (2025) </a:t>
            </a:r>
            <a:r>
              <a:rPr lang="en-US" sz="1600" i="1">
                <a:highlight>
                  <a:srgbClr val="FFFFFF"/>
                </a:highlight>
                <a:latin typeface="Arial"/>
                <a:cs typeface="Arial"/>
              </a:rPr>
              <a:t>What is the government doing about cardiovascular disease?</a:t>
            </a:r>
            <a:r>
              <a:rPr lang="en-US" sz="1600">
                <a:highlight>
                  <a:srgbClr val="FFFFFF"/>
                </a:highlight>
                <a:latin typeface="Arial"/>
                <a:cs typeface="Arial"/>
              </a:rPr>
              <a:t> Available at: </a:t>
            </a:r>
            <a:r>
              <a:rPr lang="en-US" sz="1600" u="sng" dirty="0">
                <a:highlight>
                  <a:srgbClr val="FFFFFF"/>
                </a:highlight>
                <a:latin typeface="Arial"/>
                <a:cs typeface="Arial"/>
                <a:hlinkClick r:id="rId8"/>
              </a:rPr>
              <a:t>https://lordslibrary.parliament.uk/cardiovascular-disease-what-is-the-government-doing-about-englands-leading-cause-of-premature-death/</a:t>
            </a:r>
            <a:r>
              <a:rPr lang="en-US" sz="1600">
                <a:highlight>
                  <a:srgbClr val="FFFFFF"/>
                </a:highlight>
                <a:latin typeface="Arial"/>
                <a:cs typeface="Arial"/>
              </a:rPr>
              <a:t> (Accessed: 13 March 2026).</a:t>
            </a:r>
            <a:endParaRPr lang="bg-BG" sz="1600" dirty="0">
              <a:highlight>
                <a:srgbClr val="C6C6C6"/>
              </a:highlight>
              <a:latin typeface="Arial"/>
              <a:cs typeface="Arial"/>
            </a:endParaRPr>
          </a:p>
          <a:p>
            <a:r>
              <a:rPr lang="en-US" sz="1600">
                <a:highlight>
                  <a:srgbClr val="FFFFFF"/>
                </a:highlight>
                <a:latin typeface="Arial"/>
                <a:cs typeface="Arial"/>
              </a:rPr>
              <a:t>Mayo Clinic (2024) </a:t>
            </a:r>
            <a:r>
              <a:rPr lang="en-US" sz="1600" i="1">
                <a:highlight>
                  <a:srgbClr val="FFFFFF"/>
                </a:highlight>
                <a:latin typeface="Arial"/>
                <a:cs typeface="Arial"/>
              </a:rPr>
              <a:t>Heart disease: Diagnosis and treatment.</a:t>
            </a:r>
            <a:r>
              <a:rPr lang="en-US" sz="1600">
                <a:highlight>
                  <a:srgbClr val="FFFFFF"/>
                </a:highlight>
                <a:latin typeface="Arial"/>
                <a:cs typeface="Arial"/>
              </a:rPr>
              <a:t> Available at: </a:t>
            </a:r>
            <a:r>
              <a:rPr lang="en-US" sz="1600" u="sng" dirty="0">
                <a:highlight>
                  <a:srgbClr val="FFFFFF"/>
                </a:highlight>
                <a:latin typeface="Arial"/>
                <a:cs typeface="Arial"/>
                <a:hlinkClick r:id="rId9"/>
              </a:rPr>
              <a:t>https://www.mayoclinic.org/diseases-conditions/heart-disease/symptoms-causes/syc-20353118</a:t>
            </a:r>
            <a:r>
              <a:rPr lang="en-US" sz="1600">
                <a:highlight>
                  <a:srgbClr val="FFFFFF"/>
                </a:highlight>
                <a:latin typeface="Arial"/>
                <a:cs typeface="Arial"/>
              </a:rPr>
              <a:t> (Accessed: 14 March 2026).</a:t>
            </a:r>
            <a:endParaRPr lang="bg-BG" sz="1600" dirty="0">
              <a:highlight>
                <a:srgbClr val="C6C6C6"/>
              </a:highlight>
              <a:latin typeface="Arial"/>
              <a:cs typeface="Arial"/>
            </a:endParaRPr>
          </a:p>
          <a:p>
            <a:endParaRPr lang="bg-BG" sz="1600" dirty="0">
              <a:highlight>
                <a:srgbClr val="C6C6C6"/>
              </a:highlight>
              <a:latin typeface="Arial"/>
              <a:cs typeface="Arial"/>
            </a:endParaRPr>
          </a:p>
        </p:txBody>
      </p:sp>
    </p:spTree>
    <p:extLst>
      <p:ext uri="{BB962C8B-B14F-4D97-AF65-F5344CB8AC3E}">
        <p14:creationId xmlns:p14="http://schemas.microsoft.com/office/powerpoint/2010/main" val="1811045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Контейнер за съдържание 2">
            <a:extLst>
              <a:ext uri="{FF2B5EF4-FFF2-40B4-BE49-F238E27FC236}">
                <a16:creationId xmlns:a16="http://schemas.microsoft.com/office/drawing/2014/main" id="{79915243-0D7D-EA77-42B2-2F814DC914EC}"/>
              </a:ext>
            </a:extLst>
          </p:cNvPr>
          <p:cNvSpPr>
            <a:spLocks noGrp="1"/>
          </p:cNvSpPr>
          <p:nvPr>
            <p:ph idx="1"/>
          </p:nvPr>
        </p:nvSpPr>
        <p:spPr>
          <a:xfrm>
            <a:off x="493144" y="-299"/>
            <a:ext cx="10860656" cy="6177262"/>
          </a:xfrm>
        </p:spPr>
        <p:txBody>
          <a:bodyPr vert="horz" lIns="91440" tIns="45720" rIns="91440" bIns="45720" rtlCol="0" anchor="t">
            <a:noAutofit/>
          </a:bodyPr>
          <a:lstStyle/>
          <a:p>
            <a:r>
              <a:rPr lang="en-US" sz="1600" dirty="0" err="1">
                <a:highlight>
                  <a:srgbClr val="FFFFFF"/>
                </a:highlight>
                <a:latin typeface="Arial"/>
                <a:ea typeface="Source Sans Pro"/>
                <a:cs typeface="Arial"/>
              </a:rPr>
              <a:t>Muler</a:t>
            </a:r>
            <a:r>
              <a:rPr lang="en-US" sz="1600" dirty="0">
                <a:highlight>
                  <a:srgbClr val="FFFFFF"/>
                </a:highlight>
                <a:latin typeface="Arial"/>
                <a:ea typeface="Source Sans Pro"/>
                <a:cs typeface="Arial"/>
              </a:rPr>
              <a:t>., M (no date) </a:t>
            </a:r>
            <a:r>
              <a:rPr lang="en-US" sz="1600" i="1" dirty="0">
                <a:highlight>
                  <a:srgbClr val="FFFFFF"/>
                </a:highlight>
                <a:latin typeface="Arial"/>
                <a:ea typeface="Source Sans Pro"/>
                <a:cs typeface="Arial"/>
              </a:rPr>
              <a:t>What is the Socioeconomic Burden of Cardiovascular Disease?</a:t>
            </a:r>
            <a:r>
              <a:rPr lang="en-US" sz="1600" dirty="0">
                <a:highlight>
                  <a:srgbClr val="FFFFFF"/>
                </a:highlight>
                <a:latin typeface="Arial"/>
                <a:ea typeface="Source Sans Pro"/>
                <a:cs typeface="Arial"/>
              </a:rPr>
              <a:t> Available at: </a:t>
            </a:r>
            <a:endParaRPr lang="bg-BG" sz="1600">
              <a:highlight>
                <a:srgbClr val="FFFFFF"/>
              </a:highlight>
              <a:latin typeface="Arial"/>
              <a:ea typeface="Source Sans Pro"/>
              <a:cs typeface="Arial"/>
            </a:endParaRPr>
          </a:p>
          <a:p>
            <a:r>
              <a:rPr lang="en-US" sz="1600" dirty="0">
                <a:highlight>
                  <a:srgbClr val="FFFFFF"/>
                </a:highlight>
                <a:latin typeface="Arial"/>
                <a:ea typeface="Source Sans Pro"/>
                <a:cs typeface="Arial"/>
                <a:hlinkClick r:id="rId2"/>
              </a:rPr>
              <a:t>https://www.wifor.com/en/socioeconomic-burden-of-cardiovascular-disease/</a:t>
            </a:r>
            <a:r>
              <a:rPr lang="en-US" sz="1600">
                <a:highlight>
                  <a:srgbClr val="FFFFFF"/>
                </a:highlight>
                <a:latin typeface="Arial"/>
                <a:ea typeface="Source Sans Pro"/>
                <a:cs typeface="Arial"/>
              </a:rPr>
              <a:t> (Accessed: 13 March 2026).</a:t>
            </a:r>
            <a:endParaRPr lang="bg-BG" sz="1600">
              <a:highlight>
                <a:srgbClr val="FFFFFF"/>
              </a:highlight>
              <a:latin typeface="Arial"/>
              <a:ea typeface="Source Sans Pro"/>
              <a:cs typeface="Arial"/>
            </a:endParaRPr>
          </a:p>
          <a:p>
            <a:r>
              <a:rPr lang="en-US" sz="1600">
                <a:highlight>
                  <a:srgbClr val="FFFFFF"/>
                </a:highlight>
                <a:latin typeface="Arial"/>
                <a:ea typeface="Source Sans Pro"/>
                <a:cs typeface="Arial"/>
              </a:rPr>
              <a:t>NHS (2022) </a:t>
            </a:r>
            <a:r>
              <a:rPr lang="en-US" sz="1600" i="1">
                <a:highlight>
                  <a:srgbClr val="FFFFFF"/>
                </a:highlight>
                <a:latin typeface="Arial"/>
                <a:ea typeface="Source Sans Pro"/>
                <a:cs typeface="Arial"/>
              </a:rPr>
              <a:t>CVD prevention recovery.</a:t>
            </a:r>
            <a:r>
              <a:rPr lang="en-US" sz="1600">
                <a:highlight>
                  <a:srgbClr val="FFFFFF"/>
                </a:highlight>
                <a:latin typeface="Arial"/>
                <a:ea typeface="Source Sans Pro"/>
                <a:cs typeface="Arial"/>
              </a:rPr>
              <a:t> Available at: </a:t>
            </a:r>
            <a:r>
              <a:rPr lang="en-US" sz="1600" dirty="0">
                <a:highlight>
                  <a:srgbClr val="FFFFFF"/>
                </a:highlight>
                <a:latin typeface="Arial"/>
                <a:ea typeface="Source Sans Pro"/>
                <a:cs typeface="Arial"/>
                <a:hlinkClick r:id="rId3"/>
              </a:rPr>
              <a:t>https://www.england.nhs.uk/wp-content/uploads/2022/06/cvd-prevention-recovery-briefing-june-2022.pdf</a:t>
            </a:r>
            <a:r>
              <a:rPr lang="en-US" sz="1600">
                <a:highlight>
                  <a:srgbClr val="FFFFFF"/>
                </a:highlight>
                <a:latin typeface="Arial"/>
                <a:ea typeface="Source Sans Pro"/>
                <a:cs typeface="Arial"/>
              </a:rPr>
              <a:t> (Accessed: 13 March 2026).</a:t>
            </a:r>
            <a:endParaRPr lang="bg-BG" sz="1600">
              <a:highlight>
                <a:srgbClr val="FFFFFF"/>
              </a:highlight>
              <a:latin typeface="Arial"/>
              <a:ea typeface="Source Sans Pro"/>
              <a:cs typeface="Arial"/>
            </a:endParaRPr>
          </a:p>
          <a:p>
            <a:r>
              <a:rPr lang="en-US" sz="1600">
                <a:highlight>
                  <a:srgbClr val="FFFFFF"/>
                </a:highlight>
                <a:latin typeface="Arial"/>
                <a:ea typeface="Source Sans Pro"/>
                <a:cs typeface="Arial"/>
              </a:rPr>
              <a:t>NHS (2023a) </a:t>
            </a:r>
            <a:r>
              <a:rPr lang="en-US" sz="1600" i="1">
                <a:highlight>
                  <a:srgbClr val="FFFFFF"/>
                </a:highlight>
                <a:latin typeface="Arial"/>
                <a:ea typeface="Source Sans Pro"/>
                <a:cs typeface="Arial"/>
              </a:rPr>
              <a:t>Atherosclerosis. </a:t>
            </a:r>
            <a:r>
              <a:rPr lang="en-US" sz="1600">
                <a:highlight>
                  <a:srgbClr val="FFFFFF"/>
                </a:highlight>
                <a:latin typeface="Arial"/>
                <a:ea typeface="Source Sans Pro"/>
                <a:cs typeface="Arial"/>
              </a:rPr>
              <a:t>Available at: </a:t>
            </a:r>
            <a:r>
              <a:rPr lang="en-US" sz="1600" dirty="0">
                <a:highlight>
                  <a:srgbClr val="FFFFFF"/>
                </a:highlight>
                <a:latin typeface="Arial"/>
                <a:ea typeface="Source Sans Pro"/>
                <a:cs typeface="Arial"/>
                <a:hlinkClick r:id="rId4"/>
              </a:rPr>
              <a:t>https://www.nhs.uk/conditions/atherosclerosis/</a:t>
            </a:r>
            <a:r>
              <a:rPr lang="en-US" sz="1600">
                <a:highlight>
                  <a:srgbClr val="FFFFFF"/>
                </a:highlight>
                <a:latin typeface="Arial"/>
                <a:ea typeface="Source Sans Pro"/>
                <a:cs typeface="Arial"/>
              </a:rPr>
              <a:t> (Accessed: 3 March 2026).  </a:t>
            </a:r>
            <a:endParaRPr lang="bg-BG" sz="1600">
              <a:highlight>
                <a:srgbClr val="FFFFFF"/>
              </a:highlight>
              <a:latin typeface="Arial"/>
              <a:ea typeface="Source Sans Pro"/>
              <a:cs typeface="Arial"/>
            </a:endParaRPr>
          </a:p>
          <a:p>
            <a:r>
              <a:rPr lang="en-US" sz="1600">
                <a:highlight>
                  <a:srgbClr val="FFFFFF"/>
                </a:highlight>
                <a:latin typeface="Arial"/>
                <a:ea typeface="Source Sans Pro"/>
                <a:cs typeface="Arial"/>
              </a:rPr>
              <a:t>NHS (2023b) </a:t>
            </a:r>
            <a:r>
              <a:rPr lang="en-US" sz="1600" i="1">
                <a:highlight>
                  <a:srgbClr val="FFFFFF"/>
                </a:highlight>
                <a:latin typeface="Arial"/>
                <a:ea typeface="Source Sans Pro"/>
                <a:cs typeface="Arial"/>
              </a:rPr>
              <a:t>Peripheral arterial disease (PAD)</a:t>
            </a:r>
            <a:r>
              <a:rPr lang="en-US" sz="1600">
                <a:highlight>
                  <a:srgbClr val="FFFFFF"/>
                </a:highlight>
                <a:latin typeface="Arial"/>
                <a:ea typeface="Source Sans Pro"/>
                <a:cs typeface="Arial"/>
              </a:rPr>
              <a:t>. Available at:  </a:t>
            </a:r>
            <a:r>
              <a:rPr lang="en-US" sz="1600" dirty="0">
                <a:highlight>
                  <a:srgbClr val="FFFFFF"/>
                </a:highlight>
                <a:latin typeface="Arial"/>
                <a:ea typeface="Source Sans Pro"/>
                <a:cs typeface="Arial"/>
                <a:hlinkClick r:id="rId5"/>
              </a:rPr>
              <a:t>https://www.nhs.uk/conditions/peripheral-arterial-disease-pad/</a:t>
            </a:r>
            <a:r>
              <a:rPr lang="en-US" sz="1600">
                <a:highlight>
                  <a:srgbClr val="FFFFFF"/>
                </a:highlight>
                <a:latin typeface="Arial"/>
                <a:ea typeface="Source Sans Pro"/>
                <a:cs typeface="Arial"/>
              </a:rPr>
              <a:t> (Accessed: 3 March 2026).</a:t>
            </a:r>
            <a:endParaRPr lang="bg-BG" sz="1600">
              <a:highlight>
                <a:srgbClr val="FFFFFF"/>
              </a:highlight>
              <a:latin typeface="Arial"/>
              <a:ea typeface="Source Sans Pro"/>
              <a:cs typeface="Arial"/>
            </a:endParaRPr>
          </a:p>
          <a:p>
            <a:r>
              <a:rPr lang="en-US" sz="1600">
                <a:highlight>
                  <a:srgbClr val="FFFFFF"/>
                </a:highlight>
                <a:latin typeface="Arial"/>
                <a:ea typeface="Source Sans Pro"/>
                <a:cs typeface="Arial"/>
              </a:rPr>
              <a:t>NHS (2024a) </a:t>
            </a:r>
            <a:r>
              <a:rPr lang="en-US" sz="1600" i="1">
                <a:highlight>
                  <a:srgbClr val="FFFFFF"/>
                </a:highlight>
                <a:latin typeface="Arial"/>
                <a:ea typeface="Source Sans Pro"/>
                <a:cs typeface="Arial"/>
              </a:rPr>
              <a:t>Symptoms of a stroke.</a:t>
            </a:r>
            <a:r>
              <a:rPr lang="en-US" sz="1600">
                <a:highlight>
                  <a:srgbClr val="FFFFFF"/>
                </a:highlight>
                <a:latin typeface="Arial"/>
                <a:ea typeface="Source Sans Pro"/>
                <a:cs typeface="Arial"/>
              </a:rPr>
              <a:t> Available at: </a:t>
            </a:r>
            <a:r>
              <a:rPr lang="en-US" sz="1600" dirty="0">
                <a:highlight>
                  <a:srgbClr val="FFFFFF"/>
                </a:highlight>
                <a:latin typeface="Arial"/>
                <a:ea typeface="Source Sans Pro"/>
                <a:cs typeface="Arial"/>
                <a:hlinkClick r:id="rId6"/>
              </a:rPr>
              <a:t>https://www.nhs.uk/conditions/stroke/symptoms/</a:t>
            </a:r>
            <a:r>
              <a:rPr lang="en-US" sz="1600">
                <a:highlight>
                  <a:srgbClr val="FFFFFF"/>
                </a:highlight>
                <a:latin typeface="Arial"/>
                <a:ea typeface="Source Sans Pro"/>
                <a:cs typeface="Arial"/>
              </a:rPr>
              <a:t> (Accessed: 3 March 2026).</a:t>
            </a:r>
            <a:endParaRPr lang="bg-BG" sz="1600">
              <a:highlight>
                <a:srgbClr val="FFFFFF"/>
              </a:highlight>
              <a:latin typeface="Arial"/>
              <a:ea typeface="Source Sans Pro"/>
              <a:cs typeface="Arial"/>
            </a:endParaRPr>
          </a:p>
          <a:p>
            <a:r>
              <a:rPr lang="en-US" sz="1600">
                <a:highlight>
                  <a:srgbClr val="FFFFFF"/>
                </a:highlight>
                <a:latin typeface="Arial"/>
                <a:ea typeface="Source Sans Pro"/>
                <a:cs typeface="Arial"/>
              </a:rPr>
              <a:t>NHS (2024b) </a:t>
            </a:r>
            <a:r>
              <a:rPr lang="en-US" sz="1600" i="1">
                <a:highlight>
                  <a:srgbClr val="FFFFFF"/>
                </a:highlight>
                <a:latin typeface="Arial"/>
                <a:ea typeface="Source Sans Pro"/>
                <a:cs typeface="Arial"/>
              </a:rPr>
              <a:t>Coronary heart disease – treatment</a:t>
            </a:r>
            <a:r>
              <a:rPr lang="en-US" sz="1600">
                <a:highlight>
                  <a:srgbClr val="FFFFFF"/>
                </a:highlight>
                <a:latin typeface="Arial"/>
                <a:ea typeface="Source Sans Pro"/>
                <a:cs typeface="Arial"/>
              </a:rPr>
              <a:t>. Available at: </a:t>
            </a:r>
            <a:r>
              <a:rPr lang="en-US" sz="1600" u="sng" dirty="0">
                <a:highlight>
                  <a:srgbClr val="FFFFFF"/>
                </a:highlight>
                <a:latin typeface="Arial"/>
                <a:ea typeface="Source Sans Pro"/>
                <a:cs typeface="Arial"/>
                <a:hlinkClick r:id="rId7"/>
              </a:rPr>
              <a:t>https://www.nhs.uk/conditions/coronary-heart-disease/treatment/</a:t>
            </a:r>
            <a:r>
              <a:rPr lang="en-US" sz="1600">
                <a:highlight>
                  <a:srgbClr val="FFFFFF"/>
                </a:highlight>
                <a:latin typeface="Arial"/>
                <a:ea typeface="Source Sans Pro"/>
                <a:cs typeface="Arial"/>
              </a:rPr>
              <a:t> (Accessed: 11 March 2026). </a:t>
            </a:r>
            <a:endParaRPr lang="bg-BG" sz="1600">
              <a:highlight>
                <a:srgbClr val="C6C6C6"/>
              </a:highlight>
              <a:latin typeface="Arial"/>
              <a:ea typeface="Source Sans Pro"/>
              <a:cs typeface="Arial"/>
            </a:endParaRPr>
          </a:p>
          <a:p>
            <a:r>
              <a:rPr lang="en-US" sz="1600">
                <a:highlight>
                  <a:srgbClr val="FFFFFF"/>
                </a:highlight>
                <a:latin typeface="Arial"/>
                <a:ea typeface="Source Sans Pro"/>
                <a:cs typeface="Arial"/>
              </a:rPr>
              <a:t>NHS (2024c) </a:t>
            </a:r>
            <a:r>
              <a:rPr lang="en-US" sz="1600" i="1">
                <a:highlight>
                  <a:srgbClr val="FFFFFF"/>
                </a:highlight>
                <a:latin typeface="Arial"/>
                <a:ea typeface="Source Sans Pro"/>
                <a:cs typeface="Arial"/>
              </a:rPr>
              <a:t>Prevention of coronary heart disease</a:t>
            </a:r>
            <a:r>
              <a:rPr lang="en-US" sz="1600">
                <a:highlight>
                  <a:srgbClr val="FFFFFF"/>
                </a:highlight>
                <a:latin typeface="Arial"/>
                <a:ea typeface="Source Sans Pro"/>
                <a:cs typeface="Arial"/>
              </a:rPr>
              <a:t>. Available at: </a:t>
            </a:r>
            <a:r>
              <a:rPr lang="en-US" sz="1600" u="sng" dirty="0">
                <a:highlight>
                  <a:srgbClr val="FFFFFF"/>
                </a:highlight>
                <a:latin typeface="Arial"/>
                <a:ea typeface="Source Sans Pro"/>
                <a:cs typeface="Arial"/>
                <a:hlinkClick r:id="rId8"/>
              </a:rPr>
              <a:t>https://www.nhs.uk/conditions/coronary-heart-disease/prevention/</a:t>
            </a:r>
            <a:r>
              <a:rPr lang="en-US" sz="1600">
                <a:highlight>
                  <a:srgbClr val="FFFFFF"/>
                </a:highlight>
                <a:latin typeface="Arial"/>
                <a:ea typeface="Source Sans Pro"/>
                <a:cs typeface="Arial"/>
              </a:rPr>
              <a:t>  (Accessed: 13 March 2026).</a:t>
            </a:r>
            <a:r>
              <a:rPr lang="bg" sz="1600" dirty="0">
                <a:highlight>
                  <a:srgbClr val="FFFFFF"/>
                </a:highlight>
                <a:latin typeface="Arial"/>
                <a:ea typeface="Source Sans Pro"/>
                <a:cs typeface="Arial"/>
              </a:rPr>
              <a:t> </a:t>
            </a:r>
            <a:endParaRPr lang="bg-BG" sz="1600">
              <a:highlight>
                <a:srgbClr val="C6C6C6"/>
              </a:highlight>
              <a:latin typeface="Arial"/>
              <a:ea typeface="Source Sans Pro"/>
              <a:cs typeface="Arial"/>
            </a:endParaRPr>
          </a:p>
          <a:p>
            <a:r>
              <a:rPr lang="en-US" sz="1600">
                <a:highlight>
                  <a:srgbClr val="FFFFFF"/>
                </a:highlight>
                <a:latin typeface="Arial"/>
                <a:ea typeface="Source Sans Pro"/>
                <a:cs typeface="Arial"/>
              </a:rPr>
              <a:t>NHS Wales (2024) </a:t>
            </a:r>
            <a:r>
              <a:rPr lang="en-US" sz="1600" i="1">
                <a:highlight>
                  <a:srgbClr val="FFFFFF"/>
                </a:highlight>
                <a:latin typeface="Arial"/>
                <a:ea typeface="Source Sans Pro"/>
                <a:cs typeface="Arial"/>
              </a:rPr>
              <a:t>Coronary heart disease – treatment</a:t>
            </a:r>
            <a:r>
              <a:rPr lang="en-US" sz="1600">
                <a:highlight>
                  <a:srgbClr val="FFFFFF"/>
                </a:highlight>
                <a:latin typeface="Arial"/>
                <a:ea typeface="Source Sans Pro"/>
                <a:cs typeface="Arial"/>
              </a:rPr>
              <a:t>. Available at: </a:t>
            </a:r>
            <a:r>
              <a:rPr lang="en-US" sz="1600" u="sng" dirty="0">
                <a:highlight>
                  <a:srgbClr val="FFFFFF"/>
                </a:highlight>
                <a:latin typeface="Arial"/>
                <a:ea typeface="Source Sans Pro"/>
                <a:cs typeface="Arial"/>
                <a:hlinkClick r:id="rId9"/>
              </a:rPr>
              <a:t>https://111.wales.nhs.uk/coronaryheartdisease/</a:t>
            </a:r>
            <a:r>
              <a:rPr lang="en-US" sz="1600">
                <a:highlight>
                  <a:srgbClr val="FFFFFF"/>
                </a:highlight>
                <a:latin typeface="Arial"/>
                <a:ea typeface="Source Sans Pro"/>
                <a:cs typeface="Arial"/>
              </a:rPr>
              <a:t> (Accessed: 5 March 2026).</a:t>
            </a:r>
            <a:endParaRPr lang="bg-BG" sz="1600">
              <a:highlight>
                <a:srgbClr val="C6C6C6"/>
              </a:highlight>
              <a:latin typeface="Arial"/>
              <a:ea typeface="Source Sans Pro"/>
              <a:cs typeface="Arial"/>
            </a:endParaRPr>
          </a:p>
          <a:p>
            <a:r>
              <a:rPr lang="en-US" sz="1600">
                <a:highlight>
                  <a:srgbClr val="FFFFFF"/>
                </a:highlight>
                <a:latin typeface="Arial"/>
                <a:ea typeface="Source Sans Pro"/>
                <a:cs typeface="Arial"/>
              </a:rPr>
              <a:t>NHS (2025) </a:t>
            </a:r>
            <a:r>
              <a:rPr lang="en-US" sz="1600" i="1">
                <a:highlight>
                  <a:srgbClr val="FFFFFF"/>
                </a:highlight>
                <a:latin typeface="Arial"/>
                <a:ea typeface="Source Sans Pro"/>
                <a:cs typeface="Arial"/>
              </a:rPr>
              <a:t>Heart failure – treatment</a:t>
            </a:r>
            <a:r>
              <a:rPr lang="en-US" sz="1600">
                <a:highlight>
                  <a:srgbClr val="FFFFFF"/>
                </a:highlight>
                <a:latin typeface="Arial"/>
                <a:ea typeface="Source Sans Pro"/>
                <a:cs typeface="Arial"/>
              </a:rPr>
              <a:t>. Available at: </a:t>
            </a:r>
            <a:r>
              <a:rPr lang="en-US" sz="1600" u="sng" dirty="0">
                <a:highlight>
                  <a:srgbClr val="FFFFFF"/>
                </a:highlight>
                <a:latin typeface="Arial"/>
                <a:ea typeface="Source Sans Pro"/>
                <a:cs typeface="Arial"/>
                <a:hlinkClick r:id="rId10"/>
              </a:rPr>
              <a:t>https://www.nhs.uk/conditions/heart-failure/treatment/</a:t>
            </a:r>
            <a:r>
              <a:rPr lang="en-US" sz="1600">
                <a:highlight>
                  <a:srgbClr val="FFFFFF"/>
                </a:highlight>
                <a:latin typeface="Arial"/>
                <a:ea typeface="Source Sans Pro"/>
                <a:cs typeface="Arial"/>
              </a:rPr>
              <a:t> (Accessed: 11 March 2026). </a:t>
            </a:r>
            <a:endParaRPr lang="bg" sz="1600">
              <a:highlight>
                <a:srgbClr val="FFFFFF"/>
              </a:highlight>
              <a:latin typeface="Arial"/>
              <a:ea typeface="Source Sans Pro"/>
              <a:cs typeface="Arial"/>
            </a:endParaRPr>
          </a:p>
        </p:txBody>
      </p:sp>
    </p:spTree>
    <p:extLst>
      <p:ext uri="{BB962C8B-B14F-4D97-AF65-F5344CB8AC3E}">
        <p14:creationId xmlns:p14="http://schemas.microsoft.com/office/powerpoint/2010/main" val="33359980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Контейнер за съдържание 2">
            <a:extLst>
              <a:ext uri="{FF2B5EF4-FFF2-40B4-BE49-F238E27FC236}">
                <a16:creationId xmlns:a16="http://schemas.microsoft.com/office/drawing/2014/main" id="{3996AC4E-390B-86E8-303A-4FAF41A94BB8}"/>
              </a:ext>
            </a:extLst>
          </p:cNvPr>
          <p:cNvSpPr>
            <a:spLocks noGrp="1"/>
          </p:cNvSpPr>
          <p:nvPr>
            <p:ph idx="1"/>
          </p:nvPr>
        </p:nvSpPr>
        <p:spPr>
          <a:xfrm>
            <a:off x="838200" y="229739"/>
            <a:ext cx="10515600" cy="5947224"/>
          </a:xfrm>
        </p:spPr>
        <p:txBody>
          <a:bodyPr vert="horz" lIns="91440" tIns="45720" rIns="91440" bIns="45720" rtlCol="0" anchor="t">
            <a:noAutofit/>
          </a:bodyPr>
          <a:lstStyle/>
          <a:p>
            <a:r>
              <a:rPr lang="en-US" sz="1800">
                <a:highlight>
                  <a:srgbClr val="FFFFFF"/>
                </a:highlight>
                <a:latin typeface="Arial"/>
                <a:cs typeface="Arial"/>
              </a:rPr>
              <a:t>NHS (2026) </a:t>
            </a:r>
            <a:r>
              <a:rPr lang="en-US" sz="1800" i="1">
                <a:highlight>
                  <a:srgbClr val="FFFFFF"/>
                </a:highlight>
                <a:latin typeface="Arial"/>
                <a:cs typeface="Arial"/>
              </a:rPr>
              <a:t>Cardiovascular disease.</a:t>
            </a:r>
            <a:r>
              <a:rPr lang="en-US" sz="1800">
                <a:highlight>
                  <a:srgbClr val="FFFFFF"/>
                </a:highlight>
                <a:latin typeface="Arial"/>
                <a:cs typeface="Arial"/>
              </a:rPr>
              <a:t> Available at: </a:t>
            </a:r>
            <a:r>
              <a:rPr lang="en-US" sz="1800" dirty="0">
                <a:highlight>
                  <a:srgbClr val="FFFFFF"/>
                </a:highlight>
                <a:latin typeface="Arial"/>
                <a:cs typeface="Arial"/>
                <a:hlinkClick r:id="rId2"/>
              </a:rPr>
              <a:t>https://www.nhs.uk/conditions/cardiovascular-disease/</a:t>
            </a:r>
            <a:r>
              <a:rPr lang="en-US" sz="1800">
                <a:highlight>
                  <a:srgbClr val="FFFFFF"/>
                </a:highlight>
                <a:latin typeface="Arial"/>
                <a:cs typeface="Arial"/>
              </a:rPr>
              <a:t> (Accessed: 03 March 2026).</a:t>
            </a:r>
            <a:endParaRPr lang="bg-BG" sz="1800">
              <a:highlight>
                <a:srgbClr val="FFFFFF"/>
              </a:highlight>
              <a:latin typeface="Arial"/>
              <a:cs typeface="Arial"/>
            </a:endParaRPr>
          </a:p>
          <a:p>
            <a:r>
              <a:rPr lang="en-US" sz="1800">
                <a:highlight>
                  <a:srgbClr val="FFFFFF"/>
                </a:highlight>
                <a:latin typeface="Arial"/>
                <a:cs typeface="Arial"/>
              </a:rPr>
              <a:t>NHS England (no date a) Cardiovascular disease (CVD). Available at: </a:t>
            </a:r>
            <a:r>
              <a:rPr lang="en-US" sz="1800" dirty="0">
                <a:highlight>
                  <a:srgbClr val="FFFFFF"/>
                </a:highlight>
                <a:latin typeface="Arial"/>
                <a:cs typeface="Arial"/>
                <a:hlinkClick r:id="rId3"/>
              </a:rPr>
              <a:t>https://www.england.nhs.uk/ourwork/clinical-policy/cvd/</a:t>
            </a:r>
            <a:r>
              <a:rPr lang="en-US" sz="1800">
                <a:highlight>
                  <a:srgbClr val="FFFFFF"/>
                </a:highlight>
                <a:latin typeface="Arial"/>
                <a:cs typeface="Arial"/>
              </a:rPr>
              <a:t> (Accessed: 14 March 2026).</a:t>
            </a:r>
            <a:endParaRPr lang="bg-BG" sz="1800">
              <a:highlight>
                <a:srgbClr val="FFFFFF"/>
              </a:highlight>
              <a:latin typeface="Arial"/>
              <a:cs typeface="Arial"/>
            </a:endParaRPr>
          </a:p>
          <a:p>
            <a:r>
              <a:rPr lang="en-US" sz="1800" dirty="0">
                <a:highlight>
                  <a:srgbClr val="FFFFFF"/>
                </a:highlight>
                <a:latin typeface="Arial"/>
                <a:cs typeface="Arial"/>
              </a:rPr>
              <a:t>NHS England (no date b) Comprehensive model of </a:t>
            </a:r>
            <a:r>
              <a:rPr lang="en-US" sz="1800" dirty="0" err="1">
                <a:highlight>
                  <a:srgbClr val="FFFFFF"/>
                </a:highlight>
                <a:latin typeface="Arial"/>
                <a:cs typeface="Arial"/>
              </a:rPr>
              <a:t>personalised</a:t>
            </a:r>
            <a:r>
              <a:rPr lang="en-US" sz="1800" dirty="0">
                <a:highlight>
                  <a:srgbClr val="FFFFFF"/>
                </a:highlight>
                <a:latin typeface="Arial"/>
                <a:cs typeface="Arial"/>
              </a:rPr>
              <a:t> care. Available at: </a:t>
            </a:r>
            <a:r>
              <a:rPr lang="en-US" sz="1800" dirty="0">
                <a:highlight>
                  <a:srgbClr val="FFFFFF"/>
                </a:highlight>
                <a:latin typeface="Arial"/>
                <a:cs typeface="Arial"/>
                <a:hlinkClick r:id="rId4"/>
              </a:rPr>
              <a:t>https://www.england.nhs.uk/personalisedcare/comprehensive-model-of-personalised-care/</a:t>
            </a:r>
            <a:r>
              <a:rPr lang="en-US" sz="1800" dirty="0">
                <a:highlight>
                  <a:srgbClr val="FFFFFF"/>
                </a:highlight>
                <a:latin typeface="Arial"/>
                <a:cs typeface="Arial"/>
              </a:rPr>
              <a:t> (Accessed: 14 March 2026).</a:t>
            </a:r>
            <a:endParaRPr lang="bg-BG" sz="1800">
              <a:highlight>
                <a:srgbClr val="FFFFFF"/>
              </a:highlight>
              <a:latin typeface="Arial"/>
              <a:cs typeface="Arial"/>
            </a:endParaRPr>
          </a:p>
          <a:p>
            <a:r>
              <a:rPr lang="en-US" sz="1800" dirty="0">
                <a:highlight>
                  <a:srgbClr val="FFFFFF"/>
                </a:highlight>
                <a:latin typeface="Arial"/>
                <a:cs typeface="Arial"/>
              </a:rPr>
              <a:t>NHS England (no date c) </a:t>
            </a:r>
            <a:r>
              <a:rPr lang="en-US" sz="1800" i="1" dirty="0" err="1">
                <a:highlight>
                  <a:srgbClr val="FFFFFF"/>
                </a:highlight>
                <a:latin typeface="Arial"/>
                <a:cs typeface="Arial"/>
              </a:rPr>
              <a:t>Personalised</a:t>
            </a:r>
            <a:r>
              <a:rPr lang="en-US" sz="1800" i="1" dirty="0">
                <a:highlight>
                  <a:srgbClr val="FFFFFF"/>
                </a:highlight>
                <a:latin typeface="Arial"/>
                <a:cs typeface="Arial"/>
              </a:rPr>
              <a:t> care.</a:t>
            </a:r>
            <a:r>
              <a:rPr lang="en-US" sz="1800" dirty="0">
                <a:highlight>
                  <a:srgbClr val="FFFFFF"/>
                </a:highlight>
                <a:latin typeface="Arial"/>
                <a:cs typeface="Arial"/>
              </a:rPr>
              <a:t> Available at: </a:t>
            </a:r>
            <a:r>
              <a:rPr lang="en-US" sz="1800" dirty="0">
                <a:highlight>
                  <a:srgbClr val="FFFFFF"/>
                </a:highlight>
                <a:latin typeface="Arial"/>
                <a:cs typeface="Arial"/>
                <a:hlinkClick r:id="rId5"/>
              </a:rPr>
              <a:t>https://www.england.nhs.uk/personalisedcare/</a:t>
            </a:r>
            <a:r>
              <a:rPr lang="en-US" sz="1800" dirty="0">
                <a:highlight>
                  <a:srgbClr val="FFFFFF"/>
                </a:highlight>
                <a:latin typeface="Arial"/>
                <a:cs typeface="Arial"/>
              </a:rPr>
              <a:t> (Accessed: 13 March 2026).</a:t>
            </a:r>
            <a:endParaRPr lang="bg-BG" sz="1800">
              <a:highlight>
                <a:srgbClr val="FFFFFF"/>
              </a:highlight>
              <a:latin typeface="Arial"/>
              <a:cs typeface="Arial"/>
            </a:endParaRPr>
          </a:p>
          <a:p>
            <a:r>
              <a:rPr lang="en-US" sz="1800">
                <a:highlight>
                  <a:srgbClr val="FFFFFF"/>
                </a:highlight>
                <a:latin typeface="Arial"/>
                <a:cs typeface="Arial"/>
              </a:rPr>
              <a:t>NHS England (no date d)</a:t>
            </a:r>
            <a:r>
              <a:rPr lang="en-US" sz="1800" i="1">
                <a:highlight>
                  <a:srgbClr val="FFFFFF"/>
                </a:highlight>
                <a:latin typeface="Arial"/>
                <a:cs typeface="Arial"/>
              </a:rPr>
              <a:t> Social-prescribing</a:t>
            </a:r>
            <a:r>
              <a:rPr lang="en-US" sz="1800">
                <a:highlight>
                  <a:srgbClr val="FFFFFF"/>
                </a:highlight>
                <a:latin typeface="Arial"/>
                <a:cs typeface="Arial"/>
              </a:rPr>
              <a:t>.</a:t>
            </a:r>
            <a:r>
              <a:rPr lang="en-US" sz="1800" i="1" dirty="0">
                <a:highlight>
                  <a:srgbClr val="FFFFFF"/>
                </a:highlight>
                <a:latin typeface="Arial"/>
                <a:cs typeface="Arial"/>
              </a:rPr>
              <a:t> </a:t>
            </a:r>
            <a:r>
              <a:rPr lang="en-US" sz="1800">
                <a:highlight>
                  <a:srgbClr val="FFFFFF"/>
                </a:highlight>
                <a:latin typeface="Arial"/>
                <a:cs typeface="Arial"/>
              </a:rPr>
              <a:t>Available at:</a:t>
            </a:r>
            <a:r>
              <a:rPr lang="en-US" sz="1800" u="sng" dirty="0">
                <a:solidFill>
                  <a:srgbClr val="467886"/>
                </a:solidFill>
                <a:highlight>
                  <a:srgbClr val="FFFFFF"/>
                </a:highlight>
                <a:latin typeface="Arial"/>
                <a:cs typeface="Arial"/>
              </a:rPr>
              <a:t> </a:t>
            </a:r>
            <a:r>
              <a:rPr lang="en-US" sz="1800" dirty="0">
                <a:highlight>
                  <a:srgbClr val="FFFFFF"/>
                </a:highlight>
                <a:latin typeface="Arial"/>
                <a:cs typeface="Arial"/>
                <a:hlinkClick r:id="rId6"/>
              </a:rPr>
              <a:t>https://www.england.nhs.uk/personalisedcare/social-prescribing/</a:t>
            </a:r>
            <a:r>
              <a:rPr lang="en-US" sz="1800">
                <a:highlight>
                  <a:srgbClr val="FFFFFF"/>
                </a:highlight>
                <a:latin typeface="Arial"/>
                <a:cs typeface="Arial"/>
              </a:rPr>
              <a:t> (Accessed: 11 March 2026)</a:t>
            </a:r>
            <a:endParaRPr lang="bg-BG" sz="1800">
              <a:highlight>
                <a:srgbClr val="FFFFFF"/>
              </a:highlight>
              <a:latin typeface="Arial"/>
              <a:cs typeface="Arial"/>
            </a:endParaRPr>
          </a:p>
          <a:p>
            <a:r>
              <a:rPr lang="en-US" sz="1800">
                <a:highlight>
                  <a:srgbClr val="FFFFFF"/>
                </a:highlight>
                <a:latin typeface="Arial"/>
                <a:cs typeface="Arial"/>
              </a:rPr>
              <a:t>NHS England (no date e)</a:t>
            </a:r>
            <a:r>
              <a:rPr lang="en-US" sz="1800" i="1">
                <a:highlight>
                  <a:srgbClr val="FFFFFF"/>
                </a:highlight>
                <a:latin typeface="Arial"/>
                <a:cs typeface="Arial"/>
              </a:rPr>
              <a:t> Personal Health Budgets. </a:t>
            </a:r>
            <a:r>
              <a:rPr lang="en-US" sz="1800">
                <a:highlight>
                  <a:srgbClr val="FFFFFF"/>
                </a:highlight>
                <a:latin typeface="Arial"/>
                <a:cs typeface="Arial"/>
              </a:rPr>
              <a:t>Available at:</a:t>
            </a:r>
            <a:r>
              <a:rPr lang="en-US" sz="1800" u="sng">
                <a:solidFill>
                  <a:srgbClr val="467886"/>
                </a:solidFill>
                <a:highlight>
                  <a:srgbClr val="FFFFFF"/>
                </a:highlight>
                <a:latin typeface="Arial"/>
                <a:cs typeface="Arial"/>
              </a:rPr>
              <a:t> </a:t>
            </a:r>
            <a:r>
              <a:rPr lang="en-US" sz="1800">
                <a:highlight>
                  <a:srgbClr val="FFFFFF"/>
                </a:highlight>
                <a:latin typeface="Arial"/>
                <a:cs typeface="Arial"/>
                <a:hlinkClick r:id="rId7"/>
              </a:rPr>
              <a:t>https://www.england.nhs.uk/personalisedcare/personal-health-budgets/</a:t>
            </a:r>
            <a:r>
              <a:rPr lang="en-US" sz="1800">
                <a:highlight>
                  <a:srgbClr val="FFFFFF"/>
                </a:highlight>
                <a:latin typeface="Arial"/>
                <a:cs typeface="Arial"/>
              </a:rPr>
              <a:t> (Accessed: 11 March 2026).</a:t>
            </a:r>
          </a:p>
          <a:p>
            <a:r>
              <a:rPr lang="en-US" sz="1800" dirty="0">
                <a:highlight>
                  <a:srgbClr val="FFFFFF"/>
                </a:highlight>
                <a:latin typeface="Arial"/>
                <a:cs typeface="Arial"/>
              </a:rPr>
              <a:t>Niazi, M.K., Saeed, Z., Imran, S. and Hassan, F. (2023) ‘Therapeutic Effect of Barley on Cardiovascular Diseases’, </a:t>
            </a:r>
            <a:r>
              <a:rPr lang="en-US" sz="1800" i="1" dirty="0">
                <a:highlight>
                  <a:srgbClr val="FFFFFF"/>
                </a:highlight>
                <a:latin typeface="Arial"/>
                <a:cs typeface="Arial"/>
              </a:rPr>
              <a:t>Frontiers in Clinical Trials. </a:t>
            </a:r>
            <a:r>
              <a:rPr lang="en-US" sz="1800" dirty="0">
                <a:highlight>
                  <a:srgbClr val="FFFFFF"/>
                </a:highlight>
                <a:latin typeface="Arial"/>
                <a:cs typeface="Arial"/>
              </a:rPr>
              <a:t>Available at: </a:t>
            </a:r>
            <a:r>
              <a:rPr lang="en-US" sz="1800" u="sng" dirty="0">
                <a:highlight>
                  <a:srgbClr val="FFFFFF"/>
                </a:highlight>
                <a:latin typeface="Arial"/>
                <a:cs typeface="Arial"/>
                <a:hlinkClick r:id="rId8"/>
              </a:rPr>
              <a:t>https://www.researchgate.net/figure/Sign-and-symptoms-of-CVD_fig1_373410871</a:t>
            </a:r>
            <a:endParaRPr lang="bg-BG" sz="1800">
              <a:highlight>
                <a:srgbClr val="C6C6C6"/>
              </a:highlight>
              <a:latin typeface="Arial"/>
              <a:cs typeface="Arial"/>
            </a:endParaRPr>
          </a:p>
          <a:p>
            <a:r>
              <a:rPr lang="en-US" sz="1800">
                <a:highlight>
                  <a:srgbClr val="FFFFFF"/>
                </a:highlight>
                <a:latin typeface="Arial"/>
                <a:ea typeface="Source Sans Pro"/>
                <a:cs typeface="Arial"/>
              </a:rPr>
              <a:t>NICE (2023) </a:t>
            </a:r>
            <a:r>
              <a:rPr lang="en-US" sz="1800" i="1">
                <a:highlight>
                  <a:srgbClr val="FFFFFF"/>
                </a:highlight>
                <a:latin typeface="Arial"/>
                <a:ea typeface="Source Sans Pro"/>
                <a:cs typeface="Arial"/>
              </a:rPr>
              <a:t>Cardiovascular disease: risk assessment and reduction, including lipid modification</a:t>
            </a:r>
            <a:r>
              <a:rPr lang="en-US" sz="1800">
                <a:highlight>
                  <a:srgbClr val="FFFFFF"/>
                </a:highlight>
                <a:latin typeface="Arial"/>
                <a:ea typeface="Source Sans Pro"/>
                <a:cs typeface="Arial"/>
              </a:rPr>
              <a:t>. Available at: </a:t>
            </a:r>
            <a:r>
              <a:rPr lang="en-US" sz="1800" u="sng" dirty="0">
                <a:highlight>
                  <a:srgbClr val="FFFFFF"/>
                </a:highlight>
                <a:latin typeface="Arial"/>
                <a:ea typeface="Source Sans Pro"/>
                <a:cs typeface="Arial"/>
                <a:hlinkClick r:id="rId9"/>
              </a:rPr>
              <a:t>https://www.nice.org.uk/guidance/ng238/resources/cardiovascular-disease-risk-assessment-and-reduction-including-lipid-modification-pdf-66143902851781</a:t>
            </a:r>
            <a:r>
              <a:rPr lang="en-US" sz="1800">
                <a:highlight>
                  <a:srgbClr val="FFFFFF"/>
                </a:highlight>
                <a:latin typeface="Arial"/>
                <a:ea typeface="Source Sans Pro"/>
                <a:cs typeface="Arial"/>
              </a:rPr>
              <a:t>  (Accessed: 10 March 2026).  </a:t>
            </a:r>
            <a:endParaRPr lang="bg-BG" sz="1800">
              <a:highlight>
                <a:srgbClr val="C6C6C6"/>
              </a:highlight>
              <a:latin typeface="Arial"/>
              <a:ea typeface="Source Sans Pro"/>
              <a:cs typeface="Arial"/>
            </a:endParaRPr>
          </a:p>
          <a:p>
            <a:pPr marL="0" indent="0">
              <a:buNone/>
            </a:pPr>
            <a:endParaRPr lang="bg" sz="1800" dirty="0">
              <a:highlight>
                <a:srgbClr val="FFFFFF"/>
              </a:highlight>
              <a:latin typeface="Arial"/>
              <a:ea typeface="Roboto"/>
              <a:cs typeface="Arial"/>
            </a:endParaRPr>
          </a:p>
        </p:txBody>
      </p:sp>
    </p:spTree>
    <p:extLst>
      <p:ext uri="{BB962C8B-B14F-4D97-AF65-F5344CB8AC3E}">
        <p14:creationId xmlns:p14="http://schemas.microsoft.com/office/powerpoint/2010/main" val="17483425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Контейнер за съдържание 2">
            <a:extLst>
              <a:ext uri="{FF2B5EF4-FFF2-40B4-BE49-F238E27FC236}">
                <a16:creationId xmlns:a16="http://schemas.microsoft.com/office/drawing/2014/main" id="{2A977EA6-A879-97E3-5875-F04FAABC8351}"/>
              </a:ext>
            </a:extLst>
          </p:cNvPr>
          <p:cNvSpPr>
            <a:spLocks noGrp="1"/>
          </p:cNvSpPr>
          <p:nvPr>
            <p:ph idx="1"/>
          </p:nvPr>
        </p:nvSpPr>
        <p:spPr>
          <a:xfrm>
            <a:off x="838200" y="57210"/>
            <a:ext cx="10515600" cy="6119753"/>
          </a:xfrm>
        </p:spPr>
        <p:txBody>
          <a:bodyPr vert="horz" lIns="91440" tIns="45720" rIns="91440" bIns="45720" rtlCol="0" anchor="t">
            <a:normAutofit/>
          </a:bodyPr>
          <a:lstStyle/>
          <a:p>
            <a:r>
              <a:rPr lang="en-US" sz="1800">
                <a:solidFill>
                  <a:srgbClr val="1F1F1F"/>
                </a:solidFill>
                <a:highlight>
                  <a:srgbClr val="FFFFFF"/>
                </a:highlight>
                <a:latin typeface="Arial"/>
                <a:ea typeface="Source Sans Pro"/>
                <a:cs typeface="Arial"/>
              </a:rPr>
              <a:t>NICE (no date)</a:t>
            </a:r>
            <a:r>
              <a:rPr lang="bg" sz="1800" dirty="0">
                <a:solidFill>
                  <a:srgbClr val="1F1F1F"/>
                </a:solidFill>
                <a:highlight>
                  <a:srgbClr val="FFFFFF"/>
                </a:highlight>
                <a:latin typeface="Arial"/>
                <a:ea typeface="Source Sans Pro"/>
                <a:cs typeface="Arial"/>
              </a:rPr>
              <a:t> </a:t>
            </a:r>
            <a:r>
              <a:rPr lang="bg" sz="1800" i="1">
                <a:solidFill>
                  <a:srgbClr val="1F1F1F"/>
                </a:solidFill>
                <a:highlight>
                  <a:srgbClr val="FFFFFF"/>
                </a:highlight>
                <a:latin typeface="Arial"/>
                <a:ea typeface="Source Sans Pro"/>
                <a:cs typeface="Arial"/>
              </a:rPr>
              <a:t>Cardiovascular disease risk assessment and prevention.</a:t>
            </a:r>
            <a:r>
              <a:rPr lang="bg" sz="1800">
                <a:solidFill>
                  <a:srgbClr val="1F1F1F"/>
                </a:solidFill>
                <a:highlight>
                  <a:srgbClr val="FFFFFF"/>
                </a:highlight>
                <a:latin typeface="Arial"/>
                <a:ea typeface="Source Sans Pro"/>
                <a:cs typeface="Arial"/>
              </a:rPr>
              <a:t> Available at: </a:t>
            </a:r>
            <a:r>
              <a:rPr lang="bg" sz="1800" dirty="0">
                <a:solidFill>
                  <a:srgbClr val="000000"/>
                </a:solidFill>
                <a:highlight>
                  <a:srgbClr val="FFFFFF"/>
                </a:highlight>
                <a:latin typeface="Arial"/>
                <a:ea typeface="Source Sans Pro"/>
                <a:cs typeface="Arial"/>
                <a:hlinkClick r:id="rId2"/>
              </a:rPr>
              <a:t>https://bnf.nice.org.uk/treatment-summaries/cardiovascular-disease-risk-assessment-and-prevention/</a:t>
            </a:r>
            <a:r>
              <a:rPr lang="bg" sz="1800" dirty="0">
                <a:solidFill>
                  <a:srgbClr val="000000"/>
                </a:solidFill>
                <a:highlight>
                  <a:srgbClr val="FFFFFF"/>
                </a:highlight>
                <a:latin typeface="Arial"/>
                <a:ea typeface="Source Sans Pro"/>
                <a:cs typeface="Arial"/>
              </a:rPr>
              <a:t>  </a:t>
            </a:r>
            <a:r>
              <a:rPr lang="en-US" sz="1800">
                <a:solidFill>
                  <a:srgbClr val="000000"/>
                </a:solidFill>
                <a:highlight>
                  <a:srgbClr val="FFFFFF"/>
                </a:highlight>
                <a:latin typeface="Arial"/>
                <a:ea typeface="Source Sans Pro"/>
                <a:cs typeface="Arial"/>
              </a:rPr>
              <a:t>(Accessed: 10 March 2026).  </a:t>
            </a:r>
            <a:endParaRPr lang="bg-BG" sz="1800">
              <a:solidFill>
                <a:srgbClr val="000000"/>
              </a:solidFill>
              <a:highlight>
                <a:srgbClr val="FFFFFF"/>
              </a:highlight>
              <a:latin typeface="Arial"/>
              <a:ea typeface="Source Sans Pro"/>
              <a:cs typeface="Arial"/>
            </a:endParaRPr>
          </a:p>
          <a:p>
            <a:r>
              <a:rPr lang="en-US" sz="1800">
                <a:solidFill>
                  <a:srgbClr val="000000"/>
                </a:solidFill>
                <a:highlight>
                  <a:srgbClr val="FFFFFF"/>
                </a:highlight>
                <a:latin typeface="Arial"/>
                <a:ea typeface="Source Sans Pro"/>
                <a:cs typeface="Arial"/>
              </a:rPr>
              <a:t>NICE (2025) Cardiovascular risk assessment and lipid modification. Available at: </a:t>
            </a:r>
            <a:r>
              <a:rPr lang="en-US" sz="1800" dirty="0">
                <a:solidFill>
                  <a:srgbClr val="000000"/>
                </a:solidFill>
                <a:highlight>
                  <a:srgbClr val="FFFFFF"/>
                </a:highlight>
                <a:latin typeface="Arial"/>
                <a:ea typeface="Source Sans Pro"/>
                <a:cs typeface="Arial"/>
                <a:hlinkClick r:id="rId3"/>
              </a:rPr>
              <a:t>https://www.nice.org.uk/guidance/qs100</a:t>
            </a:r>
            <a:r>
              <a:rPr lang="en-US" sz="1800">
                <a:solidFill>
                  <a:srgbClr val="000000"/>
                </a:solidFill>
                <a:highlight>
                  <a:srgbClr val="FFFFFF"/>
                </a:highlight>
                <a:latin typeface="Arial"/>
                <a:ea typeface="Source Sans Pro"/>
                <a:cs typeface="Arial"/>
              </a:rPr>
              <a:t> (Accessed: 10 March 2026).  </a:t>
            </a:r>
            <a:endParaRPr lang="bg-BG" sz="1800">
              <a:solidFill>
                <a:srgbClr val="000000"/>
              </a:solidFill>
              <a:highlight>
                <a:srgbClr val="FFFFFF"/>
              </a:highlight>
              <a:latin typeface="Arial"/>
              <a:ea typeface="Source Sans Pro"/>
              <a:cs typeface="Arial"/>
            </a:endParaRPr>
          </a:p>
          <a:p>
            <a:r>
              <a:rPr lang="en-US" sz="1800">
                <a:solidFill>
                  <a:srgbClr val="000000"/>
                </a:solidFill>
                <a:highlight>
                  <a:srgbClr val="FFFFFF"/>
                </a:highlight>
                <a:latin typeface="Arial"/>
                <a:ea typeface="Source Sans Pro"/>
                <a:cs typeface="Arial"/>
              </a:rPr>
              <a:t>NICE Clinical Knowledge Summary (CKS) (2025) </a:t>
            </a:r>
            <a:r>
              <a:rPr lang="en-US" sz="1800" i="1">
                <a:solidFill>
                  <a:srgbClr val="000000"/>
                </a:solidFill>
                <a:highlight>
                  <a:srgbClr val="FFFFFF"/>
                </a:highlight>
                <a:latin typeface="Arial"/>
                <a:ea typeface="Source Sans Pro"/>
                <a:cs typeface="Arial"/>
              </a:rPr>
              <a:t>Cardiovascular disease risk assessment and management: risk factors including comorbidities</a:t>
            </a:r>
            <a:r>
              <a:rPr lang="en-US" sz="1800">
                <a:solidFill>
                  <a:srgbClr val="000000"/>
                </a:solidFill>
                <a:highlight>
                  <a:srgbClr val="FFFFFF"/>
                </a:highlight>
                <a:latin typeface="Arial"/>
                <a:ea typeface="Source Sans Pro"/>
                <a:cs typeface="Arial"/>
              </a:rPr>
              <a:t>. Available at: </a:t>
            </a:r>
            <a:r>
              <a:rPr lang="en-US" sz="1800" dirty="0">
                <a:solidFill>
                  <a:srgbClr val="000000"/>
                </a:solidFill>
                <a:highlight>
                  <a:srgbClr val="FFFFFF"/>
                </a:highlight>
                <a:latin typeface="Arial"/>
                <a:ea typeface="Source Sans Pro"/>
                <a:cs typeface="Arial"/>
                <a:hlinkClick r:id="rId4"/>
              </a:rPr>
              <a:t>https://cks.nice.org.uk/topics/cvd-risk-assessment-management/background-information/risk-factors-for-cvd/</a:t>
            </a:r>
            <a:r>
              <a:rPr lang="en-US" sz="1800">
                <a:solidFill>
                  <a:srgbClr val="000000"/>
                </a:solidFill>
                <a:highlight>
                  <a:srgbClr val="FFFFFF"/>
                </a:highlight>
                <a:latin typeface="Arial"/>
                <a:ea typeface="Source Sans Pro"/>
                <a:cs typeface="Arial"/>
              </a:rPr>
              <a:t> (Accessed: 13 March 2026).  </a:t>
            </a:r>
            <a:endParaRPr lang="bg-BG" sz="1800">
              <a:solidFill>
                <a:srgbClr val="000000"/>
              </a:solidFill>
              <a:highlight>
                <a:srgbClr val="FFFFFF"/>
              </a:highlight>
              <a:latin typeface="Arial"/>
              <a:ea typeface="Source Sans Pro"/>
              <a:cs typeface="Arial"/>
            </a:endParaRPr>
          </a:p>
          <a:p>
            <a:r>
              <a:rPr lang="en-US" sz="1800" dirty="0">
                <a:solidFill>
                  <a:srgbClr val="1B1B1B"/>
                </a:solidFill>
                <a:highlight>
                  <a:srgbClr val="FFFFFF"/>
                </a:highlight>
                <a:latin typeface="Arial"/>
                <a:ea typeface="Source Sans Pro"/>
                <a:cs typeface="Arial"/>
              </a:rPr>
              <a:t>Powell-Wiley, T.M., </a:t>
            </a:r>
            <a:r>
              <a:rPr lang="en-US" sz="1800" dirty="0" err="1">
                <a:solidFill>
                  <a:srgbClr val="1B1B1B"/>
                </a:solidFill>
                <a:highlight>
                  <a:srgbClr val="FFFFFF"/>
                </a:highlight>
                <a:latin typeface="Arial"/>
                <a:ea typeface="Source Sans Pro"/>
                <a:cs typeface="Arial"/>
              </a:rPr>
              <a:t>Baumer</a:t>
            </a:r>
            <a:r>
              <a:rPr lang="en-US" sz="1800" dirty="0">
                <a:solidFill>
                  <a:srgbClr val="1B1B1B"/>
                </a:solidFill>
                <a:highlight>
                  <a:srgbClr val="FFFFFF"/>
                </a:highlight>
                <a:latin typeface="Arial"/>
                <a:ea typeface="Source Sans Pro"/>
                <a:cs typeface="Arial"/>
              </a:rPr>
              <a:t>, Y., Baah, F.O., Baez, A.,S., Farmer, N., Mahlobo, C.T., Pita, M.A., </a:t>
            </a:r>
            <a:r>
              <a:rPr lang="en-US" sz="1800" dirty="0" err="1">
                <a:solidFill>
                  <a:srgbClr val="1B1B1B"/>
                </a:solidFill>
                <a:highlight>
                  <a:srgbClr val="FFFFFF"/>
                </a:highlight>
                <a:latin typeface="Arial"/>
                <a:ea typeface="Source Sans Pro"/>
                <a:cs typeface="Arial"/>
              </a:rPr>
              <a:t>Potharaju</a:t>
            </a:r>
            <a:r>
              <a:rPr lang="en-US" sz="1800" dirty="0">
                <a:solidFill>
                  <a:srgbClr val="1B1B1B"/>
                </a:solidFill>
                <a:highlight>
                  <a:srgbClr val="FFFFFF"/>
                </a:highlight>
                <a:latin typeface="Arial"/>
                <a:ea typeface="Source Sans Pro"/>
                <a:cs typeface="Arial"/>
              </a:rPr>
              <a:t>, K.A., Tamura, K. and Wallen, G.R. (2022) </a:t>
            </a:r>
            <a:r>
              <a:rPr lang="en-US" sz="1800" dirty="0">
                <a:solidFill>
                  <a:srgbClr val="000000"/>
                </a:solidFill>
                <a:highlight>
                  <a:srgbClr val="FFFFFF"/>
                </a:highlight>
                <a:latin typeface="Arial"/>
                <a:ea typeface="Source Sans Pro"/>
                <a:cs typeface="Arial"/>
              </a:rPr>
              <a:t>Social Determinants of Cardiovascular Disease, </a:t>
            </a:r>
            <a:r>
              <a:rPr lang="en-US" sz="1800" i="1" dirty="0">
                <a:solidFill>
                  <a:srgbClr val="000000"/>
                </a:solidFill>
                <a:highlight>
                  <a:srgbClr val="FFFFFF"/>
                </a:highlight>
                <a:latin typeface="Arial"/>
                <a:ea typeface="Source Sans Pro"/>
                <a:cs typeface="Arial"/>
              </a:rPr>
              <a:t>Circulation Research</a:t>
            </a:r>
            <a:r>
              <a:rPr lang="en-US" sz="1800" dirty="0">
                <a:solidFill>
                  <a:srgbClr val="000000"/>
                </a:solidFill>
                <a:highlight>
                  <a:srgbClr val="FFFFFF"/>
                </a:highlight>
                <a:latin typeface="Arial"/>
                <a:ea typeface="Source Sans Pro"/>
                <a:cs typeface="Arial"/>
              </a:rPr>
              <a:t>, 130(5). Available at: </a:t>
            </a:r>
            <a:r>
              <a:rPr lang="en-US" sz="1800" b="1" dirty="0">
                <a:solidFill>
                  <a:srgbClr val="000000"/>
                </a:solidFill>
                <a:highlight>
                  <a:srgbClr val="FFFFFF"/>
                </a:highlight>
                <a:latin typeface="Arial"/>
                <a:ea typeface="Source Sans Pro"/>
                <a:cs typeface="Arial"/>
                <a:hlinkClick r:id="rId5"/>
              </a:rPr>
              <a:t>https://doi.org/10.1161/CIRCRESAHA.121.319811</a:t>
            </a:r>
            <a:r>
              <a:rPr lang="en-US" sz="1800" b="1" u="sng" dirty="0">
                <a:solidFill>
                  <a:srgbClr val="000000"/>
                </a:solidFill>
                <a:highlight>
                  <a:srgbClr val="FFFFFF"/>
                </a:highlight>
                <a:latin typeface="Arial"/>
                <a:ea typeface="Source Sans Pro"/>
                <a:cs typeface="Arial"/>
              </a:rPr>
              <a:t> </a:t>
            </a:r>
            <a:r>
              <a:rPr lang="en-US" sz="1800" dirty="0">
                <a:solidFill>
                  <a:srgbClr val="000000"/>
                </a:solidFill>
                <a:highlight>
                  <a:srgbClr val="FFFFFF"/>
                </a:highlight>
                <a:latin typeface="Arial"/>
                <a:ea typeface="Source Sans Pro"/>
                <a:cs typeface="Arial"/>
              </a:rPr>
              <a:t> </a:t>
            </a:r>
            <a:endParaRPr lang="bg-BG" sz="1800">
              <a:solidFill>
                <a:srgbClr val="000000"/>
              </a:solidFill>
              <a:highlight>
                <a:srgbClr val="FFFFFF"/>
              </a:highlight>
              <a:latin typeface="Arial"/>
              <a:ea typeface="Source Sans Pro"/>
              <a:cs typeface="Arial"/>
            </a:endParaRPr>
          </a:p>
          <a:p>
            <a:r>
              <a:rPr lang="en-US" sz="1800" dirty="0">
                <a:solidFill>
                  <a:srgbClr val="000000"/>
                </a:solidFill>
                <a:highlight>
                  <a:srgbClr val="FFFFFF"/>
                </a:highlight>
                <a:latin typeface="Arial"/>
                <a:ea typeface="Source Sans Pro"/>
                <a:cs typeface="Arial"/>
              </a:rPr>
              <a:t>Reidy, C., Kennedy, A., Pope, C., Ballinger, C., Vassilev, I. and Rogers, A. (2016) ‘Commissioning of self-management support for people with long-term conditions: an exploration of commissioning aspirations and processes’, BMJ Open, 6(7), Available at: </a:t>
            </a:r>
            <a:r>
              <a:rPr lang="en-US" sz="1800" dirty="0">
                <a:solidFill>
                  <a:srgbClr val="000000"/>
                </a:solidFill>
                <a:highlight>
                  <a:srgbClr val="FFFFFF"/>
                </a:highlight>
                <a:latin typeface="Arial"/>
                <a:ea typeface="Roboto"/>
                <a:cs typeface="Arial"/>
                <a:hlinkClick r:id="rId6"/>
              </a:rPr>
              <a:t>10.1136/bmjopen-2015-010853</a:t>
            </a:r>
            <a:r>
              <a:rPr lang="en-US" sz="1800" u="sng" dirty="0">
                <a:solidFill>
                  <a:srgbClr val="000000"/>
                </a:solidFill>
                <a:highlight>
                  <a:srgbClr val="FFFFFF"/>
                </a:highlight>
                <a:latin typeface="Arial"/>
                <a:ea typeface="Roboto"/>
                <a:cs typeface="Arial"/>
              </a:rPr>
              <a:t> </a:t>
            </a:r>
            <a:r>
              <a:rPr lang="bg" sz="1800" dirty="0">
                <a:solidFill>
                  <a:srgbClr val="000000"/>
                </a:solidFill>
                <a:highlight>
                  <a:srgbClr val="FFFFFF"/>
                </a:highlight>
                <a:latin typeface="Arial"/>
                <a:ea typeface="Roboto"/>
                <a:cs typeface="Arial"/>
              </a:rPr>
              <a:t> </a:t>
            </a:r>
            <a:endParaRPr lang="en-US" sz="1800">
              <a:latin typeface="Arial"/>
              <a:cs typeface="Arial"/>
            </a:endParaRPr>
          </a:p>
        </p:txBody>
      </p:sp>
    </p:spTree>
    <p:extLst>
      <p:ext uri="{BB962C8B-B14F-4D97-AF65-F5344CB8AC3E}">
        <p14:creationId xmlns:p14="http://schemas.microsoft.com/office/powerpoint/2010/main" val="5275591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Контейнер за съдържание 2">
            <a:extLst>
              <a:ext uri="{FF2B5EF4-FFF2-40B4-BE49-F238E27FC236}">
                <a16:creationId xmlns:a16="http://schemas.microsoft.com/office/drawing/2014/main" id="{009578A2-2785-ACD1-E2A4-055E9079304D}"/>
              </a:ext>
            </a:extLst>
          </p:cNvPr>
          <p:cNvSpPr>
            <a:spLocks noGrp="1"/>
          </p:cNvSpPr>
          <p:nvPr>
            <p:ph idx="1"/>
          </p:nvPr>
        </p:nvSpPr>
        <p:spPr>
          <a:xfrm>
            <a:off x="838200" y="431022"/>
            <a:ext cx="10515600" cy="5745941"/>
          </a:xfrm>
        </p:spPr>
        <p:txBody>
          <a:bodyPr vert="horz" lIns="91440" tIns="45720" rIns="91440" bIns="45720" rtlCol="0" anchor="t">
            <a:normAutofit/>
          </a:bodyPr>
          <a:lstStyle/>
          <a:p>
            <a:r>
              <a:rPr lang="en-US" sz="1800">
                <a:highlight>
                  <a:srgbClr val="FFFFFF"/>
                </a:highlight>
                <a:latin typeface="Arial"/>
                <a:cs typeface="Arial"/>
              </a:rPr>
              <a:t>Royal Papworth NHS (2025) </a:t>
            </a:r>
            <a:r>
              <a:rPr lang="en-US" sz="1800" i="1">
                <a:highlight>
                  <a:srgbClr val="FFFFFF"/>
                </a:highlight>
                <a:latin typeface="Arial"/>
                <a:cs typeface="Arial"/>
              </a:rPr>
              <a:t>Coronary artery disease – treatment</a:t>
            </a:r>
            <a:r>
              <a:rPr lang="en-US" sz="1800">
                <a:highlight>
                  <a:srgbClr val="FFFFFF"/>
                </a:highlight>
                <a:latin typeface="Arial"/>
                <a:cs typeface="Arial"/>
              </a:rPr>
              <a:t>. Available at: </a:t>
            </a:r>
            <a:r>
              <a:rPr lang="en-US" sz="1800" dirty="0">
                <a:highlight>
                  <a:srgbClr val="FFFFFF"/>
                </a:highlight>
                <a:latin typeface="Arial"/>
                <a:cs typeface="Arial"/>
                <a:hlinkClick r:id="rId2"/>
              </a:rPr>
              <a:t>https://royalpapworth.nhs.uk/our-services/cardiology-services/interventional-cardiology</a:t>
            </a:r>
            <a:r>
              <a:rPr lang="en-US" sz="1800">
                <a:highlight>
                  <a:srgbClr val="FFFFFF"/>
                </a:highlight>
                <a:latin typeface="Arial"/>
                <a:cs typeface="Arial"/>
              </a:rPr>
              <a:t> (Accessed: March 2026).</a:t>
            </a:r>
            <a:endParaRPr lang="bg-BG" sz="1800">
              <a:latin typeface="Arial"/>
              <a:cs typeface="Arial"/>
            </a:endParaRPr>
          </a:p>
          <a:p>
            <a:r>
              <a:rPr lang="en-US" sz="1800">
                <a:highlight>
                  <a:srgbClr val="FFFFFF"/>
                </a:highlight>
                <a:latin typeface="Arial"/>
                <a:cs typeface="Arial"/>
              </a:rPr>
              <a:t>Scottish Intercollegiate Guidelines Network (SIGN) (2017) </a:t>
            </a:r>
            <a:r>
              <a:rPr lang="en-US" sz="1800" i="1">
                <a:highlight>
                  <a:srgbClr val="FFFFFF"/>
                </a:highlight>
                <a:latin typeface="Arial"/>
                <a:cs typeface="Arial"/>
              </a:rPr>
              <a:t>Risk estimation and the prevention of cardiovascular disease</a:t>
            </a:r>
            <a:r>
              <a:rPr lang="en-US" sz="1800">
                <a:highlight>
                  <a:srgbClr val="FFFFFF"/>
                </a:highlight>
                <a:latin typeface="Arial"/>
                <a:cs typeface="Arial"/>
              </a:rPr>
              <a:t> (SIGN publication no. 149). Edinburgh: SIGN. Available at: </a:t>
            </a:r>
            <a:r>
              <a:rPr lang="en-US" sz="1800" dirty="0">
                <a:highlight>
                  <a:srgbClr val="FFFFFF"/>
                </a:highlight>
                <a:latin typeface="Arial"/>
                <a:cs typeface="Arial"/>
                <a:hlinkClick r:id="rId3"/>
              </a:rPr>
              <a:t>https://www.sign.ac.uk/assets/sign149.pdf</a:t>
            </a:r>
            <a:r>
              <a:rPr lang="en-US" sz="1800">
                <a:highlight>
                  <a:srgbClr val="FFFFFF"/>
                </a:highlight>
                <a:latin typeface="Arial"/>
                <a:cs typeface="Arial"/>
              </a:rPr>
              <a:t> (Accessed: 13 March 2026).</a:t>
            </a:r>
            <a:endParaRPr lang="bg-BG" sz="1800">
              <a:latin typeface="Arial"/>
              <a:cs typeface="Arial"/>
            </a:endParaRPr>
          </a:p>
          <a:p>
            <a:r>
              <a:rPr lang="en-US" sz="1800" dirty="0">
                <a:solidFill>
                  <a:srgbClr val="2A2A2A"/>
                </a:solidFill>
                <a:highlight>
                  <a:srgbClr val="FFFFFF"/>
                </a:highlight>
                <a:latin typeface="Arial"/>
                <a:cs typeface="Arial"/>
              </a:rPr>
              <a:t>Shih, K., Herz, N., Sheikh, A., O’Neill, C., Carter, P. and Anderson, M. (2025) Economic burden of cardiovascular disease in the United Kingdom, </a:t>
            </a:r>
            <a:r>
              <a:rPr lang="en-US" sz="1800" i="1" dirty="0">
                <a:solidFill>
                  <a:srgbClr val="2A2A2A"/>
                </a:solidFill>
                <a:highlight>
                  <a:srgbClr val="FFFFFF"/>
                </a:highlight>
                <a:latin typeface="Arial"/>
                <a:cs typeface="Arial"/>
              </a:rPr>
              <a:t>European Heart Journal - Quality of Care and Clinical Outcomes</a:t>
            </a:r>
            <a:r>
              <a:rPr lang="en-US" sz="1800" dirty="0">
                <a:solidFill>
                  <a:srgbClr val="2A2A2A"/>
                </a:solidFill>
                <a:highlight>
                  <a:srgbClr val="FFFFFF"/>
                </a:highlight>
                <a:latin typeface="Arial"/>
                <a:cs typeface="Arial"/>
              </a:rPr>
              <a:t>, 11(5), pp. 678–690. Available at:  </a:t>
            </a:r>
            <a:r>
              <a:rPr lang="en-US" sz="1800" dirty="0">
                <a:highlight>
                  <a:srgbClr val="FFFFFF"/>
                </a:highlight>
                <a:latin typeface="Arial"/>
                <a:cs typeface="Arial"/>
                <a:hlinkClick r:id="rId4"/>
              </a:rPr>
              <a:t>https://doi.org/10.1093/ehjqcco/qcaf011</a:t>
            </a:r>
            <a:r>
              <a:rPr lang="bg" sz="1800" dirty="0">
                <a:highlight>
                  <a:srgbClr val="FFFFFF"/>
                </a:highlight>
                <a:latin typeface="Arial"/>
                <a:cs typeface="Arial"/>
              </a:rPr>
              <a:t> </a:t>
            </a:r>
            <a:endParaRPr lang="bg-BG" sz="1800" dirty="0">
              <a:latin typeface="Arial"/>
              <a:cs typeface="Arial"/>
            </a:endParaRPr>
          </a:p>
          <a:p>
            <a:r>
              <a:rPr lang="en-US" sz="1800" dirty="0" err="1">
                <a:solidFill>
                  <a:srgbClr val="1B1B1B"/>
                </a:solidFill>
                <a:highlight>
                  <a:srgbClr val="FFFFFF"/>
                </a:highlight>
                <a:latin typeface="Arial"/>
                <a:cs typeface="Arial"/>
              </a:rPr>
              <a:t>Teshale</a:t>
            </a:r>
            <a:r>
              <a:rPr lang="en-US" sz="1800" dirty="0">
                <a:solidFill>
                  <a:srgbClr val="1B1B1B"/>
                </a:solidFill>
                <a:highlight>
                  <a:srgbClr val="FFFFFF"/>
                </a:highlight>
                <a:latin typeface="Arial"/>
                <a:cs typeface="Arial"/>
              </a:rPr>
              <a:t>, A. B., Htun, H. L., Owen, A., </a:t>
            </a:r>
            <a:r>
              <a:rPr lang="en-US" sz="1800" dirty="0" err="1">
                <a:solidFill>
                  <a:srgbClr val="1B1B1B"/>
                </a:solidFill>
                <a:highlight>
                  <a:srgbClr val="FFFFFF"/>
                </a:highlight>
                <a:latin typeface="Arial"/>
                <a:cs typeface="Arial"/>
              </a:rPr>
              <a:t>Gasevic</a:t>
            </a:r>
            <a:r>
              <a:rPr lang="en-US" sz="1800" dirty="0">
                <a:solidFill>
                  <a:srgbClr val="1B1B1B"/>
                </a:solidFill>
                <a:highlight>
                  <a:srgbClr val="FFFFFF"/>
                </a:highlight>
                <a:latin typeface="Arial"/>
                <a:cs typeface="Arial"/>
              </a:rPr>
              <a:t>, D., Phyo, A. Z. Z., Fancourt, D., Ryan, J., Steptoe, A., &amp; Freak-Poli, R (2023) ‘The Role of Social Determinants of Health in Cardiovascular Diseases: An Umbrella Review’, </a:t>
            </a:r>
            <a:r>
              <a:rPr lang="en-US" sz="1800" i="1" dirty="0">
                <a:solidFill>
                  <a:srgbClr val="1B1B1B"/>
                </a:solidFill>
                <a:highlight>
                  <a:srgbClr val="FFFFFF"/>
                </a:highlight>
                <a:latin typeface="Arial"/>
                <a:cs typeface="Arial"/>
              </a:rPr>
              <a:t>Journal of the American Heart Association</a:t>
            </a:r>
            <a:r>
              <a:rPr lang="en-US" sz="1800" dirty="0">
                <a:solidFill>
                  <a:srgbClr val="1B1B1B"/>
                </a:solidFill>
                <a:highlight>
                  <a:srgbClr val="FFFFFF"/>
                </a:highlight>
                <a:latin typeface="Arial"/>
                <a:cs typeface="Arial"/>
              </a:rPr>
              <a:t>, </a:t>
            </a:r>
            <a:r>
              <a:rPr lang="en-US" sz="1800" i="1" dirty="0">
                <a:solidFill>
                  <a:srgbClr val="1B1B1B"/>
                </a:solidFill>
                <a:highlight>
                  <a:srgbClr val="FFFFFF"/>
                </a:highlight>
                <a:latin typeface="Arial"/>
                <a:cs typeface="Arial"/>
              </a:rPr>
              <a:t>12</a:t>
            </a:r>
            <a:r>
              <a:rPr lang="en-US" sz="1800" dirty="0">
                <a:solidFill>
                  <a:srgbClr val="1B1B1B"/>
                </a:solidFill>
                <a:highlight>
                  <a:srgbClr val="FFFFFF"/>
                </a:highlight>
                <a:latin typeface="Arial"/>
                <a:cs typeface="Arial"/>
              </a:rPr>
              <a:t>(13). Available at: </a:t>
            </a:r>
            <a:r>
              <a:rPr lang="en-US" sz="1800" dirty="0">
                <a:highlight>
                  <a:srgbClr val="FFFFFF"/>
                </a:highlight>
                <a:latin typeface="Arial"/>
                <a:cs typeface="Arial"/>
                <a:hlinkClick r:id="rId5"/>
              </a:rPr>
              <a:t>https://doi.org/10.1161/JAHA.123.029765</a:t>
            </a:r>
            <a:r>
              <a:rPr lang="en-US" sz="1800" dirty="0">
                <a:highlight>
                  <a:srgbClr val="FFFFFF"/>
                </a:highlight>
                <a:latin typeface="Arial"/>
                <a:cs typeface="Arial"/>
              </a:rPr>
              <a:t> </a:t>
            </a:r>
            <a:r>
              <a:rPr lang="bg" sz="1800" dirty="0">
                <a:highlight>
                  <a:srgbClr val="FFFFFF"/>
                </a:highlight>
                <a:latin typeface="Arial"/>
                <a:cs typeface="Arial"/>
              </a:rPr>
              <a:t> </a:t>
            </a:r>
            <a:endParaRPr lang="bg-BG" sz="1800" dirty="0">
              <a:latin typeface="Arial"/>
              <a:cs typeface="Arial"/>
            </a:endParaRPr>
          </a:p>
          <a:p>
            <a:r>
              <a:rPr lang="en-US" sz="1800">
                <a:highlight>
                  <a:srgbClr val="FFFFFF"/>
                </a:highlight>
                <a:latin typeface="Arial"/>
                <a:cs typeface="Arial"/>
              </a:rPr>
              <a:t>World Health Organization (2025) </a:t>
            </a:r>
            <a:r>
              <a:rPr lang="en-US" sz="1800" i="1">
                <a:highlight>
                  <a:srgbClr val="FFFFFF"/>
                </a:highlight>
                <a:latin typeface="Arial"/>
                <a:cs typeface="Arial"/>
              </a:rPr>
              <a:t>Cardiovascular diseases (CVDs).</a:t>
            </a:r>
            <a:r>
              <a:rPr lang="en-US" sz="1800">
                <a:highlight>
                  <a:srgbClr val="FFFFFF"/>
                </a:highlight>
                <a:latin typeface="Arial"/>
                <a:cs typeface="Arial"/>
              </a:rPr>
              <a:t> Available at: </a:t>
            </a:r>
            <a:r>
              <a:rPr lang="en-US" sz="1800">
                <a:highlight>
                  <a:srgbClr val="FFFFFF"/>
                </a:highlight>
                <a:latin typeface="Arial"/>
                <a:cs typeface="Arial"/>
                <a:hlinkClick r:id="rId6"/>
              </a:rPr>
              <a:t>https://www.who.int/news-room/fact-sheets/detail/cardiovascular-diseases-(cvds)</a:t>
            </a:r>
            <a:r>
              <a:rPr lang="en-US" sz="1800">
                <a:highlight>
                  <a:srgbClr val="FFFFFF"/>
                </a:highlight>
                <a:latin typeface="Arial"/>
                <a:cs typeface="Arial"/>
              </a:rPr>
              <a:t>  (Accessed: 14 March 2026).</a:t>
            </a:r>
            <a:endParaRPr lang="en-US" sz="1800">
              <a:latin typeface="Arial"/>
              <a:cs typeface="Arial"/>
            </a:endParaRPr>
          </a:p>
        </p:txBody>
      </p:sp>
    </p:spTree>
    <p:extLst>
      <p:ext uri="{BB962C8B-B14F-4D97-AF65-F5344CB8AC3E}">
        <p14:creationId xmlns:p14="http://schemas.microsoft.com/office/powerpoint/2010/main" val="741917103"/>
      </p:ext>
    </p:extLst>
  </p:cSld>
  <p:clrMapOvr>
    <a:masterClrMapping/>
  </p:clrMapOvr>
</p:sld>
</file>

<file path=ppt/theme/theme1.xml><?xml version="1.0" encoding="utf-8"?>
<a:theme xmlns:a="http://schemas.openxmlformats.org/drawingml/2006/main" name="Office тема">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Оffic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Широк екран</PresentationFormat>
  <Slides>28</Slides>
  <Notes>0</Notes>
  <HiddenSlides>0</HiddenSlides>
  <ScaleCrop>false</ScaleCrop>
  <HeadingPairs>
    <vt:vector size="4" baseType="variant">
      <vt:variant>
        <vt:lpstr>Тема</vt:lpstr>
      </vt:variant>
      <vt:variant>
        <vt:i4>1</vt:i4>
      </vt:variant>
      <vt:variant>
        <vt:lpstr>Заглавия на слайдовете</vt:lpstr>
      </vt:variant>
      <vt:variant>
        <vt:i4>28</vt:i4>
      </vt:variant>
    </vt:vector>
  </HeadingPairs>
  <TitlesOfParts>
    <vt:vector size="29" baseType="lpstr">
      <vt:lpstr>Office тема</vt:lpstr>
      <vt:lpstr>Cardiovascular disease </vt:lpstr>
      <vt:lpstr>Defenition </vt:lpstr>
      <vt:lpstr>Презентация на PowerPoint</vt:lpstr>
      <vt:lpstr>Risk factors/ causes</vt:lpstr>
      <vt:lpstr>Prevalence of CVD in UK</vt:lpstr>
      <vt:lpstr>CVDs Globaly </vt:lpstr>
      <vt:lpstr>Economic Burden </vt:lpstr>
      <vt:lpstr>Social Burden </vt:lpstr>
      <vt:lpstr>Key factors of Social burden from CVD</vt:lpstr>
      <vt:lpstr>Diagnosis and Initial Assessment</vt:lpstr>
      <vt:lpstr>Diagnosis earlier the better as can allows more effective treatment and lifestyle changes which will prevent complications it is   based on clinical evaluation, blood tests and imaging tests.</vt:lpstr>
      <vt:lpstr>House of Care Model</vt:lpstr>
      <vt:lpstr>House of Care Model continued</vt:lpstr>
      <vt:lpstr>Treatment Options for CVD in UK</vt:lpstr>
      <vt:lpstr>Презентация на PowerPoint</vt:lpstr>
      <vt:lpstr>Cardiovascular disease (CVD) often occurs alongside other long-term health conditions (comorbidities). These conditions can worsen cardiovascular outcomes and complicate treatment.</vt:lpstr>
      <vt:lpstr>Презентация на PowerPoint</vt:lpstr>
      <vt:lpstr>Prevention </vt:lpstr>
      <vt:lpstr>Skills, values and behaviours for co-productive care (CVD)</vt:lpstr>
      <vt:lpstr>The comprehensive model of personalised care</vt:lpstr>
      <vt:lpstr>Презентация на PowerPoint</vt:lpstr>
      <vt:lpstr>Презентация на PowerPoint</vt:lpstr>
      <vt:lpstr>References:</vt:lpstr>
      <vt:lpstr>Презентация на PowerPoint</vt:lpstr>
      <vt:lpstr>Презентация на PowerPoint</vt:lpstr>
      <vt:lpstr>Презентация на PowerPoint</vt:lpstr>
      <vt:lpstr>Презентация на PowerPoint</vt:lpstr>
      <vt:lpstr>Презентация на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193</cp:revision>
  <dcterms:created xsi:type="dcterms:W3CDTF">2026-03-01T15:45:28Z</dcterms:created>
  <dcterms:modified xsi:type="dcterms:W3CDTF">2026-03-16T13:42:28Z</dcterms:modified>
</cp:coreProperties>
</file>