
<file path=[Content_Types].xml><?xml version="1.0" encoding="utf-8"?>
<Types xmlns="http://schemas.openxmlformats.org/package/2006/content-types">
  <Default Extension="jpeg" ContentType="image/jpeg"/>
  <Default Extension="png" ContentType="image/png"/>
  <Default Extension="rels" ContentType="application/vnd.openxmlformats-package.relationships+xml"/>
  <Default Extension="svg" ContentType="image/svg+xml"/>
  <Default Extension="xml" ContentType="application/xml"/>
  <Override PartName="/ppt/presentation.xml" ContentType="application/vnd.openxmlformats-officedocument.presentationml.presentation.main+xml"/>
  <Override PartName="/customXml/itemProps1.xml" ContentType="application/vnd.openxmlformats-officedocument.customXmlProperties+xml"/>
  <Override PartName="/customXml/itemProps2.xml" ContentType="application/vnd.openxmlformats-officedocument.customXmlProperties+xml"/>
  <Override PartName="/customXml/itemProps3.xml" ContentType="application/vnd.openxmlformats-officedocument.customXmlProperties+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slides/slide49.xml" ContentType="application/vnd.openxmlformats-officedocument.presentationml.slide+xml"/>
  <Override PartName="/ppt/slides/slide50.xml" ContentType="application/vnd.openxmlformats-officedocument.presentationml.slide+xml"/>
  <Override PartName="/ppt/slides/slide51.xml" ContentType="application/vnd.openxmlformats-officedocument.presentationml.slide+xml"/>
  <Override PartName="/ppt/slides/slide52.xml" ContentType="application/vnd.openxmlformats-officedocument.presentationml.slide+xml"/>
  <Override PartName="/ppt/slides/slide53.xml" ContentType="application/vnd.openxmlformats-officedocument.presentationml.slide+xml"/>
  <Override PartName="/ppt/slides/slide54.xml" ContentType="application/vnd.openxmlformats-officedocument.presentationml.slide+xml"/>
  <Override PartName="/ppt/slides/slide55.xml" ContentType="application/vnd.openxmlformats-officedocument.presentationml.slide+xml"/>
  <Override PartName="/ppt/slides/slide56.xml" ContentType="application/vnd.openxmlformats-officedocument.presentationml.slide+xml"/>
  <Override PartName="/ppt/slides/slide57.xml" ContentType="application/vnd.openxmlformats-officedocument.presentationml.slide+xml"/>
  <Override PartName="/ppt/slides/slide58.xml" ContentType="application/vnd.openxmlformats-officedocument.presentationml.slide+xml"/>
  <Override PartName="/ppt/slides/slide59.xml" ContentType="application/vnd.openxmlformats-officedocument.presentationml.slide+xml"/>
  <Override PartName="/ppt/slides/slide60.xml" ContentType="application/vnd.openxmlformats-officedocument.presentationml.slide+xml"/>
  <Override PartName="/ppt/slides/slide61.xml" ContentType="application/vnd.openxmlformats-officedocument.presentationml.slide+xml"/>
  <Override PartName="/ppt/slides/slide62.xml" ContentType="application/vnd.openxmlformats-officedocument.presentationml.slide+xml"/>
  <Override PartName="/ppt/slides/slide63.xml" ContentType="application/vnd.openxmlformats-officedocument.presentationml.slide+xml"/>
  <Override PartName="/ppt/slides/slide64.xml" ContentType="application/vnd.openxmlformats-officedocument.presentationml.slide+xml"/>
  <Override PartName="/ppt/slides/slide65.xml" ContentType="application/vnd.openxmlformats-officedocument.presentationml.slide+xml"/>
  <Override PartName="/ppt/slides/slide66.xml" ContentType="application/vnd.openxmlformats-officedocument.presentationml.slide+xml"/>
  <Override PartName="/ppt/slides/slide67.xml" ContentType="application/vnd.openxmlformats-officedocument.presentationml.slide+xml"/>
  <Override PartName="/ppt/slides/slide68.xml" ContentType="application/vnd.openxmlformats-officedocument.presentationml.slide+xml"/>
  <Override PartName="/ppt/slides/slide69.xml" ContentType="application/vnd.openxmlformats-officedocument.presentationml.slide+xml"/>
  <Override PartName="/ppt/slides/slide70.xml" ContentType="application/vnd.openxmlformats-officedocument.presentationml.slide+xml"/>
  <Override PartName="/ppt/slides/slide71.xml" ContentType="application/vnd.openxmlformats-officedocument.presentationml.slide+xml"/>
  <Override PartName="/ppt/slides/slide72.xml" ContentType="application/vnd.openxmlformats-officedocument.presentationml.slide+xml"/>
  <Override PartName="/ppt/slides/slide73.xml" ContentType="application/vnd.openxmlformats-officedocument.presentationml.slide+xml"/>
  <Override PartName="/ppt/slides/slide74.xml" ContentType="application/vnd.openxmlformats-officedocument.presentationml.slide+xml"/>
  <Override PartName="/ppt/slides/slide75.xml" ContentType="application/vnd.openxmlformats-officedocument.presentationml.slide+xml"/>
  <Override PartName="/ppt/slides/slide76.xml" ContentType="application/vnd.openxmlformats-officedocument.presentationml.slide+xml"/>
  <Override PartName="/ppt/slides/slide77.xml" ContentType="application/vnd.openxmlformats-officedocument.presentationml.slide+xml"/>
  <Override PartName="/ppt/slides/slide78.xml" ContentType="application/vnd.openxmlformats-officedocument.presentationml.slide+xml"/>
  <Override PartName="/ppt/slides/slide79.xml" ContentType="application/vnd.openxmlformats-officedocument.presentationml.slide+xml"/>
  <Override PartName="/ppt/slides/slide80.xml" ContentType="application/vnd.openxmlformats-officedocument.presentationml.slide+xml"/>
  <Override PartName="/ppt/notesMasters/notesMaster1.xml" ContentType="application/vnd.openxmlformats-officedocument.presentationml.notes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theme/theme2.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diagrams/data1.xml" ContentType="application/vnd.openxmlformats-officedocument.drawingml.diagramData+xml"/>
  <Override PartName="/ppt/diagrams/layout1.xml" ContentType="application/vnd.openxmlformats-officedocument.drawingml.diagramLayout+xml"/>
  <Override PartName="/ppt/diagrams/quickStyle1.xml" ContentType="application/vnd.openxmlformats-officedocument.drawingml.diagramStyle+xml"/>
  <Override PartName="/ppt/diagrams/colors1.xml" ContentType="application/vnd.openxmlformats-officedocument.drawingml.diagramColors+xml"/>
  <Override PartName="/ppt/diagrams/drawing1.xml" ContentType="application/vnd.ms-office.drawingml.diagramDrawing+xml"/>
  <Override PartName="/ppt/notesSlides/notesSlide31.xml" ContentType="application/vnd.openxmlformats-officedocument.presentationml.notesSlide+xml"/>
  <Override PartName="/ppt/revisionInfo.xml" ContentType="application/vnd.ms-powerpoint.revisioninfo+xml"/>
  <Override PartName="/docProps/core.xml" ContentType="application/vnd.openxmlformats-package.core-properties+xml"/>
  <Override PartName="/docProps/app.xml" ContentType="application/vnd.openxmlformats-officedocument.extended-properties+xml"/>
  <Override PartName="/docProps/custom.xml" ContentType="application/vnd.openxmlformats-officedocument.custom-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 Id="rId4" Type="http://schemas.openxmlformats.org/officeDocument/2006/relationships/custom-properties" Target="docProps/custom.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4"/>
  </p:sldMasterIdLst>
  <p:notesMasterIdLst>
    <p:notesMasterId r:id="rId85"/>
  </p:notesMasterIdLst>
  <p:sldIdLst>
    <p:sldId id="256" r:id="rId5"/>
    <p:sldId id="446" r:id="rId6"/>
    <p:sldId id="414" r:id="rId7"/>
    <p:sldId id="447" r:id="rId8"/>
    <p:sldId id="449" r:id="rId9"/>
    <p:sldId id="468" r:id="rId10"/>
    <p:sldId id="453" r:id="rId11"/>
    <p:sldId id="454" r:id="rId12"/>
    <p:sldId id="455" r:id="rId13"/>
    <p:sldId id="456" r:id="rId14"/>
    <p:sldId id="457" r:id="rId15"/>
    <p:sldId id="471" r:id="rId16"/>
    <p:sldId id="450" r:id="rId17"/>
    <p:sldId id="460" r:id="rId18"/>
    <p:sldId id="451" r:id="rId19"/>
    <p:sldId id="458" r:id="rId20"/>
    <p:sldId id="459" r:id="rId21"/>
    <p:sldId id="463" r:id="rId22"/>
    <p:sldId id="464" r:id="rId23"/>
    <p:sldId id="465" r:id="rId24"/>
    <p:sldId id="466" r:id="rId25"/>
    <p:sldId id="467" r:id="rId26"/>
    <p:sldId id="433" r:id="rId27"/>
    <p:sldId id="472" r:id="rId28"/>
    <p:sldId id="470" r:id="rId29"/>
    <p:sldId id="445" r:id="rId30"/>
    <p:sldId id="474" r:id="rId31"/>
    <p:sldId id="441" r:id="rId32"/>
    <p:sldId id="443" r:id="rId33"/>
    <p:sldId id="473" r:id="rId34"/>
    <p:sldId id="481" r:id="rId35"/>
    <p:sldId id="422" r:id="rId36"/>
    <p:sldId id="304" r:id="rId37"/>
    <p:sldId id="413" r:id="rId38"/>
    <p:sldId id="479" r:id="rId39"/>
    <p:sldId id="484" r:id="rId40"/>
    <p:sldId id="487" r:id="rId41"/>
    <p:sldId id="485" r:id="rId42"/>
    <p:sldId id="259" r:id="rId43"/>
    <p:sldId id="260" r:id="rId44"/>
    <p:sldId id="262" r:id="rId45"/>
    <p:sldId id="263" r:id="rId46"/>
    <p:sldId id="424" r:id="rId47"/>
    <p:sldId id="469" r:id="rId48"/>
    <p:sldId id="431" r:id="rId49"/>
    <p:sldId id="435" r:id="rId50"/>
    <p:sldId id="434" r:id="rId51"/>
    <p:sldId id="432" r:id="rId52"/>
    <p:sldId id="436" r:id="rId53"/>
    <p:sldId id="437" r:id="rId54"/>
    <p:sldId id="438" r:id="rId55"/>
    <p:sldId id="439" r:id="rId56"/>
    <p:sldId id="444" r:id="rId57"/>
    <p:sldId id="425" r:id="rId58"/>
    <p:sldId id="426" r:id="rId59"/>
    <p:sldId id="430" r:id="rId60"/>
    <p:sldId id="303" r:id="rId61"/>
    <p:sldId id="486" r:id="rId62"/>
    <p:sldId id="300" r:id="rId63"/>
    <p:sldId id="288" r:id="rId64"/>
    <p:sldId id="299" r:id="rId65"/>
    <p:sldId id="298" r:id="rId66"/>
    <p:sldId id="289" r:id="rId67"/>
    <p:sldId id="290" r:id="rId68"/>
    <p:sldId id="291" r:id="rId69"/>
    <p:sldId id="292" r:id="rId70"/>
    <p:sldId id="293" r:id="rId71"/>
    <p:sldId id="294" r:id="rId72"/>
    <p:sldId id="295" r:id="rId73"/>
    <p:sldId id="297" r:id="rId74"/>
    <p:sldId id="301" r:id="rId75"/>
    <p:sldId id="265" r:id="rId76"/>
    <p:sldId id="266" r:id="rId77"/>
    <p:sldId id="267" r:id="rId78"/>
    <p:sldId id="269" r:id="rId79"/>
    <p:sldId id="270" r:id="rId80"/>
    <p:sldId id="268" r:id="rId81"/>
    <p:sldId id="271" r:id="rId82"/>
    <p:sldId id="273" r:id="rId83"/>
    <p:sldId id="275" r:id="rId84"/>
  </p:sldIdLst>
  <p:sldSz cx="9144000" cy="6858000" type="screen4x3"/>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EFAFB233-063F-42B5-8137-9DF3F51BA10A}">
      <p15:sldGuideLst xmlns:p15="http://schemas.microsoft.com/office/powerpoint/2012/main">
        <p15:guide id="1" orient="horz" pos="2160">
          <p15:clr>
            <a:srgbClr val="A4A3A4"/>
          </p15:clr>
        </p15:guide>
        <p15:guide id="2" pos="2880">
          <p15:clr>
            <a:srgbClr val="A4A3A4"/>
          </p15:clr>
        </p15:guide>
      </p15:sldGuideLst>
    </p:ext>
    <p:ext uri="{2D200454-40CA-4A62-9FC3-DE9A4176ACB9}">
      <p15:notesGuideLst xmlns:p15="http://schemas.microsoft.com/office/powerpoint/2012/main">
        <p15:guide id="1" orient="horz" pos="2880">
          <p15:clr>
            <a:srgbClr val="A4A3A4"/>
          </p15:clr>
        </p15:guide>
        <p15:guide id="2" pos="2160">
          <p15:clr>
            <a:srgbClr val="A4A3A4"/>
          </p15:clr>
        </p15:guide>
      </p15:notesGuideLst>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revisionInfo.xml><?xml version="1.0" encoding="utf-8"?>
<p1510:revInfo xmlns:a="http://schemas.openxmlformats.org/drawingml/2006/main" xmlns:r="http://schemas.openxmlformats.org/officeDocument/2006/relationships" xmlns:p1510="http://schemas.microsoft.com/office/powerpoint/2015/10/main">
  <p1510:revLst>
    <p1510:client id="{469586A8-C770-B869-EA8E-3AAC83329ABB}" v="164" dt="2024-02-09T21:55:36.200"/>
  </p1510:revLst>
</p1510:revInfo>
</file>

<file path=ppt/tableStyles.xml><?xml version="1.0" encoding="utf-8"?>
<a:tblStyleLst xmlns:a="http://schemas.openxmlformats.org/drawingml/2006/main" def="{5C22544A-7EE6-4342-B048-85BDC9FD1C3A}">
  <a:tblStyle styleId="{5C22544A-7EE6-4342-B048-85BDC9FD1C3A}" styleName="Medium Style 2 - Accent 1">
    <a:wholeTbl>
      <a:tcTxStyle>
        <a:fontRef idx="minor">
          <a:prstClr val="black"/>
        </a:fontRef>
        <a:schemeClr val="dk1"/>
      </a:tcTxStyle>
      <a:tcStyle>
        <a:tcBdr>
          <a:left>
            <a:ln w="12700" cmpd="sng">
              <a:solidFill>
                <a:schemeClr val="lt1"/>
              </a:solidFill>
            </a:ln>
          </a:left>
          <a:right>
            <a:ln w="12700" cmpd="sng">
              <a:solidFill>
                <a:schemeClr val="lt1"/>
              </a:solidFill>
            </a:ln>
          </a:right>
          <a:top>
            <a:ln w="12700" cmpd="sng">
              <a:solidFill>
                <a:schemeClr val="lt1"/>
              </a:solidFill>
            </a:ln>
          </a:top>
          <a:bottom>
            <a:ln w="12700" cmpd="sng">
              <a:solidFill>
                <a:schemeClr val="lt1"/>
              </a:solidFill>
            </a:ln>
          </a:bottom>
          <a:insideH>
            <a:ln w="12700" cmpd="sng">
              <a:solidFill>
                <a:schemeClr val="lt1"/>
              </a:solidFill>
            </a:ln>
          </a:insideH>
          <a:insideV>
            <a:ln w="12700" cmpd="sng">
              <a:solidFill>
                <a:schemeClr val="lt1"/>
              </a:solidFill>
            </a:ln>
          </a:insideV>
        </a:tcBdr>
        <a:fill>
          <a:solidFill>
            <a:schemeClr val="accent1">
              <a:tint val="20000"/>
            </a:schemeClr>
          </a:solidFill>
        </a:fill>
      </a:tcStyle>
    </a:wholeTbl>
    <a:band1H>
      <a:tcStyle>
        <a:tcBdr/>
        <a:fill>
          <a:solidFill>
            <a:schemeClr val="accent1">
              <a:tint val="40000"/>
            </a:schemeClr>
          </a:solidFill>
        </a:fill>
      </a:tcStyle>
    </a:band1H>
    <a:band2H>
      <a:tcStyle>
        <a:tcBdr/>
      </a:tcStyle>
    </a:band2H>
    <a:band1V>
      <a:tcStyle>
        <a:tcBdr/>
        <a:fill>
          <a:solidFill>
            <a:schemeClr val="accent1">
              <a:tint val="40000"/>
            </a:schemeClr>
          </a:solidFill>
        </a:fill>
      </a:tcStyle>
    </a:band1V>
    <a:band2V>
      <a:tcStyle>
        <a:tcBdr/>
      </a:tcStyle>
    </a:band2V>
    <a:lastCol>
      <a:tcTxStyle b="on">
        <a:fontRef idx="minor">
          <a:prstClr val="black"/>
        </a:fontRef>
        <a:schemeClr val="lt1"/>
      </a:tcTxStyle>
      <a:tcStyle>
        <a:tcBdr/>
        <a:fill>
          <a:solidFill>
            <a:schemeClr val="accent1"/>
          </a:solidFill>
        </a:fill>
      </a:tcStyle>
    </a:lastCol>
    <a:firstCol>
      <a:tcTxStyle b="on">
        <a:fontRef idx="minor">
          <a:prstClr val="black"/>
        </a:fontRef>
        <a:schemeClr val="lt1"/>
      </a:tcTxStyle>
      <a:tcStyle>
        <a:tcBdr/>
        <a:fill>
          <a:solidFill>
            <a:schemeClr val="accent1"/>
          </a:solidFill>
        </a:fill>
      </a:tcStyle>
    </a:firstCol>
    <a:lastRow>
      <a:tcTxStyle b="on">
        <a:fontRef idx="minor">
          <a:prstClr val="black"/>
        </a:fontRef>
        <a:schemeClr val="lt1"/>
      </a:tcTxStyle>
      <a:tcStyle>
        <a:tcBdr>
          <a:top>
            <a:ln w="38100" cmpd="sng">
              <a:solidFill>
                <a:schemeClr val="lt1"/>
              </a:solidFill>
            </a:ln>
          </a:top>
        </a:tcBdr>
        <a:fill>
          <a:solidFill>
            <a:schemeClr val="accent1"/>
          </a:solidFill>
        </a:fill>
      </a:tcStyle>
    </a:lastRow>
    <a:firstRow>
      <a:tcTxStyle b="on">
        <a:fontRef idx="minor">
          <a:prstClr val="black"/>
        </a:fontRef>
        <a:schemeClr val="lt1"/>
      </a:tcTxStyle>
      <a:tcStyle>
        <a:tcBdr>
          <a:bottom>
            <a:ln w="38100" cmpd="sng">
              <a:solidFill>
                <a:schemeClr val="lt1"/>
              </a:solidFill>
            </a:ln>
          </a:bottom>
        </a:tcBdr>
        <a:fill>
          <a:solidFill>
            <a:schemeClr val="accent1"/>
          </a:solidFill>
        </a:fill>
      </a:tcStyle>
    </a:firstRow>
  </a:tblStyle>
</a:tblStyleLst>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5620"/>
    <p:restoredTop sz="94660"/>
  </p:normalViewPr>
  <p:slideViewPr>
    <p:cSldViewPr snapToGrid="0">
      <p:cViewPr varScale="1">
        <p:scale>
          <a:sx n="80" d="100"/>
          <a:sy n="80" d="100"/>
        </p:scale>
        <p:origin x="384" y="96"/>
      </p:cViewPr>
      <p:guideLst>
        <p:guide orient="horz" pos="2160"/>
        <p:guide pos="2880"/>
      </p:guideLst>
    </p:cSldViewPr>
  </p:slideViewPr>
  <p:notesTextViewPr>
    <p:cViewPr>
      <p:scale>
        <a:sx n="1" d="1"/>
        <a:sy n="1" d="1"/>
      </p:scale>
      <p:origin x="0" y="0"/>
    </p:cViewPr>
  </p:notesTextViewPr>
  <p:notesViewPr>
    <p:cSldViewPr snapToGrid="0">
      <p:cViewPr varScale="1">
        <p:scale>
          <a:sx n="66" d="100"/>
          <a:sy n="66" d="100"/>
        </p:scale>
        <p:origin x="0" y="0"/>
      </p:cViewPr>
      <p:guideLst>
        <p:guide orient="horz" pos="2880"/>
        <p:guide pos="2160"/>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9.xml"/><Relationship Id="rId18" Type="http://schemas.openxmlformats.org/officeDocument/2006/relationships/slide" Target="slides/slide14.xml"/><Relationship Id="rId26" Type="http://schemas.openxmlformats.org/officeDocument/2006/relationships/slide" Target="slides/slide22.xml"/><Relationship Id="rId39" Type="http://schemas.openxmlformats.org/officeDocument/2006/relationships/slide" Target="slides/slide35.xml"/><Relationship Id="rId21" Type="http://schemas.openxmlformats.org/officeDocument/2006/relationships/slide" Target="slides/slide17.xml"/><Relationship Id="rId34" Type="http://schemas.openxmlformats.org/officeDocument/2006/relationships/slide" Target="slides/slide30.xml"/><Relationship Id="rId42" Type="http://schemas.openxmlformats.org/officeDocument/2006/relationships/slide" Target="slides/slide38.xml"/><Relationship Id="rId47" Type="http://schemas.openxmlformats.org/officeDocument/2006/relationships/slide" Target="slides/slide43.xml"/><Relationship Id="rId50" Type="http://schemas.openxmlformats.org/officeDocument/2006/relationships/slide" Target="slides/slide46.xml"/><Relationship Id="rId55" Type="http://schemas.openxmlformats.org/officeDocument/2006/relationships/slide" Target="slides/slide51.xml"/><Relationship Id="rId63" Type="http://schemas.openxmlformats.org/officeDocument/2006/relationships/slide" Target="slides/slide59.xml"/><Relationship Id="rId68" Type="http://schemas.openxmlformats.org/officeDocument/2006/relationships/slide" Target="slides/slide64.xml"/><Relationship Id="rId76" Type="http://schemas.openxmlformats.org/officeDocument/2006/relationships/slide" Target="slides/slide72.xml"/><Relationship Id="rId84" Type="http://schemas.openxmlformats.org/officeDocument/2006/relationships/slide" Target="slides/slide80.xml"/><Relationship Id="rId89" Type="http://schemas.openxmlformats.org/officeDocument/2006/relationships/tableStyles" Target="tableStyles.xml"/><Relationship Id="rId7" Type="http://schemas.openxmlformats.org/officeDocument/2006/relationships/slide" Target="slides/slide3.xml"/><Relationship Id="rId71" Type="http://schemas.openxmlformats.org/officeDocument/2006/relationships/slide" Target="slides/slide67.xml"/><Relationship Id="rId2" Type="http://schemas.openxmlformats.org/officeDocument/2006/relationships/customXml" Target="../customXml/item2.xml"/><Relationship Id="rId16" Type="http://schemas.openxmlformats.org/officeDocument/2006/relationships/slide" Target="slides/slide12.xml"/><Relationship Id="rId29" Type="http://schemas.openxmlformats.org/officeDocument/2006/relationships/slide" Target="slides/slide25.xml"/><Relationship Id="rId11" Type="http://schemas.openxmlformats.org/officeDocument/2006/relationships/slide" Target="slides/slide7.xml"/><Relationship Id="rId24" Type="http://schemas.openxmlformats.org/officeDocument/2006/relationships/slide" Target="slides/slide20.xml"/><Relationship Id="rId32" Type="http://schemas.openxmlformats.org/officeDocument/2006/relationships/slide" Target="slides/slide28.xml"/><Relationship Id="rId37" Type="http://schemas.openxmlformats.org/officeDocument/2006/relationships/slide" Target="slides/slide33.xml"/><Relationship Id="rId40" Type="http://schemas.openxmlformats.org/officeDocument/2006/relationships/slide" Target="slides/slide36.xml"/><Relationship Id="rId45" Type="http://schemas.openxmlformats.org/officeDocument/2006/relationships/slide" Target="slides/slide41.xml"/><Relationship Id="rId53" Type="http://schemas.openxmlformats.org/officeDocument/2006/relationships/slide" Target="slides/slide49.xml"/><Relationship Id="rId58" Type="http://schemas.openxmlformats.org/officeDocument/2006/relationships/slide" Target="slides/slide54.xml"/><Relationship Id="rId66" Type="http://schemas.openxmlformats.org/officeDocument/2006/relationships/slide" Target="slides/slide62.xml"/><Relationship Id="rId74" Type="http://schemas.openxmlformats.org/officeDocument/2006/relationships/slide" Target="slides/slide70.xml"/><Relationship Id="rId79" Type="http://schemas.openxmlformats.org/officeDocument/2006/relationships/slide" Target="slides/slide75.xml"/><Relationship Id="rId87" Type="http://schemas.openxmlformats.org/officeDocument/2006/relationships/viewProps" Target="viewProps.xml"/><Relationship Id="rId5" Type="http://schemas.openxmlformats.org/officeDocument/2006/relationships/slide" Target="slides/slide1.xml"/><Relationship Id="rId61" Type="http://schemas.openxmlformats.org/officeDocument/2006/relationships/slide" Target="slides/slide57.xml"/><Relationship Id="rId82" Type="http://schemas.openxmlformats.org/officeDocument/2006/relationships/slide" Target="slides/slide78.xml"/><Relationship Id="rId90" Type="http://schemas.microsoft.com/office/2015/10/relationships/revisionInfo" Target="revisionInfo.xml"/><Relationship Id="rId19" Type="http://schemas.openxmlformats.org/officeDocument/2006/relationships/slide" Target="slides/slide15.xml"/><Relationship Id="rId4" Type="http://schemas.openxmlformats.org/officeDocument/2006/relationships/slideMaster" Target="slideMasters/slideMaster1.xml"/><Relationship Id="rId9" Type="http://schemas.openxmlformats.org/officeDocument/2006/relationships/slide" Target="slides/slide5.xml"/><Relationship Id="rId14" Type="http://schemas.openxmlformats.org/officeDocument/2006/relationships/slide" Target="slides/slide10.xml"/><Relationship Id="rId22" Type="http://schemas.openxmlformats.org/officeDocument/2006/relationships/slide" Target="slides/slide18.xml"/><Relationship Id="rId27" Type="http://schemas.openxmlformats.org/officeDocument/2006/relationships/slide" Target="slides/slide23.xml"/><Relationship Id="rId30" Type="http://schemas.openxmlformats.org/officeDocument/2006/relationships/slide" Target="slides/slide26.xml"/><Relationship Id="rId35" Type="http://schemas.openxmlformats.org/officeDocument/2006/relationships/slide" Target="slides/slide31.xml"/><Relationship Id="rId43" Type="http://schemas.openxmlformats.org/officeDocument/2006/relationships/slide" Target="slides/slide39.xml"/><Relationship Id="rId48" Type="http://schemas.openxmlformats.org/officeDocument/2006/relationships/slide" Target="slides/slide44.xml"/><Relationship Id="rId56" Type="http://schemas.openxmlformats.org/officeDocument/2006/relationships/slide" Target="slides/slide52.xml"/><Relationship Id="rId64" Type="http://schemas.openxmlformats.org/officeDocument/2006/relationships/slide" Target="slides/slide60.xml"/><Relationship Id="rId69" Type="http://schemas.openxmlformats.org/officeDocument/2006/relationships/slide" Target="slides/slide65.xml"/><Relationship Id="rId77" Type="http://schemas.openxmlformats.org/officeDocument/2006/relationships/slide" Target="slides/slide73.xml"/><Relationship Id="rId8" Type="http://schemas.openxmlformats.org/officeDocument/2006/relationships/slide" Target="slides/slide4.xml"/><Relationship Id="rId51" Type="http://schemas.openxmlformats.org/officeDocument/2006/relationships/slide" Target="slides/slide47.xml"/><Relationship Id="rId72" Type="http://schemas.openxmlformats.org/officeDocument/2006/relationships/slide" Target="slides/slide68.xml"/><Relationship Id="rId80" Type="http://schemas.openxmlformats.org/officeDocument/2006/relationships/slide" Target="slides/slide76.xml"/><Relationship Id="rId85" Type="http://schemas.openxmlformats.org/officeDocument/2006/relationships/notesMaster" Target="notesMasters/notesMaster1.xml"/><Relationship Id="rId3" Type="http://schemas.openxmlformats.org/officeDocument/2006/relationships/customXml" Target="../customXml/item3.xml"/><Relationship Id="rId12" Type="http://schemas.openxmlformats.org/officeDocument/2006/relationships/slide" Target="slides/slide8.xml"/><Relationship Id="rId17" Type="http://schemas.openxmlformats.org/officeDocument/2006/relationships/slide" Target="slides/slide13.xml"/><Relationship Id="rId25" Type="http://schemas.openxmlformats.org/officeDocument/2006/relationships/slide" Target="slides/slide21.xml"/><Relationship Id="rId33" Type="http://schemas.openxmlformats.org/officeDocument/2006/relationships/slide" Target="slides/slide29.xml"/><Relationship Id="rId38" Type="http://schemas.openxmlformats.org/officeDocument/2006/relationships/slide" Target="slides/slide34.xml"/><Relationship Id="rId46" Type="http://schemas.openxmlformats.org/officeDocument/2006/relationships/slide" Target="slides/slide42.xml"/><Relationship Id="rId59" Type="http://schemas.openxmlformats.org/officeDocument/2006/relationships/slide" Target="slides/slide55.xml"/><Relationship Id="rId67" Type="http://schemas.openxmlformats.org/officeDocument/2006/relationships/slide" Target="slides/slide63.xml"/><Relationship Id="rId20" Type="http://schemas.openxmlformats.org/officeDocument/2006/relationships/slide" Target="slides/slide16.xml"/><Relationship Id="rId41" Type="http://schemas.openxmlformats.org/officeDocument/2006/relationships/slide" Target="slides/slide37.xml"/><Relationship Id="rId54" Type="http://schemas.openxmlformats.org/officeDocument/2006/relationships/slide" Target="slides/slide50.xml"/><Relationship Id="rId62" Type="http://schemas.openxmlformats.org/officeDocument/2006/relationships/slide" Target="slides/slide58.xml"/><Relationship Id="rId70" Type="http://schemas.openxmlformats.org/officeDocument/2006/relationships/slide" Target="slides/slide66.xml"/><Relationship Id="rId75" Type="http://schemas.openxmlformats.org/officeDocument/2006/relationships/slide" Target="slides/slide71.xml"/><Relationship Id="rId83" Type="http://schemas.openxmlformats.org/officeDocument/2006/relationships/slide" Target="slides/slide79.xml"/><Relationship Id="rId88" Type="http://schemas.openxmlformats.org/officeDocument/2006/relationships/theme" Target="theme/theme1.xml"/><Relationship Id="rId1" Type="http://schemas.openxmlformats.org/officeDocument/2006/relationships/customXml" Target="../customXml/item1.xml"/><Relationship Id="rId6" Type="http://schemas.openxmlformats.org/officeDocument/2006/relationships/slide" Target="slides/slide2.xml"/><Relationship Id="rId15" Type="http://schemas.openxmlformats.org/officeDocument/2006/relationships/slide" Target="slides/slide11.xml"/><Relationship Id="rId23" Type="http://schemas.openxmlformats.org/officeDocument/2006/relationships/slide" Target="slides/slide19.xml"/><Relationship Id="rId28" Type="http://schemas.openxmlformats.org/officeDocument/2006/relationships/slide" Target="slides/slide24.xml"/><Relationship Id="rId36" Type="http://schemas.openxmlformats.org/officeDocument/2006/relationships/slide" Target="slides/slide32.xml"/><Relationship Id="rId49" Type="http://schemas.openxmlformats.org/officeDocument/2006/relationships/slide" Target="slides/slide45.xml"/><Relationship Id="rId57" Type="http://schemas.openxmlformats.org/officeDocument/2006/relationships/slide" Target="slides/slide53.xml"/><Relationship Id="rId10" Type="http://schemas.openxmlformats.org/officeDocument/2006/relationships/slide" Target="slides/slide6.xml"/><Relationship Id="rId31" Type="http://schemas.openxmlformats.org/officeDocument/2006/relationships/slide" Target="slides/slide27.xml"/><Relationship Id="rId44" Type="http://schemas.openxmlformats.org/officeDocument/2006/relationships/slide" Target="slides/slide40.xml"/><Relationship Id="rId52" Type="http://schemas.openxmlformats.org/officeDocument/2006/relationships/slide" Target="slides/slide48.xml"/><Relationship Id="rId60" Type="http://schemas.openxmlformats.org/officeDocument/2006/relationships/slide" Target="slides/slide56.xml"/><Relationship Id="rId65" Type="http://schemas.openxmlformats.org/officeDocument/2006/relationships/slide" Target="slides/slide61.xml"/><Relationship Id="rId73" Type="http://schemas.openxmlformats.org/officeDocument/2006/relationships/slide" Target="slides/slide69.xml"/><Relationship Id="rId78" Type="http://schemas.openxmlformats.org/officeDocument/2006/relationships/slide" Target="slides/slide74.xml"/><Relationship Id="rId81" Type="http://schemas.openxmlformats.org/officeDocument/2006/relationships/slide" Target="slides/slide77.xml"/><Relationship Id="rId86" Type="http://schemas.openxmlformats.org/officeDocument/2006/relationships/presProps" Target="presProps.xml"/></Relationships>
</file>

<file path=ppt/diagrams/colors1.xml><?xml version="1.0" encoding="utf-8"?>
<dgm:colorsDef xmlns:dgm="http://schemas.openxmlformats.org/drawingml/2006/diagram" xmlns:a="http://schemas.openxmlformats.org/drawingml/2006/main" uniqueId="urn:microsoft.com/office/officeart/2005/8/colors/accent1_2">
  <dgm:title val=""/>
  <dgm:desc val=""/>
  <dgm:catLst>
    <dgm:cat type="accent1" pri="11200"/>
  </dgm:catLst>
  <dgm:styleLbl name="node0">
    <dgm:fillClrLst meth="repeat">
      <a:schemeClr val="accent1"/>
    </dgm:fillClrLst>
    <dgm:linClrLst meth="repeat">
      <a:schemeClr val="lt1"/>
    </dgm:linClrLst>
    <dgm:effectClrLst/>
    <dgm:txLinClrLst/>
    <dgm:txFillClrLst/>
    <dgm:txEffectClrLst/>
  </dgm:styleLbl>
  <dgm:styleLbl name="alignNode1">
    <dgm:fillClrLst meth="repeat">
      <a:schemeClr val="accent1"/>
    </dgm:fillClrLst>
    <dgm:linClrLst meth="repeat">
      <a:schemeClr val="accent1"/>
    </dgm:linClrLst>
    <dgm:effectClrLst/>
    <dgm:txLinClrLst/>
    <dgm:txFillClrLst/>
    <dgm:txEffectClrLst/>
  </dgm:styleLbl>
  <dgm:styleLbl name="node1">
    <dgm:fillClrLst meth="repeat">
      <a:schemeClr val="accent1"/>
    </dgm:fillClrLst>
    <dgm:linClrLst meth="repeat">
      <a:schemeClr val="lt1"/>
    </dgm:linClrLst>
    <dgm:effectClrLst/>
    <dgm:txLinClrLst/>
    <dgm:txFillClrLst/>
    <dgm:txEffectClrLst/>
  </dgm:styleLbl>
  <dgm:styleLbl name="lnNode1">
    <dgm:fillClrLst meth="repeat">
      <a:schemeClr val="accent1"/>
    </dgm:fillClrLst>
    <dgm:linClrLst meth="repeat">
      <a:schemeClr val="lt1"/>
    </dgm:linClrLst>
    <dgm:effectClrLst/>
    <dgm:txLinClrLst/>
    <dgm:txFillClrLst/>
    <dgm:txEffectClrLst/>
  </dgm:styleLbl>
  <dgm:styleLbl name="vennNode1">
    <dgm:fillClrLst meth="repeat">
      <a:schemeClr val="accent1">
        <a:alpha val="50000"/>
      </a:schemeClr>
    </dgm:fillClrLst>
    <dgm:linClrLst meth="repeat">
      <a:schemeClr val="lt1"/>
    </dgm:linClrLst>
    <dgm:effectClrLst/>
    <dgm:txLinClrLst/>
    <dgm:txFillClrLst/>
    <dgm:txEffectClrLst/>
  </dgm:styleLbl>
  <dgm:styleLbl name="node2">
    <dgm:fillClrLst meth="repeat">
      <a:schemeClr val="accent1"/>
    </dgm:fillClrLst>
    <dgm:linClrLst meth="repeat">
      <a:schemeClr val="lt1"/>
    </dgm:linClrLst>
    <dgm:effectClrLst/>
    <dgm:txLinClrLst/>
    <dgm:txFillClrLst/>
    <dgm:txEffectClrLst/>
  </dgm:styleLbl>
  <dgm:styleLbl name="node3">
    <dgm:fillClrLst meth="repeat">
      <a:schemeClr val="accent1"/>
    </dgm:fillClrLst>
    <dgm:linClrLst meth="repeat">
      <a:schemeClr val="lt1"/>
    </dgm:linClrLst>
    <dgm:effectClrLst/>
    <dgm:txLinClrLst/>
    <dgm:txFillClrLst/>
    <dgm:txEffectClrLst/>
  </dgm:styleLbl>
  <dgm:styleLbl name="node4">
    <dgm:fillClrLst meth="repeat">
      <a:schemeClr val="accent1"/>
    </dgm:fillClrLst>
    <dgm:linClrLst meth="repeat">
      <a:schemeClr val="lt1"/>
    </dgm:linClrLst>
    <dgm:effectClrLst/>
    <dgm:txLinClrLst/>
    <dgm:txFillClrLst/>
    <dgm:txEffectClrLst/>
  </dgm:styleLbl>
  <dgm:styleLbl name="f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align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bgImgPlace1">
    <dgm:fillClrLst meth="repeat">
      <a:schemeClr val="accent1">
        <a:tint val="50000"/>
      </a:schemeClr>
    </dgm:fillClrLst>
    <dgm:linClrLst meth="repeat">
      <a:schemeClr val="lt1"/>
    </dgm:linClrLst>
    <dgm:effectClrLst/>
    <dgm:txLinClrLst/>
    <dgm:txFillClrLst meth="repeat">
      <a:schemeClr val="lt1"/>
    </dgm:txFillClrLst>
    <dgm:txEffectClrLst/>
  </dgm:styleLbl>
  <dgm:styleLbl name="sibTrans2D1">
    <dgm:fillClrLst meth="repeat">
      <a:schemeClr val="accent1">
        <a:tint val="60000"/>
      </a:schemeClr>
    </dgm:fillClrLst>
    <dgm:linClrLst meth="repeat">
      <a:schemeClr val="accent1">
        <a:tint val="60000"/>
      </a:schemeClr>
    </dgm:linClrLst>
    <dgm:effectClrLst/>
    <dgm:txLinClrLst/>
    <dgm:txFillClrLst/>
    <dgm:txEffectClrLst/>
  </dgm:styleLbl>
  <dgm:styleLbl name="fgSibTrans2D1">
    <dgm:fillClrLst meth="repeat">
      <a:schemeClr val="accent1">
        <a:tint val="60000"/>
      </a:schemeClr>
    </dgm:fillClrLst>
    <dgm:linClrLst meth="repeat">
      <a:schemeClr val="accent1">
        <a:tint val="60000"/>
      </a:schemeClr>
    </dgm:linClrLst>
    <dgm:effectClrLst/>
    <dgm:txLinClrLst/>
    <dgm:txFillClrLst/>
    <dgm:txEffectClrLst/>
  </dgm:styleLbl>
  <dgm:styleLbl name="bgSibTrans2D1">
    <dgm:fillClrLst meth="repeat">
      <a:schemeClr val="accent1">
        <a:tint val="60000"/>
      </a:schemeClr>
    </dgm:fillClrLst>
    <dgm:linClrLst meth="repeat">
      <a:schemeClr val="accent1">
        <a:tint val="60000"/>
      </a:schemeClr>
    </dgm:linClrLst>
    <dgm:effectClrLst/>
    <dgm:txLinClrLst/>
    <dgm:txFillClrLst/>
    <dgm:txEffectClrLst/>
  </dgm:styleLbl>
  <dgm:styleLbl name="sibTrans1D1">
    <dgm:fillClrLst meth="repeat">
      <a:schemeClr val="accent1"/>
    </dgm:fillClrLst>
    <dgm:linClrLst meth="repeat">
      <a:schemeClr val="accent1"/>
    </dgm:linClrLst>
    <dgm:effectClrLst/>
    <dgm:txLinClrLst/>
    <dgm:txFillClrLst meth="repeat">
      <a:schemeClr val="tx1"/>
    </dgm:txFillClrLst>
    <dgm:txEffectClrLst/>
  </dgm:styleLbl>
  <dgm:styleLbl name="callout">
    <dgm:fillClrLst meth="repeat">
      <a:schemeClr val="accent1"/>
    </dgm:fillClrLst>
    <dgm:linClrLst meth="repeat">
      <a:schemeClr val="accent1">
        <a:tint val="50000"/>
      </a:schemeClr>
    </dgm:linClrLst>
    <dgm:effectClrLst/>
    <dgm:txLinClrLst/>
    <dgm:txFillClrLst meth="repeat">
      <a:schemeClr val="tx1"/>
    </dgm:txFillClrLst>
    <dgm:txEffectClrLst/>
  </dgm:styleLbl>
  <dgm:styleLbl name="asst0">
    <dgm:fillClrLst meth="repeat">
      <a:schemeClr val="accent1"/>
    </dgm:fillClrLst>
    <dgm:linClrLst meth="repeat">
      <a:schemeClr val="lt1"/>
    </dgm:linClrLst>
    <dgm:effectClrLst/>
    <dgm:txLinClrLst/>
    <dgm:txFillClrLst/>
    <dgm:txEffectClrLst/>
  </dgm:styleLbl>
  <dgm:styleLbl name="asst1">
    <dgm:fillClrLst meth="repeat">
      <a:schemeClr val="accent1"/>
    </dgm:fillClrLst>
    <dgm:linClrLst meth="repeat">
      <a:schemeClr val="lt1"/>
    </dgm:linClrLst>
    <dgm:effectClrLst/>
    <dgm:txLinClrLst/>
    <dgm:txFillClrLst/>
    <dgm:txEffectClrLst/>
  </dgm:styleLbl>
  <dgm:styleLbl name="asst2">
    <dgm:fillClrLst meth="repeat">
      <a:schemeClr val="accent1"/>
    </dgm:fillClrLst>
    <dgm:linClrLst meth="repeat">
      <a:schemeClr val="lt1"/>
    </dgm:linClrLst>
    <dgm:effectClrLst/>
    <dgm:txLinClrLst/>
    <dgm:txFillClrLst/>
    <dgm:txEffectClrLst/>
  </dgm:styleLbl>
  <dgm:styleLbl name="asst3">
    <dgm:fillClrLst meth="repeat">
      <a:schemeClr val="accent1"/>
    </dgm:fillClrLst>
    <dgm:linClrLst meth="repeat">
      <a:schemeClr val="lt1"/>
    </dgm:linClrLst>
    <dgm:effectClrLst/>
    <dgm:txLinClrLst/>
    <dgm:txFillClrLst/>
    <dgm:txEffectClrLst/>
  </dgm:styleLbl>
  <dgm:styleLbl name="asst4">
    <dgm:fillClrLst meth="repeat">
      <a:schemeClr val="accent1"/>
    </dgm:fillClrLst>
    <dgm:linClrLst meth="repeat">
      <a:schemeClr val="lt1"/>
    </dgm:linClrLst>
    <dgm:effectClrLst/>
    <dgm:txLinClrLst/>
    <dgm:txFillClrLst/>
    <dgm:txEffectClrLst/>
  </dgm:styleLbl>
  <dgm:styleLbl name="parChTrans2D1">
    <dgm:fillClrLst meth="repeat">
      <a:schemeClr val="accent1">
        <a:tint val="60000"/>
      </a:schemeClr>
    </dgm:fillClrLst>
    <dgm:linClrLst meth="repeat">
      <a:schemeClr val="accent1">
        <a:tint val="60000"/>
      </a:schemeClr>
    </dgm:linClrLst>
    <dgm:effectClrLst/>
    <dgm:txLinClrLst/>
    <dgm:txFillClrLst meth="repeat">
      <a:schemeClr val="lt1"/>
    </dgm:txFillClrLst>
    <dgm:txEffectClrLst/>
  </dgm:styleLbl>
  <dgm:styleLbl name="parChTrans2D2">
    <dgm:fillClrLst meth="repeat">
      <a:schemeClr val="accent1"/>
    </dgm:fillClrLst>
    <dgm:linClrLst meth="repeat">
      <a:schemeClr val="accent1"/>
    </dgm:linClrLst>
    <dgm:effectClrLst/>
    <dgm:txLinClrLst/>
    <dgm:txFillClrLst meth="repeat">
      <a:schemeClr val="lt1"/>
    </dgm:txFillClrLst>
    <dgm:txEffectClrLst/>
  </dgm:styleLbl>
  <dgm:styleLbl name="parChTrans2D3">
    <dgm:fillClrLst meth="repeat">
      <a:schemeClr val="accent1"/>
    </dgm:fillClrLst>
    <dgm:linClrLst meth="repeat">
      <a:schemeClr val="accent1"/>
    </dgm:linClrLst>
    <dgm:effectClrLst/>
    <dgm:txLinClrLst/>
    <dgm:txFillClrLst meth="repeat">
      <a:schemeClr val="lt1"/>
    </dgm:txFillClrLst>
    <dgm:txEffectClrLst/>
  </dgm:styleLbl>
  <dgm:styleLbl name="parChTrans2D4">
    <dgm:fillClrLst meth="repeat">
      <a:schemeClr val="accent1"/>
    </dgm:fillClrLst>
    <dgm:linClrLst meth="repeat">
      <a:schemeClr val="accent1"/>
    </dgm:linClrLst>
    <dgm:effectClrLst/>
    <dgm:txLinClrLst/>
    <dgm:txFillClrLst meth="repeat">
      <a:schemeClr val="lt1"/>
    </dgm:txFillClrLst>
    <dgm:txEffectClrLst/>
  </dgm:styleLbl>
  <dgm:styleLbl name="parChTrans1D1">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2">
    <dgm:fillClrLst meth="repeat">
      <a:schemeClr val="accent1"/>
    </dgm:fillClrLst>
    <dgm:linClrLst meth="repeat">
      <a:schemeClr val="accent1">
        <a:shade val="60000"/>
      </a:schemeClr>
    </dgm:linClrLst>
    <dgm:effectClrLst/>
    <dgm:txLinClrLst/>
    <dgm:txFillClrLst meth="repeat">
      <a:schemeClr val="tx1"/>
    </dgm:txFillClrLst>
    <dgm:txEffectClrLst/>
  </dgm:styleLbl>
  <dgm:styleLbl name="parChTrans1D3">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parChTrans1D4">
    <dgm:fillClrLst meth="repeat">
      <a:schemeClr val="accent1"/>
    </dgm:fillClrLst>
    <dgm:linClrLst meth="repeat">
      <a:schemeClr val="accent1">
        <a:shade val="80000"/>
      </a:schemeClr>
    </dgm:linClrLst>
    <dgm:effectClrLst/>
    <dgm:txLinClrLst/>
    <dgm:txFillClrLst meth="repeat">
      <a:schemeClr val="tx1"/>
    </dgm:txFillClrLst>
    <dgm:txEffectClrLst/>
  </dgm:styleLbl>
  <dgm:styleLbl name="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conF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align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trAlignAcc1">
    <dgm:fillClrLst meth="repeat">
      <a:schemeClr val="lt1">
        <a:alpha val="40000"/>
      </a:schemeClr>
    </dgm:fillClrLst>
    <dgm:linClrLst meth="repeat">
      <a:schemeClr val="accent1"/>
    </dgm:linClrLst>
    <dgm:effectClrLst/>
    <dgm:txLinClrLst/>
    <dgm:txFillClrLst meth="repeat">
      <a:schemeClr val="dk1"/>
    </dgm:txFillClrLst>
    <dgm:txEffectClrLst/>
  </dgm:styleLbl>
  <dgm:styleLbl name="bgAcc1">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solidFgAcc1">
    <dgm:fillClrLst meth="repeat">
      <a:schemeClr val="lt1"/>
    </dgm:fillClrLst>
    <dgm:linClrLst meth="repeat">
      <a:schemeClr val="accent1"/>
    </dgm:linClrLst>
    <dgm:effectClrLst/>
    <dgm:txLinClrLst/>
    <dgm:txFillClrLst meth="repeat">
      <a:schemeClr val="dk1"/>
    </dgm:txFillClrLst>
    <dgm:txEffectClrLst/>
  </dgm:styleLbl>
  <dgm:styleLbl name="solidAlignAcc1">
    <dgm:fillClrLst meth="repeat">
      <a:schemeClr val="lt1"/>
    </dgm:fillClrLst>
    <dgm:linClrLst meth="repeat">
      <a:schemeClr val="accent1"/>
    </dgm:linClrLst>
    <dgm:effectClrLst/>
    <dgm:txLinClrLst/>
    <dgm:txFillClrLst meth="repeat">
      <a:schemeClr val="dk1"/>
    </dgm:txFillClrLst>
    <dgm:txEffectClrLst/>
  </dgm:styleLbl>
  <dgm:styleLbl name="solidBgAcc1">
    <dgm:fillClrLst meth="repeat">
      <a:schemeClr val="lt1"/>
    </dgm:fillClrLst>
    <dgm:linClrLst meth="repeat">
      <a:schemeClr val="accent1"/>
    </dgm:linClrLst>
    <dgm:effectClrLst/>
    <dgm:txLinClrLst/>
    <dgm:txFillClrLst meth="repeat">
      <a:schemeClr val="dk1"/>
    </dgm:txFillClrLst>
    <dgm:txEffectClrLst/>
  </dgm:styleLbl>
  <dgm:styleLbl name="f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align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bgAccFollowNode1">
    <dgm:fillClrLst meth="repeat">
      <a:schemeClr val="accent1">
        <a:alpha val="90000"/>
        <a:tint val="40000"/>
      </a:schemeClr>
    </dgm:fillClrLst>
    <dgm:linClrLst meth="repeat">
      <a:schemeClr val="accent1">
        <a:alpha val="90000"/>
        <a:tint val="40000"/>
      </a:schemeClr>
    </dgm:linClrLst>
    <dgm:effectClrLst/>
    <dgm:txLinClrLst/>
    <dgm:txFillClrLst meth="repeat">
      <a:schemeClr val="dk1"/>
    </dgm:txFillClrLst>
    <dgm:txEffectClrLst/>
  </dgm:styleLbl>
  <dgm:styleLbl name="fgAcc0">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2">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3">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fgAcc4">
    <dgm:fillClrLst meth="repeat">
      <a:schemeClr val="lt1">
        <a:alpha val="90000"/>
      </a:schemeClr>
    </dgm:fillClrLst>
    <dgm:linClrLst meth="repeat">
      <a:schemeClr val="accent1"/>
    </dgm:linClrLst>
    <dgm:effectClrLst/>
    <dgm:txLinClrLst/>
    <dgm:txFillClrLst meth="repeat">
      <a:schemeClr val="dk1"/>
    </dgm:txFillClrLst>
    <dgm:txEffectClrLst/>
  </dgm:styleLbl>
  <dgm:styleLbl name="bgShp">
    <dgm:fillClrLst meth="repeat">
      <a:schemeClr val="accent1">
        <a:tint val="40000"/>
      </a:schemeClr>
    </dgm:fillClrLst>
    <dgm:linClrLst meth="repeat">
      <a:schemeClr val="accent1"/>
    </dgm:linClrLst>
    <dgm:effectClrLst/>
    <dgm:txLinClrLst/>
    <dgm:txFillClrLst meth="repeat">
      <a:schemeClr val="dk1"/>
    </dgm:txFillClrLst>
    <dgm:txEffectClrLst/>
  </dgm:styleLbl>
  <dgm:styleLbl name="dkBgShp">
    <dgm:fillClrLst meth="repeat">
      <a:schemeClr val="accent1">
        <a:shade val="80000"/>
      </a:schemeClr>
    </dgm:fillClrLst>
    <dgm:linClrLst meth="repeat">
      <a:schemeClr val="accent1"/>
    </dgm:linClrLst>
    <dgm:effectClrLst/>
    <dgm:txLinClrLst/>
    <dgm:txFillClrLst meth="repeat">
      <a:schemeClr val="lt1"/>
    </dgm:txFillClrLst>
    <dgm:txEffectClrLst/>
  </dgm:styleLbl>
  <dgm:styleLbl name="trBgShp">
    <dgm:fillClrLst meth="repeat">
      <a:schemeClr val="accent1">
        <a:tint val="50000"/>
        <a:alpha val="40000"/>
      </a:schemeClr>
    </dgm:fillClrLst>
    <dgm:linClrLst meth="repeat">
      <a:schemeClr val="accent1"/>
    </dgm:linClrLst>
    <dgm:effectClrLst/>
    <dgm:txLinClrLst/>
    <dgm:txFillClrLst meth="repeat">
      <a:schemeClr val="lt1"/>
    </dgm:txFillClrLst>
    <dgm:txEffectClrLst/>
  </dgm:styleLbl>
  <dgm:styleLbl name="fgShp">
    <dgm:fillClrLst meth="repeat">
      <a:schemeClr val="accent1">
        <a:tint val="60000"/>
      </a:schemeClr>
    </dgm:fillClrLst>
    <dgm:linClrLst meth="repeat">
      <a:schemeClr val="lt1"/>
    </dgm:linClrLst>
    <dgm:effectClrLst/>
    <dgm:txLinClrLst/>
    <dgm:txFillClrLst meth="repeat">
      <a:schemeClr val="dk1"/>
    </dgm:txFillClrLst>
    <dgm:txEffectClrLst/>
  </dgm:styleLbl>
  <dgm:styleLbl name="revTx">
    <dgm:fillClrLst meth="repeat">
      <a:schemeClr val="lt1">
        <a:alpha val="0"/>
      </a:schemeClr>
    </dgm:fillClrLst>
    <dgm:linClrLst meth="repeat">
      <a:schemeClr val="dk1">
        <a:alpha val="0"/>
      </a:schemeClr>
    </dgm:linClrLst>
    <dgm:effectClrLst/>
    <dgm:txLinClrLst/>
    <dgm:txFillClrLst meth="repeat">
      <a:schemeClr val="tx1"/>
    </dgm:txFillClrLst>
    <dgm:txEffectClrLst/>
  </dgm:styleLbl>
</dgm:colorsDef>
</file>

<file path=ppt/diagrams/data1.xml><?xml version="1.0" encoding="utf-8"?>
<dgm:dataModel xmlns:dgm="http://schemas.openxmlformats.org/drawingml/2006/diagram" xmlns:a="http://schemas.openxmlformats.org/drawingml/2006/main">
  <dgm:ptLst>
    <dgm:pt modelId="{C494C503-D434-41E2-B0C0-1D01A1FF560C}" type="doc">
      <dgm:prSet loTypeId="urn:microsoft.com/office/officeart/2005/8/layout/process1" loCatId="process" qsTypeId="urn:microsoft.com/office/officeart/2005/8/quickstyle/simple1" qsCatId="simple" csTypeId="urn:microsoft.com/office/officeart/2005/8/colors/accent1_2" csCatId="accent1" phldr="1"/>
      <dgm:spPr/>
    </dgm:pt>
    <dgm:pt modelId="{23A2AEB3-D732-4E2C-9474-9001DCDA60D4}">
      <dgm:prSet phldrT="[Text]" custT="1"/>
      <dgm:spPr/>
      <dgm:t>
        <a:bodyPr/>
        <a:lstStyle/>
        <a:p>
          <a:r>
            <a:rPr lang="en-GB" sz="2400"/>
            <a:t>Non-Supporters</a:t>
          </a:r>
        </a:p>
        <a:p>
          <a:r>
            <a:rPr lang="en-GB" sz="2400"/>
            <a:t>Pre-Radicalisation</a:t>
          </a:r>
        </a:p>
        <a:p>
          <a:endParaRPr lang="en-GB" sz="2400"/>
        </a:p>
      </dgm:t>
    </dgm:pt>
    <dgm:pt modelId="{6DA0FED4-0D23-4656-ADE4-ED72CB297D1D}" type="parTrans" cxnId="{C9D7D4EA-0C31-4FD7-BC6F-320D495ABEC6}">
      <dgm:prSet/>
      <dgm:spPr/>
      <dgm:t>
        <a:bodyPr/>
        <a:lstStyle/>
        <a:p>
          <a:endParaRPr lang="en-GB"/>
        </a:p>
      </dgm:t>
    </dgm:pt>
    <dgm:pt modelId="{CB03430A-441A-42FC-A4D3-294BDF3C81D7}" type="sibTrans" cxnId="{C9D7D4EA-0C31-4FD7-BC6F-320D495ABEC6}">
      <dgm:prSet/>
      <dgm:spPr/>
      <dgm:t>
        <a:bodyPr/>
        <a:lstStyle/>
        <a:p>
          <a:pPr>
            <a:lnSpc>
              <a:spcPct val="100000"/>
            </a:lnSpc>
          </a:pPr>
          <a:endParaRPr lang="en-GB"/>
        </a:p>
      </dgm:t>
    </dgm:pt>
    <dgm:pt modelId="{A742C0D4-7930-41E4-9AC9-0EBC89183407}">
      <dgm:prSet phldrT="[Text]" custT="1"/>
      <dgm:spPr/>
      <dgm:t>
        <a:bodyPr/>
        <a:lstStyle/>
        <a:p>
          <a:r>
            <a:rPr lang="en-GB" sz="2400"/>
            <a:t>Soft-Supporters</a:t>
          </a:r>
        </a:p>
        <a:p>
          <a:r>
            <a:rPr lang="en-GB" sz="2400"/>
            <a:t>Conversion and Identification with Islam</a:t>
          </a:r>
        </a:p>
      </dgm:t>
    </dgm:pt>
    <dgm:pt modelId="{3854B521-8F2D-4B2E-9ACD-99706AF0F6A9}" type="parTrans" cxnId="{09BD8253-E95C-4D9C-8245-162FD7F1CD22}">
      <dgm:prSet/>
      <dgm:spPr/>
      <dgm:t>
        <a:bodyPr/>
        <a:lstStyle/>
        <a:p>
          <a:endParaRPr lang="en-GB"/>
        </a:p>
      </dgm:t>
    </dgm:pt>
    <dgm:pt modelId="{EF02381A-1E8E-47E0-B360-115C8A8A9B8E}" type="sibTrans" cxnId="{09BD8253-E95C-4D9C-8245-162FD7F1CD22}">
      <dgm:prSet/>
      <dgm:spPr/>
      <dgm:t>
        <a:bodyPr/>
        <a:lstStyle/>
        <a:p>
          <a:pPr>
            <a:lnSpc>
              <a:spcPct val="100000"/>
            </a:lnSpc>
          </a:pPr>
          <a:endParaRPr lang="en-GB"/>
        </a:p>
      </dgm:t>
    </dgm:pt>
    <dgm:pt modelId="{09D68807-4B1B-46C8-A876-B210C2EABEAD}">
      <dgm:prSet phldrT="[Text]" custT="1"/>
      <dgm:spPr/>
      <dgm:t>
        <a:bodyPr/>
        <a:lstStyle/>
        <a:p>
          <a:r>
            <a:rPr lang="en-GB" sz="2400"/>
            <a:t>Hard-Supporters</a:t>
          </a:r>
        </a:p>
        <a:p>
          <a:r>
            <a:rPr lang="en-GB" sz="2400"/>
            <a:t>Acts of Terrorism</a:t>
          </a:r>
        </a:p>
      </dgm:t>
    </dgm:pt>
    <dgm:pt modelId="{50E4E480-888B-429C-9DA4-720791E515B1}" type="parTrans" cxnId="{79DB57F8-6171-45DB-856F-5B54FCE21C71}">
      <dgm:prSet/>
      <dgm:spPr/>
      <dgm:t>
        <a:bodyPr/>
        <a:lstStyle/>
        <a:p>
          <a:endParaRPr lang="en-GB"/>
        </a:p>
      </dgm:t>
    </dgm:pt>
    <dgm:pt modelId="{1E5A4003-01A3-4C92-B467-EB75FADE8742}" type="sibTrans" cxnId="{79DB57F8-6171-45DB-856F-5B54FCE21C71}">
      <dgm:prSet/>
      <dgm:spPr/>
      <dgm:t>
        <a:bodyPr/>
        <a:lstStyle/>
        <a:p>
          <a:endParaRPr lang="en-GB"/>
        </a:p>
      </dgm:t>
    </dgm:pt>
    <dgm:pt modelId="{9EEFFA24-508B-43B3-81EB-15B5A79D3EA9}" type="pres">
      <dgm:prSet presAssocID="{C494C503-D434-41E2-B0C0-1D01A1FF560C}" presName="Name0" presStyleCnt="0">
        <dgm:presLayoutVars>
          <dgm:dir/>
          <dgm:resizeHandles val="exact"/>
        </dgm:presLayoutVars>
      </dgm:prSet>
      <dgm:spPr/>
    </dgm:pt>
    <dgm:pt modelId="{CB00A96B-1CDD-45DF-9556-412D3419AAE8}" type="pres">
      <dgm:prSet presAssocID="{23A2AEB3-D732-4E2C-9474-9001DCDA60D4}" presName="node" presStyleLbl="node1" presStyleIdx="0" presStyleCnt="3" custScaleX="176683" custLinFactNeighborX="25511">
        <dgm:presLayoutVars>
          <dgm:bulletEnabled val="1"/>
        </dgm:presLayoutVars>
      </dgm:prSet>
      <dgm:spPr/>
    </dgm:pt>
    <dgm:pt modelId="{8CC129F6-466E-4406-8387-1B786E3C03E1}" type="pres">
      <dgm:prSet presAssocID="{CB03430A-441A-42FC-A4D3-294BDF3C81D7}" presName="sibTrans" presStyleLbl="sibTrans2D1" presStyleIdx="0" presStyleCnt="2"/>
      <dgm:spPr/>
    </dgm:pt>
    <dgm:pt modelId="{14B201A2-A559-4ABA-B68F-AA62DE9ABF59}" type="pres">
      <dgm:prSet presAssocID="{CB03430A-441A-42FC-A4D3-294BDF3C81D7}" presName="connectorText" presStyleLbl="sibTrans2D1" presStyleIdx="0" presStyleCnt="2"/>
      <dgm:spPr/>
    </dgm:pt>
    <dgm:pt modelId="{E5EBB694-C681-4C34-8751-5E48D780A924}" type="pres">
      <dgm:prSet presAssocID="{A742C0D4-7930-41E4-9AC9-0EBC89183407}" presName="node" presStyleLbl="node1" presStyleIdx="1" presStyleCnt="3" custScaleX="176312" custLinFactNeighborX="-12755">
        <dgm:presLayoutVars>
          <dgm:bulletEnabled val="1"/>
        </dgm:presLayoutVars>
      </dgm:prSet>
      <dgm:spPr/>
    </dgm:pt>
    <dgm:pt modelId="{B35E52ED-AE79-48FE-A4DF-257BA34B5749}" type="pres">
      <dgm:prSet presAssocID="{EF02381A-1E8E-47E0-B360-115C8A8A9B8E}" presName="sibTrans" presStyleLbl="sibTrans2D1" presStyleIdx="1" presStyleCnt="2"/>
      <dgm:spPr/>
    </dgm:pt>
    <dgm:pt modelId="{8A0B4C69-1071-4966-9451-D435773EF955}" type="pres">
      <dgm:prSet presAssocID="{EF02381A-1E8E-47E0-B360-115C8A8A9B8E}" presName="connectorText" presStyleLbl="sibTrans2D1" presStyleIdx="1" presStyleCnt="2"/>
      <dgm:spPr/>
    </dgm:pt>
    <dgm:pt modelId="{2E6AA1DA-78D4-4976-9F68-49EE7037A82E}" type="pres">
      <dgm:prSet presAssocID="{09D68807-4B1B-46C8-A876-B210C2EABEAD}" presName="node" presStyleLbl="node1" presStyleIdx="2" presStyleCnt="3" custScaleX="176344" custLinFactNeighborX="-25511">
        <dgm:presLayoutVars>
          <dgm:bulletEnabled val="1"/>
        </dgm:presLayoutVars>
      </dgm:prSet>
      <dgm:spPr/>
    </dgm:pt>
  </dgm:ptLst>
  <dgm:cxnLst>
    <dgm:cxn modelId="{35EEEC0F-FC79-4F04-AF91-6D09B2C0C353}" type="presOf" srcId="{EF02381A-1E8E-47E0-B360-115C8A8A9B8E}" destId="{8A0B4C69-1071-4966-9451-D435773EF955}" srcOrd="1" destOrd="0" presId="urn:microsoft.com/office/officeart/2005/8/layout/process1"/>
    <dgm:cxn modelId="{6ABA0419-2C56-4F95-8586-0E42648DEDCD}" type="presOf" srcId="{23A2AEB3-D732-4E2C-9474-9001DCDA60D4}" destId="{CB00A96B-1CDD-45DF-9556-412D3419AAE8}" srcOrd="0" destOrd="0" presId="urn:microsoft.com/office/officeart/2005/8/layout/process1"/>
    <dgm:cxn modelId="{D2234C2F-7EC0-4497-B444-B878A22FC5A6}" type="presOf" srcId="{EF02381A-1E8E-47E0-B360-115C8A8A9B8E}" destId="{B35E52ED-AE79-48FE-A4DF-257BA34B5749}" srcOrd="0" destOrd="0" presId="urn:microsoft.com/office/officeart/2005/8/layout/process1"/>
    <dgm:cxn modelId="{7DF13F40-41D8-4F8D-8AD2-5E9730CD5EBA}" type="presOf" srcId="{09D68807-4B1B-46C8-A876-B210C2EABEAD}" destId="{2E6AA1DA-78D4-4976-9F68-49EE7037A82E}" srcOrd="0" destOrd="0" presId="urn:microsoft.com/office/officeart/2005/8/layout/process1"/>
    <dgm:cxn modelId="{09BD8253-E95C-4D9C-8245-162FD7F1CD22}" srcId="{C494C503-D434-41E2-B0C0-1D01A1FF560C}" destId="{A742C0D4-7930-41E4-9AC9-0EBC89183407}" srcOrd="1" destOrd="0" parTransId="{3854B521-8F2D-4B2E-9ACD-99706AF0F6A9}" sibTransId="{EF02381A-1E8E-47E0-B360-115C8A8A9B8E}"/>
    <dgm:cxn modelId="{712FB899-B659-45BF-A59A-6E652DA99E27}" type="presOf" srcId="{A742C0D4-7930-41E4-9AC9-0EBC89183407}" destId="{E5EBB694-C681-4C34-8751-5E48D780A924}" srcOrd="0" destOrd="0" presId="urn:microsoft.com/office/officeart/2005/8/layout/process1"/>
    <dgm:cxn modelId="{1BB40ED4-BE9E-4C79-8886-3BCB64A67186}" type="presOf" srcId="{C494C503-D434-41E2-B0C0-1D01A1FF560C}" destId="{9EEFFA24-508B-43B3-81EB-15B5A79D3EA9}" srcOrd="0" destOrd="0" presId="urn:microsoft.com/office/officeart/2005/8/layout/process1"/>
    <dgm:cxn modelId="{A5204DE9-488A-49A5-84FF-A7AB962C451F}" type="presOf" srcId="{CB03430A-441A-42FC-A4D3-294BDF3C81D7}" destId="{14B201A2-A559-4ABA-B68F-AA62DE9ABF59}" srcOrd="1" destOrd="0" presId="urn:microsoft.com/office/officeart/2005/8/layout/process1"/>
    <dgm:cxn modelId="{C9D7D4EA-0C31-4FD7-BC6F-320D495ABEC6}" srcId="{C494C503-D434-41E2-B0C0-1D01A1FF560C}" destId="{23A2AEB3-D732-4E2C-9474-9001DCDA60D4}" srcOrd="0" destOrd="0" parTransId="{6DA0FED4-0D23-4656-ADE4-ED72CB297D1D}" sibTransId="{CB03430A-441A-42FC-A4D3-294BDF3C81D7}"/>
    <dgm:cxn modelId="{A2CDA8EF-835D-43FD-BB8E-740A40A37CBD}" type="presOf" srcId="{CB03430A-441A-42FC-A4D3-294BDF3C81D7}" destId="{8CC129F6-466E-4406-8387-1B786E3C03E1}" srcOrd="0" destOrd="0" presId="urn:microsoft.com/office/officeart/2005/8/layout/process1"/>
    <dgm:cxn modelId="{79DB57F8-6171-45DB-856F-5B54FCE21C71}" srcId="{C494C503-D434-41E2-B0C0-1D01A1FF560C}" destId="{09D68807-4B1B-46C8-A876-B210C2EABEAD}" srcOrd="2" destOrd="0" parTransId="{50E4E480-888B-429C-9DA4-720791E515B1}" sibTransId="{1E5A4003-01A3-4C92-B467-EB75FADE8742}"/>
    <dgm:cxn modelId="{8773BAC3-12EA-4AB8-A2F6-362944BAB285}" type="presParOf" srcId="{9EEFFA24-508B-43B3-81EB-15B5A79D3EA9}" destId="{CB00A96B-1CDD-45DF-9556-412D3419AAE8}" srcOrd="0" destOrd="0" presId="urn:microsoft.com/office/officeart/2005/8/layout/process1"/>
    <dgm:cxn modelId="{8140199D-66F3-47F6-B8FF-CC4FAC6B68FB}" type="presParOf" srcId="{9EEFFA24-508B-43B3-81EB-15B5A79D3EA9}" destId="{8CC129F6-466E-4406-8387-1B786E3C03E1}" srcOrd="1" destOrd="0" presId="urn:microsoft.com/office/officeart/2005/8/layout/process1"/>
    <dgm:cxn modelId="{59EDBCE0-E3CF-41D1-9F36-34FB756F448E}" type="presParOf" srcId="{8CC129F6-466E-4406-8387-1B786E3C03E1}" destId="{14B201A2-A559-4ABA-B68F-AA62DE9ABF59}" srcOrd="0" destOrd="0" presId="urn:microsoft.com/office/officeart/2005/8/layout/process1"/>
    <dgm:cxn modelId="{E2791A91-7994-461E-BF13-5477CCB8F650}" type="presParOf" srcId="{9EEFFA24-508B-43B3-81EB-15B5A79D3EA9}" destId="{E5EBB694-C681-4C34-8751-5E48D780A924}" srcOrd="2" destOrd="0" presId="urn:microsoft.com/office/officeart/2005/8/layout/process1"/>
    <dgm:cxn modelId="{927EEF3F-49A8-41C1-A202-9012EBC635F3}" type="presParOf" srcId="{9EEFFA24-508B-43B3-81EB-15B5A79D3EA9}" destId="{B35E52ED-AE79-48FE-A4DF-257BA34B5749}" srcOrd="3" destOrd="0" presId="urn:microsoft.com/office/officeart/2005/8/layout/process1"/>
    <dgm:cxn modelId="{0B5527C7-4CEB-46B7-930D-7685DBF0D1A7}" type="presParOf" srcId="{B35E52ED-AE79-48FE-A4DF-257BA34B5749}" destId="{8A0B4C69-1071-4966-9451-D435773EF955}" srcOrd="0" destOrd="0" presId="urn:microsoft.com/office/officeart/2005/8/layout/process1"/>
    <dgm:cxn modelId="{B9DF8A01-5A9D-43E1-A31D-67B65C222DA2}" type="presParOf" srcId="{9EEFFA24-508B-43B3-81EB-15B5A79D3EA9}" destId="{2E6AA1DA-78D4-4976-9F68-49EE7037A82E}" srcOrd="4" destOrd="0" presId="urn:microsoft.com/office/officeart/2005/8/layout/process1"/>
  </dgm:cxnLst>
  <dgm:bg/>
  <dgm:whole/>
  <dgm:extLst>
    <a:ext uri="http://schemas.microsoft.com/office/drawing/2008/diagram">
      <dsp:dataModelExt xmlns:dsp="http://schemas.microsoft.com/office/drawing/2008/diagram" relId="rId7" minVer="http://schemas.openxmlformats.org/drawingml/2006/diagram"/>
    </a:ext>
  </dgm:extLst>
</dgm:dataModel>
</file>

<file path=ppt/diagrams/drawing1.xml><?xml version="1.0" encoding="utf-8"?>
<dsp:drawing xmlns:dgm="http://schemas.openxmlformats.org/drawingml/2006/diagram" xmlns:dsp="http://schemas.microsoft.com/office/drawing/2008/diagram" xmlns:a="http://schemas.openxmlformats.org/drawingml/2006/main">
  <dsp:spTree>
    <dsp:nvGrpSpPr>
      <dsp:cNvPr id="0" name=""/>
      <dsp:cNvGrpSpPr/>
    </dsp:nvGrpSpPr>
    <dsp:grpSpPr/>
    <dsp:sp modelId="{CB00A96B-1CDD-45DF-9556-412D3419AAE8}">
      <dsp:nvSpPr>
        <dsp:cNvPr id="0" name=""/>
        <dsp:cNvSpPr/>
      </dsp:nvSpPr>
      <dsp:spPr>
        <a:xfrm>
          <a:off x="148365" y="547701"/>
          <a:ext cx="2474213" cy="24883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Non-Supporters</a:t>
          </a:r>
        </a:p>
        <a:p>
          <a:pPr marL="0" lvl="0" indent="0" algn="ctr" defTabSz="1066800">
            <a:lnSpc>
              <a:spcPct val="90000"/>
            </a:lnSpc>
            <a:spcBef>
              <a:spcPct val="0"/>
            </a:spcBef>
            <a:spcAft>
              <a:spcPct val="35000"/>
            </a:spcAft>
            <a:buNone/>
          </a:pPr>
          <a:r>
            <a:rPr lang="en-GB" sz="2400" kern="1200"/>
            <a:t>Pre-Radicalisation</a:t>
          </a:r>
        </a:p>
        <a:p>
          <a:pPr marL="0" lvl="0" indent="0" algn="ctr" defTabSz="1066800">
            <a:lnSpc>
              <a:spcPct val="90000"/>
            </a:lnSpc>
            <a:spcBef>
              <a:spcPct val="0"/>
            </a:spcBef>
            <a:spcAft>
              <a:spcPct val="35000"/>
            </a:spcAft>
            <a:buNone/>
          </a:pPr>
          <a:endParaRPr lang="en-GB" sz="2400" kern="1200"/>
        </a:p>
      </dsp:txBody>
      <dsp:txXfrm>
        <a:off x="220832" y="620168"/>
        <a:ext cx="2329279" cy="2343444"/>
      </dsp:txXfrm>
    </dsp:sp>
    <dsp:sp modelId="{8CC129F6-466E-4406-8387-1B786E3C03E1}">
      <dsp:nvSpPr>
        <dsp:cNvPr id="0" name=""/>
        <dsp:cNvSpPr/>
      </dsp:nvSpPr>
      <dsp:spPr>
        <a:xfrm>
          <a:off x="2709029" y="1618244"/>
          <a:ext cx="183274" cy="3472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100000"/>
            </a:lnSpc>
            <a:spcBef>
              <a:spcPct val="0"/>
            </a:spcBef>
            <a:spcAft>
              <a:spcPct val="35000"/>
            </a:spcAft>
            <a:buNone/>
          </a:pPr>
          <a:endParaRPr lang="en-GB" sz="1200" kern="1200"/>
        </a:p>
      </dsp:txBody>
      <dsp:txXfrm>
        <a:off x="2709029" y="1687702"/>
        <a:ext cx="128292" cy="208375"/>
      </dsp:txXfrm>
    </dsp:sp>
    <dsp:sp modelId="{E5EBB694-C681-4C34-8751-5E48D780A924}">
      <dsp:nvSpPr>
        <dsp:cNvPr id="0" name=""/>
        <dsp:cNvSpPr/>
      </dsp:nvSpPr>
      <dsp:spPr>
        <a:xfrm>
          <a:off x="2968380" y="547701"/>
          <a:ext cx="2469018" cy="24883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Soft-Supporters</a:t>
          </a:r>
        </a:p>
        <a:p>
          <a:pPr marL="0" lvl="0" indent="0" algn="ctr" defTabSz="1066800">
            <a:lnSpc>
              <a:spcPct val="90000"/>
            </a:lnSpc>
            <a:spcBef>
              <a:spcPct val="0"/>
            </a:spcBef>
            <a:spcAft>
              <a:spcPct val="35000"/>
            </a:spcAft>
            <a:buNone/>
          </a:pPr>
          <a:r>
            <a:rPr lang="en-GB" sz="2400" kern="1200"/>
            <a:t>Conversion and Identification with Islam</a:t>
          </a:r>
        </a:p>
      </dsp:txBody>
      <dsp:txXfrm>
        <a:off x="3040695" y="620016"/>
        <a:ext cx="2324388" cy="2343748"/>
      </dsp:txXfrm>
    </dsp:sp>
    <dsp:sp modelId="{B35E52ED-AE79-48FE-A4DF-257BA34B5749}">
      <dsp:nvSpPr>
        <dsp:cNvPr id="0" name=""/>
        <dsp:cNvSpPr/>
      </dsp:nvSpPr>
      <dsp:spPr>
        <a:xfrm>
          <a:off x="5559572" y="1618244"/>
          <a:ext cx="259008" cy="347291"/>
        </a:xfrm>
        <a:prstGeom prst="rightArrow">
          <a:avLst>
            <a:gd name="adj1" fmla="val 60000"/>
            <a:gd name="adj2" fmla="val 50000"/>
          </a:avLst>
        </a:prstGeom>
        <a:solidFill>
          <a:schemeClr val="accent1">
            <a:tint val="60000"/>
            <a:hueOff val="0"/>
            <a:satOff val="0"/>
            <a:lumOff val="0"/>
            <a:alphaOff val="0"/>
          </a:schemeClr>
        </a:solidFill>
        <a:ln>
          <a:noFill/>
        </a:ln>
        <a:effectLst/>
      </dsp:spPr>
      <dsp:style>
        <a:lnRef idx="0">
          <a:scrgbClr r="0" g="0" b="0"/>
        </a:lnRef>
        <a:fillRef idx="1">
          <a:scrgbClr r="0" g="0" b="0"/>
        </a:fillRef>
        <a:effectRef idx="0">
          <a:scrgbClr r="0" g="0" b="0"/>
        </a:effectRef>
        <a:fontRef idx="minor">
          <a:schemeClr val="lt1"/>
        </a:fontRef>
      </dsp:style>
      <dsp:txBody>
        <a:bodyPr spcFirstLastPara="0" vert="horz" wrap="square" lIns="0" tIns="0" rIns="0" bIns="0" numCol="1" spcCol="1270" anchor="ctr" anchorCtr="0">
          <a:noAutofit/>
        </a:bodyPr>
        <a:lstStyle/>
        <a:p>
          <a:pPr marL="0" lvl="0" indent="0" algn="ctr" defTabSz="533400">
            <a:lnSpc>
              <a:spcPct val="100000"/>
            </a:lnSpc>
            <a:spcBef>
              <a:spcPct val="0"/>
            </a:spcBef>
            <a:spcAft>
              <a:spcPct val="35000"/>
            </a:spcAft>
            <a:buNone/>
          </a:pPr>
          <a:endParaRPr lang="en-GB" sz="1200" kern="1200"/>
        </a:p>
      </dsp:txBody>
      <dsp:txXfrm>
        <a:off x="5559572" y="1687702"/>
        <a:ext cx="181306" cy="208375"/>
      </dsp:txXfrm>
    </dsp:sp>
    <dsp:sp modelId="{2E6AA1DA-78D4-4976-9F68-49EE7037A82E}">
      <dsp:nvSpPr>
        <dsp:cNvPr id="0" name=""/>
        <dsp:cNvSpPr/>
      </dsp:nvSpPr>
      <dsp:spPr>
        <a:xfrm>
          <a:off x="5926093" y="547701"/>
          <a:ext cx="2469466" cy="2488378"/>
        </a:xfrm>
        <a:prstGeom prst="roundRect">
          <a:avLst>
            <a:gd name="adj" fmla="val 10000"/>
          </a:avLst>
        </a:prstGeom>
        <a:solidFill>
          <a:schemeClr val="accent1">
            <a:hueOff val="0"/>
            <a:satOff val="0"/>
            <a:lumOff val="0"/>
            <a:alphaOff val="0"/>
          </a:schemeClr>
        </a:solidFill>
        <a:ln w="25400" cap="flat" cmpd="sng" algn="ctr">
          <a:solidFill>
            <a:schemeClr val="lt1">
              <a:hueOff val="0"/>
              <a:satOff val="0"/>
              <a:lumOff val="0"/>
              <a:alphaOff val="0"/>
            </a:schemeClr>
          </a:solidFill>
          <a:prstDash val="solid"/>
        </a:ln>
        <a:effectLst/>
      </dsp:spPr>
      <dsp:style>
        <a:lnRef idx="2">
          <a:scrgbClr r="0" g="0" b="0"/>
        </a:lnRef>
        <a:fillRef idx="1">
          <a:scrgbClr r="0" g="0" b="0"/>
        </a:fillRef>
        <a:effectRef idx="0">
          <a:scrgbClr r="0" g="0" b="0"/>
        </a:effectRef>
        <a:fontRef idx="minor">
          <a:schemeClr val="lt1"/>
        </a:fontRef>
      </dsp:style>
      <dsp:txBody>
        <a:bodyPr spcFirstLastPara="0" vert="horz" wrap="square" lIns="91440" tIns="91440" rIns="91440" bIns="91440" numCol="1" spcCol="1270" anchor="ctr" anchorCtr="0">
          <a:noAutofit/>
        </a:bodyPr>
        <a:lstStyle/>
        <a:p>
          <a:pPr marL="0" lvl="0" indent="0" algn="ctr" defTabSz="1066800">
            <a:lnSpc>
              <a:spcPct val="90000"/>
            </a:lnSpc>
            <a:spcBef>
              <a:spcPct val="0"/>
            </a:spcBef>
            <a:spcAft>
              <a:spcPct val="35000"/>
            </a:spcAft>
            <a:buNone/>
          </a:pPr>
          <a:r>
            <a:rPr lang="en-GB" sz="2400" kern="1200"/>
            <a:t>Hard-Supporters</a:t>
          </a:r>
        </a:p>
        <a:p>
          <a:pPr marL="0" lvl="0" indent="0" algn="ctr" defTabSz="1066800">
            <a:lnSpc>
              <a:spcPct val="90000"/>
            </a:lnSpc>
            <a:spcBef>
              <a:spcPct val="0"/>
            </a:spcBef>
            <a:spcAft>
              <a:spcPct val="35000"/>
            </a:spcAft>
            <a:buNone/>
          </a:pPr>
          <a:r>
            <a:rPr lang="en-GB" sz="2400" kern="1200"/>
            <a:t>Acts of Terrorism</a:t>
          </a:r>
        </a:p>
      </dsp:txBody>
      <dsp:txXfrm>
        <a:off x="5998421" y="620029"/>
        <a:ext cx="2324810" cy="2343722"/>
      </dsp:txXfrm>
    </dsp:sp>
  </dsp:spTree>
</dsp:drawing>
</file>

<file path=ppt/diagrams/layout1.xml><?xml version="1.0" encoding="utf-8"?>
<dgm:layoutDef xmlns:dgm="http://schemas.openxmlformats.org/drawingml/2006/diagram" xmlns:a="http://schemas.openxmlformats.org/drawingml/2006/main" uniqueId="urn:microsoft.com/office/officeart/2005/8/layout/process1">
  <dgm:title val=""/>
  <dgm:desc val=""/>
  <dgm:catLst>
    <dgm:cat type="process" pri="1000"/>
    <dgm:cat type="convert" pri="15000"/>
  </dgm:catLst>
  <dgm:sampData useDef="1">
    <dgm:dataModel>
      <dgm:ptLst/>
      <dgm:bg/>
      <dgm:whole/>
    </dgm:dataModel>
  </dgm:sampData>
  <dgm:styleData>
    <dgm:dataModel>
      <dgm:ptLst>
        <dgm:pt modelId="0" type="doc"/>
        <dgm:pt modelId="1"/>
        <dgm:pt modelId="2"/>
      </dgm:ptLst>
      <dgm:cxnLst>
        <dgm:cxn modelId="3" srcId="0" destId="1" srcOrd="0" destOrd="0"/>
        <dgm:cxn modelId="4" srcId="0" destId="2" srcOrd="1" destOrd="0"/>
      </dgm:cxnLst>
      <dgm:bg/>
      <dgm:whole/>
    </dgm:dataModel>
  </dgm:styleData>
  <dgm:clrData>
    <dgm:dataModel>
      <dgm:ptLst>
        <dgm:pt modelId="0" type="doc"/>
        <dgm:pt modelId="1"/>
        <dgm:pt modelId="2"/>
        <dgm:pt modelId="3"/>
        <dgm:pt modelId="4"/>
      </dgm:ptLst>
      <dgm:cxnLst>
        <dgm:cxn modelId="5" srcId="0" destId="1" srcOrd="0" destOrd="0"/>
        <dgm:cxn modelId="6" srcId="0" destId="2" srcOrd="1" destOrd="0"/>
        <dgm:cxn modelId="7" srcId="0" destId="3" srcOrd="2" destOrd="0"/>
        <dgm:cxn modelId="8" srcId="0" destId="4" srcOrd="3" destOrd="0"/>
      </dgm:cxnLst>
      <dgm:bg/>
      <dgm:whole/>
    </dgm:dataModel>
  </dgm:clrData>
  <dgm:layoutNode name="Name0">
    <dgm:varLst>
      <dgm:dir/>
      <dgm:resizeHandles val="exact"/>
    </dgm:varLst>
    <dgm:choose name="Name1">
      <dgm:if name="Name2" func="var" arg="dir" op="equ" val="norm">
        <dgm:alg type="lin"/>
      </dgm:if>
      <dgm:else name="Name3">
        <dgm:alg type="lin">
          <dgm:param type="linDir" val="fromR"/>
        </dgm:alg>
      </dgm:else>
    </dgm:choose>
    <dgm:shape xmlns:r="http://schemas.openxmlformats.org/officeDocument/2006/relationships" r:blip="">
      <dgm:adjLst/>
    </dgm:shape>
    <dgm:presOf/>
    <dgm:constrLst>
      <dgm:constr type="w" for="ch" ptType="node" refType="w"/>
      <dgm:constr type="h" for="ch" ptType="node" op="equ"/>
      <dgm:constr type="primFontSz" for="ch" ptType="node" op="equ" val="65"/>
      <dgm:constr type="w" for="ch" ptType="sibTrans" refType="w" refFor="ch" refPtType="node" op="equ" fact="0.4"/>
      <dgm:constr type="h" for="ch" ptType="sibTrans" op="equ"/>
      <dgm:constr type="primFontSz" for="des" forName="connectorText" op="equ" val="55"/>
      <dgm:constr type="primFontSz" for="des" forName="connectorText" refType="primFontSz" refFor="ch" refPtType="node" op="lte" fact="0.8"/>
    </dgm:constrLst>
    <dgm:ruleLst/>
    <dgm:forEach name="nodesForEach" axis="ch" ptType="node">
      <dgm:layoutNode name="node">
        <dgm:varLst>
          <dgm:bulletEnabled val="1"/>
        </dgm:varLst>
        <dgm:alg type="tx"/>
        <dgm:shape xmlns:r="http://schemas.openxmlformats.org/officeDocument/2006/relationships" type="roundRect" r:blip="">
          <dgm:adjLst>
            <dgm:adj idx="1" val="0.1"/>
          </dgm:adjLst>
        </dgm:shape>
        <dgm:presOf axis="desOrSelf" ptType="node"/>
        <dgm:constrLst>
          <dgm:constr type="h" refType="w" fact="0.6"/>
          <dgm:constr type="tMarg" refType="primFontSz" fact="0.3"/>
          <dgm:constr type="bMarg" refType="primFontSz" fact="0.3"/>
          <dgm:constr type="lMarg" refType="primFontSz" fact="0.3"/>
          <dgm:constr type="rMarg" refType="primFontSz" fact="0.3"/>
        </dgm:constrLst>
        <dgm:ruleLst>
          <dgm:rule type="primFontSz" val="18" fact="NaN" max="NaN"/>
          <dgm:rule type="h" val="NaN" fact="1.5" max="NaN"/>
          <dgm:rule type="primFontSz" val="5" fact="NaN" max="NaN"/>
          <dgm:rule type="h" val="INF" fact="NaN" max="NaN"/>
        </dgm:ruleLst>
      </dgm:layoutNode>
      <dgm:forEach name="sibTransForEach" axis="followSib" ptType="sibTrans" cnt="1">
        <dgm:layoutNode name="sibTrans">
          <dgm:alg type="conn">
            <dgm:param type="begPts" val="auto"/>
            <dgm:param type="endPts" val="auto"/>
          </dgm:alg>
          <dgm:shape xmlns:r="http://schemas.openxmlformats.org/officeDocument/2006/relationships" type="conn" r:blip="">
            <dgm:adjLst/>
          </dgm:shape>
          <dgm:presOf axis="self"/>
          <dgm:constrLst>
            <dgm:constr type="h" refType="w" fact="0.62"/>
            <dgm:constr type="connDist"/>
            <dgm:constr type="begPad" refType="connDist" fact="0.25"/>
            <dgm:constr type="endPad" refType="connDist" fact="0.22"/>
          </dgm:constrLst>
          <dgm:ruleLst/>
          <dgm:layoutNode name="connectorText">
            <dgm:alg type="tx">
              <dgm:param type="autoTxRot" val="grav"/>
            </dgm:alg>
            <dgm:shape xmlns:r="http://schemas.openxmlformats.org/officeDocument/2006/relationships" type="conn" r:blip="" hideGeom="1">
              <dgm:adjLst/>
            </dgm:shape>
            <dgm:presOf axis="self"/>
            <dgm:constrLst>
              <dgm:constr type="lMarg"/>
              <dgm:constr type="rMarg"/>
              <dgm:constr type="tMarg"/>
              <dgm:constr type="bMarg"/>
            </dgm:constrLst>
            <dgm:ruleLst>
              <dgm:rule type="primFontSz" val="5" fact="NaN" max="NaN"/>
            </dgm:ruleLst>
          </dgm:layoutNode>
        </dgm:layoutNode>
      </dgm:forEach>
    </dgm:forEach>
  </dgm:layoutNode>
</dgm:layoutDef>
</file>

<file path=ppt/diagrams/quickStyle1.xml><?xml version="1.0" encoding="utf-8"?>
<dgm:styleDef xmlns:dgm="http://schemas.openxmlformats.org/drawingml/2006/diagram" xmlns:a="http://schemas.openxmlformats.org/drawingml/2006/main" uniqueId="urn:microsoft.com/office/officeart/2005/8/quickstyle/simple1">
  <dgm:title val=""/>
  <dgm:desc val=""/>
  <dgm:catLst>
    <dgm:cat type="simple" pri="10100"/>
  </dgm:catLst>
  <dgm:scene3d>
    <a:camera prst="orthographicFront"/>
    <a:lightRig rig="threePt" dir="t"/>
  </dgm:scene3d>
  <dgm:styleLbl name="node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l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vennNode1">
    <dgm:scene3d>
      <a:camera prst="orthographicFront"/>
      <a:lightRig rig="threePt" dir="t"/>
    </dgm:scene3d>
    <dgm:sp3d/>
    <dgm:txPr/>
    <dgm:style>
      <a:lnRef idx="2">
        <a:scrgbClr r="0" g="0" b="0"/>
      </a:lnRef>
      <a:fillRef idx="1">
        <a:scrgbClr r="0" g="0" b="0"/>
      </a:fillRef>
      <a:effectRef idx="0">
        <a:scrgbClr r="0" g="0" b="0"/>
      </a:effectRef>
      <a:fontRef idx="minor">
        <a:schemeClr val="tx1"/>
      </a:fontRef>
    </dgm:style>
  </dgm:styleLbl>
  <dgm:styleLbl name="align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node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f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ImgPlac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f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bgSibTrans2D1">
    <dgm:scene3d>
      <a:camera prst="orthographicFront"/>
      <a:lightRig rig="threePt" dir="t"/>
    </dgm:scene3d>
    <dgm:sp3d/>
    <dgm:txPr/>
    <dgm:style>
      <a:lnRef idx="0">
        <a:scrgbClr r="0" g="0" b="0"/>
      </a:lnRef>
      <a:fillRef idx="1">
        <a:scrgbClr r="0" g="0" b="0"/>
      </a:fillRef>
      <a:effectRef idx="0">
        <a:scrgbClr r="0" g="0" b="0"/>
      </a:effectRef>
      <a:fontRef idx="minor">
        <a:schemeClr val="lt1"/>
      </a:fontRef>
    </dgm:style>
  </dgm:styleLbl>
  <dgm:styleLbl name="sibTrans1D1">
    <dgm:scene3d>
      <a:camera prst="orthographicFront"/>
      <a:lightRig rig="threePt" dir="t"/>
    </dgm:scene3d>
    <dgm:sp3d/>
    <dgm:txPr/>
    <dgm:style>
      <a:lnRef idx="1">
        <a:scrgbClr r="0" g="0" b="0"/>
      </a:lnRef>
      <a:fillRef idx="0">
        <a:scrgbClr r="0" g="0" b="0"/>
      </a:fillRef>
      <a:effectRef idx="0">
        <a:scrgbClr r="0" g="0" b="0"/>
      </a:effectRef>
      <a:fontRef idx="minor"/>
    </dgm:style>
  </dgm:styleLbl>
  <dgm:styleLbl name="callout">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sst0">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asst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1">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2">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3">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2D4">
    <dgm:scene3d>
      <a:camera prst="orthographicFront"/>
      <a:lightRig rig="threePt" dir="t"/>
    </dgm:scene3d>
    <dgm:sp3d/>
    <dgm:txPr/>
    <dgm:style>
      <a:lnRef idx="2">
        <a:scrgbClr r="0" g="0" b="0"/>
      </a:lnRef>
      <a:fillRef idx="1">
        <a:scrgbClr r="0" g="0" b="0"/>
      </a:fillRef>
      <a:effectRef idx="0">
        <a:scrgbClr r="0" g="0" b="0"/>
      </a:effectRef>
      <a:fontRef idx="minor">
        <a:schemeClr val="lt1"/>
      </a:fontRef>
    </dgm:style>
  </dgm:styleLbl>
  <dgm:styleLbl name="parChTrans1D1">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2">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3">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parChTrans1D4">
    <dgm:scene3d>
      <a:camera prst="orthographicFront"/>
      <a:lightRig rig="threePt" dir="t"/>
    </dgm:scene3d>
    <dgm:sp3d/>
    <dgm:txPr/>
    <dgm:style>
      <a:lnRef idx="2">
        <a:scrgbClr r="0" g="0" b="0"/>
      </a:lnRef>
      <a:fillRef idx="0">
        <a:scrgbClr r="0" g="0" b="0"/>
      </a:fillRef>
      <a:effectRef idx="0">
        <a:scrgbClr r="0" g="0" b="0"/>
      </a:effectRef>
      <a:fontRef idx="minor"/>
    </dgm:style>
  </dgm:styleLbl>
  <dgm:styleLbl name="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con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trAlignAcc1">
    <dgm:scene3d>
      <a:camera prst="orthographicFront"/>
      <a:lightRig rig="threePt" dir="t"/>
    </dgm:scene3d>
    <dgm:sp3d/>
    <dgm:txPr/>
    <dgm:style>
      <a:lnRef idx="1">
        <a:scrgbClr r="0" g="0" b="0"/>
      </a:lnRef>
      <a:fillRef idx="1">
        <a:scrgbClr r="0" g="0" b="0"/>
      </a:fillRef>
      <a:effectRef idx="0">
        <a:scrgbClr r="0" g="0" b="0"/>
      </a:effectRef>
      <a:fontRef idx="minor"/>
    </dgm:style>
  </dgm:styleLbl>
  <dgm:styleLbl name="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F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Align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solidBgAcc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align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AccFollowNode1">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0">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2">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3">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fgAcc4">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dk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trBgShp">
    <dgm:scene3d>
      <a:camera prst="orthographicFront"/>
      <a:lightRig rig="threePt" dir="t"/>
    </dgm:scene3d>
    <dgm:sp3d/>
    <dgm:txPr/>
    <dgm:style>
      <a:lnRef idx="0">
        <a:scrgbClr r="0" g="0" b="0"/>
      </a:lnRef>
      <a:fillRef idx="1">
        <a:scrgbClr r="0" g="0" b="0"/>
      </a:fillRef>
      <a:effectRef idx="0">
        <a:scrgbClr r="0" g="0" b="0"/>
      </a:effectRef>
      <a:fontRef idx="minor"/>
    </dgm:style>
  </dgm:styleLbl>
  <dgm:styleLbl name="fgShp">
    <dgm:scene3d>
      <a:camera prst="orthographicFront"/>
      <a:lightRig rig="threePt" dir="t"/>
    </dgm:scene3d>
    <dgm:sp3d/>
    <dgm:txPr/>
    <dgm:style>
      <a:lnRef idx="2">
        <a:scrgbClr r="0" g="0" b="0"/>
      </a:lnRef>
      <a:fillRef idx="1">
        <a:scrgbClr r="0" g="0" b="0"/>
      </a:fillRef>
      <a:effectRef idx="0">
        <a:scrgbClr r="0" g="0" b="0"/>
      </a:effectRef>
      <a:fontRef idx="minor"/>
    </dgm:style>
  </dgm:styleLbl>
  <dgm:styleLbl name="revTx">
    <dgm:scene3d>
      <a:camera prst="orthographicFront"/>
      <a:lightRig rig="threePt" dir="t"/>
    </dgm:scene3d>
    <dgm:sp3d/>
    <dgm:txPr/>
    <dgm:style>
      <a:lnRef idx="0">
        <a:scrgbClr r="0" g="0" b="0"/>
      </a:lnRef>
      <a:fillRef idx="0">
        <a:scrgbClr r="0" g="0" b="0"/>
      </a:fillRef>
      <a:effectRef idx="0">
        <a:scrgbClr r="0" g="0" b="0"/>
      </a:effectRef>
      <a:fontRef idx="minor"/>
    </dgm:style>
  </dgm:styleLbl>
</dgm:styleDef>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Header Placeholder 1"/>
          <p:cNvSpPr>
            <a:spLocks noGrp="1"/>
          </p:cNvSpPr>
          <p:nvPr>
            <p:ph type="hdr" sz="quarter"/>
          </p:nvPr>
        </p:nvSpPr>
        <p:spPr>
          <a:xfrm>
            <a:off x="0" y="0"/>
            <a:ext cx="2971800" cy="458788"/>
          </a:xfrm>
          <a:prstGeom prst="rect">
            <a:avLst/>
          </a:prstGeom>
        </p:spPr>
        <p:txBody>
          <a:bodyPr vert="horz" lIns="91440" tIns="45720" rIns="91440" bIns="45720" rtlCol="0"/>
          <a:lstStyle>
            <a:lvl1pPr algn="l">
              <a:defRPr sz="1200"/>
            </a:lvl1pPr>
          </a:lstStyle>
          <a:p>
            <a:endParaRPr lang="en-GB"/>
          </a:p>
        </p:txBody>
      </p:sp>
      <p:sp>
        <p:nvSpPr>
          <p:cNvPr id="3" name="Date Placeholder 2"/>
          <p:cNvSpPr>
            <a:spLocks noGrp="1"/>
          </p:cNvSpPr>
          <p:nvPr>
            <p:ph type="dt" idx="1"/>
          </p:nvPr>
        </p:nvSpPr>
        <p:spPr>
          <a:xfrm>
            <a:off x="3884613" y="0"/>
            <a:ext cx="2971800" cy="458788"/>
          </a:xfrm>
          <a:prstGeom prst="rect">
            <a:avLst/>
          </a:prstGeom>
        </p:spPr>
        <p:txBody>
          <a:bodyPr vert="horz" lIns="91440" tIns="45720" rIns="91440" bIns="45720" rtlCol="0"/>
          <a:lstStyle>
            <a:lvl1pPr algn="r">
              <a:defRPr sz="1200"/>
            </a:lvl1pPr>
          </a:lstStyle>
          <a:p>
            <a:fld id="{B2BF86B3-14A4-4421-BC14-CB8DD150CA53}" type="datetimeFigureOut">
              <a:rPr lang="en-GB" smtClean="0"/>
              <a:t>12/02/2024</a:t>
            </a:fld>
            <a:endParaRPr lang="en-GB"/>
          </a:p>
        </p:txBody>
      </p:sp>
      <p:sp>
        <p:nvSpPr>
          <p:cNvPr id="4" name="Slide Image Placeholder 3"/>
          <p:cNvSpPr>
            <a:spLocks noGrp="1" noRot="1" noChangeAspect="1"/>
          </p:cNvSpPr>
          <p:nvPr>
            <p:ph type="sldImg" idx="2"/>
          </p:nvPr>
        </p:nvSpPr>
        <p:spPr>
          <a:xfrm>
            <a:off x="1371600" y="1143000"/>
            <a:ext cx="4114800" cy="3086100"/>
          </a:xfrm>
          <a:prstGeom prst="rect">
            <a:avLst/>
          </a:prstGeom>
          <a:noFill/>
          <a:ln w="12700">
            <a:solidFill>
              <a:prstClr val="black"/>
            </a:solidFill>
          </a:ln>
        </p:spPr>
        <p:txBody>
          <a:bodyPr vert="horz" lIns="91440" tIns="45720" rIns="91440" bIns="45720" rtlCol="0" anchor="ctr"/>
          <a:lstStyle/>
          <a:p>
            <a:endParaRPr lang="en-GB"/>
          </a:p>
        </p:txBody>
      </p:sp>
      <p:sp>
        <p:nvSpPr>
          <p:cNvPr id="5" name="Notes Placeholder 4"/>
          <p:cNvSpPr>
            <a:spLocks noGrp="1"/>
          </p:cNvSpPr>
          <p:nvPr>
            <p:ph type="body" sz="quarter" idx="3"/>
          </p:nvPr>
        </p:nvSpPr>
        <p:spPr>
          <a:xfrm>
            <a:off x="685800" y="4400550"/>
            <a:ext cx="5486400" cy="3600450"/>
          </a:xfrm>
          <a:prstGeom prst="rect">
            <a:avLst/>
          </a:prstGeom>
        </p:spPr>
        <p:txBody>
          <a:bodyPr vert="horz" lIns="91440" tIns="45720" rIns="91440" bIns="45720" rtlCol="0"/>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6" name="Footer Placeholder 5"/>
          <p:cNvSpPr>
            <a:spLocks noGrp="1"/>
          </p:cNvSpPr>
          <p:nvPr>
            <p:ph type="ftr" sz="quarter" idx="4"/>
          </p:nvPr>
        </p:nvSpPr>
        <p:spPr>
          <a:xfrm>
            <a:off x="0" y="8685213"/>
            <a:ext cx="2971800" cy="458787"/>
          </a:xfrm>
          <a:prstGeom prst="rect">
            <a:avLst/>
          </a:prstGeom>
        </p:spPr>
        <p:txBody>
          <a:bodyPr vert="horz" lIns="91440" tIns="45720" rIns="91440" bIns="45720" rtlCol="0" anchor="b"/>
          <a:lstStyle>
            <a:lvl1pPr algn="l">
              <a:defRPr sz="1200"/>
            </a:lvl1pPr>
          </a:lstStyle>
          <a:p>
            <a:endParaRPr lang="en-GB"/>
          </a:p>
        </p:txBody>
      </p:sp>
      <p:sp>
        <p:nvSpPr>
          <p:cNvPr id="7" name="Slide Number Placeholder 6"/>
          <p:cNvSpPr>
            <a:spLocks noGrp="1"/>
          </p:cNvSpPr>
          <p:nvPr>
            <p:ph type="sldNum" sz="quarter" idx="5"/>
          </p:nvPr>
        </p:nvSpPr>
        <p:spPr>
          <a:xfrm>
            <a:off x="3884613" y="8685213"/>
            <a:ext cx="2971800" cy="458787"/>
          </a:xfrm>
          <a:prstGeom prst="rect">
            <a:avLst/>
          </a:prstGeom>
        </p:spPr>
        <p:txBody>
          <a:bodyPr vert="horz" lIns="91440" tIns="45720" rIns="91440" bIns="45720" rtlCol="0" anchor="b"/>
          <a:lstStyle>
            <a:lvl1pPr algn="r">
              <a:defRPr sz="1200"/>
            </a:lvl1pPr>
          </a:lstStyle>
          <a:p>
            <a:fld id="{F9F3EC92-96C9-4E7E-A0F5-9B1CA54D168A}" type="slidenum">
              <a:rPr lang="en-GB" smtClean="0"/>
              <a:t>‹#›</a:t>
            </a:fld>
            <a:endParaRPr lang="en-GB"/>
          </a:p>
        </p:txBody>
      </p:sp>
    </p:spTree>
    <p:extLst>
      <p:ext uri="{BB962C8B-B14F-4D97-AF65-F5344CB8AC3E}">
        <p14:creationId xmlns:p14="http://schemas.microsoft.com/office/powerpoint/2010/main" val="1955431287"/>
      </p:ext>
    </p:extLst>
  </p:cSld>
  <p:clrMap bg1="lt1" tx1="dk1" bg2="lt2" tx2="dk2" accent1="accent1" accent2="accent2" accent3="accent3" accent4="accent4" accent5="accent5" accent6="accent6" hlink="hlink" folHlink="folHlink"/>
  <p:notesStyle>
    <a:lvl1pPr marL="0" algn="l" defTabSz="914400" rtl="0" eaLnBrk="1" latinLnBrk="0" hangingPunct="1">
      <a:defRPr sz="1200" kern="1200">
        <a:solidFill>
          <a:schemeClr val="tx1"/>
        </a:solidFill>
        <a:latin typeface="+mn-lt"/>
        <a:ea typeface="+mn-ea"/>
        <a:cs typeface="+mn-cs"/>
      </a:defRPr>
    </a:lvl1pPr>
    <a:lvl2pPr marL="457200" algn="l" defTabSz="914400" rtl="0" eaLnBrk="1" latinLnBrk="0" hangingPunct="1">
      <a:defRPr sz="1200" kern="1200">
        <a:solidFill>
          <a:schemeClr val="tx1"/>
        </a:solidFill>
        <a:latin typeface="+mn-lt"/>
        <a:ea typeface="+mn-ea"/>
        <a:cs typeface="+mn-cs"/>
      </a:defRPr>
    </a:lvl2pPr>
    <a:lvl3pPr marL="914400" algn="l" defTabSz="914400" rtl="0" eaLnBrk="1" latinLnBrk="0" hangingPunct="1">
      <a:defRPr sz="1200" kern="1200">
        <a:solidFill>
          <a:schemeClr val="tx1"/>
        </a:solidFill>
        <a:latin typeface="+mn-lt"/>
        <a:ea typeface="+mn-ea"/>
        <a:cs typeface="+mn-cs"/>
      </a:defRPr>
    </a:lvl3pPr>
    <a:lvl4pPr marL="1371600" algn="l" defTabSz="914400" rtl="0" eaLnBrk="1" latinLnBrk="0" hangingPunct="1">
      <a:defRPr sz="1200" kern="1200">
        <a:solidFill>
          <a:schemeClr val="tx1"/>
        </a:solidFill>
        <a:latin typeface="+mn-lt"/>
        <a:ea typeface="+mn-ea"/>
        <a:cs typeface="+mn-cs"/>
      </a:defRPr>
    </a:lvl4pPr>
    <a:lvl5pPr marL="1828800" algn="l" defTabSz="914400" rtl="0" eaLnBrk="1" latinLnBrk="0" hangingPunct="1">
      <a:defRPr sz="1200" kern="1200">
        <a:solidFill>
          <a:schemeClr val="tx1"/>
        </a:solidFill>
        <a:latin typeface="+mn-lt"/>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3" Type="http://schemas.openxmlformats.org/officeDocument/2006/relationships/hyperlink" Target="https://en.wikipedia.org/wiki/Explosive_material" TargetMode="External"/><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4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57.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59.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60.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61.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62.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64.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66.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69.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70.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71.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72.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73.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74.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75.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77.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79.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80.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1</a:t>
            </a:fld>
            <a:endParaRPr lang="en-GB"/>
          </a:p>
        </p:txBody>
      </p:sp>
    </p:spTree>
    <p:extLst>
      <p:ext uri="{BB962C8B-B14F-4D97-AF65-F5344CB8AC3E}">
        <p14:creationId xmlns:p14="http://schemas.microsoft.com/office/powerpoint/2010/main" val="1622781745"/>
      </p:ext>
    </p:extLst>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US"/>
              <a:t>https://www.gov.uk/guidance/local-resilience-forums-contact-details</a:t>
            </a:r>
          </a:p>
        </p:txBody>
      </p:sp>
      <p:sp>
        <p:nvSpPr>
          <p:cNvPr id="4" name="Slide Number Placeholder 3"/>
          <p:cNvSpPr>
            <a:spLocks noGrp="1"/>
          </p:cNvSpPr>
          <p:nvPr>
            <p:ph type="sldNum" sz="quarter" idx="5"/>
          </p:nvPr>
        </p:nvSpPr>
        <p:spPr/>
        <p:txBody>
          <a:bodyPr/>
          <a:lstStyle/>
          <a:p>
            <a:fld id="{F9F3EC92-96C9-4E7E-A0F5-9B1CA54D168A}" type="slidenum">
              <a:rPr lang="en-GB" smtClean="0"/>
              <a:t>22</a:t>
            </a:fld>
            <a:endParaRPr lang="en-GB"/>
          </a:p>
        </p:txBody>
      </p:sp>
    </p:spTree>
    <p:extLst>
      <p:ext uri="{BB962C8B-B14F-4D97-AF65-F5344CB8AC3E}">
        <p14:creationId xmlns:p14="http://schemas.microsoft.com/office/powerpoint/2010/main" val="2064030457"/>
      </p:ext>
    </p:extLst>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https://netpol.org/wp-content/uploads/2021/03/under-embargo-getting-the-balance-right-an-inspection-of-how-effectively-the-police-deal-with-protests.pdf</a:t>
            </a:r>
          </a:p>
          <a:p>
            <a:endParaRPr lang="en-GB"/>
          </a:p>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24</a:t>
            </a:fld>
            <a:endParaRPr lang="en-GB"/>
          </a:p>
        </p:txBody>
      </p:sp>
    </p:spTree>
    <p:extLst>
      <p:ext uri="{BB962C8B-B14F-4D97-AF65-F5344CB8AC3E}">
        <p14:creationId xmlns:p14="http://schemas.microsoft.com/office/powerpoint/2010/main" val="907277792"/>
      </p:ext>
    </p:extLst>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r>
              <a:rPr lang="en-GB"/>
              <a:t>https://netpol.org/2022/08/02/lost-in-the-matrix/</a:t>
            </a:r>
          </a:p>
        </p:txBody>
      </p:sp>
      <p:sp>
        <p:nvSpPr>
          <p:cNvPr id="4" name="Slide Number Placeholder 3"/>
          <p:cNvSpPr>
            <a:spLocks noGrp="1"/>
          </p:cNvSpPr>
          <p:nvPr>
            <p:ph type="sldNum" sz="quarter" idx="5"/>
          </p:nvPr>
        </p:nvSpPr>
        <p:spPr/>
        <p:txBody>
          <a:bodyPr/>
          <a:lstStyle/>
          <a:p>
            <a:fld id="{F9F3EC92-96C9-4E7E-A0F5-9B1CA54D168A}" type="slidenum">
              <a:rPr lang="en-GB" smtClean="0"/>
              <a:t>25</a:t>
            </a:fld>
            <a:endParaRPr lang="en-GB"/>
          </a:p>
        </p:txBody>
      </p:sp>
    </p:spTree>
    <p:extLst>
      <p:ext uri="{BB962C8B-B14F-4D97-AF65-F5344CB8AC3E}">
        <p14:creationId xmlns:p14="http://schemas.microsoft.com/office/powerpoint/2010/main" val="1196455053"/>
      </p:ext>
    </p:extLst>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5A624169-A5E3-364C-9BEE-01A9F0433B37}"/>
            </a:ext>
          </a:extLst>
        </p:cNvPr>
        <p:cNvGrpSpPr/>
        <p:nvPr/>
      </p:nvGrpSpPr>
      <p:grpSpPr>
        <a:xfrm>
          <a:off x="0" y="0"/>
          <a:ext cx="0" cy="0"/>
          <a:chOff x="0" y="0"/>
          <a:chExt cx="0" cy="0"/>
        </a:xfrm>
      </p:grpSpPr>
      <p:sp>
        <p:nvSpPr>
          <p:cNvPr id="2" name="Slide Image Placeholder 1">
            <a:extLst>
              <a:ext uri="{FF2B5EF4-FFF2-40B4-BE49-F238E27FC236}">
                <a16:creationId xmlns:a16="http://schemas.microsoft.com/office/drawing/2014/main" id="{E4EC31FF-DB45-C983-ED13-E235B8C760AE}"/>
              </a:ext>
            </a:extLst>
          </p:cNvPr>
          <p:cNvSpPr>
            <a:spLocks noGrp="1" noRot="1" noChangeAspect="1"/>
          </p:cNvSpPr>
          <p:nvPr>
            <p:ph type="sldImg"/>
          </p:nvPr>
        </p:nvSpPr>
        <p:spPr/>
      </p:sp>
      <p:sp>
        <p:nvSpPr>
          <p:cNvPr id="3" name="Notes Placeholder 2">
            <a:extLst>
              <a:ext uri="{FF2B5EF4-FFF2-40B4-BE49-F238E27FC236}">
                <a16:creationId xmlns:a16="http://schemas.microsoft.com/office/drawing/2014/main" id="{BD6ABBE5-4AD9-E238-81F8-2D807E292DC8}"/>
              </a:ext>
            </a:extLst>
          </p:cNvPr>
          <p:cNvSpPr>
            <a:spLocks noGrp="1"/>
          </p:cNvSpPr>
          <p:nvPr>
            <p:ph type="body" idx="1"/>
          </p:nvPr>
        </p:nvSpPr>
        <p:spPr/>
        <p:txBody>
          <a:bodyPr/>
          <a:lstStyle/>
          <a:p>
            <a:pPr algn="l"/>
            <a:r>
              <a:rPr lang="en-GB" b="0" i="0">
                <a:solidFill>
                  <a:srgbClr val="202122"/>
                </a:solidFill>
                <a:effectLst/>
                <a:latin typeface="Arial" panose="020B0604020202020204" pitchFamily="34" charset="0"/>
              </a:rPr>
              <a:t>The </a:t>
            </a:r>
            <a:r>
              <a:rPr lang="en-GB" b="1" i="0">
                <a:solidFill>
                  <a:srgbClr val="202122"/>
                </a:solidFill>
                <a:effectLst/>
                <a:latin typeface="Arial" panose="020B0604020202020204" pitchFamily="34" charset="0"/>
              </a:rPr>
              <a:t>2006 transatlantic aircraft plot</a:t>
            </a:r>
            <a:r>
              <a:rPr lang="en-GB" b="0" i="0">
                <a:solidFill>
                  <a:srgbClr val="202122"/>
                </a:solidFill>
                <a:effectLst/>
                <a:latin typeface="Arial" panose="020B0604020202020204" pitchFamily="34" charset="0"/>
              </a:rPr>
              <a:t> was a terrorist plot to detonate </a:t>
            </a:r>
            <a:r>
              <a:rPr lang="en-GB" b="0" i="0" u="none" strike="noStrike">
                <a:solidFill>
                  <a:srgbClr val="3366CC"/>
                </a:solidFill>
                <a:effectLst/>
                <a:latin typeface="Arial" panose="020B0604020202020204" pitchFamily="34" charset="0"/>
                <a:hlinkClick r:id="rId3" tooltip="Explosive material"/>
              </a:rPr>
              <a:t>liquid explosives</a:t>
            </a:r>
            <a:r>
              <a:rPr lang="en-GB" b="0" i="0">
                <a:solidFill>
                  <a:srgbClr val="202122"/>
                </a:solidFill>
                <a:effectLst/>
                <a:latin typeface="Arial" panose="020B0604020202020204" pitchFamily="34" charset="0"/>
              </a:rPr>
              <a:t>, carried aboard airlines  travelling from the UK to the USA and Canada disguised as soft drinks. The plot was discovered by Met Police and MI5 during an extensive surveillance operation. As a result of the plot, unprecedented security measures were initially implemented at airports. The measures were gradually relaxed during the following weeks, but passengers are still not allowed to carry liquid containers larger than 100 ml onto commercial aircraft in their hand luggage in the UK and most other countries, as of 2023.</a:t>
            </a:r>
          </a:p>
          <a:p>
            <a:pPr algn="l"/>
            <a:r>
              <a:rPr lang="en-GB" b="0" i="0">
                <a:solidFill>
                  <a:srgbClr val="202122"/>
                </a:solidFill>
                <a:effectLst/>
                <a:latin typeface="Arial" panose="020B0604020202020204" pitchFamily="34" charset="0"/>
              </a:rPr>
              <a:t>Of 24 suspects who were arrested in and around London on the night of 9 August 2006</a:t>
            </a:r>
          </a:p>
          <a:p>
            <a:endParaRPr lang="en-GB"/>
          </a:p>
        </p:txBody>
      </p:sp>
      <p:sp>
        <p:nvSpPr>
          <p:cNvPr id="4" name="Slide Number Placeholder 3">
            <a:extLst>
              <a:ext uri="{FF2B5EF4-FFF2-40B4-BE49-F238E27FC236}">
                <a16:creationId xmlns:a16="http://schemas.microsoft.com/office/drawing/2014/main" id="{398A8997-69D0-FF35-4279-969A5B224483}"/>
              </a:ext>
            </a:extLst>
          </p:cNvPr>
          <p:cNvSpPr>
            <a:spLocks noGrp="1"/>
          </p:cNvSpPr>
          <p:nvPr>
            <p:ph type="sldNum" sz="quarter" idx="5"/>
          </p:nvPr>
        </p:nvSpPr>
        <p:spPr/>
        <p:txBody>
          <a:bodyPr/>
          <a:lstStyle/>
          <a:p>
            <a:fld id="{F9F3EC92-96C9-4E7E-A0F5-9B1CA54D168A}" type="slidenum">
              <a:rPr lang="en-GB" smtClean="0"/>
              <a:t>28</a:t>
            </a:fld>
            <a:endParaRPr lang="en-GB"/>
          </a:p>
        </p:txBody>
      </p:sp>
    </p:spTree>
    <p:extLst>
      <p:ext uri="{BB962C8B-B14F-4D97-AF65-F5344CB8AC3E}">
        <p14:creationId xmlns:p14="http://schemas.microsoft.com/office/powerpoint/2010/main" val="2628896397"/>
      </p:ext>
    </p:extLst>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33</a:t>
            </a:fld>
            <a:endParaRPr lang="en-GB"/>
          </a:p>
        </p:txBody>
      </p:sp>
    </p:spTree>
    <p:extLst>
      <p:ext uri="{BB962C8B-B14F-4D97-AF65-F5344CB8AC3E}">
        <p14:creationId xmlns:p14="http://schemas.microsoft.com/office/powerpoint/2010/main" val="1928407041"/>
      </p:ext>
    </p:extLst>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34</a:t>
            </a:fld>
            <a:endParaRPr lang="en-GB"/>
          </a:p>
        </p:txBody>
      </p:sp>
    </p:spTree>
    <p:extLst>
      <p:ext uri="{BB962C8B-B14F-4D97-AF65-F5344CB8AC3E}">
        <p14:creationId xmlns:p14="http://schemas.microsoft.com/office/powerpoint/2010/main" val="1179168117"/>
      </p:ext>
    </p:extLst>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38</a:t>
            </a:fld>
            <a:endParaRPr lang="en-US"/>
          </a:p>
        </p:txBody>
      </p:sp>
    </p:spTree>
    <p:extLst>
      <p:ext uri="{BB962C8B-B14F-4D97-AF65-F5344CB8AC3E}">
        <p14:creationId xmlns:p14="http://schemas.microsoft.com/office/powerpoint/2010/main" val="1549882281"/>
      </p:ext>
    </p:extLst>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a:xfrm>
            <a:off x="1139825" y="1219200"/>
            <a:ext cx="4389438" cy="3292475"/>
          </a:xfrm>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A planned terrorist attack refers to a deliberate and premeditated act of violence or destruction orchestrated by individuals or groups with the intent to </a:t>
            </a:r>
            <a:r>
              <a:rPr lang="en-GB" b="0" i="0" u="none" strike="noStrike" err="1">
                <a:solidFill>
                  <a:srgbClr val="374151"/>
                </a:solidFill>
                <a:effectLst/>
                <a:latin typeface="Söhne"/>
              </a:rPr>
              <a:t>instill</a:t>
            </a:r>
            <a:r>
              <a:rPr lang="en-GB" b="0" i="0" u="none" strike="noStrike">
                <a:solidFill>
                  <a:srgbClr val="374151"/>
                </a:solidFill>
                <a:effectLst/>
                <a:latin typeface="Söhne"/>
              </a:rPr>
              <a:t> fear, intimidate, or achieve ideological, political, religious, or social objectives. These attacks are typically well-organized and involve careful planning, coordination, and execution. Here are some examples of planned terrorist attacks:</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September 11, 2001 Attacks (9/11):</a:t>
            </a:r>
            <a:r>
              <a:rPr lang="en-GB" b="0" i="0" u="none" strike="noStrike">
                <a:solidFill>
                  <a:srgbClr val="374151"/>
                </a:solidFill>
                <a:effectLst/>
                <a:latin typeface="Söhne"/>
              </a:rPr>
              <a:t> This is one of the most infamous examples of a planned terrorist attack. Al-Qaeda operatives hijacked four commercial airliners and carried out suicide attacks against the World Trade </a:t>
            </a:r>
            <a:r>
              <a:rPr lang="en-GB" b="0" i="0" u="none" strike="noStrike" err="1">
                <a:solidFill>
                  <a:srgbClr val="374151"/>
                </a:solidFill>
                <a:effectLst/>
                <a:latin typeface="Söhne"/>
              </a:rPr>
              <a:t>Center</a:t>
            </a:r>
            <a:r>
              <a:rPr lang="en-GB" b="0" i="0" u="none" strike="noStrike">
                <a:solidFill>
                  <a:srgbClr val="374151"/>
                </a:solidFill>
                <a:effectLst/>
                <a:latin typeface="Söhne"/>
              </a:rPr>
              <a:t> towers in New York City and the Pentagon in Arlington, Virginia. Nearly 3,000 people were killed in these attacks, making it one of the deadliest acts of terrorism in history.</a:t>
            </a:r>
          </a:p>
          <a:p>
            <a:pPr algn="l">
              <a:buFont typeface="+mj-lt"/>
              <a:buAutoNum type="arabicPeriod"/>
            </a:pPr>
            <a:r>
              <a:rPr lang="en-GB" b="1" i="0" u="none" strike="noStrike">
                <a:solidFill>
                  <a:srgbClr val="374151"/>
                </a:solidFill>
                <a:effectLst/>
                <a:latin typeface="Söhne"/>
              </a:rPr>
              <a:t>London 7/7 Bombings (2005):</a:t>
            </a:r>
            <a:r>
              <a:rPr lang="en-GB" b="0" i="0" u="none" strike="noStrike">
                <a:solidFill>
                  <a:srgbClr val="374151"/>
                </a:solidFill>
                <a:effectLst/>
                <a:latin typeface="Söhne"/>
              </a:rPr>
              <a:t> A group of suicide bombers targeted London's public transportation system during the morning rush hour. Four bombs exploded on three subway trains and a double-decker bus, killing 52 people and injuring hundreds. The attacks were carried out by a group inspired by Islamist extremist ideologies.</a:t>
            </a:r>
          </a:p>
          <a:p>
            <a:pPr algn="l">
              <a:buFont typeface="+mj-lt"/>
              <a:buAutoNum type="arabicPeriod"/>
            </a:pPr>
            <a:r>
              <a:rPr lang="en-GB" b="1" i="0" u="none" strike="noStrike">
                <a:solidFill>
                  <a:srgbClr val="374151"/>
                </a:solidFill>
                <a:effectLst/>
                <a:latin typeface="Söhne"/>
              </a:rPr>
              <a:t>Mumbai Attacks (2008):</a:t>
            </a:r>
            <a:r>
              <a:rPr lang="en-GB" b="0" i="0" u="none" strike="noStrike">
                <a:solidFill>
                  <a:srgbClr val="374151"/>
                </a:solidFill>
                <a:effectLst/>
                <a:latin typeface="Söhne"/>
              </a:rPr>
              <a:t> Lashkar-e-Taiba, a Pakistan-based terrorist organization, orchestrated a series of coordinated shootings and bombings across Mumbai, India. The attackers targeted hotels, a railway station, and a Jewish community </a:t>
            </a:r>
            <a:r>
              <a:rPr lang="en-GB" b="0" i="0" u="none" strike="noStrike" err="1">
                <a:solidFill>
                  <a:srgbClr val="374151"/>
                </a:solidFill>
                <a:effectLst/>
                <a:latin typeface="Söhne"/>
              </a:rPr>
              <a:t>center</a:t>
            </a:r>
            <a:r>
              <a:rPr lang="en-GB" b="0" i="0" u="none" strike="noStrike">
                <a:solidFill>
                  <a:srgbClr val="374151"/>
                </a:solidFill>
                <a:effectLst/>
                <a:latin typeface="Söhne"/>
              </a:rPr>
              <a:t>, resulting in the deaths of 164 people and numerous injuries.</a:t>
            </a:r>
          </a:p>
          <a:p>
            <a:pPr algn="l">
              <a:buFont typeface="+mj-lt"/>
              <a:buAutoNum type="arabicPeriod"/>
            </a:pPr>
            <a:r>
              <a:rPr lang="en-GB" b="1" i="0" u="none" strike="noStrike">
                <a:solidFill>
                  <a:srgbClr val="374151"/>
                </a:solidFill>
                <a:effectLst/>
                <a:latin typeface="Söhne"/>
              </a:rPr>
              <a:t>Paris Attacks (November 2015):</a:t>
            </a:r>
            <a:r>
              <a:rPr lang="en-GB" b="0" i="0" u="none" strike="noStrike">
                <a:solidFill>
                  <a:srgbClr val="374151"/>
                </a:solidFill>
                <a:effectLst/>
                <a:latin typeface="Söhne"/>
              </a:rPr>
              <a:t> In a series of coordinated attacks across Paris, France, gunmen and suicide bombers targeted a concert hall, a soccer stadium, and several restaurants. The attacks were carried out by ISIS militants, resulting in 130 deaths and many injuries.</a:t>
            </a:r>
          </a:p>
          <a:p>
            <a:pPr algn="l">
              <a:buFont typeface="+mj-lt"/>
              <a:buAutoNum type="arabicPeriod"/>
            </a:pPr>
            <a:r>
              <a:rPr lang="en-GB" b="1" i="0" u="none" strike="noStrike">
                <a:solidFill>
                  <a:srgbClr val="374151"/>
                </a:solidFill>
                <a:effectLst/>
                <a:latin typeface="Söhne"/>
              </a:rPr>
              <a:t>Brussels Airport and Metro Attacks (2016):</a:t>
            </a:r>
            <a:r>
              <a:rPr lang="en-GB" b="0" i="0" u="none" strike="noStrike">
                <a:solidFill>
                  <a:srgbClr val="374151"/>
                </a:solidFill>
                <a:effectLst/>
                <a:latin typeface="Söhne"/>
              </a:rPr>
              <a:t> ISIS claimed responsibility for bombings at the Brussels Airport and a metro station in the city of Brussels, Belgium. The attacks killed 32 people and injured hundreds.</a:t>
            </a:r>
          </a:p>
          <a:p>
            <a:pPr algn="l">
              <a:buFont typeface="+mj-lt"/>
              <a:buAutoNum type="arabicPeriod"/>
            </a:pPr>
            <a:r>
              <a:rPr lang="en-GB" b="1" i="0" u="none" strike="noStrike">
                <a:solidFill>
                  <a:srgbClr val="374151"/>
                </a:solidFill>
                <a:effectLst/>
                <a:latin typeface="Söhne"/>
              </a:rPr>
              <a:t>Christchurch Mosque Shootings (2019):</a:t>
            </a:r>
            <a:r>
              <a:rPr lang="en-GB" b="0" i="0" u="none" strike="noStrike">
                <a:solidFill>
                  <a:srgbClr val="374151"/>
                </a:solidFill>
                <a:effectLst/>
                <a:latin typeface="Söhne"/>
              </a:rPr>
              <a:t> A white supremacist gunman carried out a planned terrorist attack on two mosques in Christchurch, New Zealand. The attack, which was live-streamed on social media, resulted in the deaths of 51 people and numerous injuries.</a:t>
            </a:r>
          </a:p>
          <a:p>
            <a:pPr algn="l">
              <a:buFont typeface="+mj-lt"/>
              <a:buAutoNum type="arabicPeriod"/>
            </a:pPr>
            <a:r>
              <a:rPr lang="en-GB" b="1" i="0" u="none" strike="noStrike">
                <a:solidFill>
                  <a:srgbClr val="374151"/>
                </a:solidFill>
                <a:effectLst/>
                <a:latin typeface="Söhne"/>
              </a:rPr>
              <a:t>Sri Lanka Easter Sunday Bombings (2019):</a:t>
            </a:r>
            <a:r>
              <a:rPr lang="en-GB" b="0" i="0" u="none" strike="noStrike">
                <a:solidFill>
                  <a:srgbClr val="374151"/>
                </a:solidFill>
                <a:effectLst/>
                <a:latin typeface="Söhne"/>
              </a:rPr>
              <a:t> A series of coordinated suicide bombings targeted churches and luxury hotels in Sri Lanka on Easter Sunday. The attacks, carried out by a local extremist group affiliated with ISIS, killed more than 250 people and injured hundreds.</a:t>
            </a:r>
          </a:p>
          <a:p>
            <a:pPr algn="l">
              <a:buFont typeface="+mj-lt"/>
              <a:buAutoNum type="arabicPeriod"/>
            </a:pPr>
            <a:r>
              <a:rPr lang="en-GB" b="1" i="0" u="none" strike="noStrike">
                <a:solidFill>
                  <a:srgbClr val="374151"/>
                </a:solidFill>
                <a:effectLst/>
                <a:latin typeface="Söhne"/>
              </a:rPr>
              <a:t>Boston Marathon Bombing (2013):</a:t>
            </a:r>
            <a:r>
              <a:rPr lang="en-GB" b="0" i="0" u="none" strike="noStrike">
                <a:solidFill>
                  <a:srgbClr val="374151"/>
                </a:solidFill>
                <a:effectLst/>
                <a:latin typeface="Söhne"/>
              </a:rPr>
              <a:t> Two brothers, inspired by extremist ideologies, detonated homemade pressure cooker bombs near the finish line of the Boston Marathon. The attack killed three people and injured more than 260.</a:t>
            </a:r>
          </a:p>
          <a:p>
            <a:pPr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These examples illustrate the diverse motivations, ideologies, and methods employed by terrorist groups and individuals. Planned terrorist attacks are characterized by their deliberate nature, extensive preparation, and often, a desire to generate widespread fear and media attention. Counterterrorism efforts aim to prevent such attacks through intelligence gathering, law enforcement actions, and international cooperation.</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39</a:t>
            </a:fld>
            <a:endParaRPr lang="en-US"/>
          </a:p>
        </p:txBody>
      </p:sp>
    </p:spTree>
    <p:extLst>
      <p:ext uri="{BB962C8B-B14F-4D97-AF65-F5344CB8AC3E}">
        <p14:creationId xmlns:p14="http://schemas.microsoft.com/office/powerpoint/2010/main" val="3021663739"/>
      </p:ext>
    </p:extLst>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40</a:t>
            </a:fld>
            <a:endParaRPr lang="en-US"/>
          </a:p>
        </p:txBody>
      </p:sp>
    </p:spTree>
    <p:extLst>
      <p:ext uri="{BB962C8B-B14F-4D97-AF65-F5344CB8AC3E}">
        <p14:creationId xmlns:p14="http://schemas.microsoft.com/office/powerpoint/2010/main" val="1897253904"/>
      </p:ext>
    </p:extLst>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41</a:t>
            </a:fld>
            <a:endParaRPr lang="en-US"/>
          </a:p>
        </p:txBody>
      </p:sp>
    </p:spTree>
    <p:extLst>
      <p:ext uri="{BB962C8B-B14F-4D97-AF65-F5344CB8AC3E}">
        <p14:creationId xmlns:p14="http://schemas.microsoft.com/office/powerpoint/2010/main" val="1694469163"/>
      </p:ext>
    </p:extLst>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42</a:t>
            </a:fld>
            <a:endParaRPr lang="en-US"/>
          </a:p>
        </p:txBody>
      </p:sp>
    </p:spTree>
    <p:extLst>
      <p:ext uri="{BB962C8B-B14F-4D97-AF65-F5344CB8AC3E}">
        <p14:creationId xmlns:p14="http://schemas.microsoft.com/office/powerpoint/2010/main" val="2496058888"/>
      </p:ext>
    </p:extLst>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It's important to emphasize that the perception of success may not align with broader societal values or moral judgments. Many terrorist acts are widely condemned and are considered acts of violence and terror. The factors mentioned above describe how terrorists themselves may gauge success from their perspective or how they aim to achieve their objectives through violence and fear.</a:t>
            </a:r>
          </a:p>
          <a:p>
            <a:pPr algn="l"/>
            <a:r>
              <a:rPr lang="en-GB" b="0" i="0" u="none" strike="noStrike">
                <a:solidFill>
                  <a:srgbClr val="374151"/>
                </a:solidFill>
                <a:effectLst/>
                <a:latin typeface="Söhne"/>
              </a:rPr>
              <a:t>Counterterrorism efforts aim to prevent and respond to terrorist attacks, mitigate their impact, and ultimately undermine the perceived success of such acts by disrupting terrorist networks, enhancing security measures, and addressing the root causes of extremism and radicalization.</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43</a:t>
            </a:fld>
            <a:endParaRPr lang="en-US"/>
          </a:p>
        </p:txBody>
      </p:sp>
    </p:spTree>
    <p:extLst>
      <p:ext uri="{BB962C8B-B14F-4D97-AF65-F5344CB8AC3E}">
        <p14:creationId xmlns:p14="http://schemas.microsoft.com/office/powerpoint/2010/main" val="1913590554"/>
      </p:ext>
    </p:extLst>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marL="0" marR="0" lvl="0" indent="0" algn="l" defTabSz="914400" rtl="0" eaLnBrk="1" fontAlgn="auto" latinLnBrk="0" hangingPunct="1">
              <a:lnSpc>
                <a:spcPct val="100000"/>
              </a:lnSpc>
              <a:spcBef>
                <a:spcPts val="0"/>
              </a:spcBef>
              <a:spcAft>
                <a:spcPts val="0"/>
              </a:spcAft>
              <a:buClrTx/>
              <a:buSzTx/>
              <a:buFontTx/>
              <a:buNone/>
              <a:tabLst/>
              <a:defRPr/>
            </a:pPr>
            <a:r>
              <a:rPr lang="en-US"/>
              <a:t>The Prevention of Violence (Temporary Provision) Act 1939 WW11 was on out break so act was intended to last for 2 years but only reviewed yearly until 1954</a:t>
            </a:r>
          </a:p>
          <a:p>
            <a:pPr marL="0" marR="0" lvl="0" indent="0" algn="l" defTabSz="914400" rtl="0" eaLnBrk="1" fontAlgn="auto" latinLnBrk="0" hangingPunct="1">
              <a:lnSpc>
                <a:spcPct val="100000"/>
              </a:lnSpc>
              <a:spcBef>
                <a:spcPts val="0"/>
              </a:spcBef>
              <a:spcAft>
                <a:spcPts val="0"/>
              </a:spcAft>
              <a:buClrTx/>
              <a:buSzTx/>
              <a:buFontTx/>
              <a:buNone/>
              <a:tabLst/>
              <a:defRPr/>
            </a:pPr>
            <a:endParaRPr lang="en-US"/>
          </a:p>
          <a:p>
            <a:pPr marL="0" marR="0" lvl="0" indent="0" algn="l" defTabSz="914400" rtl="0" eaLnBrk="1" fontAlgn="auto" latinLnBrk="0" hangingPunct="1">
              <a:lnSpc>
                <a:spcPct val="100000"/>
              </a:lnSpc>
              <a:spcBef>
                <a:spcPts val="0"/>
              </a:spcBef>
              <a:spcAft>
                <a:spcPts val="0"/>
              </a:spcAft>
              <a:buClrTx/>
              <a:buSzTx/>
              <a:buFontTx/>
              <a:buNone/>
              <a:tabLst/>
              <a:defRPr/>
            </a:pPr>
            <a:r>
              <a:rPr lang="en-US"/>
              <a:t>The Act give wide powers of search to the police, detention for 5 days (unheard of until then), deportation – result that many Irish men were deported, hanged or imprisoned in English prisons. </a:t>
            </a:r>
          </a:p>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45</a:t>
            </a:fld>
            <a:endParaRPr lang="en-GB"/>
          </a:p>
        </p:txBody>
      </p:sp>
    </p:spTree>
    <p:extLst>
      <p:ext uri="{BB962C8B-B14F-4D97-AF65-F5344CB8AC3E}">
        <p14:creationId xmlns:p14="http://schemas.microsoft.com/office/powerpoint/2010/main" val="3537590838"/>
      </p:ext>
    </p:extLst>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GB"/>
          </a:p>
        </p:txBody>
      </p:sp>
      <p:sp>
        <p:nvSpPr>
          <p:cNvPr id="4" name="Slide Number Placeholder 3"/>
          <p:cNvSpPr>
            <a:spLocks noGrp="1"/>
          </p:cNvSpPr>
          <p:nvPr>
            <p:ph type="sldNum" sz="quarter" idx="5"/>
          </p:nvPr>
        </p:nvSpPr>
        <p:spPr/>
        <p:txBody>
          <a:bodyPr/>
          <a:lstStyle/>
          <a:p>
            <a:fld id="{F9F3EC92-96C9-4E7E-A0F5-9B1CA54D168A}" type="slidenum">
              <a:rPr lang="en-GB" smtClean="0"/>
              <a:t>57</a:t>
            </a:fld>
            <a:endParaRPr lang="en-GB"/>
          </a:p>
        </p:txBody>
      </p:sp>
    </p:spTree>
    <p:extLst>
      <p:ext uri="{BB962C8B-B14F-4D97-AF65-F5344CB8AC3E}">
        <p14:creationId xmlns:p14="http://schemas.microsoft.com/office/powerpoint/2010/main" val="3319197519"/>
      </p:ext>
    </p:extLst>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59</a:t>
            </a:fld>
            <a:endParaRPr lang="en-US"/>
          </a:p>
        </p:txBody>
      </p:sp>
    </p:spTree>
    <p:extLst>
      <p:ext uri="{BB962C8B-B14F-4D97-AF65-F5344CB8AC3E}">
        <p14:creationId xmlns:p14="http://schemas.microsoft.com/office/powerpoint/2010/main" val="1818443186"/>
      </p:ext>
    </p:extLst>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In June 2007, a terrorist incident occurred in London, known as the "2007 London car bombs" or the "Glasgow International Airport attack." This plot involved a failed attempt to carry out a series of vehicle bombings in central London and a subsequent attack at Glasgow International Airport in Scotland.</a:t>
            </a:r>
          </a:p>
          <a:p>
            <a:pPr algn="l"/>
            <a:r>
              <a:rPr lang="en-GB" b="0" i="0" u="none" strike="noStrike">
                <a:solidFill>
                  <a:srgbClr val="374151"/>
                </a:solidFill>
                <a:effectLst/>
                <a:latin typeface="Söhne"/>
              </a:rPr>
              <a:t>Here is an overview of the events:</a:t>
            </a:r>
          </a:p>
          <a:p>
            <a:pPr algn="l"/>
            <a:endParaRPr lang="en-GB" b="0" i="0" u="none" strike="noStrike">
              <a:solidFill>
                <a:srgbClr val="374151"/>
              </a:solidFill>
              <a:effectLst/>
              <a:latin typeface="Söhne"/>
            </a:endParaRPr>
          </a:p>
          <a:p>
            <a:pPr algn="l"/>
            <a:r>
              <a:rPr lang="en-GB" b="1" i="0" u="none" strike="noStrike">
                <a:solidFill>
                  <a:srgbClr val="374151"/>
                </a:solidFill>
                <a:effectLst/>
                <a:latin typeface="Söhne"/>
              </a:rPr>
              <a:t>London Car Bomb Attempts (June 29, 2007):</a:t>
            </a:r>
            <a:r>
              <a:rPr lang="en-GB" b="0" i="0" u="none" strike="noStrike">
                <a:solidFill>
                  <a:srgbClr val="374151"/>
                </a:solidFill>
                <a:effectLst/>
                <a:latin typeface="Söhne"/>
              </a:rPr>
              <a:t> On the morning of June 29, 2007, two car bombs were discovered in central London. The first car bomb was found outside the Tiger Tiger nightclub in Haymarket, a popular nightlife area. The second car bomb was discovered on Cockspur Street, near Trafalgar Square.</a:t>
            </a:r>
          </a:p>
          <a:p>
            <a:pPr algn="l"/>
            <a:r>
              <a:rPr lang="en-GB" b="0" i="0" u="none" strike="noStrike">
                <a:solidFill>
                  <a:srgbClr val="374151"/>
                </a:solidFill>
                <a:effectLst/>
                <a:latin typeface="Söhne"/>
              </a:rPr>
              <a:t>The devices in both cars were homemade explosive devices consisting of gasoline, propane gas cylinders, and nails. Fortunately, the devices failed to detonate properly, and there were no casualties or significant damage. The police swiftly evacuated the areas, and a bomb disposal unit rendered the devices safe.</a:t>
            </a:r>
          </a:p>
          <a:p>
            <a:pPr algn="l"/>
            <a:endParaRPr lang="en-GB" b="0" i="0" u="none" strike="noStrike">
              <a:solidFill>
                <a:srgbClr val="374151"/>
              </a:solidFill>
              <a:effectLst/>
              <a:latin typeface="Söhne"/>
            </a:endParaRPr>
          </a:p>
          <a:p>
            <a:pPr algn="l"/>
            <a:r>
              <a:rPr lang="en-GB" b="1" i="0" u="none" strike="noStrike">
                <a:solidFill>
                  <a:srgbClr val="374151"/>
                </a:solidFill>
                <a:effectLst/>
                <a:latin typeface="Söhne"/>
              </a:rPr>
              <a:t>Glasgow International Airport Attack (June 30, 2007):</a:t>
            </a:r>
            <a:r>
              <a:rPr lang="en-GB" b="0" i="0" u="none" strike="noStrike">
                <a:solidFill>
                  <a:srgbClr val="374151"/>
                </a:solidFill>
                <a:effectLst/>
                <a:latin typeface="Söhne"/>
              </a:rPr>
              <a:t> The following day, on June 30, 2007, a terrorist attack occurred at Glasgow International Airport in Scotland. Two individuals, identified as Bilal Abdullah and </a:t>
            </a:r>
            <a:r>
              <a:rPr lang="en-GB" b="0" i="0" u="none" strike="noStrike" err="1">
                <a:solidFill>
                  <a:srgbClr val="374151"/>
                </a:solidFill>
                <a:effectLst/>
                <a:latin typeface="Söhne"/>
              </a:rPr>
              <a:t>Kafeel</a:t>
            </a:r>
            <a:r>
              <a:rPr lang="en-GB" b="0" i="0" u="none" strike="noStrike">
                <a:solidFill>
                  <a:srgbClr val="374151"/>
                </a:solidFill>
                <a:effectLst/>
                <a:latin typeface="Söhne"/>
              </a:rPr>
              <a:t> Ahmed, drove a Jeep Cherokee loaded with propane gas cylinders into the airport's main terminal building. The vehicle caught fire upon impact but failed to cause a major explosion.</a:t>
            </a:r>
          </a:p>
          <a:p>
            <a:pPr algn="l"/>
            <a:r>
              <a:rPr lang="en-GB" b="0" i="0" u="none" strike="noStrike">
                <a:solidFill>
                  <a:srgbClr val="374151"/>
                </a:solidFill>
                <a:effectLst/>
                <a:latin typeface="Söhne"/>
              </a:rPr>
              <a:t>Security personnel and bystanders at the airport managed to subdue the attackers before they could cause further harm. </a:t>
            </a:r>
            <a:r>
              <a:rPr lang="en-GB" b="0" i="0" u="none" strike="noStrike" err="1">
                <a:solidFill>
                  <a:srgbClr val="374151"/>
                </a:solidFill>
                <a:effectLst/>
                <a:latin typeface="Söhne"/>
              </a:rPr>
              <a:t>Kafeel</a:t>
            </a:r>
            <a:r>
              <a:rPr lang="en-GB" b="0" i="0" u="none" strike="noStrike">
                <a:solidFill>
                  <a:srgbClr val="374151"/>
                </a:solidFill>
                <a:effectLst/>
                <a:latin typeface="Söhne"/>
              </a:rPr>
              <a:t> Ahmed, who suffered severe burns in the attack, later died from his injuries. Bilal Abdullah was arrested and subsequently charged with multiple offenses.</a:t>
            </a:r>
          </a:p>
          <a:p>
            <a:pPr algn="l"/>
            <a:endParaRPr lang="en-GB" b="0" i="0" u="none" strike="noStrike">
              <a:solidFill>
                <a:srgbClr val="374151"/>
              </a:solidFill>
              <a:effectLst/>
              <a:latin typeface="Söhne"/>
            </a:endParaRPr>
          </a:p>
          <a:p>
            <a:pPr algn="l"/>
            <a:r>
              <a:rPr lang="en-GB" b="0" i="0" u="none" strike="noStrike">
                <a:solidFill>
                  <a:srgbClr val="374151"/>
                </a:solidFill>
                <a:effectLst/>
                <a:latin typeface="Söhne"/>
              </a:rPr>
              <a:t>The individuals involved in the car bomb attempts in London and the Glasgow International Airport attack were linked to extremist ideologies. The motive behind the attacks appeared to be a desire to carry out acts of terror and cause harm. Fortunately, the quick response by law enforcement and the failure of the explosive devices prevented significant casualties in these incidents.</a:t>
            </a:r>
          </a:p>
          <a:p>
            <a:pPr algn="l"/>
            <a:r>
              <a:rPr lang="en-GB" b="0" i="0" u="none" strike="noStrike">
                <a:solidFill>
                  <a:srgbClr val="374151"/>
                </a:solidFill>
                <a:effectLst/>
                <a:latin typeface="Söhne"/>
              </a:rPr>
              <a:t>The events of June 2007 underscored the ongoing threat of terrorism in the United Kingdom and the need for continued vigilance and security measures to counter such threats.</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60</a:t>
            </a:fld>
            <a:endParaRPr lang="en-US"/>
          </a:p>
        </p:txBody>
      </p:sp>
    </p:spTree>
    <p:extLst>
      <p:ext uri="{BB962C8B-B14F-4D97-AF65-F5344CB8AC3E}">
        <p14:creationId xmlns:p14="http://schemas.microsoft.com/office/powerpoint/2010/main" val="4075970525"/>
      </p:ext>
    </p:extLst>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61</a:t>
            </a:fld>
            <a:endParaRPr lang="en-US"/>
          </a:p>
        </p:txBody>
      </p:sp>
    </p:spTree>
    <p:extLst>
      <p:ext uri="{BB962C8B-B14F-4D97-AF65-F5344CB8AC3E}">
        <p14:creationId xmlns:p14="http://schemas.microsoft.com/office/powerpoint/2010/main" val="1282744739"/>
      </p:ext>
    </p:extLst>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62</a:t>
            </a:fld>
            <a:endParaRPr lang="en-US"/>
          </a:p>
        </p:txBody>
      </p:sp>
    </p:spTree>
    <p:extLst>
      <p:ext uri="{BB962C8B-B14F-4D97-AF65-F5344CB8AC3E}">
        <p14:creationId xmlns:p14="http://schemas.microsoft.com/office/powerpoint/2010/main" val="1476211107"/>
      </p:ext>
    </p:extLst>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64</a:t>
            </a:fld>
            <a:endParaRPr lang="en-US"/>
          </a:p>
        </p:txBody>
      </p:sp>
    </p:spTree>
    <p:extLst>
      <p:ext uri="{BB962C8B-B14F-4D97-AF65-F5344CB8AC3E}">
        <p14:creationId xmlns:p14="http://schemas.microsoft.com/office/powerpoint/2010/main" val="1762212749"/>
      </p:ext>
    </p:extLst>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66</a:t>
            </a:fld>
            <a:endParaRPr lang="en-US"/>
          </a:p>
        </p:txBody>
      </p:sp>
    </p:spTree>
    <p:extLst>
      <p:ext uri="{BB962C8B-B14F-4D97-AF65-F5344CB8AC3E}">
        <p14:creationId xmlns:p14="http://schemas.microsoft.com/office/powerpoint/2010/main" val="3156717660"/>
      </p:ext>
    </p:extLst>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69</a:t>
            </a:fld>
            <a:endParaRPr lang="en-US"/>
          </a:p>
        </p:txBody>
      </p:sp>
    </p:spTree>
    <p:extLst>
      <p:ext uri="{BB962C8B-B14F-4D97-AF65-F5344CB8AC3E}">
        <p14:creationId xmlns:p14="http://schemas.microsoft.com/office/powerpoint/2010/main" val="6022491"/>
      </p:ext>
    </p:extLst>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70</a:t>
            </a:fld>
            <a:endParaRPr lang="en-US"/>
          </a:p>
        </p:txBody>
      </p:sp>
    </p:spTree>
    <p:extLst>
      <p:ext uri="{BB962C8B-B14F-4D97-AF65-F5344CB8AC3E}">
        <p14:creationId xmlns:p14="http://schemas.microsoft.com/office/powerpoint/2010/main" val="730722220"/>
      </p:ext>
    </p:extLst>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43541"/>
                </a:solidFill>
                <a:effectLst/>
                <a:latin typeface="Söhne"/>
              </a:rPr>
              <a:t>The attack in London in June 2007 was not successful. The attempted car bombings in central London and the attack at Glasgow International Airport did not result in any significant casualties or damage.</a:t>
            </a:r>
          </a:p>
          <a:p>
            <a:pPr algn="l"/>
            <a:r>
              <a:rPr lang="en-GB" b="0" i="0" u="none" strike="noStrike">
                <a:solidFill>
                  <a:srgbClr val="343541"/>
                </a:solidFill>
                <a:effectLst/>
                <a:latin typeface="Söhne"/>
              </a:rPr>
              <a:t>In the case of the car bomb attempts in central London on June 29, 2007, the homemade explosive devices placed in two vehicles failed to detonate properly. The police and security personnel discovered the devices in time, evacuated the areas, and safely rendered the devices harmless. As a result, there were no injuries or fatalities, and the attacks did not cause significant damage.</a:t>
            </a:r>
          </a:p>
          <a:p>
            <a:pPr algn="l"/>
            <a:endParaRPr lang="en-GB" b="0" i="0" u="none" strike="noStrike">
              <a:solidFill>
                <a:srgbClr val="343541"/>
              </a:solidFill>
              <a:effectLst/>
              <a:latin typeface="Söhne"/>
            </a:endParaRPr>
          </a:p>
          <a:p>
            <a:pPr algn="l"/>
            <a:r>
              <a:rPr lang="en-GB" b="0" i="0" u="none" strike="noStrike">
                <a:solidFill>
                  <a:srgbClr val="343541"/>
                </a:solidFill>
                <a:effectLst/>
                <a:latin typeface="Söhne"/>
              </a:rPr>
              <a:t>Similarly, the attack at Glasgow International Airport on June 30, 2007, involved a vehicle driven into the airport's main terminal building, but the propane gas cylinders inside the vehicle caught fire upon impact, rather than causing a major explosion. Security personnel and bystanders quickly subdued the attackers, preventing further harm. While one of the attackers, </a:t>
            </a:r>
            <a:r>
              <a:rPr lang="en-GB" b="0" i="0" u="none" strike="noStrike" err="1">
                <a:solidFill>
                  <a:srgbClr val="343541"/>
                </a:solidFill>
                <a:effectLst/>
                <a:latin typeface="Söhne"/>
              </a:rPr>
              <a:t>Kafeel</a:t>
            </a:r>
            <a:r>
              <a:rPr lang="en-GB" b="0" i="0" u="none" strike="noStrike">
                <a:solidFill>
                  <a:srgbClr val="343541"/>
                </a:solidFill>
                <a:effectLst/>
                <a:latin typeface="Söhne"/>
              </a:rPr>
              <a:t> Ahmed, died from severe burns, there were no other casualties among airport staff or travellers.</a:t>
            </a:r>
          </a:p>
          <a:p>
            <a:pPr algn="l"/>
            <a:endParaRPr lang="en-GB" b="0" i="0" u="none" strike="noStrike">
              <a:solidFill>
                <a:srgbClr val="343541"/>
              </a:solidFill>
              <a:effectLst/>
              <a:latin typeface="Söhne"/>
            </a:endParaRPr>
          </a:p>
          <a:p>
            <a:pPr algn="l"/>
            <a:r>
              <a:rPr lang="en-GB" b="0" i="0" u="none" strike="noStrike">
                <a:solidFill>
                  <a:srgbClr val="343541"/>
                </a:solidFill>
                <a:effectLst/>
                <a:latin typeface="Söhne"/>
              </a:rPr>
              <a:t>The failure of the explosive devices and the quick response by law enforcement and security personnel played a crucial role in preventing casualties and minimizing the impact of the attempted terrorist attacks.</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71</a:t>
            </a:fld>
            <a:endParaRPr lang="en-US"/>
          </a:p>
        </p:txBody>
      </p:sp>
    </p:spTree>
    <p:extLst>
      <p:ext uri="{BB962C8B-B14F-4D97-AF65-F5344CB8AC3E}">
        <p14:creationId xmlns:p14="http://schemas.microsoft.com/office/powerpoint/2010/main" val="3335787416"/>
      </p:ext>
    </p:extLst>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Terrorism acts and military conflicts are distinct forms of violence, each with its own characteristics and objectives. Here are some key differences between them:</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Objectives and Targets:</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Terrorism is characterized by acts of violence directed primarily against civilian populations or non-combatant targets. The primary aim of terrorism is to </a:t>
            </a:r>
            <a:r>
              <a:rPr lang="en-GB" b="0" i="0" u="none" strike="noStrike" err="1">
                <a:solidFill>
                  <a:srgbClr val="374151"/>
                </a:solidFill>
                <a:effectLst/>
                <a:latin typeface="Söhne"/>
              </a:rPr>
              <a:t>instill</a:t>
            </a:r>
            <a:r>
              <a:rPr lang="en-GB" b="0" i="0" u="none" strike="noStrike">
                <a:solidFill>
                  <a:srgbClr val="374151"/>
                </a:solidFill>
                <a:effectLst/>
                <a:latin typeface="Söhne"/>
              </a:rPr>
              <a:t> fear, intimidate, and coerce governments or societies to achieve political, ideological, or religious objectives.</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such as wars or armed conflicts between nations or organized armed groups, typically involve engagements between armed forces. The objectives in military conflicts may include territorial control, </a:t>
            </a:r>
            <a:r>
              <a:rPr lang="en-GB" b="0" i="0" u="none" strike="noStrike" err="1">
                <a:solidFill>
                  <a:srgbClr val="374151"/>
                </a:solidFill>
                <a:effectLst/>
                <a:latin typeface="Söhne"/>
              </a:rPr>
              <a:t>defense</a:t>
            </a:r>
            <a:r>
              <a:rPr lang="en-GB" b="0" i="0" u="none" strike="noStrike">
                <a:solidFill>
                  <a:srgbClr val="374151"/>
                </a:solidFill>
                <a:effectLst/>
                <a:latin typeface="Söhne"/>
              </a:rPr>
              <a:t>, or achieving specific political or strategic goals. While civilian casualties can occur in conflicts, they are generally not the primary targets.</a:t>
            </a:r>
          </a:p>
          <a:p>
            <a:pPr algn="l">
              <a:buFont typeface="+mj-lt"/>
              <a:buAutoNum type="arabicPeriod"/>
            </a:pPr>
            <a:r>
              <a:rPr lang="en-GB" b="1" i="0" u="none" strike="noStrike">
                <a:solidFill>
                  <a:srgbClr val="374151"/>
                </a:solidFill>
                <a:effectLst/>
                <a:latin typeface="Söhne"/>
              </a:rPr>
              <a:t>Methods and Tactics:</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Terrorist acts often involve asymmetrical warfare, with small, clandestine groups using surprise attacks, bombings, assassinations, kidnappings, and other forms of violence. Terrorists may employ guerrilla tactics and unconventional warfare methods to maximize fear and disrupt society.</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involve organized armed forces or groups following established rules of engagement. Conventional warfare tactics, including large-scale battles, air strikes, naval operations, and ground offensives, are used to achieve military objectives.</a:t>
            </a:r>
          </a:p>
          <a:p>
            <a:pPr algn="l">
              <a:buFont typeface="+mj-lt"/>
              <a:buAutoNum type="arabicPeriod"/>
            </a:pPr>
            <a:r>
              <a:rPr lang="en-GB" b="1" i="0" u="none" strike="noStrike">
                <a:solidFill>
                  <a:srgbClr val="374151"/>
                </a:solidFill>
                <a:effectLst/>
                <a:latin typeface="Söhne"/>
              </a:rPr>
              <a:t>Legitimacy and International Law:</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Terrorism is universally condemned by international law and is considered a crime. Terrorist acts violate the principles of distinction (differentiating between civilians and combatants) and proportionality. Terrorist groups are not recognized as legitimate combatants under international law.</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may be governed by international humanitarian law (e.g., the Geneva Conventions), which establishes rules for the protection of civilians and combatants during armed conflicts. Nation-states have the legal authority to engage in warfare, but they are bound by these laws to minimize harm to civilians.</a:t>
            </a:r>
          </a:p>
          <a:p>
            <a:pPr algn="l">
              <a:buFont typeface="+mj-lt"/>
              <a:buAutoNum type="arabicPeriod"/>
            </a:pPr>
            <a:r>
              <a:rPr lang="en-GB" b="1" i="0" u="none" strike="noStrike">
                <a:solidFill>
                  <a:srgbClr val="374151"/>
                </a:solidFill>
                <a:effectLst/>
                <a:latin typeface="Söhne"/>
              </a:rPr>
              <a:t>Scope and Duration:</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Terrorist acts are often characterized by their limited scope and duration. Terrorist attacks are typically carried out sporadically and may target symbolic locations or events.</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Military conflicts can be protracted, involving sustained engagements, strategic planning, and extended periods of combat. They may involve multiple </a:t>
            </a:r>
            <a:r>
              <a:rPr lang="en-GB" b="0" i="0" u="none" strike="noStrike" err="1">
                <a:solidFill>
                  <a:srgbClr val="374151"/>
                </a:solidFill>
                <a:effectLst/>
                <a:latin typeface="Söhne"/>
              </a:rPr>
              <a:t>theaters</a:t>
            </a:r>
            <a:r>
              <a:rPr lang="en-GB" b="0" i="0" u="none" strike="noStrike">
                <a:solidFill>
                  <a:srgbClr val="374151"/>
                </a:solidFill>
                <a:effectLst/>
                <a:latin typeface="Söhne"/>
              </a:rPr>
              <a:t> of operation and have the potential to escalate into large-scale wars.</a:t>
            </a:r>
          </a:p>
          <a:p>
            <a:pPr algn="l">
              <a:buFont typeface="+mj-lt"/>
              <a:buAutoNum type="arabicPeriod"/>
            </a:pPr>
            <a:r>
              <a:rPr lang="en-GB" b="1" i="0" u="none" strike="noStrike">
                <a:solidFill>
                  <a:srgbClr val="374151"/>
                </a:solidFill>
                <a:effectLst/>
                <a:latin typeface="Söhne"/>
              </a:rPr>
              <a:t>Resolution and Peace Processes:</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Terrorism Acts:</a:t>
            </a:r>
            <a:r>
              <a:rPr lang="en-GB" b="0" i="0" u="none" strike="noStrike">
                <a:solidFill>
                  <a:srgbClr val="374151"/>
                </a:solidFill>
                <a:effectLst/>
                <a:latin typeface="Söhne"/>
              </a:rPr>
              <a:t> Counterterrorism efforts focus on preventing terrorist attacks, apprehending perpetrators, and addressing the underlying causes of terrorism. Negotiation and peace processes with terrorist groups are often challenging due to their non-state and often ideological nature.</a:t>
            </a:r>
          </a:p>
          <a:p>
            <a:pPr marL="742950" lvl="1" indent="-285750" algn="l">
              <a:buFont typeface="+mj-lt"/>
              <a:buAutoNum type="arabicPeriod"/>
            </a:pPr>
            <a:r>
              <a:rPr lang="en-GB" b="1" i="0" u="none" strike="noStrike">
                <a:solidFill>
                  <a:srgbClr val="374151"/>
                </a:solidFill>
                <a:effectLst/>
                <a:latin typeface="Söhne"/>
              </a:rPr>
              <a:t>Military Conflict:</a:t>
            </a:r>
            <a:r>
              <a:rPr lang="en-GB" b="0" i="0" u="none" strike="noStrike">
                <a:solidFill>
                  <a:srgbClr val="374151"/>
                </a:solidFill>
                <a:effectLst/>
                <a:latin typeface="Söhne"/>
              </a:rPr>
              <a:t> Armed conflicts may be resolved through diplomatic negotiations, peace agreements, and international mediation. Ceasefires and peace processes are common mechanisms for ending military conflicts.</a:t>
            </a:r>
          </a:p>
          <a:p>
            <a:pPr algn="l"/>
            <a:r>
              <a:rPr lang="en-GB" b="0" i="0" u="none" strike="noStrike">
                <a:solidFill>
                  <a:srgbClr val="374151"/>
                </a:solidFill>
                <a:effectLst/>
                <a:latin typeface="Söhne"/>
              </a:rPr>
              <a:t>While these differences exist, it's essential to recognize that there can be overlap or hybrid forms of violence, such as insurgencies or irregular warfare, that blur the distinctions between terrorism acts and military conflicts. Additionally, the characterization of a specific event may vary depending on perspective and context, highlighting the complexity of these issues. Efforts to address both terrorism and military conflicts require a multifaceted approach, including diplomacy, law enforcement, and military responses where appropriate.</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72</a:t>
            </a:fld>
            <a:endParaRPr lang="en-US"/>
          </a:p>
        </p:txBody>
      </p:sp>
    </p:spTree>
    <p:extLst>
      <p:ext uri="{BB962C8B-B14F-4D97-AF65-F5344CB8AC3E}">
        <p14:creationId xmlns:p14="http://schemas.microsoft.com/office/powerpoint/2010/main" val="1664193480"/>
      </p:ext>
    </p:extLst>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73</a:t>
            </a:fld>
            <a:endParaRPr lang="en-US"/>
          </a:p>
        </p:txBody>
      </p:sp>
    </p:spTree>
    <p:extLst>
      <p:ext uri="{BB962C8B-B14F-4D97-AF65-F5344CB8AC3E}">
        <p14:creationId xmlns:p14="http://schemas.microsoft.com/office/powerpoint/2010/main" val="1602254123"/>
      </p:ext>
    </p:extLst>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"Hearts and minds" is a concept that relates to a successful strategy for gaining support and influence among a population, whether for a government, an organization, or, in some cases, a terrorist group. When discussing "hearts and minds" in the context of a successful terrorist group, it generally means that the group seeks to win the support or sympathy of a particular population or community to further its goals. Here's how it works:</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Winning Over the Population:</a:t>
            </a:r>
            <a:r>
              <a:rPr lang="en-GB" b="0" i="0" u="none" strike="noStrike">
                <a:solidFill>
                  <a:srgbClr val="374151"/>
                </a:solidFill>
                <a:effectLst/>
                <a:latin typeface="Söhne"/>
              </a:rPr>
              <a:t> A successful terrorist group often aims to gain the trust, sympathy, or active support of a portion of the population, especially in the areas where it operates. This support can provide the group with logistical assistance, recruits, cover, and other forms of cooperation.</a:t>
            </a:r>
          </a:p>
          <a:p>
            <a:pPr algn="l">
              <a:buFont typeface="+mj-lt"/>
              <a:buAutoNum type="arabicPeriod"/>
            </a:pPr>
            <a:r>
              <a:rPr lang="en-GB" b="1" i="0" u="none" strike="noStrike">
                <a:solidFill>
                  <a:srgbClr val="374151"/>
                </a:solidFill>
                <a:effectLst/>
                <a:latin typeface="Söhne"/>
              </a:rPr>
              <a:t>Undermining Government or Opposing Forces:</a:t>
            </a:r>
            <a:r>
              <a:rPr lang="en-GB" b="0" i="0" u="none" strike="noStrike">
                <a:solidFill>
                  <a:srgbClr val="374151"/>
                </a:solidFill>
                <a:effectLst/>
                <a:latin typeface="Söhne"/>
              </a:rPr>
              <a:t> By gaining the support of a segment of the population, a terrorist group can undermine the authority and legitimacy of the government or opposing forces it is fighting against. This can erode the government's control over certain areas and create instability.</a:t>
            </a:r>
          </a:p>
          <a:p>
            <a:pPr algn="l">
              <a:buFont typeface="+mj-lt"/>
              <a:buAutoNum type="arabicPeriod"/>
            </a:pPr>
            <a:r>
              <a:rPr lang="en-GB" b="1" i="0" u="none" strike="noStrike">
                <a:solidFill>
                  <a:srgbClr val="374151"/>
                </a:solidFill>
                <a:effectLst/>
                <a:latin typeface="Söhne"/>
              </a:rPr>
              <a:t>Public Relations and Propaganda:</a:t>
            </a:r>
            <a:r>
              <a:rPr lang="en-GB" b="0" i="0" u="none" strike="noStrike">
                <a:solidFill>
                  <a:srgbClr val="374151"/>
                </a:solidFill>
                <a:effectLst/>
                <a:latin typeface="Söhne"/>
              </a:rPr>
              <a:t> Terrorist groups may employ propaganda, media campaigns, and public relations efforts to shape the narrative and generate sympathy for their cause. This can include framing their actions as a response to perceived injustices, using sympathetic figures, and portraying themselves as defenders of a particular community or ideology.</a:t>
            </a:r>
          </a:p>
          <a:p>
            <a:pPr algn="l">
              <a:buFont typeface="+mj-lt"/>
              <a:buAutoNum type="arabicPeriod"/>
            </a:pPr>
            <a:r>
              <a:rPr lang="en-GB" b="1" i="0" u="none" strike="noStrike">
                <a:solidFill>
                  <a:srgbClr val="374151"/>
                </a:solidFill>
                <a:effectLst/>
                <a:latin typeface="Söhne"/>
              </a:rPr>
              <a:t>Social Services and Governance:</a:t>
            </a:r>
            <a:r>
              <a:rPr lang="en-GB" b="0" i="0" u="none" strike="noStrike">
                <a:solidFill>
                  <a:srgbClr val="374151"/>
                </a:solidFill>
                <a:effectLst/>
                <a:latin typeface="Söhne"/>
              </a:rPr>
              <a:t> In some cases, terrorist groups have sought to provide social services, govern territory, or establish parallel governance structures in areas where they operate. By doing so, they may win support from those who benefit from these services or prefer their rule to that of the government.</a:t>
            </a:r>
          </a:p>
          <a:p>
            <a:pPr algn="l">
              <a:buFont typeface="+mj-lt"/>
              <a:buAutoNum type="arabicPeriod"/>
            </a:pPr>
            <a:r>
              <a:rPr lang="en-GB" b="1" i="0" u="none" strike="noStrike">
                <a:solidFill>
                  <a:srgbClr val="374151"/>
                </a:solidFill>
                <a:effectLst/>
                <a:latin typeface="Söhne"/>
              </a:rPr>
              <a:t>Exploiting Grievances:</a:t>
            </a:r>
            <a:r>
              <a:rPr lang="en-GB" b="0" i="0" u="none" strike="noStrike">
                <a:solidFill>
                  <a:srgbClr val="374151"/>
                </a:solidFill>
                <a:effectLst/>
                <a:latin typeface="Söhne"/>
              </a:rPr>
              <a:t> Terrorist groups often exploit grievances, whether real or perceived, among the population they seek to influence. This can involve highlighting issues like political oppression, economic inequality, or cultural grievances to gain support.</a:t>
            </a:r>
          </a:p>
          <a:p>
            <a:pPr algn="l">
              <a:buFont typeface="+mj-lt"/>
              <a:buAutoNum type="arabicPeriod"/>
            </a:pPr>
            <a:r>
              <a:rPr lang="en-GB" b="1" i="0" u="none" strike="noStrike">
                <a:solidFill>
                  <a:srgbClr val="374151"/>
                </a:solidFill>
                <a:effectLst/>
                <a:latin typeface="Söhne"/>
              </a:rPr>
              <a:t>Coercion and Intimidation:</a:t>
            </a:r>
            <a:r>
              <a:rPr lang="en-GB" b="0" i="0" u="none" strike="noStrike">
                <a:solidFill>
                  <a:srgbClr val="374151"/>
                </a:solidFill>
                <a:effectLst/>
                <a:latin typeface="Söhne"/>
              </a:rPr>
              <a:t> It's important to note that while winning "hearts and minds" often involves persuasion and influence, terrorist groups may also use coercion, intimidation, or violence against those who do not support them. This can create a climate of fear that suppresses dissent.</a:t>
            </a:r>
          </a:p>
          <a:p>
            <a:pPr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The concept of "winning hearts and minds" is not unique to terrorist groups; it has been employed by governments, political movements, and organizations to gain support and influence. In the context of terrorism, it underscores the importance of understanding the role of public opinion, community dynamics, and social factors in counterterrorism efforts.</a:t>
            </a:r>
          </a:p>
          <a:p>
            <a:pPr algn="l"/>
            <a:r>
              <a:rPr lang="en-GB" b="0" i="0" u="none" strike="noStrike">
                <a:solidFill>
                  <a:srgbClr val="374151"/>
                </a:solidFill>
                <a:effectLst/>
                <a:latin typeface="Söhne"/>
              </a:rPr>
              <a:t>Efforts to counter terrorist groups often include strategies to disrupt their efforts to win hearts and minds, such as countering their propaganda, addressing underlying grievances, and providing security and support to affected communities.</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74</a:t>
            </a:fld>
            <a:endParaRPr lang="en-US"/>
          </a:p>
        </p:txBody>
      </p:sp>
    </p:spTree>
    <p:extLst>
      <p:ext uri="{BB962C8B-B14F-4D97-AF65-F5344CB8AC3E}">
        <p14:creationId xmlns:p14="http://schemas.microsoft.com/office/powerpoint/2010/main" val="2012108047"/>
      </p:ext>
    </p:extLst>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"Soft support" for a terrorist group refers to various forms of non-violent or indirect assistance, sympathy, or ideological alignment provided to a terrorist organization or its objectives. Soft support does not involve direct involvement in terrorist activities but can contribute to the overall goals and sustainability of the group. Here are some examples of soft support for a terrorist group:</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Financial Assistance:</a:t>
            </a:r>
            <a:r>
              <a:rPr lang="en-GB" b="0" i="0" u="none" strike="noStrike">
                <a:solidFill>
                  <a:srgbClr val="374151"/>
                </a:solidFill>
                <a:effectLst/>
                <a:latin typeface="Söhne"/>
              </a:rPr>
              <a:t> Providing financial donations or contributions to a terrorist organization or its affiliated charities, often for purported humanitarian or social causes, can be a form of soft support. These funds may indirectly support the group's activities.</a:t>
            </a:r>
          </a:p>
          <a:p>
            <a:pPr algn="l">
              <a:buFont typeface="+mj-lt"/>
              <a:buAutoNum type="arabicPeriod"/>
            </a:pPr>
            <a:r>
              <a:rPr lang="en-GB" b="1" i="0" u="none" strike="noStrike">
                <a:solidFill>
                  <a:srgbClr val="374151"/>
                </a:solidFill>
                <a:effectLst/>
                <a:latin typeface="Söhne"/>
              </a:rPr>
              <a:t>Propaganda and Recruitment:</a:t>
            </a:r>
            <a:r>
              <a:rPr lang="en-GB" b="0" i="0" u="none" strike="noStrike">
                <a:solidFill>
                  <a:srgbClr val="374151"/>
                </a:solidFill>
                <a:effectLst/>
                <a:latin typeface="Söhne"/>
              </a:rPr>
              <a:t> Sharing, promoting, or endorsing the propaganda, ideology, or messages of a terrorist group online or in-person can contribute to its recruitment efforts. Soft support may involve spreading extremist content or sympathizing with the group's goals.</a:t>
            </a:r>
          </a:p>
          <a:p>
            <a:pPr algn="l">
              <a:buFont typeface="+mj-lt"/>
              <a:buAutoNum type="arabicPeriod"/>
            </a:pPr>
            <a:r>
              <a:rPr lang="en-GB" b="1" i="0" u="none" strike="noStrike">
                <a:solidFill>
                  <a:srgbClr val="374151"/>
                </a:solidFill>
                <a:effectLst/>
                <a:latin typeface="Söhne"/>
              </a:rPr>
              <a:t>Linguistic or Moral Support:</a:t>
            </a:r>
            <a:r>
              <a:rPr lang="en-GB" b="0" i="0" u="none" strike="noStrike">
                <a:solidFill>
                  <a:srgbClr val="374151"/>
                </a:solidFill>
                <a:effectLst/>
                <a:latin typeface="Söhne"/>
              </a:rPr>
              <a:t> Expressing sympathy, understanding, or ideological alignment with the goals and actions of a terrorist group through words, writings, or speeches can be seen as soft support. This can legitimize or normalize the group's activities.</a:t>
            </a:r>
          </a:p>
          <a:p>
            <a:pPr algn="l">
              <a:buFont typeface="+mj-lt"/>
              <a:buAutoNum type="arabicPeriod"/>
            </a:pPr>
            <a:r>
              <a:rPr lang="en-GB" b="1" i="0" u="none" strike="noStrike">
                <a:solidFill>
                  <a:srgbClr val="374151"/>
                </a:solidFill>
                <a:effectLst/>
                <a:latin typeface="Söhne"/>
              </a:rPr>
              <a:t>Logistical Assistance:</a:t>
            </a:r>
            <a:r>
              <a:rPr lang="en-GB" b="0" i="0" u="none" strike="noStrike">
                <a:solidFill>
                  <a:srgbClr val="374151"/>
                </a:solidFill>
                <a:effectLst/>
                <a:latin typeface="Söhne"/>
              </a:rPr>
              <a:t> Providing logistical or material support to a terrorist organization, such as shelter, transportation, or supplies, without direct involvement in violence is another form of soft support. This indirect aid can help the group's operations.</a:t>
            </a:r>
          </a:p>
          <a:p>
            <a:pPr algn="l">
              <a:buFont typeface="+mj-lt"/>
              <a:buAutoNum type="arabicPeriod"/>
            </a:pPr>
            <a:r>
              <a:rPr lang="en-GB" b="1" i="0" u="none" strike="noStrike">
                <a:solidFill>
                  <a:srgbClr val="374151"/>
                </a:solidFill>
                <a:effectLst/>
                <a:latin typeface="Söhne"/>
              </a:rPr>
              <a:t>Social and Community Cover:</a:t>
            </a:r>
            <a:r>
              <a:rPr lang="en-GB" b="0" i="0" u="none" strike="noStrike">
                <a:solidFill>
                  <a:srgbClr val="374151"/>
                </a:solidFill>
                <a:effectLst/>
                <a:latin typeface="Söhne"/>
              </a:rPr>
              <a:t> Protecting or shielding individuals involved in terrorist activities from law enforcement or intelligence agencies by providing cover, safe havens, or false identities can be considered soft support.</a:t>
            </a:r>
          </a:p>
          <a:p>
            <a:pPr algn="l">
              <a:buFont typeface="+mj-lt"/>
              <a:buAutoNum type="arabicPeriod"/>
            </a:pPr>
            <a:r>
              <a:rPr lang="en-GB" b="1" i="0" u="none" strike="noStrike">
                <a:solidFill>
                  <a:srgbClr val="374151"/>
                </a:solidFill>
                <a:effectLst/>
                <a:latin typeface="Söhne"/>
              </a:rPr>
              <a:t>Recruitment of Fighters:</a:t>
            </a:r>
            <a:r>
              <a:rPr lang="en-GB" b="0" i="0" u="none" strike="noStrike">
                <a:solidFill>
                  <a:srgbClr val="374151"/>
                </a:solidFill>
                <a:effectLst/>
                <a:latin typeface="Söhne"/>
              </a:rPr>
              <a:t> Encouraging or facilitating the recruitment of individuals to join a terrorist group, even if not directly participating in violence, can be a form of soft support. This includes convincing others to become involved in the group's activities.</a:t>
            </a:r>
          </a:p>
          <a:p>
            <a:pPr algn="l">
              <a:buFont typeface="+mj-lt"/>
              <a:buAutoNum type="arabicPeriod"/>
            </a:pPr>
            <a:r>
              <a:rPr lang="en-GB" b="1" i="0" u="none" strike="noStrike">
                <a:solidFill>
                  <a:srgbClr val="374151"/>
                </a:solidFill>
                <a:effectLst/>
                <a:latin typeface="Söhne"/>
              </a:rPr>
              <a:t>Fundraising and Resource Procurement:</a:t>
            </a:r>
            <a:r>
              <a:rPr lang="en-GB" b="0" i="0" u="none" strike="noStrike">
                <a:solidFill>
                  <a:srgbClr val="374151"/>
                </a:solidFill>
                <a:effectLst/>
                <a:latin typeface="Söhne"/>
              </a:rPr>
              <a:t> Engaging in activities to raise funds or acquire resources for a terrorist organization, such as procuring weapons or supplies, can indirectly support the group's objectives.</a:t>
            </a:r>
          </a:p>
          <a:p>
            <a:pPr algn="l"/>
            <a:r>
              <a:rPr lang="en-GB" b="0" i="0" u="none" strike="noStrike">
                <a:solidFill>
                  <a:srgbClr val="374151"/>
                </a:solidFill>
                <a:effectLst/>
                <a:latin typeface="Söhne"/>
              </a:rPr>
              <a:t>Soft support is often challenging to detect and address because it involves actions or </a:t>
            </a:r>
            <a:r>
              <a:rPr lang="en-GB" b="0" i="0" u="none" strike="noStrike" err="1">
                <a:solidFill>
                  <a:srgbClr val="374151"/>
                </a:solidFill>
                <a:effectLst/>
                <a:latin typeface="Söhne"/>
              </a:rPr>
              <a:t>behaviors</a:t>
            </a:r>
            <a:r>
              <a:rPr lang="en-GB" b="0" i="0" u="none" strike="noStrike">
                <a:solidFill>
                  <a:srgbClr val="374151"/>
                </a:solidFill>
                <a:effectLst/>
                <a:latin typeface="Söhne"/>
              </a:rPr>
              <a:t> that do not necessarily violate the law or involve direct participation in terrorist activities. However, it can significantly contribute to the sustainability and impact of terrorist groups. Many governments and law enforcement agencies prioritize countering both the "hard" support (direct involvement in terrorism) and "soft" support components in their counterterrorism efforts to disrupt the networks and resources available to terrorist organizations.</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75</a:t>
            </a:fld>
            <a:endParaRPr lang="en-US"/>
          </a:p>
        </p:txBody>
      </p:sp>
    </p:spTree>
    <p:extLst>
      <p:ext uri="{BB962C8B-B14F-4D97-AF65-F5344CB8AC3E}">
        <p14:creationId xmlns:p14="http://schemas.microsoft.com/office/powerpoint/2010/main" val="3613613436"/>
      </p:ext>
    </p:extLst>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"Hard support" for a terrorist group refers to direct, tangible, and active involvement in the activities of a terrorist organization. This type of support includes actions that directly contribute to the planning, execution, or facilitation of acts of terrorism. Hard support typically involves individuals who are directly engaged in violent or operational roles within the terrorist group. Here are some examples of hard support for a terrorist group:</a:t>
            </a:r>
          </a:p>
          <a:p>
            <a:pPr algn="l"/>
            <a:endParaRPr lang="en-GB" b="0" i="0" u="none" strike="noStrike">
              <a:solidFill>
                <a:srgbClr val="374151"/>
              </a:solidFill>
              <a:effectLst/>
              <a:latin typeface="Söhne"/>
            </a:endParaRPr>
          </a:p>
          <a:p>
            <a:pPr algn="l">
              <a:buFont typeface="+mj-lt"/>
              <a:buAutoNum type="arabicPeriod"/>
            </a:pPr>
            <a:r>
              <a:rPr lang="en-GB" b="1" i="0" u="none" strike="noStrike">
                <a:solidFill>
                  <a:srgbClr val="374151"/>
                </a:solidFill>
                <a:effectLst/>
                <a:latin typeface="Söhne"/>
              </a:rPr>
              <a:t>Participation in Acts of Terrorism:</a:t>
            </a:r>
            <a:r>
              <a:rPr lang="en-GB" b="0" i="0" u="none" strike="noStrike">
                <a:solidFill>
                  <a:srgbClr val="374151"/>
                </a:solidFill>
                <a:effectLst/>
                <a:latin typeface="Söhne"/>
              </a:rPr>
              <a:t> Individuals who actively take part in terrorist attacks, bombings, assassinations, kidnappings, or other violent actions on behalf of a terrorist organization are providing hard support.</a:t>
            </a:r>
          </a:p>
          <a:p>
            <a:pPr algn="l">
              <a:buFont typeface="+mj-lt"/>
              <a:buAutoNum type="arabicPeriod"/>
            </a:pPr>
            <a:r>
              <a:rPr lang="en-GB" b="1" i="0" u="none" strike="noStrike">
                <a:solidFill>
                  <a:srgbClr val="374151"/>
                </a:solidFill>
                <a:effectLst/>
                <a:latin typeface="Söhne"/>
              </a:rPr>
              <a:t>Leadership and Command Roles:</a:t>
            </a:r>
            <a:r>
              <a:rPr lang="en-GB" b="0" i="0" u="none" strike="noStrike">
                <a:solidFill>
                  <a:srgbClr val="374151"/>
                </a:solidFill>
                <a:effectLst/>
                <a:latin typeface="Söhne"/>
              </a:rPr>
              <a:t> Members of a terrorist group who hold leadership positions, including commanders, planners, and coordinators, play pivotal roles in directing and organizing terrorist activities.</a:t>
            </a:r>
          </a:p>
          <a:p>
            <a:pPr algn="l">
              <a:buFont typeface="+mj-lt"/>
              <a:buAutoNum type="arabicPeriod"/>
            </a:pPr>
            <a:r>
              <a:rPr lang="en-GB" b="1" i="0" u="none" strike="noStrike">
                <a:solidFill>
                  <a:srgbClr val="374151"/>
                </a:solidFill>
                <a:effectLst/>
                <a:latin typeface="Söhne"/>
              </a:rPr>
              <a:t>Training and Recruitment:</a:t>
            </a:r>
            <a:r>
              <a:rPr lang="en-GB" b="0" i="0" u="none" strike="noStrike">
                <a:solidFill>
                  <a:srgbClr val="374151"/>
                </a:solidFill>
                <a:effectLst/>
                <a:latin typeface="Söhne"/>
              </a:rPr>
              <a:t> Providing training to recruits or new members, including instruction on tactics, weapons use, and ideological indoctrination, constitutes hard support.</a:t>
            </a:r>
          </a:p>
          <a:p>
            <a:pPr algn="l">
              <a:buFont typeface="+mj-lt"/>
              <a:buAutoNum type="arabicPeriod"/>
            </a:pPr>
            <a:r>
              <a:rPr lang="en-GB" b="1" i="0" u="none" strike="noStrike">
                <a:solidFill>
                  <a:srgbClr val="374151"/>
                </a:solidFill>
                <a:effectLst/>
                <a:latin typeface="Söhne"/>
              </a:rPr>
              <a:t>Logistics and Supply:</a:t>
            </a:r>
            <a:r>
              <a:rPr lang="en-GB" b="0" i="0" u="none" strike="noStrike">
                <a:solidFill>
                  <a:srgbClr val="374151"/>
                </a:solidFill>
                <a:effectLst/>
                <a:latin typeface="Söhne"/>
              </a:rPr>
              <a:t> Individuals involved in procuring weapons, explosives, funding, or other critical resources for the terrorist group are offering hard support.</a:t>
            </a:r>
          </a:p>
          <a:p>
            <a:pPr algn="l">
              <a:buFont typeface="+mj-lt"/>
              <a:buAutoNum type="arabicPeriod"/>
            </a:pPr>
            <a:r>
              <a:rPr lang="en-GB" b="1" i="0" u="none" strike="noStrike">
                <a:solidFill>
                  <a:srgbClr val="374151"/>
                </a:solidFill>
                <a:effectLst/>
                <a:latin typeface="Söhne"/>
              </a:rPr>
              <a:t>Safe Houses and Shelters:</a:t>
            </a:r>
            <a:r>
              <a:rPr lang="en-GB" b="0" i="0" u="none" strike="noStrike">
                <a:solidFill>
                  <a:srgbClr val="374151"/>
                </a:solidFill>
                <a:effectLst/>
                <a:latin typeface="Söhne"/>
              </a:rPr>
              <a:t> Those who provide safe havens, hideouts, or secure locations for terrorist operatives, materials, or equipment contribute to the operational capability of the group.</a:t>
            </a:r>
          </a:p>
          <a:p>
            <a:pPr algn="l">
              <a:buFont typeface="+mj-lt"/>
              <a:buAutoNum type="arabicPeriod"/>
            </a:pPr>
            <a:r>
              <a:rPr lang="en-GB" b="1" i="0" u="none" strike="noStrike">
                <a:solidFill>
                  <a:srgbClr val="374151"/>
                </a:solidFill>
                <a:effectLst/>
                <a:latin typeface="Söhne"/>
              </a:rPr>
              <a:t>Transportation and Smuggling:</a:t>
            </a:r>
            <a:r>
              <a:rPr lang="en-GB" b="0" i="0" u="none" strike="noStrike">
                <a:solidFill>
                  <a:srgbClr val="374151"/>
                </a:solidFill>
                <a:effectLst/>
                <a:latin typeface="Söhne"/>
              </a:rPr>
              <a:t> Facilitating the movement of terrorists, weapons, or contraband across borders or within regions is a form of hard support.</a:t>
            </a:r>
          </a:p>
          <a:p>
            <a:pPr algn="l">
              <a:buFont typeface="+mj-lt"/>
              <a:buAutoNum type="arabicPeriod"/>
            </a:pPr>
            <a:r>
              <a:rPr lang="en-GB" b="1" i="0" u="none" strike="noStrike">
                <a:solidFill>
                  <a:srgbClr val="374151"/>
                </a:solidFill>
                <a:effectLst/>
                <a:latin typeface="Söhne"/>
              </a:rPr>
              <a:t>Planning and Intelligence:</a:t>
            </a:r>
            <a:r>
              <a:rPr lang="en-GB" b="0" i="0" u="none" strike="noStrike">
                <a:solidFill>
                  <a:srgbClr val="374151"/>
                </a:solidFill>
                <a:effectLst/>
                <a:latin typeface="Söhne"/>
              </a:rPr>
              <a:t> Involvement in the planning and coordination of terrorist activities, as well as gathering intelligence on potential targets or adversaries, constitutes hard support.</a:t>
            </a:r>
          </a:p>
          <a:p>
            <a:pPr algn="l">
              <a:buFont typeface="+mj-lt"/>
              <a:buAutoNum type="arabicPeriod"/>
            </a:pPr>
            <a:r>
              <a:rPr lang="en-GB" b="1" i="0" u="none" strike="noStrike">
                <a:solidFill>
                  <a:srgbClr val="374151"/>
                </a:solidFill>
                <a:effectLst/>
                <a:latin typeface="Söhne"/>
              </a:rPr>
              <a:t>Direct Assistance to Attacks:</a:t>
            </a:r>
            <a:r>
              <a:rPr lang="en-GB" b="0" i="0" u="none" strike="noStrike">
                <a:solidFill>
                  <a:srgbClr val="374151"/>
                </a:solidFill>
                <a:effectLst/>
                <a:latin typeface="Söhne"/>
              </a:rPr>
              <a:t> Individuals who assist in the preparation and execution of terrorist attacks by serving as lookouts, drivers, or secondary actors are providing hard support.</a:t>
            </a:r>
          </a:p>
          <a:p>
            <a:pPr algn="l">
              <a:buFont typeface="+mj-lt"/>
              <a:buAutoNum type="arabicPeriod"/>
            </a:pPr>
            <a:r>
              <a:rPr lang="en-GB" b="1" i="0" u="none" strike="noStrike">
                <a:solidFill>
                  <a:srgbClr val="374151"/>
                </a:solidFill>
                <a:effectLst/>
                <a:latin typeface="Söhne"/>
              </a:rPr>
              <a:t>Suicide Bombings:</a:t>
            </a:r>
            <a:r>
              <a:rPr lang="en-GB" b="0" i="0" u="none" strike="noStrike">
                <a:solidFill>
                  <a:srgbClr val="374151"/>
                </a:solidFill>
                <a:effectLst/>
                <a:latin typeface="Söhne"/>
              </a:rPr>
              <a:t> Those who carry out suicide bombings on behalf of a terrorist group are engaging in the most extreme form of hard support.</a:t>
            </a:r>
          </a:p>
          <a:p>
            <a:pPr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It's important to note that hard support is often associated with criminal and violent activities that are illegal under domestic and international law. Governments and law enforcement agencies around the world work to identify and disrupt individuals and networks involved in hard support for terrorist organizations. Counterterrorism efforts aim to prevent acts of terrorism by targeting not only those who commit violent acts but also those who facilitate and enable their actions through various forms of hard support.</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77</a:t>
            </a:fld>
            <a:endParaRPr lang="en-US"/>
          </a:p>
        </p:txBody>
      </p:sp>
    </p:spTree>
    <p:extLst>
      <p:ext uri="{BB962C8B-B14F-4D97-AF65-F5344CB8AC3E}">
        <p14:creationId xmlns:p14="http://schemas.microsoft.com/office/powerpoint/2010/main" val="962068157"/>
      </p:ext>
    </p:extLst>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pPr algn="l"/>
            <a:r>
              <a:rPr lang="en-GB" b="0" i="0" u="none" strike="noStrike">
                <a:solidFill>
                  <a:srgbClr val="374151"/>
                </a:solidFill>
                <a:effectLst/>
                <a:latin typeface="Söhne"/>
              </a:rPr>
              <a:t>Indoctrination and group bonding are two processes commonly associated with terrorist groups and extremist organizations. These processes play a significant role in recruiting and maintaining the commitment of individuals within these groups. Here's what each of these terms means:</a:t>
            </a:r>
          </a:p>
          <a:p>
            <a:pPr algn="l">
              <a:buFont typeface="+mj-lt"/>
              <a:buAutoNum type="arabicPeriod"/>
            </a:pPr>
            <a:r>
              <a:rPr lang="en-GB" b="1" i="0" u="none" strike="noStrike">
                <a:solidFill>
                  <a:srgbClr val="374151"/>
                </a:solidFill>
                <a:effectLst/>
                <a:latin typeface="Söhne"/>
              </a:rPr>
              <a:t>Indoctrination:</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Definition:</a:t>
            </a:r>
            <a:r>
              <a:rPr lang="en-GB" b="0" i="0" u="none" strike="noStrike">
                <a:solidFill>
                  <a:srgbClr val="374151"/>
                </a:solidFill>
                <a:effectLst/>
                <a:latin typeface="Söhne"/>
              </a:rPr>
              <a:t> Indoctrination refers to the systematic and often coercive process of instilling a particular set of beliefs, ideologies, or extremist views into the minds of individuals. It aims to shape their worldviews, attitudes, and values, often by promoting a specific interpretation of religion, politics, or ideology.</a:t>
            </a:r>
          </a:p>
          <a:p>
            <a:pPr marL="742950" lvl="1" indent="-285750" algn="l">
              <a:buFont typeface="+mj-lt"/>
              <a:buAutoNum type="arabicPeriod"/>
            </a:pPr>
            <a:r>
              <a:rPr lang="en-GB" b="1" i="0" u="none" strike="noStrike">
                <a:solidFill>
                  <a:srgbClr val="374151"/>
                </a:solidFill>
                <a:effectLst/>
                <a:latin typeface="Söhne"/>
              </a:rPr>
              <a:t>Purpose:</a:t>
            </a:r>
            <a:r>
              <a:rPr lang="en-GB" b="0" i="0" u="none" strike="noStrike">
                <a:solidFill>
                  <a:srgbClr val="374151"/>
                </a:solidFill>
                <a:effectLst/>
                <a:latin typeface="Söhne"/>
              </a:rPr>
              <a:t> Terrorist organizations use indoctrination to radicalize individuals and convince them of the righteousness of the group's cause, including the use of violence to achieve their objectives. It involves persuasion, ideological training, and the manipulation of information to promote extremist beliefs.</a:t>
            </a:r>
          </a:p>
          <a:p>
            <a:pPr marL="742950" lvl="1" indent="-285750" algn="l">
              <a:buFont typeface="+mj-lt"/>
              <a:buAutoNum type="arabicPeriod"/>
            </a:pPr>
            <a:r>
              <a:rPr lang="en-GB" b="1" i="0" u="none" strike="noStrike">
                <a:solidFill>
                  <a:srgbClr val="374151"/>
                </a:solidFill>
                <a:effectLst/>
                <a:latin typeface="Söhne"/>
              </a:rPr>
              <a:t>Methods:</a:t>
            </a:r>
            <a:r>
              <a:rPr lang="en-GB" b="0" i="0" u="none" strike="noStrike">
                <a:solidFill>
                  <a:srgbClr val="374151"/>
                </a:solidFill>
                <a:effectLst/>
                <a:latin typeface="Söhne"/>
              </a:rPr>
              <a:t> Indoctrination can occur through various means, including propaganda, religious teachings, charismatic leaders, online radicalization, and peer pressure. Recruits may be isolated from outside influences to prevent them from questioning or challenging the group's ideology.</a:t>
            </a:r>
          </a:p>
          <a:p>
            <a:pPr algn="l">
              <a:buFont typeface="+mj-lt"/>
              <a:buAutoNum type="arabicPeriod"/>
            </a:pPr>
            <a:r>
              <a:rPr lang="en-GB" b="1" i="0" u="none" strike="noStrike">
                <a:solidFill>
                  <a:srgbClr val="374151"/>
                </a:solidFill>
                <a:effectLst/>
                <a:latin typeface="Söhne"/>
              </a:rPr>
              <a:t>Group Bonding:</a:t>
            </a:r>
            <a:endParaRPr lang="en-GB" b="0" i="0" u="none" strike="noStrike">
              <a:solidFill>
                <a:srgbClr val="374151"/>
              </a:solidFill>
              <a:effectLst/>
              <a:latin typeface="Söhne"/>
            </a:endParaRPr>
          </a:p>
          <a:p>
            <a:pPr marL="742950" lvl="1" indent="-285750" algn="l">
              <a:buFont typeface="+mj-lt"/>
              <a:buAutoNum type="arabicPeriod"/>
            </a:pPr>
            <a:r>
              <a:rPr lang="en-GB" b="1" i="0" u="none" strike="noStrike">
                <a:solidFill>
                  <a:srgbClr val="374151"/>
                </a:solidFill>
                <a:effectLst/>
                <a:latin typeface="Söhne"/>
              </a:rPr>
              <a:t>Definition:</a:t>
            </a:r>
            <a:r>
              <a:rPr lang="en-GB" b="0" i="0" u="none" strike="noStrike">
                <a:solidFill>
                  <a:srgbClr val="374151"/>
                </a:solidFill>
                <a:effectLst/>
                <a:latin typeface="Söhne"/>
              </a:rPr>
              <a:t> Group bonding refers to the creation of strong emotional and psychological ties among members of a terrorist group or extremist organization. These bonds create a sense of belonging, loyalty, and commitment to the group and its objectives.</a:t>
            </a:r>
          </a:p>
          <a:p>
            <a:pPr marL="742950" lvl="1" indent="-285750" algn="l">
              <a:buFont typeface="+mj-lt"/>
              <a:buAutoNum type="arabicPeriod"/>
            </a:pPr>
            <a:r>
              <a:rPr lang="en-GB" b="1" i="0" u="none" strike="noStrike">
                <a:solidFill>
                  <a:srgbClr val="374151"/>
                </a:solidFill>
                <a:effectLst/>
                <a:latin typeface="Söhne"/>
              </a:rPr>
              <a:t>Purpose:</a:t>
            </a:r>
            <a:r>
              <a:rPr lang="en-GB" b="0" i="0" u="none" strike="noStrike">
                <a:solidFill>
                  <a:srgbClr val="374151"/>
                </a:solidFill>
                <a:effectLst/>
                <a:latin typeface="Söhne"/>
              </a:rPr>
              <a:t> Group bonding is essential for maintaining cohesion and unity within the organization. It helps ensure that members remain committed to the group's goals, even in the face of personal risk or ethical dilemmas. Group cohesion also makes it difficult for members to leave or betray the group.</a:t>
            </a:r>
          </a:p>
          <a:p>
            <a:pPr marL="742950" lvl="1" indent="-285750" algn="l">
              <a:buFont typeface="+mj-lt"/>
              <a:buAutoNum type="arabicPeriod"/>
            </a:pPr>
            <a:r>
              <a:rPr lang="en-GB" b="1" i="0" u="none" strike="noStrike">
                <a:solidFill>
                  <a:srgbClr val="374151"/>
                </a:solidFill>
                <a:effectLst/>
                <a:latin typeface="Söhne"/>
              </a:rPr>
              <a:t>Methods:</a:t>
            </a:r>
            <a:r>
              <a:rPr lang="en-GB" b="0" i="0" u="none" strike="noStrike">
                <a:solidFill>
                  <a:srgbClr val="374151"/>
                </a:solidFill>
                <a:effectLst/>
                <a:latin typeface="Söhne"/>
              </a:rPr>
              <a:t> Group bonding is fostered through shared experiences, rituals, and socialization within the group. Activities may include training together, engaging in acts of violence together, and participating in communal living arrangements. Members often form close relationships with fellow members, which can create a sense of family or brotherhood.</a:t>
            </a:r>
          </a:p>
          <a:p>
            <a:pPr marL="742950" lvl="1" indent="-285750" algn="l">
              <a:buFont typeface="+mj-lt"/>
              <a:buAutoNum type="arabicPeriod"/>
            </a:pPr>
            <a:endParaRPr lang="en-GB" b="0" i="0" u="none" strike="noStrike">
              <a:solidFill>
                <a:srgbClr val="374151"/>
              </a:solidFill>
              <a:effectLst/>
              <a:latin typeface="Söhne"/>
            </a:endParaRPr>
          </a:p>
          <a:p>
            <a:pPr algn="l"/>
            <a:r>
              <a:rPr lang="en-GB" b="0" i="0" u="none" strike="noStrike">
                <a:solidFill>
                  <a:srgbClr val="374151"/>
                </a:solidFill>
                <a:effectLst/>
                <a:latin typeface="Söhne"/>
              </a:rPr>
              <a:t>The relationship between indoctrination and group bonding is interrelated. Indoctrination plays a role in shaping the beliefs and values of individuals, making them more receptive to the group's ideology. Once individuals are indoctrinated, group bonding reinforces their commitment to the organization by creating a strong emotional attachment to the group and its members.</a:t>
            </a:r>
          </a:p>
          <a:p>
            <a:pPr algn="l"/>
            <a:r>
              <a:rPr lang="en-GB" b="0" i="0" u="none" strike="noStrike">
                <a:solidFill>
                  <a:srgbClr val="374151"/>
                </a:solidFill>
                <a:effectLst/>
                <a:latin typeface="Söhne"/>
              </a:rPr>
              <a:t>Both processes are critical for the long-term sustainability of terrorist groups, as they help recruit, radicalize, and retain members. Counterterrorism efforts often focus on countering the influence of extremist ideologies and disrupting the bonds that tie individuals to these groups. This may involve strategies such as counter-radicalization programs, community engagement, and efforts to counter extremist propaganda and recruitment online.</a:t>
            </a:r>
          </a:p>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79</a:t>
            </a:fld>
            <a:endParaRPr lang="en-US"/>
          </a:p>
        </p:txBody>
      </p:sp>
    </p:spTree>
    <p:extLst>
      <p:ext uri="{BB962C8B-B14F-4D97-AF65-F5344CB8AC3E}">
        <p14:creationId xmlns:p14="http://schemas.microsoft.com/office/powerpoint/2010/main" val="1027635541"/>
      </p:ext>
    </p:extLst>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Slide Image Placeholder 1"/>
          <p:cNvSpPr>
            <a:spLocks noGrp="1" noRot="1" noChangeAspect="1"/>
          </p:cNvSpPr>
          <p:nvPr>
            <p:ph type="sldImg"/>
          </p:nvPr>
        </p:nvSpPr>
        <p:spPr/>
      </p:sp>
      <p:sp>
        <p:nvSpPr>
          <p:cNvPr id="3" name="Notes Placeholder 2"/>
          <p:cNvSpPr>
            <a:spLocks noGrp="1"/>
          </p:cNvSpPr>
          <p:nvPr>
            <p:ph type="body" idx="1"/>
          </p:nvPr>
        </p:nvSpPr>
        <p:spPr/>
        <p:txBody>
          <a:bodyPr/>
          <a:lstStyle/>
          <a:p>
            <a:endParaRPr lang="en-US"/>
          </a:p>
        </p:txBody>
      </p:sp>
      <p:sp>
        <p:nvSpPr>
          <p:cNvPr id="4" name="Slide Number Placeholder 3"/>
          <p:cNvSpPr>
            <a:spLocks noGrp="1"/>
          </p:cNvSpPr>
          <p:nvPr>
            <p:ph type="sldNum" sz="quarter" idx="5"/>
          </p:nvPr>
        </p:nvSpPr>
        <p:spPr/>
        <p:txBody>
          <a:bodyPr/>
          <a:lstStyle/>
          <a:p>
            <a:fld id="{4E2B8E9A-B2FA-4F40-B177-9DBF3EF076C7}" type="slidenum">
              <a:rPr lang="en-US" smtClean="0"/>
              <a:t>80</a:t>
            </a:fld>
            <a:endParaRPr lang="en-US"/>
          </a:p>
        </p:txBody>
      </p:sp>
    </p:spTree>
    <p:extLst>
      <p:ext uri="{BB962C8B-B14F-4D97-AF65-F5344CB8AC3E}">
        <p14:creationId xmlns:p14="http://schemas.microsoft.com/office/powerpoint/2010/main" val="2971756330"/>
      </p:ext>
    </p:extLst>
  </p:cSld>
  <p:clrMapOvr>
    <a:masterClrMapping/>
  </p:clrMapOvr>
</p:notes>
</file>

<file path=ppt/slideLayouts/_rels/slideLayout1.xml.rels><?xml version="1.0" encoding="UTF-8" standalone="yes"?>
<Relationships xmlns="http://schemas.openxmlformats.org/package/2006/relationships"><Relationship Id="rId2" Type="http://schemas.openxmlformats.org/officeDocument/2006/relationships/image" Target="../media/image2.jpeg"/><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bg>
      <p:bgPr>
        <a:blipFill dpi="0" rotWithShape="1">
          <a:blip r:embed="rId2">
            <a:lum/>
          </a:blip>
          <a:srcRect/>
          <a:stretch>
            <a:fillRect/>
          </a:stretch>
        </a:blipFill>
        <a:effectLst/>
      </p:bgPr>
    </p:bg>
    <p:spTree>
      <p:nvGrpSpPr>
        <p:cNvPr id="1" name=""/>
        <p:cNvGrpSpPr/>
        <p:nvPr/>
      </p:nvGrpSpPr>
      <p:grpSpPr>
        <a:xfrm>
          <a:off x="0" y="0"/>
          <a:ext cx="0" cy="0"/>
          <a:chOff x="0" y="0"/>
          <a:chExt cx="0" cy="0"/>
        </a:xfrm>
      </p:grpSpPr>
      <p:sp>
        <p:nvSpPr>
          <p:cNvPr id="2" name="Title 1"/>
          <p:cNvSpPr>
            <a:spLocks noGrp="1"/>
          </p:cNvSpPr>
          <p:nvPr>
            <p:ph type="ctrTitle"/>
          </p:nvPr>
        </p:nvSpPr>
        <p:spPr>
          <a:xfrm>
            <a:off x="683568" y="1988840"/>
            <a:ext cx="7772400" cy="1470025"/>
          </a:xfrm>
        </p:spPr>
        <p:txBody>
          <a:bodyPr/>
          <a:lstStyle/>
          <a:p>
            <a:r>
              <a:rPr lang="en-US"/>
              <a:t>Click to edit Master title style</a:t>
            </a:r>
            <a:endParaRPr lang="en-GB"/>
          </a:p>
        </p:txBody>
      </p:sp>
      <p:sp>
        <p:nvSpPr>
          <p:cNvPr id="3" name="Subtitle 2"/>
          <p:cNvSpPr>
            <a:spLocks noGrp="1"/>
          </p:cNvSpPr>
          <p:nvPr>
            <p:ph type="subTitle" idx="1"/>
          </p:nvPr>
        </p:nvSpPr>
        <p:spPr>
          <a:xfrm>
            <a:off x="1369368" y="3744615"/>
            <a:ext cx="6400800" cy="1752600"/>
          </a:xfrm>
        </p:spPr>
        <p:txBody>
          <a:bodyPr/>
          <a:lstStyle>
            <a:lvl1pPr marL="0" indent="0" algn="ctr">
              <a:buNone/>
              <a:defRPr>
                <a:solidFill>
                  <a:schemeClr val="tx1">
                    <a:tint val="75000"/>
                  </a:schemeClr>
                </a:solidFill>
              </a:defRPr>
            </a:lvl1pPr>
            <a:lvl2pPr marL="457200" indent="0" algn="ctr">
              <a:buNone/>
              <a:defRPr>
                <a:solidFill>
                  <a:schemeClr val="tx1">
                    <a:tint val="75000"/>
                  </a:schemeClr>
                </a:solidFill>
              </a:defRPr>
            </a:lvl2pPr>
            <a:lvl3pPr marL="914400" indent="0" algn="ctr">
              <a:buNone/>
              <a:defRPr>
                <a:solidFill>
                  <a:schemeClr val="tx1">
                    <a:tint val="75000"/>
                  </a:schemeClr>
                </a:solidFill>
              </a:defRPr>
            </a:lvl3pPr>
            <a:lvl4pPr marL="1371600" indent="0" algn="ctr">
              <a:buNone/>
              <a:defRPr>
                <a:solidFill>
                  <a:schemeClr val="tx1">
                    <a:tint val="75000"/>
                  </a:schemeClr>
                </a:solidFill>
              </a:defRPr>
            </a:lvl4pPr>
            <a:lvl5pPr marL="1828800" indent="0" algn="ctr">
              <a:buNone/>
              <a:defRPr>
                <a:solidFill>
                  <a:schemeClr val="tx1">
                    <a:tint val="75000"/>
                  </a:schemeClr>
                </a:solidFill>
              </a:defRPr>
            </a:lvl5pPr>
            <a:lvl6pPr marL="2286000" indent="0" algn="ctr">
              <a:buNone/>
              <a:defRPr>
                <a:solidFill>
                  <a:schemeClr val="tx1">
                    <a:tint val="75000"/>
                  </a:schemeClr>
                </a:solidFill>
              </a:defRPr>
            </a:lvl6pPr>
            <a:lvl7pPr marL="2743200" indent="0" algn="ctr">
              <a:buNone/>
              <a:defRPr>
                <a:solidFill>
                  <a:schemeClr val="tx1">
                    <a:tint val="75000"/>
                  </a:schemeClr>
                </a:solidFill>
              </a:defRPr>
            </a:lvl7pPr>
            <a:lvl8pPr marL="3200400" indent="0" algn="ctr">
              <a:buNone/>
              <a:defRPr>
                <a:solidFill>
                  <a:schemeClr val="tx1">
                    <a:tint val="75000"/>
                  </a:schemeClr>
                </a:solidFill>
              </a:defRPr>
            </a:lvl8pPr>
            <a:lvl9pPr marL="3657600" indent="0" algn="ctr">
              <a:buNone/>
              <a:defRPr>
                <a:solidFill>
                  <a:schemeClr val="tx1">
                    <a:tint val="75000"/>
                  </a:schemeClr>
                </a:solidFill>
              </a:defRPr>
            </a:lvl9pPr>
          </a:lstStyle>
          <a:p>
            <a:r>
              <a:rPr lang="en-US"/>
              <a:t>Click to edit Master subtitle style</a:t>
            </a:r>
            <a:endParaRPr lang="en-GB"/>
          </a:p>
        </p:txBody>
      </p:sp>
      <p:sp>
        <p:nvSpPr>
          <p:cNvPr id="4" name="Date Placeholder 3"/>
          <p:cNvSpPr>
            <a:spLocks noGrp="1"/>
          </p:cNvSpPr>
          <p:nvPr>
            <p:ph type="dt" sz="half" idx="10"/>
          </p:nvPr>
        </p:nvSpPr>
        <p:spPr>
          <a:xfrm>
            <a:off x="395536" y="6525344"/>
            <a:ext cx="971128" cy="218522"/>
          </a:xfrm>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4139952" y="6381328"/>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75880645"/>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idx="1"/>
          </p:nvPr>
        </p:nvSpPr>
        <p:spPr>
          <a:xfrm>
            <a:off x="457200" y="1600201"/>
            <a:ext cx="8229600" cy="3917032"/>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Footer Placeholder 4"/>
          <p:cNvSpPr>
            <a:spLocks noGrp="1"/>
          </p:cNvSpPr>
          <p:nvPr>
            <p:ph type="ftr" sz="quarter" idx="11"/>
          </p:nvPr>
        </p:nvSpPr>
        <p:spPr>
          <a:xfrm>
            <a:off x="3131840" y="6461780"/>
            <a:ext cx="2895600" cy="365125"/>
          </a:xfrm>
          <a:prstGeom prst="rect">
            <a:avLst/>
          </a:prstGeom>
        </p:spPr>
        <p:txBody>
          <a:bodyPr/>
          <a:lstStyle/>
          <a:p>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861903015"/>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683568" y="3993083"/>
            <a:ext cx="7772400" cy="1362075"/>
          </a:xfrm>
        </p:spPr>
        <p:txBody>
          <a:bodyPr anchor="t"/>
          <a:lstStyle>
            <a:lvl1pPr algn="l">
              <a:defRPr sz="4000" b="1" cap="all"/>
            </a:lvl1pPr>
          </a:lstStyle>
          <a:p>
            <a:r>
              <a:rPr lang="en-US"/>
              <a:t>Click to edit Master title style</a:t>
            </a:r>
            <a:endParaRPr lang="en-GB"/>
          </a:p>
        </p:txBody>
      </p:sp>
      <p:sp>
        <p:nvSpPr>
          <p:cNvPr id="3" name="Text Placeholder 2"/>
          <p:cNvSpPr>
            <a:spLocks noGrp="1"/>
          </p:cNvSpPr>
          <p:nvPr>
            <p:ph type="body" idx="1"/>
          </p:nvPr>
        </p:nvSpPr>
        <p:spPr>
          <a:xfrm>
            <a:off x="683568" y="2492896"/>
            <a:ext cx="7772400" cy="1500187"/>
          </a:xfrm>
        </p:spPr>
        <p:txBody>
          <a:bodyPr anchor="b"/>
          <a:lstStyle>
            <a:lvl1pPr marL="0" indent="0">
              <a:buNone/>
              <a:defRPr sz="2000">
                <a:solidFill>
                  <a:schemeClr val="tx1">
                    <a:tint val="75000"/>
                  </a:schemeClr>
                </a:solidFill>
              </a:defRPr>
            </a:lvl1pPr>
            <a:lvl2pPr marL="457200" indent="0">
              <a:buNone/>
              <a:defRPr sz="1800">
                <a:solidFill>
                  <a:schemeClr val="tx1">
                    <a:tint val="75000"/>
                  </a:schemeClr>
                </a:solidFill>
              </a:defRPr>
            </a:lvl2pPr>
            <a:lvl3pPr marL="914400" indent="0">
              <a:buNone/>
              <a:defRPr sz="1600">
                <a:solidFill>
                  <a:schemeClr val="tx1">
                    <a:tint val="75000"/>
                  </a:schemeClr>
                </a:solidFill>
              </a:defRPr>
            </a:lvl3pPr>
            <a:lvl4pPr marL="1371600" indent="0">
              <a:buNone/>
              <a:defRPr sz="1400">
                <a:solidFill>
                  <a:schemeClr val="tx1">
                    <a:tint val="75000"/>
                  </a:schemeClr>
                </a:solidFill>
              </a:defRPr>
            </a:lvl4pPr>
            <a:lvl5pPr marL="1828800" indent="0">
              <a:buNone/>
              <a:defRPr sz="1400">
                <a:solidFill>
                  <a:schemeClr val="tx1">
                    <a:tint val="75000"/>
                  </a:schemeClr>
                </a:solidFill>
              </a:defRPr>
            </a:lvl5pPr>
            <a:lvl6pPr marL="2286000" indent="0">
              <a:buNone/>
              <a:defRPr sz="1400">
                <a:solidFill>
                  <a:schemeClr val="tx1">
                    <a:tint val="75000"/>
                  </a:schemeClr>
                </a:solidFill>
              </a:defRPr>
            </a:lvl6pPr>
            <a:lvl7pPr marL="2743200" indent="0">
              <a:buNone/>
              <a:defRPr sz="1400">
                <a:solidFill>
                  <a:schemeClr val="tx1">
                    <a:tint val="75000"/>
                  </a:schemeClr>
                </a:solidFill>
              </a:defRPr>
            </a:lvl7pPr>
            <a:lvl8pPr marL="3200400" indent="0">
              <a:buNone/>
              <a:defRPr sz="1400">
                <a:solidFill>
                  <a:schemeClr val="tx1">
                    <a:tint val="75000"/>
                  </a:schemeClr>
                </a:solidFill>
              </a:defRPr>
            </a:lvl8pPr>
            <a:lvl9pPr marL="3657600" indent="0">
              <a:buNone/>
              <a:defRPr sz="1400">
                <a:solidFill>
                  <a:schemeClr val="tx1">
                    <a:tint val="75000"/>
                  </a:schemeClr>
                </a:solidFill>
              </a:defRPr>
            </a:lvl9pPr>
          </a:lstStyle>
          <a:p>
            <a:pPr lvl="0"/>
            <a:r>
              <a:rPr lang="en-US"/>
              <a:t>Click to edit Master text styles</a:t>
            </a:r>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181350662"/>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Content Placeholder 2"/>
          <p:cNvSpPr>
            <a:spLocks noGrp="1"/>
          </p:cNvSpPr>
          <p:nvPr>
            <p:ph sz="half" idx="1"/>
          </p:nvPr>
        </p:nvSpPr>
        <p:spPr>
          <a:xfrm>
            <a:off x="457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p:cNvSpPr>
            <a:spLocks noGrp="1"/>
          </p:cNvSpPr>
          <p:nvPr>
            <p:ph sz="half" idx="2"/>
          </p:nvPr>
        </p:nvSpPr>
        <p:spPr>
          <a:xfrm>
            <a:off x="4648200" y="1600201"/>
            <a:ext cx="4038600" cy="3989040"/>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8740811"/>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p:cNvSpPr>
            <a:spLocks noGrp="1"/>
          </p:cNvSpPr>
          <p:nvPr>
            <p:ph sz="half" idx="2"/>
          </p:nvPr>
        </p:nvSpPr>
        <p:spPr>
          <a:xfrm>
            <a:off x="457200" y="2174875"/>
            <a:ext cx="4040188"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p:cNvSpPr>
            <a:spLocks noGrp="1"/>
          </p:cNvSpPr>
          <p:nvPr>
            <p:ph sz="quarter" idx="4"/>
          </p:nvPr>
        </p:nvSpPr>
        <p:spPr>
          <a:xfrm>
            <a:off x="4645025" y="2174875"/>
            <a:ext cx="4041775" cy="3414365"/>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p:cNvSpPr>
            <a:spLocks noGrp="1"/>
          </p:cNvSpPr>
          <p:nvPr>
            <p:ph type="dt" sz="half" idx="10"/>
          </p:nvPr>
        </p:nvSpPr>
        <p:spPr/>
        <p:txBody>
          <a:bodyPr/>
          <a:lstStyle/>
          <a:p>
            <a:fld id="{9C64F3F4-CE19-49F8-9EF4-FF4EE52031C2}" type="datetimeFigureOut">
              <a:rPr lang="en-GB" smtClean="0"/>
              <a:t>12/02/2024</a:t>
            </a:fld>
            <a:endParaRPr lang="en-GB"/>
          </a:p>
        </p:txBody>
      </p:sp>
      <p:sp>
        <p:nvSpPr>
          <p:cNvPr id="9" name="Slide Number Placeholder 8"/>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3044404830"/>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Date Placeholder 2"/>
          <p:cNvSpPr>
            <a:spLocks noGrp="1"/>
          </p:cNvSpPr>
          <p:nvPr>
            <p:ph type="dt" sz="half" idx="10"/>
          </p:nvPr>
        </p:nvSpPr>
        <p:spPr/>
        <p:txBody>
          <a:bodyPr/>
          <a:lstStyle/>
          <a:p>
            <a:fld id="{9C64F3F4-CE19-49F8-9EF4-FF4EE52031C2}" type="datetimeFigureOut">
              <a:rPr lang="en-GB" smtClean="0"/>
              <a:t>12/02/2024</a:t>
            </a:fld>
            <a:endParaRPr lang="en-GB"/>
          </a:p>
        </p:txBody>
      </p:sp>
      <p:sp>
        <p:nvSpPr>
          <p:cNvPr id="5" name="Slide Number Placeholder 4"/>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1293505104"/>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p:cNvSpPr>
            <a:spLocks noGrp="1"/>
          </p:cNvSpPr>
          <p:nvPr>
            <p:ph type="dt" sz="half" idx="10"/>
          </p:nvPr>
        </p:nvSpPr>
        <p:spPr/>
        <p:txBody>
          <a:bodyPr/>
          <a:lstStyle/>
          <a:p>
            <a:fld id="{9C64F3F4-CE19-49F8-9EF4-FF4EE52031C2}" type="datetimeFigureOut">
              <a:rPr lang="en-GB" smtClean="0"/>
              <a:t>12/02/2024</a:t>
            </a:fld>
            <a:endParaRPr lang="en-GB"/>
          </a:p>
        </p:txBody>
      </p:sp>
      <p:sp>
        <p:nvSpPr>
          <p:cNvPr id="4" name="Slide Number Placeholder 3"/>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31099650"/>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a:t>Click to edit Master title style</a:t>
            </a:r>
            <a:endParaRPr lang="en-GB"/>
          </a:p>
        </p:txBody>
      </p:sp>
      <p:sp>
        <p:nvSpPr>
          <p:cNvPr id="3" name="Content Placeholder 2"/>
          <p:cNvSpPr>
            <a:spLocks noGrp="1"/>
          </p:cNvSpPr>
          <p:nvPr>
            <p:ph idx="1"/>
          </p:nvPr>
        </p:nvSpPr>
        <p:spPr>
          <a:xfrm>
            <a:off x="3575050" y="273050"/>
            <a:ext cx="5111750" cy="517217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p:cNvSpPr>
            <a:spLocks noGrp="1"/>
          </p:cNvSpPr>
          <p:nvPr>
            <p:ph type="body" sz="half" idx="2"/>
          </p:nvPr>
        </p:nvSpPr>
        <p:spPr>
          <a:xfrm>
            <a:off x="457200" y="1435100"/>
            <a:ext cx="3008313" cy="4029891"/>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403223369"/>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509120"/>
            <a:ext cx="5486400" cy="566738"/>
          </a:xfrm>
        </p:spPr>
        <p:txBody>
          <a:bodyPr anchor="b"/>
          <a:lstStyle>
            <a:lvl1pPr algn="l">
              <a:defRPr sz="2000" b="1"/>
            </a:lvl1pPr>
          </a:lstStyle>
          <a:p>
            <a:r>
              <a:rPr lang="en-US"/>
              <a:t>Click to edit Master title style</a:t>
            </a:r>
            <a:endParaRPr lang="en-GB"/>
          </a:p>
        </p:txBody>
      </p:sp>
      <p:sp>
        <p:nvSpPr>
          <p:cNvPr id="3" name="Picture Placeholder 2"/>
          <p:cNvSpPr>
            <a:spLocks noGrp="1"/>
          </p:cNvSpPr>
          <p:nvPr>
            <p:ph type="pic" idx="1"/>
          </p:nvPr>
        </p:nvSpPr>
        <p:spPr>
          <a:xfrm>
            <a:off x="1792288" y="612775"/>
            <a:ext cx="5486400" cy="3824337"/>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r>
              <a:rPr lang="en-US"/>
              <a:t>Click icon to add picture</a:t>
            </a:r>
            <a:endParaRPr lang="en-GB"/>
          </a:p>
        </p:txBody>
      </p:sp>
      <p:sp>
        <p:nvSpPr>
          <p:cNvPr id="4" name="Text Placeholder 3"/>
          <p:cNvSpPr>
            <a:spLocks noGrp="1"/>
          </p:cNvSpPr>
          <p:nvPr>
            <p:ph type="body" sz="half" idx="2"/>
          </p:nvPr>
        </p:nvSpPr>
        <p:spPr>
          <a:xfrm>
            <a:off x="1792288" y="5157192"/>
            <a:ext cx="5486400" cy="432048"/>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a:t>Click to edit Master text styles</a:t>
            </a:r>
          </a:p>
        </p:txBody>
      </p:sp>
      <p:sp>
        <p:nvSpPr>
          <p:cNvPr id="5" name="Date Placeholder 4"/>
          <p:cNvSpPr>
            <a:spLocks noGrp="1"/>
          </p:cNvSpPr>
          <p:nvPr>
            <p:ph type="dt" sz="half" idx="10"/>
          </p:nvPr>
        </p:nvSpPr>
        <p:spPr/>
        <p:txBody>
          <a:bodyPr/>
          <a:lstStyle/>
          <a:p>
            <a:fld id="{9C64F3F4-CE19-49F8-9EF4-FF4EE52031C2}" type="datetimeFigureOut">
              <a:rPr lang="en-GB" smtClean="0"/>
              <a:t>12/02/2024</a:t>
            </a:fld>
            <a:endParaRPr lang="en-GB"/>
          </a:p>
        </p:txBody>
      </p:sp>
      <p:sp>
        <p:nvSpPr>
          <p:cNvPr id="7" name="Slide Number Placeholder 6"/>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53676334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885291963"/>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9"/>
            <a:ext cx="2057400" cy="5242594"/>
          </a:xfrm>
        </p:spPr>
        <p:txBody>
          <a:bodyPr vert="eaVert"/>
          <a:lstStyle/>
          <a:p>
            <a:r>
              <a:rPr lang="en-US"/>
              <a:t>Click to edit Master title style</a:t>
            </a:r>
            <a:endParaRPr lang="en-GB"/>
          </a:p>
        </p:txBody>
      </p:sp>
      <p:sp>
        <p:nvSpPr>
          <p:cNvPr id="3" name="Vertical Text Placeholder 2"/>
          <p:cNvSpPr>
            <a:spLocks noGrp="1"/>
          </p:cNvSpPr>
          <p:nvPr>
            <p:ph type="body" orient="vert" idx="1"/>
          </p:nvPr>
        </p:nvSpPr>
        <p:spPr>
          <a:xfrm>
            <a:off x="457200" y="274639"/>
            <a:ext cx="6019800" cy="5242594"/>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10"/>
          </p:nvPr>
        </p:nvSpPr>
        <p:spPr/>
        <p:txBody>
          <a:bodyPr/>
          <a:lstStyle/>
          <a:p>
            <a:fld id="{9C64F3F4-CE19-49F8-9EF4-FF4EE52031C2}" type="datetimeFigureOut">
              <a:rPr lang="en-GB" smtClean="0"/>
              <a:t>12/02/2024</a:t>
            </a:fld>
            <a:endParaRPr lang="en-GB"/>
          </a:p>
        </p:txBody>
      </p:sp>
      <p:sp>
        <p:nvSpPr>
          <p:cNvPr id="6" name="Slide Number Placeholder 5"/>
          <p:cNvSpPr>
            <a:spLocks noGrp="1"/>
          </p:cNvSpPr>
          <p:nvPr>
            <p:ph type="sldNum" sz="quarter" idx="12"/>
          </p:nvPr>
        </p:nvSpPr>
        <p:spPr/>
        <p:txBody>
          <a:bodyPr/>
          <a:lstStyle/>
          <a:p>
            <a:fld id="{AC82685A-BD3A-4230-8D85-804689F67293}" type="slidenum">
              <a:rPr lang="en-GB" smtClean="0"/>
              <a:t>‹#›</a:t>
            </a:fld>
            <a:endParaRPr lang="en-GB"/>
          </a:p>
        </p:txBody>
      </p:sp>
    </p:spTree>
    <p:extLst>
      <p:ext uri="{BB962C8B-B14F-4D97-AF65-F5344CB8AC3E}">
        <p14:creationId xmlns:p14="http://schemas.microsoft.com/office/powerpoint/2010/main" val="2691687140"/>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image" Target="../media/image1.jpeg"/><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blipFill dpi="0" rotWithShape="1">
          <a:blip r:embed="rId13">
            <a:lum/>
          </a:blip>
          <a:srcRect/>
          <a:stretch>
            <a:fillRect/>
          </a:stretch>
        </a:blipFill>
        <a:effectLst/>
      </p:bgPr>
    </p:bg>
    <p:spTree>
      <p:nvGrpSpPr>
        <p:cNvPr id="1" name=""/>
        <p:cNvGrpSpPr/>
        <p:nvPr/>
      </p:nvGrpSpPr>
      <p:grpSpPr>
        <a:xfrm>
          <a:off x="0" y="0"/>
          <a:ext cx="0" cy="0"/>
          <a:chOff x="0" y="0"/>
          <a:chExt cx="0" cy="0"/>
        </a:xfrm>
      </p:grpSpPr>
      <p:sp>
        <p:nvSpPr>
          <p:cNvPr id="2" name="Title Placeholder 1"/>
          <p:cNvSpPr>
            <a:spLocks noGrp="1"/>
          </p:cNvSpPr>
          <p:nvPr>
            <p:ph type="title"/>
          </p:nvPr>
        </p:nvSpPr>
        <p:spPr>
          <a:xfrm>
            <a:off x="457200" y="274638"/>
            <a:ext cx="8229600" cy="1143000"/>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p:cNvSpPr>
            <a:spLocks noGrp="1"/>
          </p:cNvSpPr>
          <p:nvPr>
            <p:ph type="body" idx="1"/>
          </p:nvPr>
        </p:nvSpPr>
        <p:spPr>
          <a:xfrm>
            <a:off x="457200" y="1600201"/>
            <a:ext cx="8229600" cy="3917032"/>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p:cNvSpPr>
            <a:spLocks noGrp="1"/>
          </p:cNvSpPr>
          <p:nvPr>
            <p:ph type="dt" sz="half" idx="2"/>
          </p:nvPr>
        </p:nvSpPr>
        <p:spPr>
          <a:xfrm>
            <a:off x="251520" y="6525344"/>
            <a:ext cx="971128" cy="218522"/>
          </a:xfrm>
          <a:prstGeom prst="rect">
            <a:avLst/>
          </a:prstGeom>
        </p:spPr>
        <p:txBody>
          <a:bodyPr vert="horz" lIns="91440" tIns="45720" rIns="91440" bIns="45720" rtlCol="0" anchor="ctr"/>
          <a:lstStyle>
            <a:lvl1pPr algn="ctr">
              <a:defRPr sz="1050">
                <a:solidFill>
                  <a:schemeClr val="tx1">
                    <a:tint val="75000"/>
                  </a:schemeClr>
                </a:solidFill>
              </a:defRPr>
            </a:lvl1pPr>
          </a:lstStyle>
          <a:p>
            <a:fld id="{9C64F3F4-CE19-49F8-9EF4-FF4EE52031C2}" type="datetimeFigureOut">
              <a:rPr lang="en-GB" smtClean="0"/>
              <a:pPr/>
              <a:t>12/02/2024</a:t>
            </a:fld>
            <a:endParaRPr lang="en-GB"/>
          </a:p>
        </p:txBody>
      </p:sp>
      <p:sp>
        <p:nvSpPr>
          <p:cNvPr id="6" name="Slide Number Placeholder 5"/>
          <p:cNvSpPr>
            <a:spLocks noGrp="1"/>
          </p:cNvSpPr>
          <p:nvPr>
            <p:ph type="sldNum" sz="quarter" idx="4"/>
          </p:nvPr>
        </p:nvSpPr>
        <p:spPr>
          <a:xfrm>
            <a:off x="7956376" y="6380972"/>
            <a:ext cx="730424" cy="340503"/>
          </a:xfrm>
          <a:prstGeom prst="rect">
            <a:avLst/>
          </a:prstGeom>
        </p:spPr>
        <p:txBody>
          <a:bodyPr vert="horz" lIns="91440" tIns="45720" rIns="91440" bIns="45720" rtlCol="0" anchor="ctr"/>
          <a:lstStyle>
            <a:lvl1pPr algn="r">
              <a:defRPr sz="1200">
                <a:solidFill>
                  <a:schemeClr val="tx1">
                    <a:tint val="75000"/>
                  </a:schemeClr>
                </a:solidFill>
              </a:defRPr>
            </a:lvl1pPr>
          </a:lstStyle>
          <a:p>
            <a:fld id="{AC82685A-BD3A-4230-8D85-804689F67293}" type="slidenum">
              <a:rPr lang="en-GB" smtClean="0"/>
              <a:t>‹#›</a:t>
            </a:fld>
            <a:endParaRPr lang="en-GB"/>
          </a:p>
        </p:txBody>
      </p:sp>
    </p:spTree>
    <p:extLst>
      <p:ext uri="{BB962C8B-B14F-4D97-AF65-F5344CB8AC3E}">
        <p14:creationId xmlns:p14="http://schemas.microsoft.com/office/powerpoint/2010/main" val="637017333"/>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ctr" defTabSz="914400" rtl="0" eaLnBrk="1" latinLnBrk="0" hangingPunct="1">
        <a:spcBef>
          <a:spcPct val="0"/>
        </a:spcBef>
        <a:buNone/>
        <a:defRPr sz="4400" kern="1200">
          <a:solidFill>
            <a:schemeClr val="tx1"/>
          </a:solidFill>
          <a:latin typeface="+mj-lt"/>
          <a:ea typeface="+mj-ea"/>
          <a:cs typeface="+mj-cs"/>
        </a:defRPr>
      </a:lvl1pPr>
    </p:titleStyle>
    <p:bodyStyle>
      <a:lvl1pPr marL="342900" indent="-342900" algn="l" defTabSz="914400" rtl="0" eaLnBrk="1" latinLnBrk="0" hangingPunct="1">
        <a:spcBef>
          <a:spcPct val="20000"/>
        </a:spcBef>
        <a:buFont typeface="Arial" pitchFamily="34" charset="0"/>
        <a:buChar char="•"/>
        <a:defRPr sz="3200" kern="1200">
          <a:solidFill>
            <a:schemeClr val="tx1"/>
          </a:solidFill>
          <a:latin typeface="+mn-lt"/>
          <a:ea typeface="+mn-ea"/>
          <a:cs typeface="+mn-cs"/>
        </a:defRPr>
      </a:lvl1pPr>
      <a:lvl2pPr marL="742950" indent="-285750" algn="l" defTabSz="914400" rtl="0" eaLnBrk="1" latinLnBrk="0" hangingPunct="1">
        <a:spcBef>
          <a:spcPct val="20000"/>
        </a:spcBef>
        <a:buFont typeface="Arial" pitchFamily="34" charset="0"/>
        <a:buChar char="–"/>
        <a:defRPr sz="2800" kern="1200">
          <a:solidFill>
            <a:schemeClr val="tx1"/>
          </a:solidFill>
          <a:latin typeface="+mn-lt"/>
          <a:ea typeface="+mn-ea"/>
          <a:cs typeface="+mn-cs"/>
        </a:defRPr>
      </a:lvl2pPr>
      <a:lvl3pPr marL="1143000" indent="-228600" algn="l" defTabSz="914400" rtl="0" eaLnBrk="1" latinLnBrk="0" hangingPunct="1">
        <a:spcBef>
          <a:spcPct val="20000"/>
        </a:spcBef>
        <a:buFont typeface="Arial" pitchFamily="34" charset="0"/>
        <a:buChar char="•"/>
        <a:defRPr sz="2400" kern="1200">
          <a:solidFill>
            <a:schemeClr val="tx1"/>
          </a:solidFill>
          <a:latin typeface="+mn-lt"/>
          <a:ea typeface="+mn-ea"/>
          <a:cs typeface="+mn-cs"/>
        </a:defRPr>
      </a:lvl3pPr>
      <a:lvl4pPr marL="1600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4pPr>
      <a:lvl5pPr marL="20574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5pPr>
      <a:lvl6pPr marL="25146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6pPr>
      <a:lvl7pPr marL="29718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7pPr>
      <a:lvl8pPr marL="34290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8pPr>
      <a:lvl9pPr marL="3886200" indent="-228600" algn="l" defTabSz="914400" rtl="0" eaLnBrk="1" latinLnBrk="0" hangingPunct="1">
        <a:spcBef>
          <a:spcPct val="20000"/>
        </a:spcBef>
        <a:buFont typeface="Arial" pitchFamily="34" charset="0"/>
        <a:buChar char="•"/>
        <a:defRPr sz="20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4.png"/><Relationship Id="rId2" Type="http://schemas.openxmlformats.org/officeDocument/2006/relationships/image" Target="../media/image3.png"/><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hyperlink" Target="http://www.gov.uk/" TargetMode="Externa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9.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4.xml"/></Relationships>
</file>

<file path=ppt/slides/_rels/slide11.xml.rels><?xml version="1.0" encoding="UTF-8" standalone="yes"?>
<Relationships xmlns="http://schemas.openxmlformats.org/package/2006/relationships"><Relationship Id="rId2" Type="http://schemas.openxmlformats.org/officeDocument/2006/relationships/hyperlink" Target="https://assets.publishing.service.gov.uk/media/64ca1dfe19f5622669f3c1b1/2023_NATIONAL_RISK_REGISTER_NRR.pdf" TargetMode="External"/><Relationship Id="rId1" Type="http://schemas.openxmlformats.org/officeDocument/2006/relationships/slideLayout" Target="../slideLayouts/slideLayout4.xml"/></Relationships>
</file>

<file path=ppt/slides/_rels/slide1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2" Type="http://schemas.openxmlformats.org/officeDocument/2006/relationships/image" Target="../media/image6.png"/><Relationship Id="rId1" Type="http://schemas.openxmlformats.org/officeDocument/2006/relationships/slideLayout" Target="../slideLayouts/slideLayout2.xml"/></Relationships>
</file>

<file path=ppt/slides/_rels/slide1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19.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2.xml.rels><?xml version="1.0" encoding="UTF-8" standalone="yes"?>
<Relationships xmlns="http://schemas.openxmlformats.org/package/2006/relationships"><Relationship Id="rId3" Type="http://schemas.openxmlformats.org/officeDocument/2006/relationships/image" Target="../media/image7.png"/><Relationship Id="rId2" Type="http://schemas.openxmlformats.org/officeDocument/2006/relationships/notesSlide" Target="../notesSlides/notesSlide2.xml"/><Relationship Id="rId1" Type="http://schemas.openxmlformats.org/officeDocument/2006/relationships/slideLayout" Target="../slideLayouts/slideLayout4.xml"/></Relationships>
</file>

<file path=ppt/slides/_rels/slide2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25.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4.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3" Type="http://schemas.openxmlformats.org/officeDocument/2006/relationships/image" Target="../media/image10.png"/><Relationship Id="rId2" Type="http://schemas.openxmlformats.org/officeDocument/2006/relationships/image" Target="../media/image9.png"/><Relationship Id="rId1" Type="http://schemas.openxmlformats.org/officeDocument/2006/relationships/slideLayout" Target="../slideLayouts/slideLayout7.xml"/><Relationship Id="rId4" Type="http://schemas.openxmlformats.org/officeDocument/2006/relationships/image" Target="../media/image11.png"/></Relationships>
</file>

<file path=ppt/slides/_rels/slide27.xml.rels><?xml version="1.0" encoding="UTF-8" standalone="yes"?>
<Relationships xmlns="http://schemas.openxmlformats.org/package/2006/relationships"><Relationship Id="rId2" Type="http://schemas.openxmlformats.org/officeDocument/2006/relationships/image" Target="../media/image12.png"/><Relationship Id="rId1" Type="http://schemas.openxmlformats.org/officeDocument/2006/relationships/slideLayout" Target="../slideLayouts/slideLayout2.xml"/></Relationships>
</file>

<file path=ppt/slides/_rels/slide28.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2.xml"/></Relationships>
</file>

<file path=ppt/slides/_rels/slide29.xml.rels><?xml version="1.0" encoding="UTF-8" standalone="yes"?>
<Relationships xmlns="http://schemas.openxmlformats.org/package/2006/relationships"><Relationship Id="rId2" Type="http://schemas.openxmlformats.org/officeDocument/2006/relationships/image" Target="../media/image13.png"/><Relationship Id="rId1" Type="http://schemas.openxmlformats.org/officeDocument/2006/relationships/slideLayout" Target="../slideLayouts/slideLayout2.xml"/></Relationships>
</file>

<file path=ppt/slides/_rels/slide3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2.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3.xml.rels><?xml version="1.0" encoding="UTF-8" standalone="yes"?>
<Relationships xmlns="http://schemas.openxmlformats.org/package/2006/relationships"><Relationship Id="rId3" Type="http://schemas.openxmlformats.org/officeDocument/2006/relationships/hyperlink" Target="https://www.youtube.com/watch?v=ZmJ8I0-fNlM&amp;t=221s" TargetMode="External"/><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34.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3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7.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38.xml.rels><?xml version="1.0" encoding="UTF-8" standalone="yes"?>
<Relationships xmlns="http://schemas.openxmlformats.org/package/2006/relationships"><Relationship Id="rId3" Type="http://schemas.openxmlformats.org/officeDocument/2006/relationships/image" Target="../media/image14.png"/><Relationship Id="rId2" Type="http://schemas.openxmlformats.org/officeDocument/2006/relationships/notesSlide" Target="../notesSlides/notesSlide8.xml"/><Relationship Id="rId1" Type="http://schemas.openxmlformats.org/officeDocument/2006/relationships/slideLayout" Target="../slideLayouts/slideLayout4.xml"/></Relationships>
</file>

<file path=ppt/slides/_rels/slide39.xml.rels><?xml version="1.0" encoding="UTF-8" standalone="yes"?>
<Relationships xmlns="http://schemas.openxmlformats.org/package/2006/relationships"><Relationship Id="rId3" Type="http://schemas.openxmlformats.org/officeDocument/2006/relationships/image" Target="../media/image15.png"/><Relationship Id="rId2" Type="http://schemas.openxmlformats.org/officeDocument/2006/relationships/notesSlide" Target="../notesSlides/notesSlide9.xml"/><Relationship Id="rId1" Type="http://schemas.openxmlformats.org/officeDocument/2006/relationships/slideLayout" Target="../slideLayouts/slideLayout4.xml"/></Relationships>
</file>

<file path=ppt/slides/_rels/slide40.xml.rels><?xml version="1.0" encoding="UTF-8" standalone="yes"?>
<Relationships xmlns="http://schemas.openxmlformats.org/package/2006/relationships"><Relationship Id="rId3" Type="http://schemas.openxmlformats.org/officeDocument/2006/relationships/image" Target="../media/image16.png"/><Relationship Id="rId2" Type="http://schemas.openxmlformats.org/officeDocument/2006/relationships/notesSlide" Target="../notesSlides/notesSlide10.xml"/><Relationship Id="rId1" Type="http://schemas.openxmlformats.org/officeDocument/2006/relationships/slideLayout" Target="../slideLayouts/slideLayout4.xml"/></Relationships>
</file>

<file path=ppt/slides/_rels/slide41.xml.rels><?xml version="1.0" encoding="UTF-8" standalone="yes"?>
<Relationships xmlns="http://schemas.openxmlformats.org/package/2006/relationships"><Relationship Id="rId3" Type="http://schemas.openxmlformats.org/officeDocument/2006/relationships/image" Target="../media/image17.png"/><Relationship Id="rId2" Type="http://schemas.openxmlformats.org/officeDocument/2006/relationships/notesSlide" Target="../notesSlides/notesSlide11.xml"/><Relationship Id="rId1" Type="http://schemas.openxmlformats.org/officeDocument/2006/relationships/slideLayout" Target="../slideLayouts/slideLayout4.xml"/></Relationships>
</file>

<file path=ppt/slides/_rels/slide42.xml.rels><?xml version="1.0" encoding="UTF-8" standalone="yes"?>
<Relationships xmlns="http://schemas.openxmlformats.org/package/2006/relationships"><Relationship Id="rId3" Type="http://schemas.openxmlformats.org/officeDocument/2006/relationships/image" Target="../media/image18.png"/><Relationship Id="rId2" Type="http://schemas.openxmlformats.org/officeDocument/2006/relationships/notesSlide" Target="../notesSlides/notesSlide12.xml"/><Relationship Id="rId1" Type="http://schemas.openxmlformats.org/officeDocument/2006/relationships/slideLayout" Target="../slideLayouts/slideLayout4.xml"/></Relationships>
</file>

<file path=ppt/slides/_rels/slide43.xml.rels><?xml version="1.0" encoding="UTF-8" standalone="yes"?>
<Relationships xmlns="http://schemas.openxmlformats.org/package/2006/relationships"><Relationship Id="rId3" Type="http://schemas.openxmlformats.org/officeDocument/2006/relationships/image" Target="../media/image19.png"/><Relationship Id="rId2" Type="http://schemas.openxmlformats.org/officeDocument/2006/relationships/notesSlide" Target="../notesSlides/notesSlide13.xml"/><Relationship Id="rId1" Type="http://schemas.openxmlformats.org/officeDocument/2006/relationships/slideLayout" Target="../slideLayouts/slideLayout4.xml"/></Relationships>
</file>

<file path=ppt/slides/_rels/slide44.xml.rels><?xml version="1.0" encoding="UTF-8" standalone="yes"?>
<Relationships xmlns="http://schemas.openxmlformats.org/package/2006/relationships"><Relationship Id="rId2" Type="http://schemas.openxmlformats.org/officeDocument/2006/relationships/image" Target="../media/image20.png"/><Relationship Id="rId1" Type="http://schemas.openxmlformats.org/officeDocument/2006/relationships/slideLayout" Target="../slideLayouts/slideLayout2.xml"/></Relationships>
</file>

<file path=ppt/slides/_rels/slide45.xml.rels><?xml version="1.0" encoding="UTF-8" standalone="yes"?>
<Relationships xmlns="http://schemas.openxmlformats.org/package/2006/relationships"><Relationship Id="rId3" Type="http://schemas.openxmlformats.org/officeDocument/2006/relationships/image" Target="../media/image21.png"/><Relationship Id="rId2" Type="http://schemas.openxmlformats.org/officeDocument/2006/relationships/notesSlide" Target="../notesSlides/notesSlide14.xml"/><Relationship Id="rId1" Type="http://schemas.openxmlformats.org/officeDocument/2006/relationships/slideLayout" Target="../slideLayouts/slideLayout4.xml"/></Relationships>
</file>

<file path=ppt/slides/_rels/slide4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7.xml.rels><?xml version="1.0" encoding="UTF-8" standalone="yes"?>
<Relationships xmlns="http://schemas.openxmlformats.org/package/2006/relationships"><Relationship Id="rId3" Type="http://schemas.openxmlformats.org/officeDocument/2006/relationships/image" Target="../media/image23.png"/><Relationship Id="rId2" Type="http://schemas.openxmlformats.org/officeDocument/2006/relationships/image" Target="../media/image22.png"/><Relationship Id="rId1" Type="http://schemas.openxmlformats.org/officeDocument/2006/relationships/slideLayout" Target="../slideLayouts/slideLayout5.xml"/></Relationships>
</file>

<file path=ppt/slides/_rels/slide48.xml.rels><?xml version="1.0" encoding="UTF-8" standalone="yes"?>
<Relationships xmlns="http://schemas.openxmlformats.org/package/2006/relationships"><Relationship Id="rId2" Type="http://schemas.openxmlformats.org/officeDocument/2006/relationships/image" Target="../media/image24.png"/><Relationship Id="rId1" Type="http://schemas.openxmlformats.org/officeDocument/2006/relationships/slideLayout" Target="../slideLayouts/slideLayout2.xml"/></Relationships>
</file>

<file path=ppt/slides/_rels/slide49.xml.rels><?xml version="1.0" encoding="UTF-8" standalone="yes"?>
<Relationships xmlns="http://schemas.openxmlformats.org/package/2006/relationships"><Relationship Id="rId2" Type="http://schemas.openxmlformats.org/officeDocument/2006/relationships/image" Target="../media/image25.png"/><Relationship Id="rId1" Type="http://schemas.openxmlformats.org/officeDocument/2006/relationships/slideLayout" Target="../slideLayouts/slideLayout4.xml"/></Relationships>
</file>

<file path=ppt/slides/_rels/slide50.xml.rels><?xml version="1.0" encoding="UTF-8" standalone="yes"?>
<Relationships xmlns="http://schemas.openxmlformats.org/package/2006/relationships"><Relationship Id="rId3" Type="http://schemas.openxmlformats.org/officeDocument/2006/relationships/image" Target="../media/image27.png"/><Relationship Id="rId2" Type="http://schemas.openxmlformats.org/officeDocument/2006/relationships/image" Target="../media/image26.png"/><Relationship Id="rId1" Type="http://schemas.openxmlformats.org/officeDocument/2006/relationships/slideLayout" Target="../slideLayouts/slideLayout2.xml"/></Relationships>
</file>

<file path=ppt/slides/_rels/slide51.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2.xml.rels><?xml version="1.0" encoding="UTF-8" standalone="yes"?>
<Relationships xmlns="http://schemas.openxmlformats.org/package/2006/relationships"><Relationship Id="rId2" Type="http://schemas.openxmlformats.org/officeDocument/2006/relationships/image" Target="../media/image28.png"/><Relationship Id="rId1" Type="http://schemas.openxmlformats.org/officeDocument/2006/relationships/slideLayout" Target="../slideLayouts/slideLayout2.xml"/></Relationships>
</file>

<file path=ppt/slides/_rels/slide5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4.xml.rels><?xml version="1.0" encoding="UTF-8" standalone="yes"?>
<Relationships xmlns="http://schemas.openxmlformats.org/package/2006/relationships"><Relationship Id="rId3" Type="http://schemas.openxmlformats.org/officeDocument/2006/relationships/image" Target="../media/image30.svg"/><Relationship Id="rId2" Type="http://schemas.openxmlformats.org/officeDocument/2006/relationships/image" Target="../media/image29.png"/><Relationship Id="rId1" Type="http://schemas.openxmlformats.org/officeDocument/2006/relationships/slideLayout" Target="../slideLayouts/slideLayout2.xml"/></Relationships>
</file>

<file path=ppt/slides/_rels/slide55.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6.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7.xml.rels><?xml version="1.0" encoding="UTF-8" standalone="yes"?>
<Relationships xmlns="http://schemas.openxmlformats.org/package/2006/relationships"><Relationship Id="rId2" Type="http://schemas.openxmlformats.org/officeDocument/2006/relationships/notesSlide" Target="../notesSlides/notesSlide15.xml"/><Relationship Id="rId1" Type="http://schemas.openxmlformats.org/officeDocument/2006/relationships/slideLayout" Target="../slideLayouts/slideLayout2.xml"/></Relationships>
</file>

<file path=ppt/slides/_rels/slide5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9.xml.rels><?xml version="1.0" encoding="UTF-8" standalone="yes"?>
<Relationships xmlns="http://schemas.openxmlformats.org/package/2006/relationships"><Relationship Id="rId3" Type="http://schemas.openxmlformats.org/officeDocument/2006/relationships/image" Target="../media/image31.png"/><Relationship Id="rId2" Type="http://schemas.openxmlformats.org/officeDocument/2006/relationships/notesSlide" Target="../notesSlides/notesSlide16.xml"/><Relationship Id="rId1" Type="http://schemas.openxmlformats.org/officeDocument/2006/relationships/slideLayout" Target="../slideLayouts/slideLayout4.xml"/></Relationships>
</file>

<file path=ppt/slides/_rels/slide60.xml.rels><?xml version="1.0" encoding="UTF-8" standalone="yes"?>
<Relationships xmlns="http://schemas.openxmlformats.org/package/2006/relationships"><Relationship Id="rId3" Type="http://schemas.openxmlformats.org/officeDocument/2006/relationships/image" Target="../media/image32.png"/><Relationship Id="rId2" Type="http://schemas.openxmlformats.org/officeDocument/2006/relationships/notesSlide" Target="../notesSlides/notesSlide17.xml"/><Relationship Id="rId1" Type="http://schemas.openxmlformats.org/officeDocument/2006/relationships/slideLayout" Target="../slideLayouts/slideLayout4.xml"/></Relationships>
</file>

<file path=ppt/slides/_rels/slide61.xml.rels><?xml version="1.0" encoding="UTF-8" standalone="yes"?>
<Relationships xmlns="http://schemas.openxmlformats.org/package/2006/relationships"><Relationship Id="rId3" Type="http://schemas.openxmlformats.org/officeDocument/2006/relationships/image" Target="../media/image33.png"/><Relationship Id="rId2" Type="http://schemas.openxmlformats.org/officeDocument/2006/relationships/notesSlide" Target="../notesSlides/notesSlide18.xml"/><Relationship Id="rId1" Type="http://schemas.openxmlformats.org/officeDocument/2006/relationships/slideLayout" Target="../slideLayouts/slideLayout4.xml"/></Relationships>
</file>

<file path=ppt/slides/_rels/slide62.xml.rels><?xml version="1.0" encoding="UTF-8" standalone="yes"?>
<Relationships xmlns="http://schemas.openxmlformats.org/package/2006/relationships"><Relationship Id="rId3" Type="http://schemas.openxmlformats.org/officeDocument/2006/relationships/image" Target="../media/image34.png"/><Relationship Id="rId2" Type="http://schemas.openxmlformats.org/officeDocument/2006/relationships/notesSlide" Target="../notesSlides/notesSlide19.xml"/><Relationship Id="rId1" Type="http://schemas.openxmlformats.org/officeDocument/2006/relationships/slideLayout" Target="../slideLayouts/slideLayout4.xml"/><Relationship Id="rId4" Type="http://schemas.openxmlformats.org/officeDocument/2006/relationships/image" Target="../media/image35.png"/></Relationships>
</file>

<file path=ppt/slides/_rels/slide63.xml.rels><?xml version="1.0" encoding="UTF-8" standalone="yes"?>
<Relationships xmlns="http://schemas.openxmlformats.org/package/2006/relationships"><Relationship Id="rId2" Type="http://schemas.openxmlformats.org/officeDocument/2006/relationships/image" Target="../media/image36.png"/><Relationship Id="rId1" Type="http://schemas.openxmlformats.org/officeDocument/2006/relationships/slideLayout" Target="../slideLayouts/slideLayout4.xml"/></Relationships>
</file>

<file path=ppt/slides/_rels/slide64.xml.rels><?xml version="1.0" encoding="UTF-8" standalone="yes"?>
<Relationships xmlns="http://schemas.openxmlformats.org/package/2006/relationships"><Relationship Id="rId3" Type="http://schemas.openxmlformats.org/officeDocument/2006/relationships/image" Target="../media/image37.png"/><Relationship Id="rId2" Type="http://schemas.openxmlformats.org/officeDocument/2006/relationships/notesSlide" Target="../notesSlides/notesSlide20.xml"/><Relationship Id="rId1" Type="http://schemas.openxmlformats.org/officeDocument/2006/relationships/slideLayout" Target="../slideLayouts/slideLayout4.xml"/><Relationship Id="rId4" Type="http://schemas.openxmlformats.org/officeDocument/2006/relationships/image" Target="../media/image38.png"/></Relationships>
</file>

<file path=ppt/slides/_rels/slide65.xml.rels><?xml version="1.0" encoding="UTF-8" standalone="yes"?>
<Relationships xmlns="http://schemas.openxmlformats.org/package/2006/relationships"><Relationship Id="rId3" Type="http://schemas.openxmlformats.org/officeDocument/2006/relationships/image" Target="../media/image40.png"/><Relationship Id="rId2" Type="http://schemas.openxmlformats.org/officeDocument/2006/relationships/image" Target="../media/image39.png"/><Relationship Id="rId1" Type="http://schemas.openxmlformats.org/officeDocument/2006/relationships/slideLayout" Target="../slideLayouts/slideLayout4.xml"/></Relationships>
</file>

<file path=ppt/slides/_rels/slide66.xml.rels><?xml version="1.0" encoding="UTF-8" standalone="yes"?>
<Relationships xmlns="http://schemas.openxmlformats.org/package/2006/relationships"><Relationship Id="rId3" Type="http://schemas.openxmlformats.org/officeDocument/2006/relationships/image" Target="../media/image41.png"/><Relationship Id="rId2" Type="http://schemas.openxmlformats.org/officeDocument/2006/relationships/notesSlide" Target="../notesSlides/notesSlide21.xml"/><Relationship Id="rId1" Type="http://schemas.openxmlformats.org/officeDocument/2006/relationships/slideLayout" Target="../slideLayouts/slideLayout4.xml"/></Relationships>
</file>

<file path=ppt/slides/_rels/slide67.xml.rels><?xml version="1.0" encoding="UTF-8" standalone="yes"?>
<Relationships xmlns="http://schemas.openxmlformats.org/package/2006/relationships"><Relationship Id="rId3" Type="http://schemas.openxmlformats.org/officeDocument/2006/relationships/image" Target="../media/image43.png"/><Relationship Id="rId2" Type="http://schemas.openxmlformats.org/officeDocument/2006/relationships/image" Target="../media/image42.png"/><Relationship Id="rId1" Type="http://schemas.openxmlformats.org/officeDocument/2006/relationships/slideLayout" Target="../slideLayouts/slideLayout4.xml"/></Relationships>
</file>

<file path=ppt/slides/_rels/slide68.xml.rels><?xml version="1.0" encoding="UTF-8" standalone="yes"?>
<Relationships xmlns="http://schemas.openxmlformats.org/package/2006/relationships"><Relationship Id="rId3" Type="http://schemas.openxmlformats.org/officeDocument/2006/relationships/image" Target="../media/image45.png"/><Relationship Id="rId2" Type="http://schemas.openxmlformats.org/officeDocument/2006/relationships/image" Target="../media/image44.png"/><Relationship Id="rId1" Type="http://schemas.openxmlformats.org/officeDocument/2006/relationships/slideLayout" Target="../slideLayouts/slideLayout4.xml"/></Relationships>
</file>

<file path=ppt/slides/_rels/slide69.xml.rels><?xml version="1.0" encoding="UTF-8" standalone="yes"?>
<Relationships xmlns="http://schemas.openxmlformats.org/package/2006/relationships"><Relationship Id="rId3" Type="http://schemas.openxmlformats.org/officeDocument/2006/relationships/image" Target="../media/image46.png"/><Relationship Id="rId2" Type="http://schemas.openxmlformats.org/officeDocument/2006/relationships/notesSlide" Target="../notesSlides/notesSlide22.xml"/><Relationship Id="rId1" Type="http://schemas.openxmlformats.org/officeDocument/2006/relationships/slideLayout" Target="../slideLayouts/slideLayout4.xml"/><Relationship Id="rId4" Type="http://schemas.openxmlformats.org/officeDocument/2006/relationships/image" Target="../media/image47.png"/></Relationships>
</file>

<file path=ppt/slides/_rels/slide70.xml.rels><?xml version="1.0" encoding="UTF-8" standalone="yes"?>
<Relationships xmlns="http://schemas.openxmlformats.org/package/2006/relationships"><Relationship Id="rId3" Type="http://schemas.openxmlformats.org/officeDocument/2006/relationships/image" Target="../media/image48.png"/><Relationship Id="rId2" Type="http://schemas.openxmlformats.org/officeDocument/2006/relationships/notesSlide" Target="../notesSlides/notesSlide23.xml"/><Relationship Id="rId1" Type="http://schemas.openxmlformats.org/officeDocument/2006/relationships/slideLayout" Target="../slideLayouts/slideLayout4.xml"/></Relationships>
</file>

<file path=ppt/slides/_rels/slide71.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4.xml"/></Relationships>
</file>

<file path=ppt/slides/_rels/slide72.xml.rels><?xml version="1.0" encoding="UTF-8" standalone="yes"?>
<Relationships xmlns="http://schemas.openxmlformats.org/package/2006/relationships"><Relationship Id="rId3" Type="http://schemas.openxmlformats.org/officeDocument/2006/relationships/image" Target="../media/image49.png"/><Relationship Id="rId2" Type="http://schemas.openxmlformats.org/officeDocument/2006/relationships/notesSlide" Target="../notesSlides/notesSlide25.xml"/><Relationship Id="rId1" Type="http://schemas.openxmlformats.org/officeDocument/2006/relationships/slideLayout" Target="../slideLayouts/slideLayout4.xml"/></Relationships>
</file>

<file path=ppt/slides/_rels/slide73.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26.xml"/><Relationship Id="rId1" Type="http://schemas.openxmlformats.org/officeDocument/2006/relationships/slideLayout" Target="../slideLayouts/slideLayout4.xml"/></Relationships>
</file>

<file path=ppt/slides/_rels/slide74.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27.xml"/><Relationship Id="rId1" Type="http://schemas.openxmlformats.org/officeDocument/2006/relationships/slideLayout" Target="../slideLayouts/slideLayout4.xml"/></Relationships>
</file>

<file path=ppt/slides/_rels/slide75.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28.xml"/><Relationship Id="rId1" Type="http://schemas.openxmlformats.org/officeDocument/2006/relationships/slideLayout" Target="../slideLayouts/slideLayout4.xml"/></Relationships>
</file>

<file path=ppt/slides/_rels/slide76.xml.rels><?xml version="1.0" encoding="UTF-8" standalone="yes"?>
<Relationships xmlns="http://schemas.openxmlformats.org/package/2006/relationships"><Relationship Id="rId2" Type="http://schemas.openxmlformats.org/officeDocument/2006/relationships/image" Target="../media/image52.png"/><Relationship Id="rId1" Type="http://schemas.openxmlformats.org/officeDocument/2006/relationships/slideLayout" Target="../slideLayouts/slideLayout4.xml"/></Relationships>
</file>

<file path=ppt/slides/_rels/slide77.xml.rels><?xml version="1.0" encoding="UTF-8" standalone="yes"?>
<Relationships xmlns="http://schemas.openxmlformats.org/package/2006/relationships"><Relationship Id="rId3" Type="http://schemas.openxmlformats.org/officeDocument/2006/relationships/image" Target="../media/image53.png"/><Relationship Id="rId2" Type="http://schemas.openxmlformats.org/officeDocument/2006/relationships/notesSlide" Target="../notesSlides/notesSlide29.xml"/><Relationship Id="rId1" Type="http://schemas.openxmlformats.org/officeDocument/2006/relationships/slideLayout" Target="../slideLayouts/slideLayout4.xml"/></Relationships>
</file>

<file path=ppt/slides/_rels/slide78.xml.rels><?xml version="1.0" encoding="UTF-8" standalone="yes"?>
<Relationships xmlns="http://schemas.openxmlformats.org/package/2006/relationships"><Relationship Id="rId2" Type="http://schemas.openxmlformats.org/officeDocument/2006/relationships/image" Target="../media/image54.png"/><Relationship Id="rId1" Type="http://schemas.openxmlformats.org/officeDocument/2006/relationships/slideLayout" Target="../slideLayouts/slideLayout4.xml"/></Relationships>
</file>

<file path=ppt/slides/_rels/slide79.xml.rels><?xml version="1.0" encoding="UTF-8" standalone="yes"?>
<Relationships xmlns="http://schemas.openxmlformats.org/package/2006/relationships"><Relationship Id="rId3" Type="http://schemas.openxmlformats.org/officeDocument/2006/relationships/diagramData" Target="../diagrams/data1.xml"/><Relationship Id="rId7" Type="http://schemas.microsoft.com/office/2007/relationships/diagramDrawing" Target="../diagrams/drawing1.xml"/><Relationship Id="rId2" Type="http://schemas.openxmlformats.org/officeDocument/2006/relationships/notesSlide" Target="../notesSlides/notesSlide30.xml"/><Relationship Id="rId1" Type="http://schemas.openxmlformats.org/officeDocument/2006/relationships/slideLayout" Target="../slideLayouts/slideLayout4.xml"/><Relationship Id="rId6" Type="http://schemas.openxmlformats.org/officeDocument/2006/relationships/diagramColors" Target="../diagrams/colors1.xml"/><Relationship Id="rId5" Type="http://schemas.openxmlformats.org/officeDocument/2006/relationships/diagramQuickStyle" Target="../diagrams/quickStyle1.xml"/><Relationship Id="rId4" Type="http://schemas.openxmlformats.org/officeDocument/2006/relationships/diagramLayout" Target="../diagrams/layout1.xml"/></Relationships>
</file>

<file path=ppt/slides/_rels/slide80.xml.rels><?xml version="1.0" encoding="UTF-8" standalone="yes"?>
<Relationships xmlns="http://schemas.openxmlformats.org/package/2006/relationships"><Relationship Id="rId3" Type="http://schemas.openxmlformats.org/officeDocument/2006/relationships/image" Target="../media/image55.png"/><Relationship Id="rId2" Type="http://schemas.openxmlformats.org/officeDocument/2006/relationships/notesSlide" Target="../notesSlides/notesSlide31.xml"/><Relationship Id="rId1" Type="http://schemas.openxmlformats.org/officeDocument/2006/relationships/slideLayout" Target="../slideLayouts/slideLayout4.xml"/></Relationships>
</file>

<file path=ppt/slides/slide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738A7B-A423-4469-9B45-F5833C61CB9D}"/>
              </a:ext>
            </a:extLst>
          </p:cNvPr>
          <p:cNvSpPr>
            <a:spLocks noGrp="1"/>
          </p:cNvSpPr>
          <p:nvPr>
            <p:ph type="ctrTitle"/>
          </p:nvPr>
        </p:nvSpPr>
        <p:spPr>
          <a:xfrm>
            <a:off x="3310666" y="862873"/>
            <a:ext cx="5836920" cy="3208000"/>
          </a:xfrm>
        </p:spPr>
        <p:txBody>
          <a:bodyPr>
            <a:normAutofit/>
          </a:bodyPr>
          <a:lstStyle/>
          <a:p>
            <a:r>
              <a:rPr kumimoji="0" lang="en-GB" sz="4300" b="1" i="0" u="none" strike="noStrike" kern="1200" cap="none" spc="0" normalizeH="0" baseline="0" noProof="0">
                <a:ln>
                  <a:noFill/>
                </a:ln>
                <a:solidFill>
                  <a:prstClr val="white"/>
                </a:solidFill>
                <a:effectLst/>
                <a:uLnTx/>
                <a:uFillTx/>
                <a:latin typeface="Myriad Pro"/>
                <a:ea typeface="+mj-ea"/>
                <a:cs typeface="+mj-cs"/>
              </a:rPr>
              <a:t>Policing Terrorism</a:t>
            </a:r>
            <a:br>
              <a:rPr kumimoji="0" lang="en-GB" sz="4300" b="1" i="0" u="none" strike="noStrike" kern="1200" cap="none" spc="0" normalizeH="0" baseline="0" noProof="0">
                <a:ln>
                  <a:noFill/>
                </a:ln>
                <a:solidFill>
                  <a:prstClr val="white"/>
                </a:solidFill>
                <a:effectLst/>
                <a:uLnTx/>
                <a:uFillTx/>
                <a:latin typeface="Myriad Pro"/>
                <a:ea typeface="+mj-ea"/>
                <a:cs typeface="+mj-cs"/>
              </a:rPr>
            </a:br>
            <a:r>
              <a:rPr kumimoji="0" lang="en-GB" sz="2400" b="1" i="0" u="none" strike="noStrike" kern="1200" cap="none" spc="0" normalizeH="0" baseline="0" noProof="0">
                <a:ln>
                  <a:noFill/>
                </a:ln>
                <a:solidFill>
                  <a:prstClr val="white"/>
                </a:solidFill>
                <a:effectLst/>
                <a:uLnTx/>
                <a:uFillTx/>
                <a:latin typeface="Myriad Pro"/>
                <a:ea typeface="+mj-ea"/>
                <a:cs typeface="+mj-cs"/>
              </a:rPr>
              <a:t>Week 3</a:t>
            </a:r>
            <a:r>
              <a:rPr lang="en-GB" sz="2400" b="1">
                <a:solidFill>
                  <a:prstClr val="white"/>
                </a:solidFill>
                <a:latin typeface="Myriad Pro"/>
              </a:rPr>
              <a:t> – Government Policy and Legislation </a:t>
            </a:r>
            <a:endParaRPr lang="en-GB" sz="4800" b="1">
              <a:solidFill>
                <a:schemeClr val="bg1"/>
              </a:solidFill>
            </a:endParaRPr>
          </a:p>
        </p:txBody>
      </p:sp>
    </p:spTree>
    <p:extLst>
      <p:ext uri="{BB962C8B-B14F-4D97-AF65-F5344CB8AC3E}">
        <p14:creationId xmlns:p14="http://schemas.microsoft.com/office/powerpoint/2010/main" val="1147549936"/>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FF516D-040D-BA58-62BB-AC923DF41367}"/>
              </a:ext>
            </a:extLst>
          </p:cNvPr>
          <p:cNvSpPr>
            <a:spLocks noGrp="1"/>
          </p:cNvSpPr>
          <p:nvPr>
            <p:ph type="title"/>
          </p:nvPr>
        </p:nvSpPr>
        <p:spPr>
          <a:xfrm>
            <a:off x="457200" y="274638"/>
            <a:ext cx="8229600" cy="763940"/>
          </a:xfrm>
        </p:spPr>
        <p:txBody>
          <a:bodyPr/>
          <a:lstStyle/>
          <a:p>
            <a:r>
              <a:rPr lang="en-GB"/>
              <a:t>Lesson </a:t>
            </a:r>
          </a:p>
        </p:txBody>
      </p:sp>
      <p:sp>
        <p:nvSpPr>
          <p:cNvPr id="3" name="Content Placeholder 2">
            <a:extLst>
              <a:ext uri="{FF2B5EF4-FFF2-40B4-BE49-F238E27FC236}">
                <a16:creationId xmlns:a16="http://schemas.microsoft.com/office/drawing/2014/main" id="{FEB6C3AF-6F70-97B7-641A-F6AF2F954CE5}"/>
              </a:ext>
            </a:extLst>
          </p:cNvPr>
          <p:cNvSpPr>
            <a:spLocks noGrp="1"/>
          </p:cNvSpPr>
          <p:nvPr>
            <p:ph idx="1"/>
          </p:nvPr>
        </p:nvSpPr>
        <p:spPr>
          <a:xfrm>
            <a:off x="479778" y="1388533"/>
            <a:ext cx="8229600" cy="3998983"/>
          </a:xfrm>
        </p:spPr>
        <p:txBody>
          <a:bodyPr vert="horz" lIns="91440" tIns="45720" rIns="91440" bIns="45720" rtlCol="0" anchor="t">
            <a:normAutofit/>
          </a:bodyPr>
          <a:lstStyle/>
          <a:p>
            <a:r>
              <a:rPr lang="en-GB"/>
              <a:t>History of Terrorism Legislation </a:t>
            </a:r>
          </a:p>
          <a:p>
            <a:pPr lvl="1"/>
            <a:r>
              <a:rPr lang="en-GB"/>
              <a:t>Build up to our current legislation in place today</a:t>
            </a:r>
          </a:p>
          <a:p>
            <a:r>
              <a:rPr lang="en-GB"/>
              <a:t>Major incidents – what are they?</a:t>
            </a:r>
          </a:p>
          <a:p>
            <a:r>
              <a:rPr lang="en-GB"/>
              <a:t>Police National Search </a:t>
            </a:r>
          </a:p>
        </p:txBody>
      </p:sp>
    </p:spTree>
    <p:extLst>
      <p:ext uri="{BB962C8B-B14F-4D97-AF65-F5344CB8AC3E}">
        <p14:creationId xmlns:p14="http://schemas.microsoft.com/office/powerpoint/2010/main" val="745508071"/>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C4DBF7-7196-D9E4-E97E-491871681F37}"/>
              </a:ext>
            </a:extLst>
          </p:cNvPr>
          <p:cNvSpPr>
            <a:spLocks noGrp="1"/>
          </p:cNvSpPr>
          <p:nvPr>
            <p:ph type="title"/>
          </p:nvPr>
        </p:nvSpPr>
        <p:spPr>
          <a:xfrm>
            <a:off x="3490721" y="4248868"/>
            <a:ext cx="4206917" cy="1022411"/>
          </a:xfrm>
        </p:spPr>
        <p:txBody>
          <a:bodyPr vert="horz" lIns="68580" tIns="34290" rIns="68580" bIns="34290" rtlCol="0" anchor="t">
            <a:normAutofit fontScale="90000"/>
          </a:bodyPr>
          <a:lstStyle/>
          <a:p>
            <a:r>
              <a:rPr lang="en-US" kern="1200">
                <a:solidFill>
                  <a:schemeClr val="tx1"/>
                </a:solidFill>
                <a:latin typeface="+mj-lt"/>
                <a:ea typeface="+mj-ea"/>
                <a:cs typeface="+mj-cs"/>
              </a:rPr>
              <a:t>Warnings and Feelings</a:t>
            </a:r>
          </a:p>
        </p:txBody>
      </p:sp>
      <p:pic>
        <p:nvPicPr>
          <p:cNvPr id="6" name="Picture 6">
            <a:extLst>
              <a:ext uri="{FF2B5EF4-FFF2-40B4-BE49-F238E27FC236}">
                <a16:creationId xmlns:a16="http://schemas.microsoft.com/office/drawing/2014/main" id="{A12E3CDF-EC22-FE92-8FBF-04798B7BF7E7}"/>
              </a:ext>
            </a:extLst>
          </p:cNvPr>
          <p:cNvPicPr>
            <a:picLocks noChangeAspect="1"/>
          </p:cNvPicPr>
          <p:nvPr/>
        </p:nvPicPr>
        <p:blipFill rotWithShape="1">
          <a:blip r:embed="rId2"/>
          <a:srcRect l="18795" r="4509"/>
          <a:stretch/>
        </p:blipFill>
        <p:spPr>
          <a:xfrm>
            <a:off x="15" y="1167117"/>
            <a:ext cx="2950065" cy="4395978"/>
          </a:xfrm>
          <a:custGeom>
            <a:avLst/>
            <a:gdLst/>
            <a:ahLst/>
            <a:cxnLst/>
            <a:rect l="l" t="t" r="r" b="b"/>
            <a:pathLst>
              <a:path w="3933440" h="5861304">
                <a:moveTo>
                  <a:pt x="1002788" y="0"/>
                </a:moveTo>
                <a:cubicBezTo>
                  <a:pt x="2621342" y="0"/>
                  <a:pt x="3933440" y="1312098"/>
                  <a:pt x="3933440" y="2930652"/>
                </a:cubicBezTo>
                <a:cubicBezTo>
                  <a:pt x="3933440" y="4549206"/>
                  <a:pt x="2621342" y="5861304"/>
                  <a:pt x="1002788" y="5861304"/>
                </a:cubicBezTo>
                <a:cubicBezTo>
                  <a:pt x="699309" y="5861304"/>
                  <a:pt x="406604" y="5815176"/>
                  <a:pt x="131302" y="5729548"/>
                </a:cubicBezTo>
                <a:lnTo>
                  <a:pt x="0" y="5681491"/>
                </a:lnTo>
                <a:lnTo>
                  <a:pt x="0" y="179814"/>
                </a:lnTo>
                <a:lnTo>
                  <a:pt x="131302" y="131756"/>
                </a:lnTo>
                <a:cubicBezTo>
                  <a:pt x="406604" y="46129"/>
                  <a:pt x="699309" y="0"/>
                  <a:pt x="1002788" y="0"/>
                </a:cubicBezTo>
                <a:close/>
              </a:path>
            </a:pathLst>
          </a:custGeom>
        </p:spPr>
      </p:pic>
      <p:pic>
        <p:nvPicPr>
          <p:cNvPr id="4" name="Picture 4" descr="A picture containing rain, nature&#10;&#10;Description automatically generated">
            <a:extLst>
              <a:ext uri="{FF2B5EF4-FFF2-40B4-BE49-F238E27FC236}">
                <a16:creationId xmlns:a16="http://schemas.microsoft.com/office/drawing/2014/main" id="{6F27C7C9-275A-5BE1-F685-DD75F0BD5400}"/>
              </a:ext>
            </a:extLst>
          </p:cNvPr>
          <p:cNvPicPr>
            <a:picLocks noGrp="1" noChangeAspect="1"/>
          </p:cNvPicPr>
          <p:nvPr>
            <p:ph idx="1"/>
          </p:nvPr>
        </p:nvPicPr>
        <p:blipFill rotWithShape="1">
          <a:blip r:embed="rId3"/>
          <a:srcRect r="27862" b="2"/>
          <a:stretch/>
        </p:blipFill>
        <p:spPr>
          <a:xfrm>
            <a:off x="3388601" y="857257"/>
            <a:ext cx="2427732" cy="2246360"/>
          </a:xfrm>
          <a:custGeom>
            <a:avLst/>
            <a:gdLst/>
            <a:ahLst/>
            <a:cxnLst/>
            <a:rect l="l" t="t" r="r" b="b"/>
            <a:pathLst>
              <a:path w="3236976" h="2995156">
                <a:moveTo>
                  <a:pt x="770517" y="0"/>
                </a:moveTo>
                <a:lnTo>
                  <a:pt x="2466460" y="0"/>
                </a:lnTo>
                <a:lnTo>
                  <a:pt x="2523400" y="34592"/>
                </a:lnTo>
                <a:cubicBezTo>
                  <a:pt x="2953921" y="325446"/>
                  <a:pt x="3236976" y="818002"/>
                  <a:pt x="3236976" y="1376668"/>
                </a:cubicBezTo>
                <a:cubicBezTo>
                  <a:pt x="3236976" y="2270534"/>
                  <a:pt x="2512354" y="2995156"/>
                  <a:pt x="1618488" y="2995156"/>
                </a:cubicBezTo>
                <a:cubicBezTo>
                  <a:pt x="724622" y="2995156"/>
                  <a:pt x="0" y="2270534"/>
                  <a:pt x="0" y="1376668"/>
                </a:cubicBezTo>
                <a:cubicBezTo>
                  <a:pt x="0" y="818002"/>
                  <a:pt x="283056" y="325446"/>
                  <a:pt x="713576" y="34592"/>
                </a:cubicBezTo>
                <a:close/>
              </a:path>
            </a:pathLst>
          </a:custGeom>
        </p:spPr>
      </p:pic>
      <p:pic>
        <p:nvPicPr>
          <p:cNvPr id="5" name="Picture 5">
            <a:extLst>
              <a:ext uri="{FF2B5EF4-FFF2-40B4-BE49-F238E27FC236}">
                <a16:creationId xmlns:a16="http://schemas.microsoft.com/office/drawing/2014/main" id="{CF6F5C0B-331B-3788-151A-980A5327A598}"/>
              </a:ext>
            </a:extLst>
          </p:cNvPr>
          <p:cNvPicPr>
            <a:picLocks noChangeAspect="1"/>
          </p:cNvPicPr>
          <p:nvPr/>
        </p:nvPicPr>
        <p:blipFill rotWithShape="1">
          <a:blip r:embed="rId4"/>
          <a:srcRect l="15741" r="32705"/>
          <a:stretch/>
        </p:blipFill>
        <p:spPr>
          <a:xfrm>
            <a:off x="6725694" y="858782"/>
            <a:ext cx="2418316" cy="3015498"/>
          </a:xfrm>
          <a:custGeom>
            <a:avLst/>
            <a:gdLst/>
            <a:ahLst/>
            <a:cxnLst/>
            <a:rect l="l" t="t" r="r" b="b"/>
            <a:pathLst>
              <a:path w="3224421" h="4020664">
                <a:moveTo>
                  <a:pt x="449733" y="0"/>
                </a:moveTo>
                <a:lnTo>
                  <a:pt x="3224421" y="0"/>
                </a:lnTo>
                <a:lnTo>
                  <a:pt x="3224421" y="3933205"/>
                </a:lnTo>
                <a:lnTo>
                  <a:pt x="3087301" y="3968462"/>
                </a:lnTo>
                <a:cubicBezTo>
                  <a:pt x="2920035" y="4002689"/>
                  <a:pt x="2746849" y="4020664"/>
                  <a:pt x="2569464" y="4020664"/>
                </a:cubicBezTo>
                <a:cubicBezTo>
                  <a:pt x="1150388" y="4020664"/>
                  <a:pt x="0" y="2870276"/>
                  <a:pt x="0" y="1451200"/>
                </a:cubicBezTo>
                <a:cubicBezTo>
                  <a:pt x="0" y="919047"/>
                  <a:pt x="161773" y="424677"/>
                  <a:pt x="438824" y="14588"/>
                </a:cubicBezTo>
                <a:close/>
              </a:path>
            </a:pathLst>
          </a:custGeom>
        </p:spPr>
      </p:pic>
    </p:spTree>
    <p:extLst>
      <p:ext uri="{BB962C8B-B14F-4D97-AF65-F5344CB8AC3E}">
        <p14:creationId xmlns:p14="http://schemas.microsoft.com/office/powerpoint/2010/main" val="1986946391"/>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50A251C5-B79D-EDC9-911A-D9DEE739BF9F}"/>
              </a:ext>
            </a:extLst>
          </p:cNvPr>
          <p:cNvSpPr>
            <a:spLocks noGrp="1"/>
          </p:cNvSpPr>
          <p:nvPr>
            <p:ph idx="1"/>
          </p:nvPr>
        </p:nvSpPr>
        <p:spPr>
          <a:xfrm>
            <a:off x="419100" y="1730830"/>
            <a:ext cx="8229600" cy="3917032"/>
          </a:xfrm>
        </p:spPr>
        <p:txBody>
          <a:bodyPr/>
          <a:lstStyle/>
          <a:p>
            <a:pPr marL="0" indent="0" algn="ctr">
              <a:buNone/>
            </a:pPr>
            <a:r>
              <a:rPr lang="en-GB"/>
              <a:t>Definition of a Major Incident? </a:t>
            </a:r>
          </a:p>
          <a:p>
            <a:pPr marL="0" indent="0" algn="ctr">
              <a:buNone/>
            </a:pPr>
            <a:endParaRPr lang="en-GB"/>
          </a:p>
          <a:p>
            <a:pPr marL="0" indent="0" algn="ctr">
              <a:buNone/>
            </a:pPr>
            <a:r>
              <a:rPr lang="en-GB"/>
              <a:t>Discuss</a:t>
            </a:r>
          </a:p>
        </p:txBody>
      </p:sp>
    </p:spTree>
    <p:extLst>
      <p:ext uri="{BB962C8B-B14F-4D97-AF65-F5344CB8AC3E}">
        <p14:creationId xmlns:p14="http://schemas.microsoft.com/office/powerpoint/2010/main" val="743414182"/>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50DDC10-981F-C010-3E78-FE075D82EB10}"/>
              </a:ext>
            </a:extLst>
          </p:cNvPr>
          <p:cNvSpPr>
            <a:spLocks noGrp="1"/>
          </p:cNvSpPr>
          <p:nvPr>
            <p:ph type="title"/>
          </p:nvPr>
        </p:nvSpPr>
        <p:spPr>
          <a:xfrm>
            <a:off x="457200" y="62367"/>
            <a:ext cx="8229600" cy="1143000"/>
          </a:xfrm>
        </p:spPr>
        <p:txBody>
          <a:bodyPr/>
          <a:lstStyle/>
          <a:p>
            <a:r>
              <a:rPr lang="en-GB"/>
              <a:t>Definition of a major incident</a:t>
            </a:r>
          </a:p>
        </p:txBody>
      </p:sp>
      <p:sp>
        <p:nvSpPr>
          <p:cNvPr id="3" name="Content Placeholder 2">
            <a:extLst>
              <a:ext uri="{FF2B5EF4-FFF2-40B4-BE49-F238E27FC236}">
                <a16:creationId xmlns:a16="http://schemas.microsoft.com/office/drawing/2014/main" id="{B7F05AAC-C99A-358E-BBF3-DA959BFC791C}"/>
              </a:ext>
            </a:extLst>
          </p:cNvPr>
          <p:cNvSpPr>
            <a:spLocks noGrp="1"/>
          </p:cNvSpPr>
          <p:nvPr>
            <p:ph idx="1"/>
          </p:nvPr>
        </p:nvSpPr>
        <p:spPr>
          <a:xfrm>
            <a:off x="506186" y="1426941"/>
            <a:ext cx="8229600" cy="3917032"/>
          </a:xfrm>
        </p:spPr>
        <p:txBody>
          <a:bodyPr>
            <a:normAutofit/>
          </a:bodyPr>
          <a:lstStyle/>
          <a:p>
            <a:pPr marL="0" indent="0">
              <a:buNone/>
            </a:pPr>
            <a:r>
              <a:rPr lang="en-GB" sz="2600"/>
              <a:t>The Civil Contingencies Act 2004 defines an emergency (major incident) as:</a:t>
            </a:r>
          </a:p>
          <a:p>
            <a:pPr marL="0" indent="0">
              <a:buNone/>
            </a:pPr>
            <a:endParaRPr lang="en-GB" sz="2600"/>
          </a:p>
          <a:p>
            <a:pPr>
              <a:buFont typeface="Wingdings" panose="05000000000000000000" pitchFamily="2" charset="2"/>
              <a:buChar char="Ø"/>
            </a:pPr>
            <a:r>
              <a:rPr lang="en-GB" sz="2600"/>
              <a:t>an event or situation which threatens serious damage to human welfare;</a:t>
            </a:r>
          </a:p>
          <a:p>
            <a:pPr>
              <a:buFont typeface="Wingdings" panose="05000000000000000000" pitchFamily="2" charset="2"/>
              <a:buChar char="Ø"/>
            </a:pPr>
            <a:r>
              <a:rPr lang="en-GB" sz="2600"/>
              <a:t>an event or situation which threatens serious damage to the environment; or war, or terrorism, which threatens serious damage to security</a:t>
            </a:r>
          </a:p>
          <a:p>
            <a:pPr marL="0" indent="0">
              <a:buNone/>
            </a:pPr>
            <a:endParaRPr lang="en-GB"/>
          </a:p>
          <a:p>
            <a:pPr marL="0" indent="0">
              <a:buNone/>
            </a:pPr>
            <a:endParaRPr lang="en-GB"/>
          </a:p>
        </p:txBody>
      </p:sp>
    </p:spTree>
    <p:extLst>
      <p:ext uri="{BB962C8B-B14F-4D97-AF65-F5344CB8AC3E}">
        <p14:creationId xmlns:p14="http://schemas.microsoft.com/office/powerpoint/2010/main" val="3265149480"/>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par>
                                <p:cTn id="7" presetID="1" presetClass="entr" presetSubtype="0" fill="hold" nodeType="withEffect">
                                  <p:stCondLst>
                                    <p:cond delay="0"/>
                                  </p:stCondLst>
                                  <p:childTnLst>
                                    <p:set>
                                      <p:cBhvr>
                                        <p:cTn id="8" dur="1" fill="hold">
                                          <p:stCondLst>
                                            <p:cond delay="0"/>
                                          </p:stCondLst>
                                        </p:cTn>
                                        <p:tgtEl>
                                          <p:spTgt spid="3">
                                            <p:txEl>
                                              <p:pRg st="2" end="2"/>
                                            </p:txEl>
                                          </p:spTgt>
                                        </p:tgtEl>
                                        <p:attrNameLst>
                                          <p:attrName>style.visibility</p:attrName>
                                        </p:attrNameLst>
                                      </p:cBhvr>
                                      <p:to>
                                        <p:strVal val="visible"/>
                                      </p:to>
                                    </p:set>
                                  </p:childTnLst>
                                </p:cTn>
                              </p:par>
                              <p:par>
                                <p:cTn id="9" presetID="1" presetClass="entr" presetSubtype="0" fill="hold" nodeType="withEffect">
                                  <p:stCondLst>
                                    <p:cond delay="0"/>
                                  </p:stCondLst>
                                  <p:childTnLst>
                                    <p:set>
                                      <p:cBhvr>
                                        <p:cTn id="10" dur="1" fill="hold">
                                          <p:stCondLst>
                                            <p:cond delay="0"/>
                                          </p:stCondLst>
                                        </p:cTn>
                                        <p:tgtEl>
                                          <p:spTgt spid="3">
                                            <p:txEl>
                                              <p:pRg st="3" end="3"/>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B817E4B-51A8-16C1-377A-8FE56BBA90A0}"/>
              </a:ext>
            </a:extLst>
          </p:cNvPr>
          <p:cNvSpPr>
            <a:spLocks noGrp="1"/>
          </p:cNvSpPr>
          <p:nvPr>
            <p:ph type="title"/>
          </p:nvPr>
        </p:nvSpPr>
        <p:spPr/>
        <p:txBody>
          <a:bodyPr/>
          <a:lstStyle/>
          <a:p>
            <a:r>
              <a:rPr lang="en-GB"/>
              <a:t>National Risk Register (NRR)</a:t>
            </a:r>
          </a:p>
        </p:txBody>
      </p:sp>
      <p:sp>
        <p:nvSpPr>
          <p:cNvPr id="3" name="Content Placeholder 2">
            <a:extLst>
              <a:ext uri="{FF2B5EF4-FFF2-40B4-BE49-F238E27FC236}">
                <a16:creationId xmlns:a16="http://schemas.microsoft.com/office/drawing/2014/main" id="{9D0B15EF-30C3-9B37-6053-15A8E431C923}"/>
              </a:ext>
            </a:extLst>
          </p:cNvPr>
          <p:cNvSpPr>
            <a:spLocks noGrp="1"/>
          </p:cNvSpPr>
          <p:nvPr>
            <p:ph idx="1"/>
          </p:nvPr>
        </p:nvSpPr>
        <p:spPr/>
        <p:txBody>
          <a:bodyPr>
            <a:normAutofit fontScale="55000" lnSpcReduction="20000"/>
          </a:bodyPr>
          <a:lstStyle/>
          <a:p>
            <a:pPr marL="0" indent="0">
              <a:buNone/>
            </a:pPr>
            <a:r>
              <a:rPr lang="en-GB"/>
              <a:t>The National Risk Register outlines the key malicious and non-malicious risks that could affect the UK and provides resilience guidance for the public.</a:t>
            </a:r>
          </a:p>
          <a:p>
            <a:pPr marL="0" indent="0">
              <a:buNone/>
            </a:pPr>
            <a:endParaRPr lang="en-GB"/>
          </a:p>
          <a:p>
            <a:pPr marL="0" indent="0">
              <a:buNone/>
            </a:pPr>
            <a:r>
              <a:rPr lang="en-GB"/>
              <a:t>National Risk Register - GOV.UK (</a:t>
            </a:r>
            <a:r>
              <a:rPr lang="en-GB">
                <a:hlinkClick r:id="rId2"/>
              </a:rPr>
              <a:t>www.gov.uk</a:t>
            </a:r>
            <a:r>
              <a:rPr lang="en-GB"/>
              <a:t>)</a:t>
            </a:r>
          </a:p>
          <a:p>
            <a:pPr marL="0" indent="0">
              <a:buNone/>
            </a:pPr>
            <a:endParaRPr lang="en-GB"/>
          </a:p>
          <a:p>
            <a:pPr marL="0" indent="0">
              <a:buNone/>
            </a:pPr>
            <a:r>
              <a:rPr lang="en-GB"/>
              <a:t>This public facing document is supported by the National Security Risk Assessment (NSRA)</a:t>
            </a:r>
          </a:p>
          <a:p>
            <a:pPr marL="0" indent="0">
              <a:buNone/>
            </a:pPr>
            <a:endParaRPr lang="en-GB"/>
          </a:p>
          <a:p>
            <a:pPr marL="0" indent="0">
              <a:buNone/>
            </a:pPr>
            <a:r>
              <a:rPr lang="en-GB"/>
              <a:t>The NSRA is used by civil contingencies professionals to undertake community risk assessments, as required by the Act, to meet their risk assessment duties.</a:t>
            </a:r>
          </a:p>
          <a:p>
            <a:pPr marL="0" indent="0">
              <a:buNone/>
            </a:pPr>
            <a:endParaRPr lang="en-GB"/>
          </a:p>
          <a:p>
            <a:pPr marL="0" indent="0">
              <a:buNone/>
            </a:pPr>
            <a:r>
              <a:rPr lang="en-GB"/>
              <a:t>The NRR categorises risks into thematic groups, with a number of sub categories under each thematic group</a:t>
            </a:r>
          </a:p>
          <a:p>
            <a:pPr marL="0" indent="0">
              <a:buNone/>
            </a:pPr>
            <a:endParaRPr lang="en-GB"/>
          </a:p>
        </p:txBody>
      </p:sp>
    </p:spTree>
    <p:extLst>
      <p:ext uri="{BB962C8B-B14F-4D97-AF65-F5344CB8AC3E}">
        <p14:creationId xmlns:p14="http://schemas.microsoft.com/office/powerpoint/2010/main" val="3986597866"/>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B58A1E3-D0F4-016C-CE6D-3C0813C2C28A}"/>
              </a:ext>
            </a:extLst>
          </p:cNvPr>
          <p:cNvSpPr>
            <a:spLocks noGrp="1"/>
          </p:cNvSpPr>
          <p:nvPr>
            <p:ph type="title"/>
          </p:nvPr>
        </p:nvSpPr>
        <p:spPr/>
        <p:txBody>
          <a:bodyPr/>
          <a:lstStyle/>
          <a:p>
            <a:r>
              <a:rPr lang="en-GB"/>
              <a:t>NRR 9 risk Themes</a:t>
            </a:r>
          </a:p>
        </p:txBody>
      </p:sp>
      <p:sp>
        <p:nvSpPr>
          <p:cNvPr id="3" name="Content Placeholder 2">
            <a:extLst>
              <a:ext uri="{FF2B5EF4-FFF2-40B4-BE49-F238E27FC236}">
                <a16:creationId xmlns:a16="http://schemas.microsoft.com/office/drawing/2014/main" id="{18E88640-1A13-32D5-A4DE-CAA02266AD37}"/>
              </a:ext>
            </a:extLst>
          </p:cNvPr>
          <p:cNvSpPr>
            <a:spLocks noGrp="1"/>
          </p:cNvSpPr>
          <p:nvPr>
            <p:ph idx="1"/>
          </p:nvPr>
        </p:nvSpPr>
        <p:spPr/>
        <p:txBody>
          <a:bodyPr>
            <a:normAutofit fontScale="77500" lnSpcReduction="20000"/>
          </a:bodyPr>
          <a:lstStyle/>
          <a:p>
            <a:pPr marL="0" indent="0">
              <a:buNone/>
            </a:pPr>
            <a:r>
              <a:rPr lang="en-GB"/>
              <a:t>National Risk Register -  </a:t>
            </a:r>
          </a:p>
          <a:p>
            <a:r>
              <a:rPr lang="en-GB"/>
              <a:t>Terrorism </a:t>
            </a:r>
          </a:p>
          <a:p>
            <a:pPr marL="0" indent="0">
              <a:buNone/>
            </a:pPr>
            <a:r>
              <a:rPr lang="en-GB"/>
              <a:t>• Cyber </a:t>
            </a:r>
          </a:p>
          <a:p>
            <a:pPr marL="0" indent="0">
              <a:buNone/>
            </a:pPr>
            <a:r>
              <a:rPr lang="en-GB"/>
              <a:t>• State threats </a:t>
            </a:r>
          </a:p>
          <a:p>
            <a:pPr marL="0" indent="0">
              <a:buNone/>
            </a:pPr>
            <a:r>
              <a:rPr lang="en-GB"/>
              <a:t>• Geographic and diplomatic </a:t>
            </a:r>
          </a:p>
          <a:p>
            <a:pPr marL="0" indent="0">
              <a:buNone/>
            </a:pPr>
            <a:r>
              <a:rPr lang="en-GB"/>
              <a:t>• Accidents and systems failures </a:t>
            </a:r>
          </a:p>
          <a:p>
            <a:pPr marL="0" indent="0">
              <a:buNone/>
            </a:pPr>
            <a:r>
              <a:rPr lang="en-GB"/>
              <a:t>• Natural and environmental hazards </a:t>
            </a:r>
          </a:p>
          <a:p>
            <a:pPr marL="0" indent="0">
              <a:buNone/>
            </a:pPr>
            <a:r>
              <a:rPr lang="en-GB"/>
              <a:t>• Human, animal and plant health </a:t>
            </a:r>
          </a:p>
          <a:p>
            <a:pPr marL="0" indent="0">
              <a:buNone/>
            </a:pPr>
            <a:r>
              <a:rPr lang="en-GB"/>
              <a:t>• Societal </a:t>
            </a:r>
          </a:p>
          <a:p>
            <a:pPr marL="0" indent="0">
              <a:buNone/>
            </a:pPr>
            <a:r>
              <a:rPr lang="en-GB"/>
              <a:t>• Conflict and instability</a:t>
            </a:r>
          </a:p>
        </p:txBody>
      </p:sp>
    </p:spTree>
    <p:extLst>
      <p:ext uri="{BB962C8B-B14F-4D97-AF65-F5344CB8AC3E}">
        <p14:creationId xmlns:p14="http://schemas.microsoft.com/office/powerpoint/2010/main" val="1729551114"/>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D4CC452-ACC0-6F94-5A7A-A734ABD27132}"/>
              </a:ext>
            </a:extLst>
          </p:cNvPr>
          <p:cNvSpPr>
            <a:spLocks noGrp="1"/>
          </p:cNvSpPr>
          <p:nvPr>
            <p:ph type="title"/>
          </p:nvPr>
        </p:nvSpPr>
        <p:spPr>
          <a:xfrm>
            <a:off x="457200" y="274638"/>
            <a:ext cx="8229600" cy="560740"/>
          </a:xfrm>
        </p:spPr>
        <p:txBody>
          <a:bodyPr>
            <a:noAutofit/>
          </a:bodyPr>
          <a:lstStyle/>
          <a:p>
            <a:r>
              <a:rPr lang="en-GB" sz="3200"/>
              <a:t>Themes </a:t>
            </a:r>
          </a:p>
        </p:txBody>
      </p:sp>
      <p:sp>
        <p:nvSpPr>
          <p:cNvPr id="3" name="Content Placeholder 2">
            <a:extLst>
              <a:ext uri="{FF2B5EF4-FFF2-40B4-BE49-F238E27FC236}">
                <a16:creationId xmlns:a16="http://schemas.microsoft.com/office/drawing/2014/main" id="{F3372605-3B14-2940-BD5F-4EF6B2D18ACB}"/>
              </a:ext>
            </a:extLst>
          </p:cNvPr>
          <p:cNvSpPr>
            <a:spLocks noGrp="1"/>
          </p:cNvSpPr>
          <p:nvPr>
            <p:ph sz="half" idx="1"/>
          </p:nvPr>
        </p:nvSpPr>
        <p:spPr/>
        <p:txBody>
          <a:bodyPr/>
          <a:lstStyle/>
          <a:p>
            <a:r>
              <a:rPr lang="en-GB" sz="2000" b="1" i="0">
                <a:solidFill>
                  <a:srgbClr val="0B0C0C"/>
                </a:solidFill>
                <a:effectLst/>
                <a:latin typeface="GDS Transport"/>
              </a:rPr>
              <a:t>Accidents and system failures</a:t>
            </a:r>
          </a:p>
          <a:p>
            <a:r>
              <a:rPr lang="en-GB" sz="2000">
                <a:solidFill>
                  <a:srgbClr val="0B0C0C"/>
                </a:solidFill>
                <a:latin typeface="GDS Transport"/>
              </a:rPr>
              <a:t>Major fires</a:t>
            </a:r>
          </a:p>
          <a:p>
            <a:r>
              <a:rPr lang="en-GB" sz="2000" i="0">
                <a:solidFill>
                  <a:srgbClr val="0B0C0C"/>
                </a:solidFill>
                <a:effectLst/>
                <a:latin typeface="GDS Transport"/>
              </a:rPr>
              <a:t>Nuclear leaks UK/Counties </a:t>
            </a:r>
          </a:p>
          <a:p>
            <a:r>
              <a:rPr lang="en-GB" sz="2000">
                <a:solidFill>
                  <a:srgbClr val="0B0C0C"/>
                </a:solidFill>
                <a:latin typeface="GDS Transport"/>
              </a:rPr>
              <a:t>Maritime Pollution</a:t>
            </a:r>
          </a:p>
          <a:p>
            <a:r>
              <a:rPr lang="en-GB" sz="2000">
                <a:solidFill>
                  <a:srgbClr val="0B0C0C"/>
                </a:solidFill>
                <a:latin typeface="GDS Transport"/>
              </a:rPr>
              <a:t>Accidents involving dangerous goods</a:t>
            </a:r>
          </a:p>
          <a:p>
            <a:r>
              <a:rPr lang="en-GB" sz="2000">
                <a:solidFill>
                  <a:srgbClr val="0B0C0C"/>
                </a:solidFill>
                <a:latin typeface="GDS Transport"/>
              </a:rPr>
              <a:t>Insolvency of critical goods for the public </a:t>
            </a:r>
          </a:p>
          <a:p>
            <a:r>
              <a:rPr lang="en-GB" sz="2000">
                <a:solidFill>
                  <a:srgbClr val="0B0C0C"/>
                </a:solidFill>
                <a:latin typeface="GDS Transport"/>
              </a:rPr>
              <a:t>Rail accidents </a:t>
            </a:r>
          </a:p>
          <a:p>
            <a:r>
              <a:rPr lang="en-GB" sz="2000">
                <a:solidFill>
                  <a:srgbClr val="0B0C0C"/>
                </a:solidFill>
                <a:latin typeface="GDS Transport"/>
              </a:rPr>
              <a:t>Near misses - aircraft </a:t>
            </a:r>
            <a:endParaRPr lang="en-GB" sz="2000" i="0">
              <a:solidFill>
                <a:srgbClr val="0B0C0C"/>
              </a:solidFill>
              <a:effectLst/>
              <a:latin typeface="GDS Transport"/>
            </a:endParaRPr>
          </a:p>
          <a:p>
            <a:endParaRPr lang="en-GB"/>
          </a:p>
        </p:txBody>
      </p:sp>
      <p:sp>
        <p:nvSpPr>
          <p:cNvPr id="4" name="Content Placeholder 3">
            <a:extLst>
              <a:ext uri="{FF2B5EF4-FFF2-40B4-BE49-F238E27FC236}">
                <a16:creationId xmlns:a16="http://schemas.microsoft.com/office/drawing/2014/main" id="{22FF3E0D-46DB-824C-193F-4899D45AE7D7}"/>
              </a:ext>
            </a:extLst>
          </p:cNvPr>
          <p:cNvSpPr>
            <a:spLocks noGrp="1"/>
          </p:cNvSpPr>
          <p:nvPr>
            <p:ph sz="half" idx="2"/>
          </p:nvPr>
        </p:nvSpPr>
        <p:spPr/>
        <p:txBody>
          <a:bodyPr>
            <a:normAutofit/>
          </a:bodyPr>
          <a:lstStyle/>
          <a:p>
            <a:r>
              <a:rPr lang="en-GB" sz="2000" b="1"/>
              <a:t>Natural and environmental hazards</a:t>
            </a:r>
          </a:p>
          <a:p>
            <a:r>
              <a:rPr lang="en-GB" sz="2000"/>
              <a:t>Droughts </a:t>
            </a:r>
          </a:p>
          <a:p>
            <a:r>
              <a:rPr lang="en-GB" sz="2000"/>
              <a:t>Wildfires</a:t>
            </a:r>
          </a:p>
          <a:p>
            <a:r>
              <a:rPr lang="en-GB" sz="2000"/>
              <a:t>Storms</a:t>
            </a:r>
          </a:p>
          <a:p>
            <a:r>
              <a:rPr lang="en-GB" sz="2000"/>
              <a:t> Flooding</a:t>
            </a:r>
          </a:p>
          <a:p>
            <a:r>
              <a:rPr lang="en-GB" sz="2000"/>
              <a:t>High Temperatures </a:t>
            </a:r>
          </a:p>
          <a:p>
            <a:r>
              <a:rPr lang="en-GB" sz="2000"/>
              <a:t>Disasters overseas </a:t>
            </a:r>
          </a:p>
          <a:p>
            <a:r>
              <a:rPr lang="en-GB" sz="2000"/>
              <a:t>Space weather</a:t>
            </a:r>
          </a:p>
        </p:txBody>
      </p:sp>
    </p:spTree>
    <p:extLst>
      <p:ext uri="{BB962C8B-B14F-4D97-AF65-F5344CB8AC3E}">
        <p14:creationId xmlns:p14="http://schemas.microsoft.com/office/powerpoint/2010/main" val="141055926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81C6488-9887-0835-8221-F1E005570FEA}"/>
              </a:ext>
            </a:extLst>
          </p:cNvPr>
          <p:cNvSpPr>
            <a:spLocks noGrp="1"/>
          </p:cNvSpPr>
          <p:nvPr>
            <p:ph type="title"/>
          </p:nvPr>
        </p:nvSpPr>
        <p:spPr>
          <a:xfrm>
            <a:off x="457200" y="274638"/>
            <a:ext cx="8229600" cy="391406"/>
          </a:xfrm>
        </p:spPr>
        <p:txBody>
          <a:bodyPr>
            <a:normAutofit fontScale="90000"/>
          </a:bodyPr>
          <a:lstStyle/>
          <a:p>
            <a:r>
              <a:rPr lang="en-GB" sz="2800"/>
              <a:t>Themes </a:t>
            </a:r>
          </a:p>
        </p:txBody>
      </p:sp>
      <p:sp>
        <p:nvSpPr>
          <p:cNvPr id="3" name="Content Placeholder 2">
            <a:extLst>
              <a:ext uri="{FF2B5EF4-FFF2-40B4-BE49-F238E27FC236}">
                <a16:creationId xmlns:a16="http://schemas.microsoft.com/office/drawing/2014/main" id="{B73BD7D4-0E81-2AB4-B83C-52E214D1AF66}"/>
              </a:ext>
            </a:extLst>
          </p:cNvPr>
          <p:cNvSpPr>
            <a:spLocks noGrp="1"/>
          </p:cNvSpPr>
          <p:nvPr>
            <p:ph sz="half" idx="1"/>
          </p:nvPr>
        </p:nvSpPr>
        <p:spPr/>
        <p:txBody>
          <a:bodyPr>
            <a:normAutofit/>
          </a:bodyPr>
          <a:lstStyle/>
          <a:p>
            <a:r>
              <a:rPr lang="en-GB" sz="2000" b="1"/>
              <a:t>Human, animal and plant health</a:t>
            </a:r>
          </a:p>
          <a:p>
            <a:r>
              <a:rPr lang="en-GB" sz="2000"/>
              <a:t>Animal diseases – foot &amp; Mouth</a:t>
            </a:r>
          </a:p>
          <a:p>
            <a:r>
              <a:rPr lang="en-GB" sz="2000"/>
              <a:t>Pandemics</a:t>
            </a:r>
          </a:p>
          <a:p>
            <a:r>
              <a:rPr lang="en-GB" sz="2000"/>
              <a:t>Outbreak of Plant diseases</a:t>
            </a:r>
          </a:p>
          <a:p>
            <a:r>
              <a:rPr lang="en-GB" sz="2000"/>
              <a:t>Infection by invading insects </a:t>
            </a:r>
          </a:p>
          <a:p>
            <a:r>
              <a:rPr lang="en-GB" sz="2000"/>
              <a:t>Infectious diseases by animals  </a:t>
            </a:r>
          </a:p>
          <a:p>
            <a:endParaRPr lang="en-GB" sz="2000"/>
          </a:p>
        </p:txBody>
      </p:sp>
      <p:sp>
        <p:nvSpPr>
          <p:cNvPr id="4" name="Content Placeholder 3">
            <a:extLst>
              <a:ext uri="{FF2B5EF4-FFF2-40B4-BE49-F238E27FC236}">
                <a16:creationId xmlns:a16="http://schemas.microsoft.com/office/drawing/2014/main" id="{D7B6FF74-7A54-D67E-15D2-DCF973E6DD31}"/>
              </a:ext>
            </a:extLst>
          </p:cNvPr>
          <p:cNvSpPr>
            <a:spLocks noGrp="1"/>
          </p:cNvSpPr>
          <p:nvPr>
            <p:ph sz="half" idx="2"/>
          </p:nvPr>
        </p:nvSpPr>
        <p:spPr/>
        <p:txBody>
          <a:bodyPr/>
          <a:lstStyle/>
          <a:p>
            <a:r>
              <a:rPr lang="en-GB" sz="2000" b="1"/>
              <a:t>Societal</a:t>
            </a:r>
          </a:p>
          <a:p>
            <a:r>
              <a:rPr lang="en-GB" sz="2000"/>
              <a:t>Public disorder</a:t>
            </a:r>
          </a:p>
          <a:p>
            <a:r>
              <a:rPr lang="en-GB" sz="2000"/>
              <a:t>Industrial Action</a:t>
            </a:r>
          </a:p>
          <a:p>
            <a:r>
              <a:rPr lang="en-GB" sz="2000"/>
              <a:t>British Nations arriving from overseas</a:t>
            </a:r>
          </a:p>
          <a:p>
            <a:endParaRPr lang="en-GB"/>
          </a:p>
        </p:txBody>
      </p:sp>
    </p:spTree>
    <p:extLst>
      <p:ext uri="{BB962C8B-B14F-4D97-AF65-F5344CB8AC3E}">
        <p14:creationId xmlns:p14="http://schemas.microsoft.com/office/powerpoint/2010/main" val="673096896"/>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4C708DD-DC91-FC4F-D069-A70C8B89A254}"/>
              </a:ext>
            </a:extLst>
          </p:cNvPr>
          <p:cNvSpPr>
            <a:spLocks noGrp="1"/>
          </p:cNvSpPr>
          <p:nvPr>
            <p:ph type="title"/>
          </p:nvPr>
        </p:nvSpPr>
        <p:spPr/>
        <p:txBody>
          <a:bodyPr/>
          <a:lstStyle/>
          <a:p>
            <a:r>
              <a:rPr lang="en-GB"/>
              <a:t>Themes</a:t>
            </a:r>
          </a:p>
        </p:txBody>
      </p:sp>
      <p:sp>
        <p:nvSpPr>
          <p:cNvPr id="3" name="Content Placeholder 2">
            <a:extLst>
              <a:ext uri="{FF2B5EF4-FFF2-40B4-BE49-F238E27FC236}">
                <a16:creationId xmlns:a16="http://schemas.microsoft.com/office/drawing/2014/main" id="{422CF0A1-4D94-C011-9DC8-2364ECB2ED75}"/>
              </a:ext>
            </a:extLst>
          </p:cNvPr>
          <p:cNvSpPr>
            <a:spLocks noGrp="1"/>
          </p:cNvSpPr>
          <p:nvPr>
            <p:ph sz="half" idx="1"/>
          </p:nvPr>
        </p:nvSpPr>
        <p:spPr/>
        <p:txBody>
          <a:bodyPr>
            <a:normAutofit/>
          </a:bodyPr>
          <a:lstStyle/>
          <a:p>
            <a:r>
              <a:rPr lang="en-GB" b="1" i="0">
                <a:solidFill>
                  <a:srgbClr val="0B0C0C"/>
                </a:solidFill>
                <a:effectLst/>
                <a:latin typeface="GDS Transport"/>
              </a:rPr>
              <a:t>Geographic and diplomatic</a:t>
            </a:r>
          </a:p>
          <a:p>
            <a:r>
              <a:rPr lang="en-GB"/>
              <a:t>Disruption of gas supplied by Russia </a:t>
            </a:r>
          </a:p>
          <a:p>
            <a:r>
              <a:rPr lang="en-GB"/>
              <a:t>Disruption of Oil supplies </a:t>
            </a:r>
          </a:p>
          <a:p>
            <a:r>
              <a:rPr lang="en-GB"/>
              <a:t>Ships </a:t>
            </a:r>
          </a:p>
        </p:txBody>
      </p:sp>
      <p:sp>
        <p:nvSpPr>
          <p:cNvPr id="4" name="Content Placeholder 3">
            <a:extLst>
              <a:ext uri="{FF2B5EF4-FFF2-40B4-BE49-F238E27FC236}">
                <a16:creationId xmlns:a16="http://schemas.microsoft.com/office/drawing/2014/main" id="{F4AB168F-AC2B-8846-7C0B-5380DDE0E901}"/>
              </a:ext>
            </a:extLst>
          </p:cNvPr>
          <p:cNvSpPr>
            <a:spLocks noGrp="1"/>
          </p:cNvSpPr>
          <p:nvPr>
            <p:ph sz="half" idx="2"/>
          </p:nvPr>
        </p:nvSpPr>
        <p:spPr/>
        <p:txBody>
          <a:bodyPr>
            <a:normAutofit/>
          </a:bodyPr>
          <a:lstStyle/>
          <a:p>
            <a:r>
              <a:rPr lang="en-GB" b="1"/>
              <a:t>State threat</a:t>
            </a:r>
          </a:p>
          <a:p>
            <a:r>
              <a:rPr lang="en-GB"/>
              <a:t>Transatlantic telecommunications</a:t>
            </a:r>
          </a:p>
          <a:p>
            <a:r>
              <a:rPr lang="en-GB"/>
              <a:t>Attacks on banks &amp; financial attacks</a:t>
            </a:r>
          </a:p>
          <a:p>
            <a:r>
              <a:rPr lang="en-GB"/>
              <a:t>Economical attacks </a:t>
            </a:r>
          </a:p>
          <a:p>
            <a:r>
              <a:rPr lang="en-GB"/>
              <a:t>UK’s critical national infrastructure</a:t>
            </a:r>
          </a:p>
        </p:txBody>
      </p:sp>
    </p:spTree>
    <p:extLst>
      <p:ext uri="{BB962C8B-B14F-4D97-AF65-F5344CB8AC3E}">
        <p14:creationId xmlns:p14="http://schemas.microsoft.com/office/powerpoint/2010/main" val="1987267635"/>
      </p:ext>
    </p:extLst>
  </p:cSld>
  <p:clrMapOvr>
    <a:masterClrMapping/>
  </p:clrMapOvr>
</p:sld>
</file>

<file path=ppt/slides/slide1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0D722C7-69CA-E392-7DDB-16318AD324EA}"/>
              </a:ext>
            </a:extLst>
          </p:cNvPr>
          <p:cNvSpPr>
            <a:spLocks noGrp="1"/>
          </p:cNvSpPr>
          <p:nvPr>
            <p:ph type="title"/>
          </p:nvPr>
        </p:nvSpPr>
        <p:spPr>
          <a:xfrm>
            <a:off x="457200" y="274638"/>
            <a:ext cx="8229600" cy="549451"/>
          </a:xfrm>
        </p:spPr>
        <p:txBody>
          <a:bodyPr>
            <a:normAutofit/>
          </a:bodyPr>
          <a:lstStyle/>
          <a:p>
            <a:r>
              <a:rPr lang="en-GB" sz="2800"/>
              <a:t>Themes </a:t>
            </a:r>
          </a:p>
        </p:txBody>
      </p:sp>
      <p:sp>
        <p:nvSpPr>
          <p:cNvPr id="3" name="Content Placeholder 2">
            <a:extLst>
              <a:ext uri="{FF2B5EF4-FFF2-40B4-BE49-F238E27FC236}">
                <a16:creationId xmlns:a16="http://schemas.microsoft.com/office/drawing/2014/main" id="{B029277B-ED68-F7FB-2533-D5D7907DA978}"/>
              </a:ext>
            </a:extLst>
          </p:cNvPr>
          <p:cNvSpPr>
            <a:spLocks noGrp="1"/>
          </p:cNvSpPr>
          <p:nvPr>
            <p:ph sz="half" idx="1"/>
          </p:nvPr>
        </p:nvSpPr>
        <p:spPr>
          <a:xfrm>
            <a:off x="457200" y="1219200"/>
            <a:ext cx="4038600" cy="4370041"/>
          </a:xfrm>
        </p:spPr>
        <p:txBody>
          <a:bodyPr>
            <a:noAutofit/>
          </a:bodyPr>
          <a:lstStyle/>
          <a:p>
            <a:r>
              <a:rPr lang="en-GB" sz="2000" b="1"/>
              <a:t>Conflict and instability</a:t>
            </a:r>
          </a:p>
          <a:p>
            <a:r>
              <a:rPr lang="en-GB" sz="2000"/>
              <a:t>Infrastructure in orbit and on the ground</a:t>
            </a:r>
          </a:p>
          <a:p>
            <a:r>
              <a:rPr lang="en-GB" sz="2000"/>
              <a:t>The people that operate these infrastructures </a:t>
            </a:r>
          </a:p>
          <a:p>
            <a:r>
              <a:rPr lang="en-GB" sz="2000"/>
              <a:t>Defence </a:t>
            </a:r>
          </a:p>
          <a:p>
            <a:r>
              <a:rPr lang="en-GB" sz="2000"/>
              <a:t>Space capabilities</a:t>
            </a:r>
          </a:p>
          <a:p>
            <a:pPr marL="0" indent="0">
              <a:buNone/>
            </a:pPr>
            <a:endParaRPr lang="en-GB" sz="2000"/>
          </a:p>
          <a:p>
            <a:r>
              <a:rPr lang="en-GB" sz="2000"/>
              <a:t>The ability to protect and defend and support our national infrastructure (including energy, emergency services and healthcare)</a:t>
            </a:r>
          </a:p>
          <a:p>
            <a:pPr marL="0" indent="0">
              <a:buNone/>
            </a:pPr>
            <a:r>
              <a:rPr lang="en-GB" sz="2000"/>
              <a:t> </a:t>
            </a:r>
          </a:p>
        </p:txBody>
      </p:sp>
      <p:sp>
        <p:nvSpPr>
          <p:cNvPr id="4" name="Content Placeholder 3">
            <a:extLst>
              <a:ext uri="{FF2B5EF4-FFF2-40B4-BE49-F238E27FC236}">
                <a16:creationId xmlns:a16="http://schemas.microsoft.com/office/drawing/2014/main" id="{FB3EC22B-A4BE-DC06-13D8-5169827C9C8C}"/>
              </a:ext>
            </a:extLst>
          </p:cNvPr>
          <p:cNvSpPr>
            <a:spLocks noGrp="1"/>
          </p:cNvSpPr>
          <p:nvPr>
            <p:ph sz="half" idx="2"/>
          </p:nvPr>
        </p:nvSpPr>
        <p:spPr>
          <a:xfrm>
            <a:off x="4648200" y="1072444"/>
            <a:ext cx="4038600" cy="4516797"/>
          </a:xfrm>
        </p:spPr>
        <p:txBody>
          <a:bodyPr>
            <a:normAutofit fontScale="47500" lnSpcReduction="20000"/>
          </a:bodyPr>
          <a:lstStyle/>
          <a:p>
            <a:r>
              <a:rPr lang="en-GB" b="1"/>
              <a:t>Terrorism / Cyber</a:t>
            </a:r>
          </a:p>
          <a:p>
            <a:r>
              <a:rPr lang="en-GB" sz="4000"/>
              <a:t>UK</a:t>
            </a:r>
          </a:p>
          <a:p>
            <a:r>
              <a:rPr lang="en-GB" sz="4000"/>
              <a:t>Worldwide</a:t>
            </a:r>
          </a:p>
          <a:p>
            <a:r>
              <a:rPr lang="en-GB" sz="4000"/>
              <a:t>Hostage talking</a:t>
            </a:r>
          </a:p>
          <a:p>
            <a:r>
              <a:rPr lang="en-GB" sz="4000"/>
              <a:t>CBRN attacks –Doomsday clock</a:t>
            </a:r>
          </a:p>
          <a:p>
            <a:r>
              <a:rPr lang="en-GB" sz="4000"/>
              <a:t>Cyber-attacks on banking / NHS / Transport / Infrastructures needed within society. </a:t>
            </a:r>
          </a:p>
          <a:p>
            <a:pPr marL="0" indent="0">
              <a:buNone/>
            </a:pPr>
            <a:endParaRPr lang="en-GB" sz="4000"/>
          </a:p>
          <a:p>
            <a:r>
              <a:rPr lang="en-GB" sz="4000">
                <a:hlinkClick r:id="rId2"/>
              </a:rPr>
              <a:t>https://assets.publishing.service.gov.uk/media/64ca1dfe19f5622669f3c1b1/2023_NATIONAL_RISK_REGISTER_NRR.pdf</a:t>
            </a:r>
            <a:endParaRPr lang="en-GB" sz="4000"/>
          </a:p>
          <a:p>
            <a:endParaRPr lang="en-GB" sz="4000"/>
          </a:p>
          <a:p>
            <a:r>
              <a:rPr lang="en-GB" sz="4000"/>
              <a:t>National Risk Register Document 2023</a:t>
            </a:r>
          </a:p>
        </p:txBody>
      </p:sp>
    </p:spTree>
    <p:extLst>
      <p:ext uri="{BB962C8B-B14F-4D97-AF65-F5344CB8AC3E}">
        <p14:creationId xmlns:p14="http://schemas.microsoft.com/office/powerpoint/2010/main" val="161928218"/>
      </p:ext>
    </p:extLst>
  </p:cSld>
  <p:clrMapOvr>
    <a:masterClrMapping/>
  </p:clrMapOvr>
</p:sld>
</file>

<file path=ppt/slides/slide1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8E7A1A56-DBF3-F828-B725-091759A70701}"/>
              </a:ext>
            </a:extLst>
          </p:cNvPr>
          <p:cNvSpPr>
            <a:spLocks noGrp="1"/>
          </p:cNvSpPr>
          <p:nvPr>
            <p:ph type="title"/>
          </p:nvPr>
        </p:nvSpPr>
        <p:spPr>
          <a:xfrm>
            <a:off x="457200" y="-41048"/>
            <a:ext cx="8229600" cy="1143000"/>
          </a:xfrm>
        </p:spPr>
        <p:txBody>
          <a:bodyPr/>
          <a:lstStyle/>
          <a:p>
            <a:r>
              <a:rPr lang="en-GB"/>
              <a:t>National Risk Register Examples</a:t>
            </a:r>
          </a:p>
        </p:txBody>
      </p:sp>
      <p:sp>
        <p:nvSpPr>
          <p:cNvPr id="3" name="Content Placeholder 2">
            <a:extLst>
              <a:ext uri="{FF2B5EF4-FFF2-40B4-BE49-F238E27FC236}">
                <a16:creationId xmlns:a16="http://schemas.microsoft.com/office/drawing/2014/main" id="{75565813-330E-3FE5-9586-4744B7E11237}"/>
              </a:ext>
            </a:extLst>
          </p:cNvPr>
          <p:cNvSpPr>
            <a:spLocks noGrp="1"/>
          </p:cNvSpPr>
          <p:nvPr>
            <p:ph idx="1"/>
          </p:nvPr>
        </p:nvSpPr>
        <p:spPr>
          <a:xfrm>
            <a:off x="457200" y="1420587"/>
            <a:ext cx="8229600" cy="3917032"/>
          </a:xfrm>
        </p:spPr>
        <p:txBody>
          <a:bodyPr>
            <a:normAutofit fontScale="55000" lnSpcReduction="20000"/>
          </a:bodyPr>
          <a:lstStyle/>
          <a:p>
            <a:pPr marL="0" indent="0">
              <a:buNone/>
            </a:pPr>
            <a:r>
              <a:rPr lang="en-GB"/>
              <a:t>The National Risk Register categorises risks in the following groups:</a:t>
            </a:r>
          </a:p>
          <a:p>
            <a:pPr marL="0" indent="0">
              <a:buNone/>
            </a:pPr>
            <a:endParaRPr lang="en-GB"/>
          </a:p>
          <a:p>
            <a:pPr marL="0" indent="0">
              <a:buNone/>
            </a:pPr>
            <a:r>
              <a:rPr lang="en-GB"/>
              <a:t>Malicious Attacks – Manchester Arena Attack 2017</a:t>
            </a:r>
          </a:p>
          <a:p>
            <a:pPr marL="0" indent="0">
              <a:buNone/>
            </a:pPr>
            <a:endParaRPr lang="en-GB"/>
          </a:p>
          <a:p>
            <a:pPr marL="0" indent="0">
              <a:buNone/>
            </a:pPr>
            <a:r>
              <a:rPr lang="en-GB"/>
              <a:t>Serious and Organised Crime – 39 Vietnamese migrants deaths in Essex 2019</a:t>
            </a:r>
          </a:p>
          <a:p>
            <a:pPr marL="0" indent="0">
              <a:buNone/>
            </a:pPr>
            <a:endParaRPr lang="en-GB"/>
          </a:p>
          <a:p>
            <a:pPr marL="0" indent="0">
              <a:buNone/>
            </a:pPr>
            <a:r>
              <a:rPr lang="en-GB"/>
              <a:t>Environmental Hazards – Storm Dennis 2020</a:t>
            </a:r>
          </a:p>
          <a:p>
            <a:pPr marL="0" indent="0">
              <a:buNone/>
            </a:pPr>
            <a:endParaRPr lang="en-GB"/>
          </a:p>
          <a:p>
            <a:pPr marL="0" indent="0">
              <a:buNone/>
            </a:pPr>
            <a:r>
              <a:rPr lang="en-GB"/>
              <a:t>Human and Animal Health – Covid-19 2020/2021</a:t>
            </a:r>
          </a:p>
          <a:p>
            <a:pPr marL="0" indent="0">
              <a:buNone/>
            </a:pPr>
            <a:endParaRPr lang="en-GB"/>
          </a:p>
          <a:p>
            <a:pPr marL="0" indent="0">
              <a:buNone/>
            </a:pPr>
            <a:r>
              <a:rPr lang="en-GB"/>
              <a:t>Major Accidents – Ladbroke Grove Rail Crash 1999</a:t>
            </a:r>
          </a:p>
          <a:p>
            <a:pPr marL="0" indent="0">
              <a:buNone/>
            </a:pPr>
            <a:endParaRPr lang="en-GB"/>
          </a:p>
          <a:p>
            <a:pPr marL="0" indent="0">
              <a:buNone/>
            </a:pPr>
            <a:r>
              <a:rPr lang="en-GB"/>
              <a:t>Societal risks – Bristol riots 2021</a:t>
            </a:r>
          </a:p>
          <a:p>
            <a:pPr marL="0" indent="0">
              <a:buNone/>
            </a:pPr>
            <a:endParaRPr lang="en-GB"/>
          </a:p>
        </p:txBody>
      </p:sp>
    </p:spTree>
    <p:extLst>
      <p:ext uri="{BB962C8B-B14F-4D97-AF65-F5344CB8AC3E}">
        <p14:creationId xmlns:p14="http://schemas.microsoft.com/office/powerpoint/2010/main" val="621411683"/>
      </p:ext>
    </p:extLst>
  </p:cSld>
  <p:clrMapOvr>
    <a:masterClrMapping/>
  </p:clrMapOvr>
</p:sld>
</file>

<file path=ppt/slides/slide1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7524ACC3-BEAE-1EBC-49BB-0C8B890AC802}"/>
              </a:ext>
            </a:extLst>
          </p:cNvPr>
          <p:cNvSpPr>
            <a:spLocks noGrp="1"/>
          </p:cNvSpPr>
          <p:nvPr>
            <p:ph idx="1"/>
          </p:nvPr>
        </p:nvSpPr>
        <p:spPr>
          <a:xfrm>
            <a:off x="604159" y="1358499"/>
            <a:ext cx="8229600" cy="3917032"/>
          </a:xfrm>
        </p:spPr>
        <p:txBody>
          <a:bodyPr>
            <a:normAutofit/>
          </a:bodyPr>
          <a:lstStyle/>
          <a:p>
            <a:pPr marL="0" indent="0">
              <a:buNone/>
            </a:pPr>
            <a:r>
              <a:rPr lang="en-GB" sz="2400">
                <a:latin typeface="Calibri" panose="020F0502020204030204" pitchFamily="34" charset="0"/>
                <a:cs typeface="Calibri" panose="020F0502020204030204" pitchFamily="34" charset="0"/>
              </a:rPr>
              <a:t>The Joint Emergency Services Interoperability Principles (JESIP) Joint Doctrine defined a major incident as:</a:t>
            </a:r>
          </a:p>
          <a:p>
            <a:pPr marL="0" indent="0">
              <a:buNone/>
            </a:pPr>
            <a:r>
              <a:rPr lang="en-GB" sz="2400">
                <a:latin typeface="Calibri" panose="020F0502020204030204" pitchFamily="34" charset="0"/>
                <a:cs typeface="Calibri" panose="020F0502020204030204" pitchFamily="34" charset="0"/>
              </a:rPr>
              <a:t>Use a Join Decision Model used nationally to enable commanders to make effective decisions together</a:t>
            </a:r>
            <a:endParaRPr lang="en-GB" sz="2400" b="1">
              <a:latin typeface="Calibri" panose="020F0502020204030204" pitchFamily="34" charset="0"/>
              <a:cs typeface="Calibri" panose="020F0502020204030204" pitchFamily="34" charset="0"/>
            </a:endParaRPr>
          </a:p>
          <a:p>
            <a:pPr marL="0" indent="0">
              <a:buNone/>
            </a:pPr>
            <a:r>
              <a:rPr lang="en-GB" sz="2400">
                <a:latin typeface="Calibri" panose="020F0502020204030204" pitchFamily="34" charset="0"/>
                <a:cs typeface="Calibri" panose="020F0502020204030204" pitchFamily="34" charset="0"/>
              </a:rPr>
              <a:t>An event or situation with a range of serious consequences which requires special arrangements to be implemented by one or more emergency responder agency: https://www.jesip.org.uk/doctrine </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8189EE9A-C8B4-21FC-41F6-AC16066A986B}"/>
              </a:ext>
            </a:extLst>
          </p:cNvPr>
          <p:cNvSpPr txBox="1"/>
          <p:nvPr/>
        </p:nvSpPr>
        <p:spPr>
          <a:xfrm>
            <a:off x="828523" y="248960"/>
            <a:ext cx="8229599" cy="954107"/>
          </a:xfrm>
          <a:prstGeom prst="rect">
            <a:avLst/>
          </a:prstGeom>
          <a:noFill/>
        </p:spPr>
        <p:txBody>
          <a:bodyPr wrap="square" rtlCol="0">
            <a:spAutoFit/>
          </a:bodyPr>
          <a:lstStyle/>
          <a:p>
            <a:r>
              <a:rPr lang="en-GB" sz="2800"/>
              <a:t>The Joint Emergency Services Interoperability Principles (JESIP)</a:t>
            </a:r>
          </a:p>
        </p:txBody>
      </p:sp>
    </p:spTree>
    <p:extLst>
      <p:ext uri="{BB962C8B-B14F-4D97-AF65-F5344CB8AC3E}">
        <p14:creationId xmlns:p14="http://schemas.microsoft.com/office/powerpoint/2010/main" val="2682634519"/>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3">
                                            <p:txEl>
                                              <p:pRg st="0" end="0"/>
                                            </p:txEl>
                                          </p:spTgt>
                                        </p:tgtEl>
                                        <p:attrNameLst>
                                          <p:attrName>style.visibility</p:attrName>
                                        </p:attrNameLst>
                                      </p:cBhvr>
                                      <p:to>
                                        <p:strVal val="visible"/>
                                      </p:to>
                                    </p:set>
                                  </p:childTnLst>
                                </p:cTn>
                              </p:par>
                            </p:childTnLst>
                          </p:cTn>
                        </p:par>
                      </p:childTnLst>
                    </p:cTn>
                  </p:par>
                  <p:par>
                    <p:cTn id="7" fill="hold">
                      <p:stCondLst>
                        <p:cond delay="indefinite"/>
                      </p:stCondLst>
                      <p:childTnLst>
                        <p:par>
                          <p:cTn id="8" fill="hold">
                            <p:stCondLst>
                              <p:cond delay="0"/>
                            </p:stCondLst>
                            <p:childTnLst>
                              <p:par>
                                <p:cTn id="9" presetID="1" presetClass="entr" presetSubtype="0" fill="hold" nodeType="clickEffect">
                                  <p:stCondLst>
                                    <p:cond delay="0"/>
                                  </p:stCondLst>
                                  <p:childTnLst>
                                    <p:set>
                                      <p:cBhvr>
                                        <p:cTn id="10" dur="1" fill="hold">
                                          <p:stCondLst>
                                            <p:cond delay="0"/>
                                          </p:stCondLst>
                                        </p:cTn>
                                        <p:tgtEl>
                                          <p:spTgt spid="3">
                                            <p:txEl>
                                              <p:pRg st="1" end="1"/>
                                            </p:txEl>
                                          </p:spTgt>
                                        </p:tgtEl>
                                        <p:attrNameLst>
                                          <p:attrName>style.visibility</p:attrName>
                                        </p:attrNameLst>
                                      </p:cBhvr>
                                      <p:to>
                                        <p:strVal val="visible"/>
                                      </p:to>
                                    </p:set>
                                  </p:childTnLst>
                                </p:cTn>
                              </p:par>
                              <p:par>
                                <p:cTn id="11" presetID="1" presetClass="entr" presetSubtype="0" fill="hold" nodeType="withEffect">
                                  <p:stCondLst>
                                    <p:cond delay="0"/>
                                  </p:stCondLst>
                                  <p:childTnLst>
                                    <p:set>
                                      <p:cBhvr>
                                        <p:cTn id="12" dur="1" fill="hold">
                                          <p:stCondLst>
                                            <p:cond delay="0"/>
                                          </p:stCondLst>
                                        </p:cTn>
                                        <p:tgtEl>
                                          <p:spTgt spid="3">
                                            <p:txEl>
                                              <p:pRg st="2" end="2"/>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1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9650C2-7E4A-93A8-5E2A-C6FC9D4D9006}"/>
              </a:ext>
            </a:extLst>
          </p:cNvPr>
          <p:cNvPicPr>
            <a:picLocks noChangeAspect="1"/>
          </p:cNvPicPr>
          <p:nvPr/>
        </p:nvPicPr>
        <p:blipFill>
          <a:blip r:embed="rId2"/>
          <a:stretch>
            <a:fillRect/>
          </a:stretch>
        </p:blipFill>
        <p:spPr>
          <a:xfrm>
            <a:off x="349957" y="68263"/>
            <a:ext cx="8421510" cy="6721475"/>
          </a:xfrm>
          <a:prstGeom prst="rect">
            <a:avLst/>
          </a:prstGeom>
          <a:noFill/>
        </p:spPr>
      </p:pic>
      <p:sp>
        <p:nvSpPr>
          <p:cNvPr id="4" name="TextBox 3">
            <a:extLst>
              <a:ext uri="{FF2B5EF4-FFF2-40B4-BE49-F238E27FC236}">
                <a16:creationId xmlns:a16="http://schemas.microsoft.com/office/drawing/2014/main" id="{A4FA4584-D21D-92EF-431C-7DA277672D46}"/>
              </a:ext>
            </a:extLst>
          </p:cNvPr>
          <p:cNvSpPr txBox="1"/>
          <p:nvPr/>
        </p:nvSpPr>
        <p:spPr>
          <a:xfrm>
            <a:off x="598311" y="349956"/>
            <a:ext cx="1986845" cy="646331"/>
          </a:xfrm>
          <a:prstGeom prst="rect">
            <a:avLst/>
          </a:prstGeom>
          <a:noFill/>
        </p:spPr>
        <p:txBody>
          <a:bodyPr wrap="square" rtlCol="0">
            <a:spAutoFit/>
          </a:bodyPr>
          <a:lstStyle/>
          <a:p>
            <a:r>
              <a:rPr lang="en-GB"/>
              <a:t>Joint Decision Model JESIP</a:t>
            </a:r>
          </a:p>
        </p:txBody>
      </p:sp>
    </p:spTree>
    <p:extLst>
      <p:ext uri="{BB962C8B-B14F-4D97-AF65-F5344CB8AC3E}">
        <p14:creationId xmlns:p14="http://schemas.microsoft.com/office/powerpoint/2010/main" val="1852576760"/>
      </p:ext>
    </p:extLst>
  </p:cSld>
  <p:clrMapOvr>
    <a:masterClrMapping/>
  </p:clrMapOvr>
</p:sld>
</file>

<file path=ppt/slides/slide1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BA279E3-5152-1C05-D592-E6384CA93FEB}"/>
              </a:ext>
            </a:extLst>
          </p:cNvPr>
          <p:cNvSpPr>
            <a:spLocks noGrp="1"/>
          </p:cNvSpPr>
          <p:nvPr>
            <p:ph type="title"/>
          </p:nvPr>
        </p:nvSpPr>
        <p:spPr>
          <a:xfrm>
            <a:off x="457200" y="2119766"/>
            <a:ext cx="8229600" cy="1143000"/>
          </a:xfrm>
        </p:spPr>
        <p:txBody>
          <a:bodyPr/>
          <a:lstStyle/>
          <a:p>
            <a:r>
              <a:rPr lang="en-GB"/>
              <a:t>Civil Contingencies Act 2004 </a:t>
            </a:r>
          </a:p>
        </p:txBody>
      </p:sp>
    </p:spTree>
    <p:extLst>
      <p:ext uri="{BB962C8B-B14F-4D97-AF65-F5344CB8AC3E}">
        <p14:creationId xmlns:p14="http://schemas.microsoft.com/office/powerpoint/2010/main" val="695846842"/>
      </p:ext>
    </p:extLst>
  </p:cSld>
  <p:clrMapOvr>
    <a:masterClrMapping/>
  </p:clrMapOvr>
</p:sld>
</file>

<file path=ppt/slides/slide1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6C37293B-6F71-1EB6-F63E-7CA274B6B3CD}"/>
              </a:ext>
            </a:extLst>
          </p:cNvPr>
          <p:cNvSpPr>
            <a:spLocks noGrp="1"/>
          </p:cNvSpPr>
          <p:nvPr>
            <p:ph type="title"/>
          </p:nvPr>
        </p:nvSpPr>
        <p:spPr>
          <a:xfrm>
            <a:off x="342900" y="0"/>
            <a:ext cx="8229600" cy="1143000"/>
          </a:xfrm>
        </p:spPr>
        <p:txBody>
          <a:bodyPr/>
          <a:lstStyle/>
          <a:p>
            <a:r>
              <a:rPr lang="en-GB"/>
              <a:t>Introduction</a:t>
            </a:r>
          </a:p>
        </p:txBody>
      </p:sp>
      <p:sp>
        <p:nvSpPr>
          <p:cNvPr id="3" name="Content Placeholder 2">
            <a:extLst>
              <a:ext uri="{FF2B5EF4-FFF2-40B4-BE49-F238E27FC236}">
                <a16:creationId xmlns:a16="http://schemas.microsoft.com/office/drawing/2014/main" id="{4D9A40B8-C1F6-1744-3F1A-091BD713D02F}"/>
              </a:ext>
            </a:extLst>
          </p:cNvPr>
          <p:cNvSpPr>
            <a:spLocks noGrp="1"/>
          </p:cNvSpPr>
          <p:nvPr>
            <p:ph idx="1"/>
          </p:nvPr>
        </p:nvSpPr>
        <p:spPr/>
        <p:txBody>
          <a:bodyPr>
            <a:normAutofit fontScale="85000" lnSpcReduction="20000"/>
          </a:bodyPr>
          <a:lstStyle/>
          <a:p>
            <a:pPr marL="0" indent="0">
              <a:buNone/>
            </a:pPr>
            <a:r>
              <a:rPr lang="en-GB"/>
              <a:t>The introduction of the Civil Contingencies Act 2004 formalised the way in which we plan for and deal with emergencies/major incidents by creating a legislative robust methodology together with supporting structures.</a:t>
            </a:r>
          </a:p>
          <a:p>
            <a:pPr marL="0" indent="0">
              <a:buNone/>
            </a:pPr>
            <a:endParaRPr lang="en-GB"/>
          </a:p>
          <a:p>
            <a:pPr marL="0" indent="0">
              <a:buNone/>
            </a:pPr>
            <a:r>
              <a:rPr lang="en-GB"/>
              <a:t>The public perception of what a major incident is, may be limited to believing that a terrorist act, major road, rail or air accidents involving large numbers of fatalities and injured constitute a major incident.</a:t>
            </a:r>
          </a:p>
          <a:p>
            <a:pPr marL="0" indent="0">
              <a:buNone/>
            </a:pPr>
            <a:endParaRPr lang="en-GB"/>
          </a:p>
        </p:txBody>
      </p:sp>
    </p:spTree>
    <p:extLst>
      <p:ext uri="{BB962C8B-B14F-4D97-AF65-F5344CB8AC3E}">
        <p14:creationId xmlns:p14="http://schemas.microsoft.com/office/powerpoint/2010/main" val="1688304094"/>
      </p:ext>
    </p:extLst>
  </p:cSld>
  <p:clrMapOvr>
    <a:masterClrMapping/>
  </p:clrMapOvr>
</p:sld>
</file>

<file path=ppt/slides/slide1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DF7D0F5-9316-18FF-6328-680CD7072ED7}"/>
              </a:ext>
            </a:extLst>
          </p:cNvPr>
          <p:cNvSpPr>
            <a:spLocks noGrp="1"/>
          </p:cNvSpPr>
          <p:nvPr>
            <p:ph type="title"/>
          </p:nvPr>
        </p:nvSpPr>
        <p:spPr/>
        <p:txBody>
          <a:bodyPr>
            <a:normAutofit fontScale="90000"/>
          </a:bodyPr>
          <a:lstStyle/>
          <a:p>
            <a:r>
              <a:rPr lang="en-GB"/>
              <a:t>Background to Civil Contingencies Act 2004</a:t>
            </a:r>
          </a:p>
        </p:txBody>
      </p:sp>
      <p:sp>
        <p:nvSpPr>
          <p:cNvPr id="3" name="Content Placeholder 2">
            <a:extLst>
              <a:ext uri="{FF2B5EF4-FFF2-40B4-BE49-F238E27FC236}">
                <a16:creationId xmlns:a16="http://schemas.microsoft.com/office/drawing/2014/main" id="{EA65F250-664D-E7CB-16B7-2C8B2DBC57EE}"/>
              </a:ext>
            </a:extLst>
          </p:cNvPr>
          <p:cNvSpPr>
            <a:spLocks noGrp="1"/>
          </p:cNvSpPr>
          <p:nvPr>
            <p:ph idx="1"/>
          </p:nvPr>
        </p:nvSpPr>
        <p:spPr/>
        <p:txBody>
          <a:bodyPr>
            <a:normAutofit fontScale="70000" lnSpcReduction="20000"/>
          </a:bodyPr>
          <a:lstStyle/>
          <a:p>
            <a:pPr marL="0" indent="0">
              <a:buNone/>
            </a:pPr>
            <a:r>
              <a:rPr lang="en-GB"/>
              <a:t>At the turn of the century, the UK experienced a number of events in a relatively short timeframe.  These events included:</a:t>
            </a:r>
          </a:p>
          <a:p>
            <a:pPr marL="0" indent="0">
              <a:buNone/>
            </a:pPr>
            <a:endParaRPr lang="en-GB"/>
          </a:p>
          <a:p>
            <a:pPr marL="0" indent="0">
              <a:buNone/>
            </a:pPr>
            <a:r>
              <a:rPr lang="en-GB"/>
              <a:t>Fuel Crisis 2000</a:t>
            </a:r>
          </a:p>
          <a:p>
            <a:pPr marL="0" indent="0">
              <a:buNone/>
            </a:pPr>
            <a:r>
              <a:rPr lang="en-GB"/>
              <a:t>Foot and Mouth breakout 2001</a:t>
            </a:r>
          </a:p>
          <a:p>
            <a:pPr marL="0" indent="0">
              <a:buNone/>
            </a:pPr>
            <a:r>
              <a:rPr lang="en-GB"/>
              <a:t>Fire Service Strike 2002 / 2003</a:t>
            </a:r>
          </a:p>
          <a:p>
            <a:pPr marL="0" indent="0">
              <a:buNone/>
            </a:pPr>
            <a:r>
              <a:rPr lang="en-GB"/>
              <a:t>Flooding</a:t>
            </a:r>
          </a:p>
          <a:p>
            <a:pPr marL="0" indent="0">
              <a:buNone/>
            </a:pPr>
            <a:endParaRPr lang="en-GB"/>
          </a:p>
          <a:p>
            <a:pPr marL="0" indent="0">
              <a:buNone/>
            </a:pPr>
            <a:r>
              <a:rPr lang="en-GB"/>
              <a:t>The UK Government commissioned a review into current legislation and deemed that 21st Century threats were not adequately addressed through the current statutory provision</a:t>
            </a:r>
          </a:p>
        </p:txBody>
      </p:sp>
    </p:spTree>
    <p:extLst>
      <p:ext uri="{BB962C8B-B14F-4D97-AF65-F5344CB8AC3E}">
        <p14:creationId xmlns:p14="http://schemas.microsoft.com/office/powerpoint/2010/main" val="366916977"/>
      </p:ext>
    </p:extLst>
  </p:cSld>
  <p:clrMapOvr>
    <a:masterClrMapping/>
  </p:clrMapOvr>
</p:sld>
</file>

<file path=ppt/slides/slide1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FD3F-479B-FF66-C883-00FD02F6C133}"/>
              </a:ext>
            </a:extLst>
          </p:cNvPr>
          <p:cNvSpPr>
            <a:spLocks noGrp="1"/>
          </p:cNvSpPr>
          <p:nvPr>
            <p:ph type="title"/>
          </p:nvPr>
        </p:nvSpPr>
        <p:spPr>
          <a:xfrm>
            <a:off x="457200" y="76200"/>
            <a:ext cx="8229600" cy="1143000"/>
          </a:xfrm>
        </p:spPr>
        <p:txBody>
          <a:bodyPr/>
          <a:lstStyle/>
          <a:p>
            <a:r>
              <a:rPr lang="en-GB"/>
              <a:t>Existing Legislation (Pre 2004)</a:t>
            </a:r>
          </a:p>
        </p:txBody>
      </p:sp>
      <p:sp>
        <p:nvSpPr>
          <p:cNvPr id="3" name="Content Placeholder 2">
            <a:extLst>
              <a:ext uri="{FF2B5EF4-FFF2-40B4-BE49-F238E27FC236}">
                <a16:creationId xmlns:a16="http://schemas.microsoft.com/office/drawing/2014/main" id="{7DC213A4-AE3C-70D5-ECFD-9B5D5D739FEA}"/>
              </a:ext>
            </a:extLst>
          </p:cNvPr>
          <p:cNvSpPr>
            <a:spLocks noGrp="1"/>
          </p:cNvSpPr>
          <p:nvPr>
            <p:ph idx="1"/>
          </p:nvPr>
        </p:nvSpPr>
        <p:spPr>
          <a:xfrm>
            <a:off x="647699" y="1911356"/>
            <a:ext cx="8229600" cy="3917032"/>
          </a:xfrm>
        </p:spPr>
        <p:txBody>
          <a:bodyPr>
            <a:normAutofit/>
          </a:bodyPr>
          <a:lstStyle/>
          <a:p>
            <a:pPr marL="0" indent="0">
              <a:buNone/>
            </a:pPr>
            <a:r>
              <a:rPr lang="en-GB" sz="3000"/>
              <a:t>In two groups, research the following two Acts:</a:t>
            </a:r>
          </a:p>
          <a:p>
            <a:pPr marL="0" indent="0">
              <a:buNone/>
            </a:pPr>
            <a:endParaRPr lang="en-GB" sz="3000" b="1"/>
          </a:p>
          <a:p>
            <a:pPr marL="0" indent="0">
              <a:buNone/>
            </a:pPr>
            <a:r>
              <a:rPr lang="en-GB" sz="3000" b="1"/>
              <a:t>Group 1: Emergency Powers Act 1920</a:t>
            </a:r>
          </a:p>
          <a:p>
            <a:pPr marL="0" indent="0">
              <a:buNone/>
            </a:pPr>
            <a:endParaRPr lang="en-GB" sz="3000" b="1"/>
          </a:p>
          <a:p>
            <a:pPr marL="0" indent="0">
              <a:buNone/>
            </a:pPr>
            <a:r>
              <a:rPr lang="en-GB" sz="3000" b="1"/>
              <a:t>Group 2: The Civil Defence Act 1948</a:t>
            </a:r>
          </a:p>
          <a:p>
            <a:pPr marL="0" indent="0">
              <a:buNone/>
            </a:pPr>
            <a:endParaRPr lang="en-GB" b="1"/>
          </a:p>
          <a:p>
            <a:pPr marL="0" indent="0">
              <a:buNone/>
            </a:pPr>
            <a:endParaRPr lang="en-GB"/>
          </a:p>
        </p:txBody>
      </p:sp>
    </p:spTree>
    <p:extLst>
      <p:ext uri="{BB962C8B-B14F-4D97-AF65-F5344CB8AC3E}">
        <p14:creationId xmlns:p14="http://schemas.microsoft.com/office/powerpoint/2010/main" val="935899077"/>
      </p:ext>
    </p:extLst>
  </p:cSld>
  <p:clrMapOvr>
    <a:masterClrMapping/>
  </p:clrMapOvr>
</p:sld>
</file>

<file path=ppt/slides/slide1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57FD3F-479B-FF66-C883-00FD02F6C133}"/>
              </a:ext>
            </a:extLst>
          </p:cNvPr>
          <p:cNvSpPr>
            <a:spLocks noGrp="1"/>
          </p:cNvSpPr>
          <p:nvPr>
            <p:ph type="title"/>
          </p:nvPr>
        </p:nvSpPr>
        <p:spPr>
          <a:xfrm>
            <a:off x="457200" y="273169"/>
            <a:ext cx="8229600" cy="596661"/>
          </a:xfrm>
        </p:spPr>
        <p:txBody>
          <a:bodyPr>
            <a:normAutofit/>
          </a:bodyPr>
          <a:lstStyle/>
          <a:p>
            <a:r>
              <a:rPr lang="en-GB" sz="2800"/>
              <a:t>Existing Legislation (Pre 2004)</a:t>
            </a:r>
          </a:p>
        </p:txBody>
      </p:sp>
      <p:sp>
        <p:nvSpPr>
          <p:cNvPr id="3" name="Content Placeholder 2">
            <a:extLst>
              <a:ext uri="{FF2B5EF4-FFF2-40B4-BE49-F238E27FC236}">
                <a16:creationId xmlns:a16="http://schemas.microsoft.com/office/drawing/2014/main" id="{7DC213A4-AE3C-70D5-ECFD-9B5D5D739FEA}"/>
              </a:ext>
            </a:extLst>
          </p:cNvPr>
          <p:cNvSpPr>
            <a:spLocks noGrp="1"/>
          </p:cNvSpPr>
          <p:nvPr>
            <p:ph idx="1"/>
          </p:nvPr>
        </p:nvSpPr>
        <p:spPr>
          <a:xfrm>
            <a:off x="155276" y="967277"/>
            <a:ext cx="8804693" cy="4650276"/>
          </a:xfrm>
        </p:spPr>
        <p:txBody>
          <a:bodyPr vert="horz" lIns="91440" tIns="45720" rIns="91440" bIns="45720" rtlCol="0" anchor="t">
            <a:noAutofit/>
          </a:bodyPr>
          <a:lstStyle/>
          <a:p>
            <a:pPr marL="0" indent="0">
              <a:buNone/>
            </a:pPr>
            <a:r>
              <a:rPr lang="en-GB" sz="1600" b="1">
                <a:latin typeface="Calibri"/>
                <a:ea typeface="Calibri"/>
                <a:cs typeface="Calibri"/>
              </a:rPr>
              <a:t>Emergency Powers Act 1920</a:t>
            </a:r>
          </a:p>
          <a:p>
            <a:pPr marL="0" indent="0">
              <a:buNone/>
            </a:pPr>
            <a:endParaRPr lang="en-GB" sz="1600" b="1">
              <a:latin typeface="Calibri"/>
              <a:ea typeface="Calibri"/>
              <a:cs typeface="Calibri"/>
            </a:endParaRPr>
          </a:p>
          <a:p>
            <a:pPr marL="0" indent="0">
              <a:buNone/>
            </a:pPr>
            <a:r>
              <a:rPr lang="en-GB" sz="1600">
                <a:latin typeface="Calibri"/>
                <a:ea typeface="Calibri"/>
                <a:cs typeface="Calibri"/>
              </a:rPr>
              <a:t>The Emergency Powers Act of 1920 enabled Government to make emergency provisions in circumstances where other legislation would not suffice.</a:t>
            </a:r>
          </a:p>
          <a:p>
            <a:pPr marL="0" indent="0">
              <a:buNone/>
            </a:pPr>
            <a:r>
              <a:rPr lang="en-GB" sz="1600">
                <a:latin typeface="Calibri"/>
                <a:ea typeface="Calibri"/>
                <a:cs typeface="Calibri"/>
              </a:rPr>
              <a:t>It was introduced by Prime Minister Lloyd George.</a:t>
            </a:r>
          </a:p>
          <a:p>
            <a:pPr marL="0" indent="0">
              <a:buNone/>
            </a:pPr>
            <a:r>
              <a:rPr lang="en-GB" sz="1600">
                <a:latin typeface="Calibri"/>
                <a:ea typeface="Calibri"/>
                <a:cs typeface="Calibri"/>
              </a:rPr>
              <a:t>It was enacted twelve times in 84 years. </a:t>
            </a:r>
          </a:p>
          <a:p>
            <a:pPr marL="0" indent="0">
              <a:buNone/>
            </a:pPr>
            <a:r>
              <a:rPr lang="en-GB" sz="1600">
                <a:latin typeface="Calibri"/>
                <a:ea typeface="Calibri"/>
                <a:cs typeface="Calibri"/>
              </a:rPr>
              <a:t>It was repealed on the introduction of the CCA in 2004.</a:t>
            </a:r>
          </a:p>
          <a:p>
            <a:pPr marL="0" indent="0">
              <a:buNone/>
            </a:pPr>
            <a:endParaRPr lang="en-GB" sz="1600">
              <a:latin typeface="Calibri"/>
              <a:ea typeface="Calibri"/>
              <a:cs typeface="Calibri"/>
            </a:endParaRPr>
          </a:p>
          <a:p>
            <a:pPr marL="0" indent="0">
              <a:buNone/>
            </a:pPr>
            <a:endParaRPr lang="en-GB" sz="1600">
              <a:latin typeface="Calibri"/>
              <a:ea typeface="Calibri"/>
              <a:cs typeface="Calibri"/>
            </a:endParaRPr>
          </a:p>
          <a:p>
            <a:pPr marL="0" indent="0">
              <a:buNone/>
            </a:pPr>
            <a:r>
              <a:rPr lang="en-GB" sz="1600" b="1">
                <a:latin typeface="Calibri"/>
                <a:ea typeface="Calibri"/>
                <a:cs typeface="Calibri"/>
              </a:rPr>
              <a:t>The Civil Defence Act 1948</a:t>
            </a:r>
          </a:p>
          <a:p>
            <a:pPr marL="0" indent="0">
              <a:buNone/>
            </a:pPr>
            <a:endParaRPr lang="en-GB" sz="1600" b="1">
              <a:latin typeface="Calibri"/>
              <a:ea typeface="Calibri"/>
              <a:cs typeface="Calibri"/>
            </a:endParaRPr>
          </a:p>
          <a:p>
            <a:pPr marL="0" indent="0">
              <a:buNone/>
            </a:pPr>
            <a:r>
              <a:rPr lang="en-GB" sz="1600">
                <a:latin typeface="Calibri"/>
                <a:ea typeface="Calibri"/>
                <a:cs typeface="Calibri"/>
              </a:rPr>
              <a:t>This act placed duties on Local Authorities and Police Forces in respect of civil defence matters</a:t>
            </a:r>
          </a:p>
          <a:p>
            <a:pPr marL="0" indent="0">
              <a:buNone/>
            </a:pPr>
            <a:r>
              <a:rPr lang="en-GB" sz="1600">
                <a:latin typeface="Calibri"/>
                <a:ea typeface="Calibri"/>
                <a:cs typeface="Calibri"/>
              </a:rPr>
              <a:t>It aimed to protect the population from military attack and natural disasters</a:t>
            </a:r>
          </a:p>
          <a:p>
            <a:pPr marL="0" indent="0">
              <a:buNone/>
            </a:pPr>
            <a:r>
              <a:rPr lang="en-GB" sz="1600">
                <a:latin typeface="Calibri"/>
                <a:ea typeface="Calibri"/>
                <a:cs typeface="Calibri"/>
              </a:rPr>
              <a:t>It followed broadly Integrated Emergency Management (IEM) principles, which will be discussed later.</a:t>
            </a:r>
          </a:p>
          <a:p>
            <a:pPr marL="0" indent="0">
              <a:buNone/>
            </a:pPr>
            <a:r>
              <a:rPr lang="en-GB" sz="1600">
                <a:latin typeface="Calibri"/>
                <a:ea typeface="Calibri"/>
                <a:cs typeface="Calibri"/>
              </a:rPr>
              <a:t>It was repealed on the introduction of the CCA in 2004.</a:t>
            </a:r>
          </a:p>
          <a:p>
            <a:pPr marL="0" indent="0">
              <a:buNone/>
            </a:pPr>
            <a:endParaRPr lang="en-GB" sz="1600">
              <a:latin typeface="Calibri"/>
              <a:ea typeface="Calibri"/>
              <a:cs typeface="Calibri"/>
            </a:endParaRPr>
          </a:p>
        </p:txBody>
      </p:sp>
    </p:spTree>
    <p:extLst>
      <p:ext uri="{BB962C8B-B14F-4D97-AF65-F5344CB8AC3E}">
        <p14:creationId xmlns:p14="http://schemas.microsoft.com/office/powerpoint/2010/main" val="1899553122"/>
      </p:ext>
    </p:extLst>
  </p:cSld>
  <p:clrMapOvr>
    <a:masterClrMapping/>
  </p:clrMapOvr>
</p:sld>
</file>

<file path=ppt/slides/slide2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FCDDF27-0168-6E36-5FF4-66E208FDEF74}"/>
              </a:ext>
            </a:extLst>
          </p:cNvPr>
          <p:cNvSpPr>
            <a:spLocks noGrp="1"/>
          </p:cNvSpPr>
          <p:nvPr>
            <p:ph type="title"/>
          </p:nvPr>
        </p:nvSpPr>
        <p:spPr>
          <a:xfrm>
            <a:off x="457200" y="0"/>
            <a:ext cx="8229600" cy="1143000"/>
          </a:xfrm>
        </p:spPr>
        <p:txBody>
          <a:bodyPr/>
          <a:lstStyle/>
          <a:p>
            <a:r>
              <a:rPr lang="en-GB"/>
              <a:t>The Reason for Change</a:t>
            </a:r>
          </a:p>
        </p:txBody>
      </p:sp>
      <p:sp>
        <p:nvSpPr>
          <p:cNvPr id="3" name="Content Placeholder 2">
            <a:extLst>
              <a:ext uri="{FF2B5EF4-FFF2-40B4-BE49-F238E27FC236}">
                <a16:creationId xmlns:a16="http://schemas.microsoft.com/office/drawing/2014/main" id="{85AA41E6-C235-D54E-A94D-AB88A707FCD0}"/>
              </a:ext>
            </a:extLst>
          </p:cNvPr>
          <p:cNvSpPr>
            <a:spLocks noGrp="1"/>
          </p:cNvSpPr>
          <p:nvPr>
            <p:ph idx="1"/>
          </p:nvPr>
        </p:nvSpPr>
        <p:spPr>
          <a:xfrm>
            <a:off x="457200" y="1470484"/>
            <a:ext cx="8229600" cy="3917032"/>
          </a:xfrm>
        </p:spPr>
        <p:txBody>
          <a:bodyPr>
            <a:normAutofit fontScale="77500" lnSpcReduction="20000"/>
          </a:bodyPr>
          <a:lstStyle/>
          <a:p>
            <a:pPr>
              <a:buFont typeface="Wingdings" panose="05000000000000000000" pitchFamily="2" charset="2"/>
              <a:buChar char="Ø"/>
            </a:pPr>
            <a:r>
              <a:rPr lang="en-GB" sz="3300"/>
              <a:t>The introduction of the Civil Contingencies Act 2004 was to replace outdated legislation to ensure that appropriate fit for purpose arrangements were in place to meet the challenges of the 21st Century.</a:t>
            </a:r>
          </a:p>
          <a:p>
            <a:pPr marL="0" indent="0">
              <a:buNone/>
            </a:pPr>
            <a:endParaRPr lang="en-GB" sz="3300"/>
          </a:p>
          <a:p>
            <a:pPr>
              <a:buFont typeface="Wingdings" panose="05000000000000000000" pitchFamily="2" charset="2"/>
              <a:buChar char="Ø"/>
            </a:pPr>
            <a:r>
              <a:rPr lang="en-GB" sz="3300"/>
              <a:t>The new Act called the Civil Contingencies Act 2004 received Royal Ascent on 18 November 2004.</a:t>
            </a:r>
          </a:p>
          <a:p>
            <a:pPr marL="0" indent="0">
              <a:buNone/>
            </a:pPr>
            <a:endParaRPr lang="en-GB" sz="3300"/>
          </a:p>
          <a:p>
            <a:pPr>
              <a:buFont typeface="Wingdings" panose="05000000000000000000" pitchFamily="2" charset="2"/>
              <a:buChar char="Ø"/>
            </a:pPr>
            <a:r>
              <a:rPr lang="en-GB" sz="3300"/>
              <a:t>The new Act replaced the 1920 Emergency Powers Act and the 1948 Civil Defence Act.</a:t>
            </a:r>
          </a:p>
          <a:p>
            <a:pPr marL="0" indent="0">
              <a:buNone/>
            </a:pPr>
            <a:endParaRPr lang="en-GB"/>
          </a:p>
        </p:txBody>
      </p:sp>
    </p:spTree>
    <p:extLst>
      <p:ext uri="{BB962C8B-B14F-4D97-AF65-F5344CB8AC3E}">
        <p14:creationId xmlns:p14="http://schemas.microsoft.com/office/powerpoint/2010/main" val="1800412396"/>
      </p:ext>
    </p:extLst>
  </p:cSld>
  <p:clrMapOvr>
    <a:masterClrMapping/>
  </p:clrMapOvr>
</p:sld>
</file>

<file path=ppt/slides/slide2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1FC4B47-8019-1817-2651-3C8A9DC5627C}"/>
              </a:ext>
            </a:extLst>
          </p:cNvPr>
          <p:cNvSpPr>
            <a:spLocks noGrp="1"/>
          </p:cNvSpPr>
          <p:nvPr>
            <p:ph type="title"/>
          </p:nvPr>
        </p:nvSpPr>
        <p:spPr>
          <a:xfrm>
            <a:off x="653143" y="67810"/>
            <a:ext cx="8229600" cy="1143000"/>
          </a:xfrm>
        </p:spPr>
        <p:txBody>
          <a:bodyPr>
            <a:noAutofit/>
          </a:bodyPr>
          <a:lstStyle/>
          <a:p>
            <a:pPr algn="l"/>
            <a:r>
              <a:rPr lang="en-GB" sz="3400"/>
              <a:t>Category 1 and Category 2 Responders</a:t>
            </a:r>
          </a:p>
        </p:txBody>
      </p:sp>
      <p:sp>
        <p:nvSpPr>
          <p:cNvPr id="3" name="Content Placeholder 2">
            <a:extLst>
              <a:ext uri="{FF2B5EF4-FFF2-40B4-BE49-F238E27FC236}">
                <a16:creationId xmlns:a16="http://schemas.microsoft.com/office/drawing/2014/main" id="{0BB8D05E-AB3E-BD31-F3ED-B5B02A3B906E}"/>
              </a:ext>
            </a:extLst>
          </p:cNvPr>
          <p:cNvSpPr>
            <a:spLocks noGrp="1"/>
          </p:cNvSpPr>
          <p:nvPr>
            <p:ph idx="1"/>
          </p:nvPr>
        </p:nvSpPr>
        <p:spPr>
          <a:xfrm>
            <a:off x="810986" y="2205588"/>
            <a:ext cx="4294414" cy="3247562"/>
          </a:xfrm>
        </p:spPr>
        <p:txBody>
          <a:bodyPr>
            <a:normAutofit fontScale="47500" lnSpcReduction="20000"/>
          </a:bodyPr>
          <a:lstStyle/>
          <a:p>
            <a:pPr marL="0" indent="0">
              <a:buNone/>
            </a:pPr>
            <a:endParaRPr lang="en-GB"/>
          </a:p>
          <a:p>
            <a:pPr marL="0" indent="0">
              <a:buNone/>
            </a:pPr>
            <a:r>
              <a:rPr lang="en-GB"/>
              <a:t>Category 1:</a:t>
            </a:r>
          </a:p>
          <a:p>
            <a:pPr marL="0" indent="0">
              <a:buNone/>
            </a:pPr>
            <a:endParaRPr lang="en-GB"/>
          </a:p>
          <a:p>
            <a:pPr marL="0" indent="0">
              <a:buNone/>
            </a:pPr>
            <a:r>
              <a:rPr lang="en-GB"/>
              <a:t>Police</a:t>
            </a:r>
          </a:p>
          <a:p>
            <a:pPr marL="0" indent="0">
              <a:buNone/>
            </a:pPr>
            <a:r>
              <a:rPr lang="en-GB"/>
              <a:t>Fire</a:t>
            </a:r>
          </a:p>
          <a:p>
            <a:pPr marL="0" indent="0">
              <a:buNone/>
            </a:pPr>
            <a:r>
              <a:rPr lang="en-GB"/>
              <a:t>Ambulance</a:t>
            </a:r>
          </a:p>
          <a:p>
            <a:pPr marL="0" indent="0">
              <a:buNone/>
            </a:pPr>
            <a:r>
              <a:rPr lang="en-GB"/>
              <a:t>HM Coastguard</a:t>
            </a:r>
          </a:p>
          <a:p>
            <a:pPr marL="0" indent="0">
              <a:buNone/>
            </a:pPr>
            <a:r>
              <a:rPr lang="en-GB"/>
              <a:t>Local Authorities</a:t>
            </a:r>
          </a:p>
          <a:p>
            <a:pPr marL="0" indent="0">
              <a:buNone/>
            </a:pPr>
            <a:r>
              <a:rPr lang="en-GB"/>
              <a:t>NHS Bodies- Public Health Wales, Health Board.</a:t>
            </a:r>
          </a:p>
          <a:p>
            <a:pPr marL="0" indent="0">
              <a:buNone/>
            </a:pPr>
            <a:r>
              <a:rPr lang="en-GB"/>
              <a:t>Natural Resources Wales</a:t>
            </a:r>
          </a:p>
          <a:p>
            <a:pPr marL="0" indent="0">
              <a:buNone/>
            </a:pPr>
            <a:r>
              <a:rPr lang="en-GB"/>
              <a:t>Port Health Authorities</a:t>
            </a:r>
          </a:p>
          <a:p>
            <a:pPr marL="0" indent="0">
              <a:buNone/>
            </a:pPr>
            <a:endParaRPr lang="en-GB"/>
          </a:p>
          <a:p>
            <a:pPr marL="0" indent="0">
              <a:buNone/>
            </a:pPr>
            <a:endParaRPr lang="en-GB"/>
          </a:p>
        </p:txBody>
      </p:sp>
      <p:sp>
        <p:nvSpPr>
          <p:cNvPr id="4" name="TextBox 3">
            <a:extLst>
              <a:ext uri="{FF2B5EF4-FFF2-40B4-BE49-F238E27FC236}">
                <a16:creationId xmlns:a16="http://schemas.microsoft.com/office/drawing/2014/main" id="{46E72E13-7DD7-51F9-14DF-5856EB11527B}"/>
              </a:ext>
            </a:extLst>
          </p:cNvPr>
          <p:cNvSpPr txBox="1"/>
          <p:nvPr/>
        </p:nvSpPr>
        <p:spPr>
          <a:xfrm>
            <a:off x="5715000" y="2205588"/>
            <a:ext cx="4201886" cy="2446824"/>
          </a:xfrm>
          <a:prstGeom prst="rect">
            <a:avLst/>
          </a:prstGeom>
          <a:noFill/>
        </p:spPr>
        <p:txBody>
          <a:bodyPr wrap="square" rtlCol="0">
            <a:spAutoFit/>
          </a:bodyPr>
          <a:lstStyle/>
          <a:p>
            <a:endParaRPr lang="en-GB"/>
          </a:p>
          <a:p>
            <a:r>
              <a:rPr lang="en-GB" sz="1500"/>
              <a:t>Category 2:</a:t>
            </a:r>
          </a:p>
          <a:p>
            <a:endParaRPr lang="en-GB" sz="1500"/>
          </a:p>
          <a:p>
            <a:r>
              <a:rPr lang="en-GB" sz="1500"/>
              <a:t>Health and Safety Executive</a:t>
            </a:r>
          </a:p>
          <a:p>
            <a:r>
              <a:rPr lang="en-GB" sz="1500"/>
              <a:t>Transport for Wales</a:t>
            </a:r>
          </a:p>
          <a:p>
            <a:r>
              <a:rPr lang="en-GB" sz="1500"/>
              <a:t>Network Rail</a:t>
            </a:r>
          </a:p>
          <a:p>
            <a:r>
              <a:rPr lang="en-GB" sz="1500"/>
              <a:t>Train Operating Companies </a:t>
            </a:r>
          </a:p>
          <a:p>
            <a:r>
              <a:rPr lang="en-GB" sz="1500"/>
              <a:t>Highways Wales</a:t>
            </a:r>
          </a:p>
          <a:p>
            <a:r>
              <a:rPr lang="en-GB" sz="1500"/>
              <a:t>Airport operators</a:t>
            </a:r>
          </a:p>
          <a:p>
            <a:r>
              <a:rPr lang="en-GB" sz="1500"/>
              <a:t>Harbour Authorities</a:t>
            </a:r>
          </a:p>
        </p:txBody>
      </p:sp>
      <p:sp>
        <p:nvSpPr>
          <p:cNvPr id="5" name="TextBox 4">
            <a:extLst>
              <a:ext uri="{FF2B5EF4-FFF2-40B4-BE49-F238E27FC236}">
                <a16:creationId xmlns:a16="http://schemas.microsoft.com/office/drawing/2014/main" id="{A04B23A7-96C3-C459-DE64-090AD570279B}"/>
              </a:ext>
            </a:extLst>
          </p:cNvPr>
          <p:cNvSpPr txBox="1"/>
          <p:nvPr/>
        </p:nvSpPr>
        <p:spPr>
          <a:xfrm>
            <a:off x="653143" y="1488771"/>
            <a:ext cx="8556172" cy="369332"/>
          </a:xfrm>
          <a:prstGeom prst="rect">
            <a:avLst/>
          </a:prstGeom>
          <a:noFill/>
        </p:spPr>
        <p:txBody>
          <a:bodyPr wrap="square" rtlCol="0">
            <a:spAutoFit/>
          </a:bodyPr>
          <a:lstStyle/>
          <a:p>
            <a:r>
              <a:rPr lang="en-GB"/>
              <a:t>These are the of Category 1 and Category 2 Responders in the Schedule 1</a:t>
            </a:r>
          </a:p>
        </p:txBody>
      </p:sp>
    </p:spTree>
    <p:extLst>
      <p:ext uri="{BB962C8B-B14F-4D97-AF65-F5344CB8AC3E}">
        <p14:creationId xmlns:p14="http://schemas.microsoft.com/office/powerpoint/2010/main" val="1534486307"/>
      </p:ext>
    </p:extLst>
  </p:cSld>
  <p:clrMapOvr>
    <a:masterClrMapping/>
  </p:clrMapOvr>
</p:sld>
</file>

<file path=ppt/slides/slide2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E5BFBDC-ED89-2E4D-E209-D8206B178262}"/>
              </a:ext>
            </a:extLst>
          </p:cNvPr>
          <p:cNvSpPr>
            <a:spLocks noGrp="1"/>
          </p:cNvSpPr>
          <p:nvPr>
            <p:ph type="title"/>
          </p:nvPr>
        </p:nvSpPr>
        <p:spPr>
          <a:xfrm>
            <a:off x="457200" y="274638"/>
            <a:ext cx="8229600" cy="1143000"/>
          </a:xfrm>
        </p:spPr>
        <p:txBody>
          <a:bodyPr anchor="ctr">
            <a:normAutofit/>
          </a:bodyPr>
          <a:lstStyle/>
          <a:p>
            <a:r>
              <a:rPr lang="en-GB"/>
              <a:t>Local Resilience Forums (LRFs)</a:t>
            </a:r>
          </a:p>
        </p:txBody>
      </p:sp>
      <p:sp>
        <p:nvSpPr>
          <p:cNvPr id="3" name="Content Placeholder 2">
            <a:extLst>
              <a:ext uri="{FF2B5EF4-FFF2-40B4-BE49-F238E27FC236}">
                <a16:creationId xmlns:a16="http://schemas.microsoft.com/office/drawing/2014/main" id="{8B84B9C9-496E-89DE-B436-67098E40924A}"/>
              </a:ext>
            </a:extLst>
          </p:cNvPr>
          <p:cNvSpPr>
            <a:spLocks noGrp="1"/>
          </p:cNvSpPr>
          <p:nvPr>
            <p:ph sz="half" idx="1"/>
          </p:nvPr>
        </p:nvSpPr>
        <p:spPr>
          <a:xfrm>
            <a:off x="457200" y="1600201"/>
            <a:ext cx="4038600" cy="3989040"/>
          </a:xfrm>
        </p:spPr>
        <p:txBody>
          <a:bodyPr>
            <a:normAutofit/>
          </a:bodyPr>
          <a:lstStyle/>
          <a:p>
            <a:pPr marL="0" indent="0">
              <a:lnSpc>
                <a:spcPct val="90000"/>
              </a:lnSpc>
              <a:buNone/>
            </a:pPr>
            <a:r>
              <a:rPr lang="en-GB" sz="2200"/>
              <a:t>Local Resilience Forums (LRFs) are multi-agency partnerships made up of representatives from local public services, including the emergency services, military, local authorities, the NHS, the Environment Agency and others. It is the forum which many of the duties of the Civil Contingencies Act 2004 are delivered collectively. </a:t>
            </a:r>
          </a:p>
          <a:p>
            <a:pPr marL="0" indent="0">
              <a:lnSpc>
                <a:spcPct val="90000"/>
              </a:lnSpc>
              <a:buNone/>
            </a:pPr>
            <a:endParaRPr lang="en-GB" sz="2200"/>
          </a:p>
        </p:txBody>
      </p:sp>
      <p:pic>
        <p:nvPicPr>
          <p:cNvPr id="4" name="Picture 3">
            <a:extLst>
              <a:ext uri="{FF2B5EF4-FFF2-40B4-BE49-F238E27FC236}">
                <a16:creationId xmlns:a16="http://schemas.microsoft.com/office/drawing/2014/main" id="{2E983C02-0A48-3E06-5330-4DBC71A8B978}"/>
              </a:ext>
            </a:extLst>
          </p:cNvPr>
          <p:cNvPicPr>
            <a:picLocks noChangeAspect="1"/>
          </p:cNvPicPr>
          <p:nvPr/>
        </p:nvPicPr>
        <p:blipFill rotWithShape="1">
          <a:blip r:embed="rId3"/>
          <a:srcRect t="4931" r="1" b="1"/>
          <a:stretch/>
        </p:blipFill>
        <p:spPr>
          <a:xfrm>
            <a:off x="4648200" y="1600201"/>
            <a:ext cx="4038600" cy="3989040"/>
          </a:xfrm>
          <a:prstGeom prst="rect">
            <a:avLst/>
          </a:prstGeom>
          <a:noFill/>
        </p:spPr>
      </p:pic>
    </p:spTree>
    <p:extLst>
      <p:ext uri="{BB962C8B-B14F-4D97-AF65-F5344CB8AC3E}">
        <p14:creationId xmlns:p14="http://schemas.microsoft.com/office/powerpoint/2010/main" val="457476759"/>
      </p:ext>
    </p:extLst>
  </p:cSld>
  <p:clrMapOvr>
    <a:masterClrMapping/>
  </p:clrMapOvr>
</p:sld>
</file>

<file path=ppt/slides/slide2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F21C97B-8365-8CD3-5428-763BD34658CA}"/>
              </a:ext>
            </a:extLst>
          </p:cNvPr>
          <p:cNvSpPr>
            <a:spLocks noGrp="1"/>
          </p:cNvSpPr>
          <p:nvPr>
            <p:ph type="title"/>
          </p:nvPr>
        </p:nvSpPr>
        <p:spPr/>
        <p:txBody>
          <a:bodyPr>
            <a:normAutofit fontScale="90000"/>
          </a:bodyPr>
          <a:lstStyle/>
          <a:p>
            <a:r>
              <a:rPr lang="en-GB"/>
              <a:t>The role of the Welsh Government Liaison Officer (WGLO)</a:t>
            </a:r>
          </a:p>
        </p:txBody>
      </p:sp>
      <p:sp>
        <p:nvSpPr>
          <p:cNvPr id="3" name="Content Placeholder 2">
            <a:extLst>
              <a:ext uri="{FF2B5EF4-FFF2-40B4-BE49-F238E27FC236}">
                <a16:creationId xmlns:a16="http://schemas.microsoft.com/office/drawing/2014/main" id="{CB32115C-B007-AC12-36ED-AC0A462B2F7B}"/>
              </a:ext>
            </a:extLst>
          </p:cNvPr>
          <p:cNvSpPr>
            <a:spLocks noGrp="1"/>
          </p:cNvSpPr>
          <p:nvPr>
            <p:ph idx="1"/>
          </p:nvPr>
        </p:nvSpPr>
        <p:spPr>
          <a:xfrm>
            <a:off x="457200" y="1861458"/>
            <a:ext cx="8229600" cy="3917032"/>
          </a:xfrm>
        </p:spPr>
        <p:txBody>
          <a:bodyPr>
            <a:noAutofit/>
          </a:bodyPr>
          <a:lstStyle/>
          <a:p>
            <a:r>
              <a:rPr lang="en-GB" sz="2200"/>
              <a:t>An officer from the Welsh Government who liaises with UK Government or other UK Government Departments and Strategic Co-ordination Groups.</a:t>
            </a:r>
          </a:p>
          <a:p>
            <a:pPr marL="0" indent="0">
              <a:buNone/>
            </a:pPr>
            <a:endParaRPr lang="en-GB" sz="2200"/>
          </a:p>
          <a:p>
            <a:r>
              <a:rPr lang="en-GB" sz="2200"/>
              <a:t>Their role is primarily to advise and provide a link to the Emergency Co-ordination Centre Wales (ECCW).</a:t>
            </a:r>
          </a:p>
          <a:p>
            <a:pPr marL="0" indent="0">
              <a:buNone/>
            </a:pPr>
            <a:endParaRPr lang="en-GB" sz="2200"/>
          </a:p>
          <a:p>
            <a:r>
              <a:rPr lang="en-GB" sz="2200"/>
              <a:t>In some circumstances, the WGLO may be temporarily based in London and attend UK Government/COBR meetings. </a:t>
            </a:r>
          </a:p>
        </p:txBody>
      </p:sp>
    </p:spTree>
    <p:extLst>
      <p:ext uri="{BB962C8B-B14F-4D97-AF65-F5344CB8AC3E}">
        <p14:creationId xmlns:p14="http://schemas.microsoft.com/office/powerpoint/2010/main" val="1352354626"/>
      </p:ext>
    </p:extLst>
  </p:cSld>
  <p:clrMapOvr>
    <a:masterClrMapping/>
  </p:clrMapOvr>
</p:sld>
</file>

<file path=ppt/slides/slide2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6729EE6-21AA-C9CF-EA1C-5055EEA051B8}"/>
              </a:ext>
            </a:extLst>
          </p:cNvPr>
          <p:cNvSpPr>
            <a:spLocks noGrp="1"/>
          </p:cNvSpPr>
          <p:nvPr>
            <p:ph type="title"/>
          </p:nvPr>
        </p:nvSpPr>
        <p:spPr>
          <a:xfrm>
            <a:off x="457200" y="274638"/>
            <a:ext cx="8229600" cy="855662"/>
          </a:xfrm>
        </p:spPr>
        <p:txBody>
          <a:bodyPr>
            <a:normAutofit fontScale="90000"/>
          </a:bodyPr>
          <a:lstStyle/>
          <a:p>
            <a:r>
              <a:rPr lang="en-GB" sz="3200" b="0" i="0">
                <a:solidFill>
                  <a:srgbClr val="000000"/>
                </a:solidFill>
                <a:effectLst/>
                <a:latin typeface="ABeeZee"/>
              </a:rPr>
              <a:t>Parliament’s Security and Intelligence Committee</a:t>
            </a:r>
            <a:endParaRPr lang="en-GB" sz="3200"/>
          </a:p>
        </p:txBody>
      </p:sp>
      <p:sp>
        <p:nvSpPr>
          <p:cNvPr id="3" name="Content Placeholder 2">
            <a:extLst>
              <a:ext uri="{FF2B5EF4-FFF2-40B4-BE49-F238E27FC236}">
                <a16:creationId xmlns:a16="http://schemas.microsoft.com/office/drawing/2014/main" id="{8DF8ADC5-42DB-607C-9813-63B9EC7A2350}"/>
              </a:ext>
            </a:extLst>
          </p:cNvPr>
          <p:cNvSpPr>
            <a:spLocks noGrp="1"/>
          </p:cNvSpPr>
          <p:nvPr>
            <p:ph idx="1"/>
          </p:nvPr>
        </p:nvSpPr>
        <p:spPr>
          <a:xfrm>
            <a:off x="457200" y="1470484"/>
            <a:ext cx="8229600" cy="3917032"/>
          </a:xfrm>
        </p:spPr>
        <p:txBody>
          <a:bodyPr/>
          <a:lstStyle/>
          <a:p>
            <a:r>
              <a:rPr lang="en-GB">
                <a:solidFill>
                  <a:srgbClr val="000000"/>
                </a:solidFill>
                <a:latin typeface="ABeeZee"/>
              </a:rPr>
              <a:t>T</a:t>
            </a:r>
            <a:r>
              <a:rPr lang="en-GB" b="0" i="0">
                <a:solidFill>
                  <a:srgbClr val="000000"/>
                </a:solidFill>
                <a:effectLst/>
                <a:latin typeface="ABeeZee"/>
              </a:rPr>
              <a:t>hreshold and terminology matrix</a:t>
            </a:r>
          </a:p>
          <a:p>
            <a:r>
              <a:rPr lang="en-GB" b="0" i="0">
                <a:solidFill>
                  <a:srgbClr val="000000"/>
                </a:solidFill>
                <a:effectLst/>
                <a:latin typeface="ABeeZee"/>
              </a:rPr>
              <a:t>Police use to justify its surveillance on alleged extremists</a:t>
            </a:r>
          </a:p>
          <a:p>
            <a:r>
              <a:rPr lang="en-GB">
                <a:solidFill>
                  <a:srgbClr val="000000"/>
                </a:solidFill>
                <a:latin typeface="ABeeZee"/>
              </a:rPr>
              <a:t>A</a:t>
            </a:r>
            <a:r>
              <a:rPr lang="en-GB" b="0" i="0">
                <a:solidFill>
                  <a:srgbClr val="000000"/>
                </a:solidFill>
                <a:effectLst/>
                <a:latin typeface="ABeeZee"/>
              </a:rPr>
              <a:t>ctivities in furtherance of ideology</a:t>
            </a:r>
          </a:p>
          <a:p>
            <a:endParaRPr lang="en-GB"/>
          </a:p>
        </p:txBody>
      </p:sp>
    </p:spTree>
    <p:extLst>
      <p:ext uri="{BB962C8B-B14F-4D97-AF65-F5344CB8AC3E}">
        <p14:creationId xmlns:p14="http://schemas.microsoft.com/office/powerpoint/2010/main" val="2881215624"/>
      </p:ext>
    </p:extLst>
  </p:cSld>
  <p:clrMapOvr>
    <a:masterClrMapping/>
  </p:clrMapOvr>
</p:sld>
</file>

<file path=ppt/slides/slide2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34EE74E-CA84-194D-6035-014EE4816C9C}"/>
              </a:ext>
            </a:extLst>
          </p:cNvPr>
          <p:cNvPicPr>
            <a:picLocks noChangeAspect="1"/>
          </p:cNvPicPr>
          <p:nvPr/>
        </p:nvPicPr>
        <p:blipFill>
          <a:blip r:embed="rId3"/>
          <a:stretch>
            <a:fillRect/>
          </a:stretch>
        </p:blipFill>
        <p:spPr>
          <a:xfrm>
            <a:off x="293510" y="228266"/>
            <a:ext cx="8703733" cy="6387023"/>
          </a:xfrm>
          <a:prstGeom prst="rect">
            <a:avLst/>
          </a:prstGeom>
        </p:spPr>
      </p:pic>
    </p:spTree>
    <p:extLst>
      <p:ext uri="{BB962C8B-B14F-4D97-AF65-F5344CB8AC3E}">
        <p14:creationId xmlns:p14="http://schemas.microsoft.com/office/powerpoint/2010/main" val="3515680608"/>
      </p:ext>
    </p:extLst>
  </p:cSld>
  <p:clrMapOvr>
    <a:masterClrMapping/>
  </p:clrMapOvr>
</p:sld>
</file>

<file path=ppt/slides/slide26.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330F7B8B-E57B-7A48-3214-9E91CE1D903F}"/>
            </a:ext>
          </a:extLst>
        </p:cNvPr>
        <p:cNvGrpSpPr/>
        <p:nvPr/>
      </p:nvGrpSpPr>
      <p:grpSpPr>
        <a:xfrm>
          <a:off x="0" y="0"/>
          <a:ext cx="0" cy="0"/>
          <a:chOff x="0" y="0"/>
          <a:chExt cx="0" cy="0"/>
        </a:xfrm>
      </p:grpSpPr>
      <p:pic>
        <p:nvPicPr>
          <p:cNvPr id="3" name="Picture 2">
            <a:extLst>
              <a:ext uri="{FF2B5EF4-FFF2-40B4-BE49-F238E27FC236}">
                <a16:creationId xmlns:a16="http://schemas.microsoft.com/office/drawing/2014/main" id="{380FAFDE-B70B-B78E-E0F0-5F90E5EFF97E}"/>
              </a:ext>
            </a:extLst>
          </p:cNvPr>
          <p:cNvPicPr>
            <a:picLocks noChangeAspect="1"/>
          </p:cNvPicPr>
          <p:nvPr/>
        </p:nvPicPr>
        <p:blipFill>
          <a:blip r:embed="rId2"/>
          <a:stretch>
            <a:fillRect/>
          </a:stretch>
        </p:blipFill>
        <p:spPr>
          <a:xfrm>
            <a:off x="6019623" y="276225"/>
            <a:ext cx="2162175" cy="3152775"/>
          </a:xfrm>
          <a:prstGeom prst="rect">
            <a:avLst/>
          </a:prstGeom>
        </p:spPr>
      </p:pic>
      <p:pic>
        <p:nvPicPr>
          <p:cNvPr id="5" name="Picture 4">
            <a:extLst>
              <a:ext uri="{FF2B5EF4-FFF2-40B4-BE49-F238E27FC236}">
                <a16:creationId xmlns:a16="http://schemas.microsoft.com/office/drawing/2014/main" id="{D94E1D9D-BB93-C852-7C75-BA8C84BEC0C5}"/>
              </a:ext>
            </a:extLst>
          </p:cNvPr>
          <p:cNvPicPr>
            <a:picLocks noChangeAspect="1"/>
          </p:cNvPicPr>
          <p:nvPr/>
        </p:nvPicPr>
        <p:blipFill>
          <a:blip r:embed="rId3"/>
          <a:stretch>
            <a:fillRect/>
          </a:stretch>
        </p:blipFill>
        <p:spPr>
          <a:xfrm>
            <a:off x="1095022" y="508000"/>
            <a:ext cx="1275645" cy="2679418"/>
          </a:xfrm>
          <a:prstGeom prst="rect">
            <a:avLst/>
          </a:prstGeom>
        </p:spPr>
      </p:pic>
      <p:pic>
        <p:nvPicPr>
          <p:cNvPr id="7" name="Picture 6">
            <a:extLst>
              <a:ext uri="{FF2B5EF4-FFF2-40B4-BE49-F238E27FC236}">
                <a16:creationId xmlns:a16="http://schemas.microsoft.com/office/drawing/2014/main" id="{A639CDCC-C611-67BE-29B0-C879134D44ED}"/>
              </a:ext>
            </a:extLst>
          </p:cNvPr>
          <p:cNvPicPr>
            <a:picLocks noChangeAspect="1"/>
          </p:cNvPicPr>
          <p:nvPr/>
        </p:nvPicPr>
        <p:blipFill>
          <a:blip r:embed="rId4"/>
          <a:stretch>
            <a:fillRect/>
          </a:stretch>
        </p:blipFill>
        <p:spPr>
          <a:xfrm>
            <a:off x="3034695" y="2828924"/>
            <a:ext cx="2823080" cy="1912409"/>
          </a:xfrm>
          <a:prstGeom prst="rect">
            <a:avLst/>
          </a:prstGeom>
        </p:spPr>
      </p:pic>
      <p:sp>
        <p:nvSpPr>
          <p:cNvPr id="2" name="TextBox 1">
            <a:extLst>
              <a:ext uri="{FF2B5EF4-FFF2-40B4-BE49-F238E27FC236}">
                <a16:creationId xmlns:a16="http://schemas.microsoft.com/office/drawing/2014/main" id="{19A14E1C-ECAE-5902-B358-14FEB258B51F}"/>
              </a:ext>
            </a:extLst>
          </p:cNvPr>
          <p:cNvSpPr txBox="1"/>
          <p:nvPr/>
        </p:nvSpPr>
        <p:spPr>
          <a:xfrm>
            <a:off x="3431157" y="933450"/>
            <a:ext cx="2425459" cy="369332"/>
          </a:xfrm>
          <a:prstGeom prst="rect">
            <a:avLst/>
          </a:prstGeom>
          <a:noFill/>
        </p:spPr>
        <p:txBody>
          <a:bodyPr rot="0" spcFirstLastPara="0" vertOverflow="overflow" horzOverflow="overflow" vert="horz" wrap="square" lIns="91440" tIns="45720" rIns="91440" bIns="45720" numCol="1" spcCol="0" rtlCol="0" fromWordArt="0" anchor="t" anchorCtr="0" forceAA="0" compatLnSpc="1">
            <a:prstTxWarp prst="textNoShape">
              <a:avLst/>
            </a:prstTxWarp>
            <a:spAutoFit/>
          </a:bodyPr>
          <a:lstStyle/>
          <a:p>
            <a:pPr algn="l"/>
            <a:r>
              <a:rPr lang="en-GB"/>
              <a:t>JESIP?</a:t>
            </a:r>
          </a:p>
        </p:txBody>
      </p:sp>
    </p:spTree>
    <p:extLst>
      <p:ext uri="{BB962C8B-B14F-4D97-AF65-F5344CB8AC3E}">
        <p14:creationId xmlns:p14="http://schemas.microsoft.com/office/powerpoint/2010/main" val="3371930778"/>
      </p:ext>
    </p:extLst>
  </p:cSld>
  <p:clrMapOvr>
    <a:masterClrMapping/>
  </p:clrMapOvr>
</p:sld>
</file>

<file path=ppt/slides/slide2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029650C2-7E4A-93A8-5E2A-C6FC9D4D9006}"/>
              </a:ext>
            </a:extLst>
          </p:cNvPr>
          <p:cNvPicPr>
            <a:picLocks noChangeAspect="1"/>
          </p:cNvPicPr>
          <p:nvPr/>
        </p:nvPicPr>
        <p:blipFill>
          <a:blip r:embed="rId2"/>
          <a:stretch>
            <a:fillRect/>
          </a:stretch>
        </p:blipFill>
        <p:spPr>
          <a:xfrm>
            <a:off x="349957" y="68263"/>
            <a:ext cx="8421510" cy="6721475"/>
          </a:xfrm>
          <a:prstGeom prst="rect">
            <a:avLst/>
          </a:prstGeom>
          <a:noFill/>
        </p:spPr>
      </p:pic>
      <p:sp>
        <p:nvSpPr>
          <p:cNvPr id="4" name="TextBox 3">
            <a:extLst>
              <a:ext uri="{FF2B5EF4-FFF2-40B4-BE49-F238E27FC236}">
                <a16:creationId xmlns:a16="http://schemas.microsoft.com/office/drawing/2014/main" id="{A4FA4584-D21D-92EF-431C-7DA277672D46}"/>
              </a:ext>
            </a:extLst>
          </p:cNvPr>
          <p:cNvSpPr txBox="1"/>
          <p:nvPr/>
        </p:nvSpPr>
        <p:spPr>
          <a:xfrm>
            <a:off x="598311" y="349956"/>
            <a:ext cx="1986845" cy="646331"/>
          </a:xfrm>
          <a:prstGeom prst="rect">
            <a:avLst/>
          </a:prstGeom>
          <a:noFill/>
        </p:spPr>
        <p:txBody>
          <a:bodyPr wrap="square" rtlCol="0">
            <a:spAutoFit/>
          </a:bodyPr>
          <a:lstStyle/>
          <a:p>
            <a:r>
              <a:rPr lang="en-GB"/>
              <a:t>Joint Decision Model JESIP</a:t>
            </a:r>
          </a:p>
        </p:txBody>
      </p:sp>
    </p:spTree>
    <p:extLst>
      <p:ext uri="{BB962C8B-B14F-4D97-AF65-F5344CB8AC3E}">
        <p14:creationId xmlns:p14="http://schemas.microsoft.com/office/powerpoint/2010/main" val="965135299"/>
      </p:ext>
    </p:extLst>
  </p:cSld>
  <p:clrMapOvr>
    <a:masterClrMapping/>
  </p:clrMapOvr>
</p:sld>
</file>

<file path=ppt/slides/slide28.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91642EAF-E270-61DD-0554-83C64628AD40}"/>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5545176E-24F2-35F8-74B2-2B9C09DB0818}"/>
              </a:ext>
            </a:extLst>
          </p:cNvPr>
          <p:cNvSpPr>
            <a:spLocks noGrp="1"/>
          </p:cNvSpPr>
          <p:nvPr>
            <p:ph type="title"/>
          </p:nvPr>
        </p:nvSpPr>
        <p:spPr>
          <a:xfrm>
            <a:off x="457200" y="274638"/>
            <a:ext cx="8229600" cy="772497"/>
          </a:xfrm>
        </p:spPr>
        <p:txBody>
          <a:bodyPr/>
          <a:lstStyle/>
          <a:p>
            <a:r>
              <a:rPr lang="en-GB" b="0" i="0">
                <a:solidFill>
                  <a:srgbClr val="000000"/>
                </a:solidFill>
                <a:effectLst/>
                <a:latin typeface="Titillium Web" panose="020F0502020204030204" pitchFamily="2" charset="0"/>
              </a:rPr>
              <a:t>Operation OVERT</a:t>
            </a:r>
            <a:endParaRPr lang="en-GB"/>
          </a:p>
        </p:txBody>
      </p:sp>
      <p:sp>
        <p:nvSpPr>
          <p:cNvPr id="3" name="Content Placeholder 2">
            <a:extLst>
              <a:ext uri="{FF2B5EF4-FFF2-40B4-BE49-F238E27FC236}">
                <a16:creationId xmlns:a16="http://schemas.microsoft.com/office/drawing/2014/main" id="{7DFC1A8C-217D-32CA-788D-E9D98587CD19}"/>
              </a:ext>
            </a:extLst>
          </p:cNvPr>
          <p:cNvSpPr>
            <a:spLocks noGrp="1"/>
          </p:cNvSpPr>
          <p:nvPr>
            <p:ph idx="1"/>
          </p:nvPr>
        </p:nvSpPr>
        <p:spPr>
          <a:xfrm>
            <a:off x="457200" y="1238865"/>
            <a:ext cx="8229600" cy="4322613"/>
          </a:xfrm>
        </p:spPr>
        <p:txBody>
          <a:bodyPr>
            <a:normAutofit/>
          </a:bodyPr>
          <a:lstStyle/>
          <a:p>
            <a:r>
              <a:rPr lang="en-GB">
                <a:latin typeface="Calibri" panose="020F0502020204030204" pitchFamily="34" charset="0"/>
                <a:cs typeface="Calibri" panose="020F0502020204030204" pitchFamily="34" charset="0"/>
              </a:rPr>
              <a:t>Summer 2006 </a:t>
            </a:r>
          </a:p>
          <a:p>
            <a:r>
              <a:rPr lang="en-GB" b="0" i="0">
                <a:solidFill>
                  <a:srgbClr val="000000"/>
                </a:solidFill>
                <a:effectLst/>
                <a:latin typeface="Calibri" panose="020F0502020204030204" pitchFamily="34" charset="0"/>
                <a:cs typeface="Calibri" panose="020F0502020204030204" pitchFamily="34" charset="0"/>
              </a:rPr>
              <a:t>surveillance operation between MI5 and the Metropolitan Police</a:t>
            </a:r>
          </a:p>
          <a:p>
            <a:r>
              <a:rPr lang="en-GB">
                <a:solidFill>
                  <a:srgbClr val="000000"/>
                </a:solidFill>
                <a:latin typeface="Calibri" panose="020F0502020204030204" pitchFamily="34" charset="0"/>
                <a:cs typeface="Calibri" panose="020F0502020204030204" pitchFamily="34" charset="0"/>
              </a:rPr>
              <a:t>ID</a:t>
            </a:r>
            <a:r>
              <a:rPr lang="en-GB" b="0" i="0">
                <a:solidFill>
                  <a:srgbClr val="000000"/>
                </a:solidFill>
                <a:effectLst/>
                <a:latin typeface="Calibri" panose="020F0502020204030204" pitchFamily="34" charset="0"/>
                <a:cs typeface="Calibri" panose="020F0502020204030204" pitchFamily="34" charset="0"/>
              </a:rPr>
              <a:t> potentially the most dangerous terrorist conspiracy in British history by Al Qaeda </a:t>
            </a:r>
          </a:p>
          <a:p>
            <a:r>
              <a:rPr lang="en-GB" b="0" i="0">
                <a:solidFill>
                  <a:srgbClr val="000000"/>
                </a:solidFill>
                <a:effectLst/>
                <a:latin typeface="Calibri" panose="020F0502020204030204" pitchFamily="34" charset="0"/>
                <a:cs typeface="Calibri" panose="020F0502020204030204" pitchFamily="34" charset="0"/>
              </a:rPr>
              <a:t>Suicide bombers were to board seven flights leaving Heathrow for North American cities during a three-hour period</a:t>
            </a:r>
            <a:endParaRPr lang="en-GB">
              <a:latin typeface="Calibri" panose="020F0502020204030204" pitchFamily="34" charset="0"/>
              <a:cs typeface="Calibri" panose="020F0502020204030204" pitchFamily="34" charset="0"/>
            </a:endParaRPr>
          </a:p>
        </p:txBody>
      </p:sp>
    </p:spTree>
    <p:extLst>
      <p:ext uri="{BB962C8B-B14F-4D97-AF65-F5344CB8AC3E}">
        <p14:creationId xmlns:p14="http://schemas.microsoft.com/office/powerpoint/2010/main" val="2884590203"/>
      </p:ext>
    </p:extLst>
  </p:cSld>
  <p:clrMapOvr>
    <a:masterClrMapping/>
  </p:clrMapOvr>
</p:sld>
</file>

<file path=ppt/slides/slide29.xml><?xml version="1.0" encoding="utf-8"?>
<p:sld xmlns:a="http://schemas.openxmlformats.org/drawingml/2006/main" xmlns:r="http://schemas.openxmlformats.org/officeDocument/2006/relationships" xmlns:p="http://schemas.openxmlformats.org/presentationml/2006/main">
  <p:cSld>
    <p:spTree>
      <p:nvGrpSpPr>
        <p:cNvPr id="1" name="">
          <a:extLst>
            <a:ext uri="{FF2B5EF4-FFF2-40B4-BE49-F238E27FC236}">
              <a16:creationId xmlns:a16="http://schemas.microsoft.com/office/drawing/2014/main" id="{88D1BEFE-E42E-FC51-4485-FC57481A38D8}"/>
            </a:ext>
          </a:extLst>
        </p:cNvPr>
        <p:cNvGrpSpPr/>
        <p:nvPr/>
      </p:nvGrpSpPr>
      <p:grpSpPr>
        <a:xfrm>
          <a:off x="0" y="0"/>
          <a:ext cx="0" cy="0"/>
          <a:chOff x="0" y="0"/>
          <a:chExt cx="0" cy="0"/>
        </a:xfrm>
      </p:grpSpPr>
      <p:sp>
        <p:nvSpPr>
          <p:cNvPr id="2" name="Title 1">
            <a:extLst>
              <a:ext uri="{FF2B5EF4-FFF2-40B4-BE49-F238E27FC236}">
                <a16:creationId xmlns:a16="http://schemas.microsoft.com/office/drawing/2014/main" id="{A3187086-B2EC-4BDD-F597-BD915304E109}"/>
              </a:ext>
            </a:extLst>
          </p:cNvPr>
          <p:cNvSpPr>
            <a:spLocks noGrp="1"/>
          </p:cNvSpPr>
          <p:nvPr>
            <p:ph type="title"/>
          </p:nvPr>
        </p:nvSpPr>
        <p:spPr>
          <a:xfrm>
            <a:off x="457200" y="274638"/>
            <a:ext cx="8229600" cy="1143000"/>
          </a:xfrm>
        </p:spPr>
        <p:txBody>
          <a:bodyPr anchor="ctr">
            <a:normAutofit/>
          </a:bodyPr>
          <a:lstStyle/>
          <a:p>
            <a:r>
              <a:rPr lang="en-GB"/>
              <a:t>The Results</a:t>
            </a:r>
          </a:p>
        </p:txBody>
      </p:sp>
      <p:pic>
        <p:nvPicPr>
          <p:cNvPr id="5" name="Content Placeholder 4">
            <a:extLst>
              <a:ext uri="{FF2B5EF4-FFF2-40B4-BE49-F238E27FC236}">
                <a16:creationId xmlns:a16="http://schemas.microsoft.com/office/drawing/2014/main" id="{4158BFAB-1C17-E9FA-DD74-EC5BC2A09481}"/>
              </a:ext>
            </a:extLst>
          </p:cNvPr>
          <p:cNvPicPr>
            <a:picLocks noGrp="1" noChangeAspect="1"/>
          </p:cNvPicPr>
          <p:nvPr>
            <p:ph idx="1"/>
          </p:nvPr>
        </p:nvPicPr>
        <p:blipFill>
          <a:blip r:embed="rId2"/>
          <a:stretch>
            <a:fillRect/>
          </a:stretch>
        </p:blipFill>
        <p:spPr>
          <a:xfrm>
            <a:off x="943897" y="1417638"/>
            <a:ext cx="7152968" cy="4099595"/>
          </a:xfrm>
          <a:noFill/>
        </p:spPr>
      </p:pic>
    </p:spTree>
    <p:extLst>
      <p:ext uri="{BB962C8B-B14F-4D97-AF65-F5344CB8AC3E}">
        <p14:creationId xmlns:p14="http://schemas.microsoft.com/office/powerpoint/2010/main" val="775651714"/>
      </p:ext>
    </p:extLst>
  </p:cSld>
  <p:clrMapOvr>
    <a:masterClrMapping/>
  </p:clrMapOvr>
</p:sld>
</file>

<file path=ppt/slides/slide3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DE43876-7D15-5F1D-02C6-C699CF6B4F44}"/>
              </a:ext>
            </a:extLst>
          </p:cNvPr>
          <p:cNvSpPr>
            <a:spLocks noGrp="1"/>
          </p:cNvSpPr>
          <p:nvPr>
            <p:ph type="title"/>
          </p:nvPr>
        </p:nvSpPr>
        <p:spPr>
          <a:xfrm>
            <a:off x="457200" y="274638"/>
            <a:ext cx="8229600" cy="433700"/>
          </a:xfrm>
        </p:spPr>
        <p:txBody>
          <a:bodyPr>
            <a:normAutofit fontScale="90000"/>
          </a:bodyPr>
          <a:lstStyle/>
          <a:p>
            <a:r>
              <a:rPr lang="en-GB" sz="3200" b="0" i="0">
                <a:solidFill>
                  <a:srgbClr val="000000"/>
                </a:solidFill>
                <a:effectLst/>
                <a:latin typeface="Titillium Web" panose="020F0502020204030204" pitchFamily="2" charset="0"/>
              </a:rPr>
              <a:t>Operation OVERT</a:t>
            </a:r>
            <a:endParaRPr lang="en-GB" sz="3200"/>
          </a:p>
        </p:txBody>
      </p:sp>
      <p:sp>
        <p:nvSpPr>
          <p:cNvPr id="3" name="Content Placeholder 2">
            <a:extLst>
              <a:ext uri="{FF2B5EF4-FFF2-40B4-BE49-F238E27FC236}">
                <a16:creationId xmlns:a16="http://schemas.microsoft.com/office/drawing/2014/main" id="{0E55AE8A-60E5-0238-8531-099E5F27E939}"/>
              </a:ext>
            </a:extLst>
          </p:cNvPr>
          <p:cNvSpPr>
            <a:spLocks noGrp="1"/>
          </p:cNvSpPr>
          <p:nvPr>
            <p:ph idx="1"/>
          </p:nvPr>
        </p:nvSpPr>
        <p:spPr>
          <a:xfrm>
            <a:off x="457200" y="1030310"/>
            <a:ext cx="8229600" cy="4486923"/>
          </a:xfrm>
        </p:spPr>
        <p:txBody>
          <a:bodyPr>
            <a:normAutofit/>
          </a:bodyPr>
          <a:lstStyle/>
          <a:p>
            <a:r>
              <a:rPr lang="en-GB" sz="2400" b="0" i="0">
                <a:solidFill>
                  <a:srgbClr val="202122"/>
                </a:solidFill>
                <a:effectLst/>
                <a:latin typeface="Arial" panose="020B0604020202020204" pitchFamily="34" charset="0"/>
              </a:rPr>
              <a:t>On 9th August 2006, British police arrested 24 people for questioning on possible terrorist offences </a:t>
            </a:r>
          </a:p>
          <a:p>
            <a:r>
              <a:rPr lang="en-GB" sz="2400" b="0" i="0">
                <a:solidFill>
                  <a:srgbClr val="202122"/>
                </a:solidFill>
                <a:effectLst/>
                <a:latin typeface="Arial" panose="020B0604020202020204" pitchFamily="34" charset="0"/>
              </a:rPr>
              <a:t>Police had been observing the plot evolve for months</a:t>
            </a:r>
          </a:p>
          <a:p>
            <a:r>
              <a:rPr lang="en-GB" sz="2400">
                <a:solidFill>
                  <a:srgbClr val="202122"/>
                </a:solidFill>
                <a:latin typeface="Arial" panose="020B0604020202020204" pitchFamily="34" charset="0"/>
              </a:rPr>
              <a:t>By 9</a:t>
            </a:r>
            <a:r>
              <a:rPr lang="en-GB" sz="2400" baseline="30000">
                <a:solidFill>
                  <a:srgbClr val="202122"/>
                </a:solidFill>
                <a:latin typeface="Arial" panose="020B0604020202020204" pitchFamily="34" charset="0"/>
              </a:rPr>
              <a:t>th</a:t>
            </a:r>
            <a:r>
              <a:rPr lang="en-GB" sz="2400">
                <a:solidFill>
                  <a:srgbClr val="202122"/>
                </a:solidFill>
                <a:latin typeface="Arial" panose="020B0604020202020204" pitchFamily="34" charset="0"/>
              </a:rPr>
              <a:t> Aug</a:t>
            </a:r>
            <a:r>
              <a:rPr lang="en-GB" sz="2400" b="0" i="0">
                <a:solidFill>
                  <a:srgbClr val="202122"/>
                </a:solidFill>
                <a:effectLst/>
                <a:latin typeface="Arial" panose="020B0604020202020204" pitchFamily="34" charset="0"/>
              </a:rPr>
              <a:t> the "investigation reached a critical point"</a:t>
            </a:r>
            <a:endParaRPr lang="en-GB" sz="2400">
              <a:solidFill>
                <a:srgbClr val="202122"/>
              </a:solidFill>
              <a:latin typeface="Arial" panose="020B0604020202020204" pitchFamily="34" charset="0"/>
            </a:endParaRPr>
          </a:p>
          <a:p>
            <a:r>
              <a:rPr lang="en-GB" sz="2400" b="0" i="0">
                <a:solidFill>
                  <a:srgbClr val="202122"/>
                </a:solidFill>
                <a:effectLst/>
                <a:latin typeface="Arial" panose="020B0604020202020204" pitchFamily="34" charset="0"/>
              </a:rPr>
              <a:t>69 searches of residences, businesses, vehicles and open spaces, which found possible bomb-making equipment</a:t>
            </a:r>
          </a:p>
          <a:p>
            <a:r>
              <a:rPr lang="en-GB" sz="2400">
                <a:solidFill>
                  <a:srgbClr val="202122"/>
                </a:solidFill>
                <a:latin typeface="Arial" panose="020B0604020202020204" pitchFamily="34" charset="0"/>
              </a:rPr>
              <a:t>200 mobile phones</a:t>
            </a:r>
          </a:p>
          <a:p>
            <a:r>
              <a:rPr lang="en-GB" sz="2400">
                <a:solidFill>
                  <a:srgbClr val="202122"/>
                </a:solidFill>
                <a:latin typeface="Arial" panose="020B0604020202020204" pitchFamily="34" charset="0"/>
              </a:rPr>
              <a:t>Info on plain flights and details</a:t>
            </a:r>
          </a:p>
          <a:p>
            <a:r>
              <a:rPr lang="en-GB" sz="2400">
                <a:solidFill>
                  <a:srgbClr val="202122"/>
                </a:solidFill>
                <a:latin typeface="Arial" panose="020B0604020202020204" pitchFamily="34" charset="0"/>
              </a:rPr>
              <a:t>400 computers</a:t>
            </a:r>
            <a:endParaRPr lang="en-GB" sz="2400"/>
          </a:p>
        </p:txBody>
      </p:sp>
    </p:spTree>
    <p:extLst>
      <p:ext uri="{BB962C8B-B14F-4D97-AF65-F5344CB8AC3E}">
        <p14:creationId xmlns:p14="http://schemas.microsoft.com/office/powerpoint/2010/main" val="3151285835"/>
      </p:ext>
    </p:extLst>
  </p:cSld>
  <p:clrMapOvr>
    <a:masterClrMapping/>
  </p:clrMapOvr>
</p:sld>
</file>

<file path=ppt/slides/slide3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574B518-1E7C-FA17-3320-FF0E7ECA497D}"/>
              </a:ext>
            </a:extLst>
          </p:cNvPr>
          <p:cNvSpPr>
            <a:spLocks noGrp="1"/>
          </p:cNvSpPr>
          <p:nvPr>
            <p:ph type="title"/>
          </p:nvPr>
        </p:nvSpPr>
        <p:spPr/>
        <p:txBody>
          <a:bodyPr/>
          <a:lstStyle/>
          <a:p>
            <a:r>
              <a:rPr lang="en-GB"/>
              <a:t>video</a:t>
            </a:r>
          </a:p>
        </p:txBody>
      </p:sp>
      <p:sp>
        <p:nvSpPr>
          <p:cNvPr id="3" name="Content Placeholder 2">
            <a:extLst>
              <a:ext uri="{FF2B5EF4-FFF2-40B4-BE49-F238E27FC236}">
                <a16:creationId xmlns:a16="http://schemas.microsoft.com/office/drawing/2014/main" id="{84A7CE68-252B-4071-D7D8-6400725FACF8}"/>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3143662963"/>
      </p:ext>
    </p:extLst>
  </p:cSld>
  <p:clrMapOvr>
    <a:masterClrMapping/>
  </p:clrMapOvr>
</p:sld>
</file>

<file path=ppt/slides/slide3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8686696-C8AF-33E4-763D-0B1225283C7F}"/>
              </a:ext>
            </a:extLst>
          </p:cNvPr>
          <p:cNvSpPr>
            <a:spLocks noGrp="1"/>
          </p:cNvSpPr>
          <p:nvPr>
            <p:ph type="title"/>
          </p:nvPr>
        </p:nvSpPr>
        <p:spPr/>
        <p:txBody>
          <a:bodyPr>
            <a:normAutofit fontScale="90000"/>
          </a:bodyPr>
          <a:lstStyle/>
          <a:p>
            <a:r>
              <a:rPr lang="en-GB"/>
              <a:t>Police National Search Centre (PNSC)</a:t>
            </a:r>
          </a:p>
        </p:txBody>
      </p:sp>
      <p:sp>
        <p:nvSpPr>
          <p:cNvPr id="3" name="Content Placeholder 2">
            <a:extLst>
              <a:ext uri="{FF2B5EF4-FFF2-40B4-BE49-F238E27FC236}">
                <a16:creationId xmlns:a16="http://schemas.microsoft.com/office/drawing/2014/main" id="{0C97B336-9249-B60B-EBB5-9A8B6D1FB976}"/>
              </a:ext>
            </a:extLst>
          </p:cNvPr>
          <p:cNvSpPr>
            <a:spLocks noGrp="1"/>
          </p:cNvSpPr>
          <p:nvPr>
            <p:ph idx="1"/>
          </p:nvPr>
        </p:nvSpPr>
        <p:spPr/>
        <p:txBody>
          <a:bodyPr>
            <a:normAutofit fontScale="92500" lnSpcReduction="10000"/>
          </a:bodyPr>
          <a:lstStyle/>
          <a:p>
            <a:pPr marL="0" indent="0">
              <a:buNone/>
            </a:pPr>
            <a:r>
              <a:rPr lang="en-GB"/>
              <a:t>Police National Search Centre (PNSC) is a world leader in counter terrorism search, missing person search and crime search.</a:t>
            </a:r>
          </a:p>
          <a:p>
            <a:pPr marL="0" indent="0">
              <a:buNone/>
            </a:pPr>
            <a:endParaRPr lang="en-GB"/>
          </a:p>
          <a:p>
            <a:pPr marL="0" indent="0">
              <a:buNone/>
            </a:pPr>
            <a:r>
              <a:rPr lang="en-GB"/>
              <a:t>Based at our Ryton site, it was set up after the Brighton bomb attack at the Conservative party conference in 1984 and has delivered specialist licensed search training since 1985.</a:t>
            </a:r>
          </a:p>
        </p:txBody>
      </p:sp>
    </p:spTree>
    <p:extLst>
      <p:ext uri="{BB962C8B-B14F-4D97-AF65-F5344CB8AC3E}">
        <p14:creationId xmlns:p14="http://schemas.microsoft.com/office/powerpoint/2010/main" val="3773360854"/>
      </p:ext>
    </p:extLst>
  </p:cSld>
  <p:clrMapOvr>
    <a:masterClrMapping/>
  </p:clrMapOvr>
</p:sld>
</file>

<file path=ppt/slides/slide3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TextBox 2">
            <a:extLst>
              <a:ext uri="{FF2B5EF4-FFF2-40B4-BE49-F238E27FC236}">
                <a16:creationId xmlns:a16="http://schemas.microsoft.com/office/drawing/2014/main" id="{F09B7A76-0084-70A1-B776-B3FF147505E5}"/>
              </a:ext>
            </a:extLst>
          </p:cNvPr>
          <p:cNvSpPr txBox="1"/>
          <p:nvPr/>
        </p:nvSpPr>
        <p:spPr>
          <a:xfrm>
            <a:off x="2383972" y="2374064"/>
            <a:ext cx="4572000" cy="923330"/>
          </a:xfrm>
          <a:prstGeom prst="rect">
            <a:avLst/>
          </a:prstGeom>
          <a:noFill/>
        </p:spPr>
        <p:txBody>
          <a:bodyPr wrap="square">
            <a:spAutoFit/>
          </a:bodyPr>
          <a:lstStyle/>
          <a:p>
            <a:r>
              <a:rPr lang="en-GB">
                <a:hlinkClick r:id="rId3"/>
              </a:rPr>
              <a:t>Preparing for the Coronation | What does the Police National Search Centre do? - YouTube</a:t>
            </a:r>
            <a:endParaRPr lang="en-GB"/>
          </a:p>
        </p:txBody>
      </p:sp>
    </p:spTree>
    <p:extLst>
      <p:ext uri="{BB962C8B-B14F-4D97-AF65-F5344CB8AC3E}">
        <p14:creationId xmlns:p14="http://schemas.microsoft.com/office/powerpoint/2010/main" val="770748586"/>
      </p:ext>
    </p:extLst>
  </p:cSld>
  <p:clrMapOvr>
    <a:masterClrMapping/>
  </p:clrMapOvr>
</p:sld>
</file>

<file path=ppt/slides/slide3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extBox 1">
            <a:extLst>
              <a:ext uri="{FF2B5EF4-FFF2-40B4-BE49-F238E27FC236}">
                <a16:creationId xmlns:a16="http://schemas.microsoft.com/office/drawing/2014/main" id="{700C53BD-105A-FFD7-0471-08306182C7BC}"/>
              </a:ext>
            </a:extLst>
          </p:cNvPr>
          <p:cNvSpPr txBox="1"/>
          <p:nvPr/>
        </p:nvSpPr>
        <p:spPr>
          <a:xfrm>
            <a:off x="1159328" y="2166257"/>
            <a:ext cx="7739743" cy="830997"/>
          </a:xfrm>
          <a:prstGeom prst="rect">
            <a:avLst/>
          </a:prstGeom>
          <a:noFill/>
        </p:spPr>
        <p:txBody>
          <a:bodyPr wrap="square" rtlCol="0">
            <a:spAutoFit/>
          </a:bodyPr>
          <a:lstStyle/>
          <a:p>
            <a:r>
              <a:rPr lang="en-GB" sz="4800"/>
              <a:t>Counter Terrorism Policing  </a:t>
            </a:r>
          </a:p>
        </p:txBody>
      </p:sp>
    </p:spTree>
    <p:extLst>
      <p:ext uri="{BB962C8B-B14F-4D97-AF65-F5344CB8AC3E}">
        <p14:creationId xmlns:p14="http://schemas.microsoft.com/office/powerpoint/2010/main" val="1003286736"/>
      </p:ext>
    </p:extLst>
  </p:cSld>
  <p:clrMapOvr>
    <a:masterClrMapping/>
  </p:clrMapOvr>
</p:sld>
</file>

<file path=ppt/slides/slide3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3" name="Content Placeholder 2">
            <a:extLst>
              <a:ext uri="{FF2B5EF4-FFF2-40B4-BE49-F238E27FC236}">
                <a16:creationId xmlns:a16="http://schemas.microsoft.com/office/drawing/2014/main" id="{1AEB6066-3573-5DDB-8353-D40120B3DD81}"/>
              </a:ext>
            </a:extLst>
          </p:cNvPr>
          <p:cNvSpPr>
            <a:spLocks noGrp="1"/>
          </p:cNvSpPr>
          <p:nvPr>
            <p:ph idx="1"/>
          </p:nvPr>
        </p:nvSpPr>
        <p:spPr>
          <a:xfrm>
            <a:off x="1170214" y="604157"/>
            <a:ext cx="8229600" cy="3917032"/>
          </a:xfrm>
        </p:spPr>
        <p:txBody>
          <a:bodyPr/>
          <a:lstStyle/>
          <a:p>
            <a:pPr marL="0" indent="0">
              <a:buNone/>
            </a:pPr>
            <a:r>
              <a:rPr lang="en-GB"/>
              <a:t>What is Counter Terrorism Policing? </a:t>
            </a:r>
          </a:p>
        </p:txBody>
      </p:sp>
      <p:sp>
        <p:nvSpPr>
          <p:cNvPr id="5" name="TextBox 4">
            <a:extLst>
              <a:ext uri="{FF2B5EF4-FFF2-40B4-BE49-F238E27FC236}">
                <a16:creationId xmlns:a16="http://schemas.microsoft.com/office/drawing/2014/main" id="{CF0085B2-DBE2-F249-0F26-A0E9D86BA9C3}"/>
              </a:ext>
            </a:extLst>
          </p:cNvPr>
          <p:cNvSpPr txBox="1"/>
          <p:nvPr/>
        </p:nvSpPr>
        <p:spPr>
          <a:xfrm>
            <a:off x="762000" y="2426651"/>
            <a:ext cx="7870372" cy="923330"/>
          </a:xfrm>
          <a:prstGeom prst="rect">
            <a:avLst/>
          </a:prstGeom>
          <a:noFill/>
        </p:spPr>
        <p:txBody>
          <a:bodyPr wrap="square">
            <a:spAutoFit/>
          </a:bodyPr>
          <a:lstStyle/>
          <a:p>
            <a:r>
              <a:rPr lang="en-GB"/>
              <a:t>Counter Terrorism Policing is a collaboration of UK police forces working with the UK intelligence community to help protect the public and our national security by preventing, deterring, and investigating terrorist activity.</a:t>
            </a:r>
          </a:p>
        </p:txBody>
      </p:sp>
    </p:spTree>
    <p:extLst>
      <p:ext uri="{BB962C8B-B14F-4D97-AF65-F5344CB8AC3E}">
        <p14:creationId xmlns:p14="http://schemas.microsoft.com/office/powerpoint/2010/main" val="4221415193"/>
      </p:ext>
    </p:extLst>
  </p:cSld>
  <p:clrMapOvr>
    <a:masterClrMapping/>
  </p:clrMapOvr>
  <p:timing>
    <p:tnLst>
      <p:par>
        <p:cTn id="1" dur="indefinite" restart="never" nodeType="tmRoot">
          <p:childTnLst>
            <p:seq concurrent="1" nextAc="seek">
              <p:cTn id="2" dur="indefinite" nodeType="mainSeq">
                <p:childTnLst>
                  <p:par>
                    <p:cTn id="3" fill="hold">
                      <p:stCondLst>
                        <p:cond delay="indefinite"/>
                      </p:stCondLst>
                      <p:childTnLst>
                        <p:par>
                          <p:cTn id="4" fill="hold">
                            <p:stCondLst>
                              <p:cond delay="0"/>
                            </p:stCondLst>
                            <p:childTnLst>
                              <p:par>
                                <p:cTn id="5" presetID="1" presetClass="entr" presetSubtype="0" fill="hold" nodeType="clickEffect">
                                  <p:stCondLst>
                                    <p:cond delay="0"/>
                                  </p:stCondLst>
                                  <p:childTnLst>
                                    <p:set>
                                      <p:cBhvr>
                                        <p:cTn id="6" dur="1" fill="hold">
                                          <p:stCondLst>
                                            <p:cond delay="0"/>
                                          </p:stCondLst>
                                        </p:cTn>
                                        <p:tgtEl>
                                          <p:spTgt spid="5">
                                            <p:txEl>
                                              <p:pRg st="0" end="0"/>
                                            </p:txEl>
                                          </p:spTgt>
                                        </p:tgtEl>
                                        <p:attrNameLst>
                                          <p:attrName>style.visibility</p:attrName>
                                        </p:attrNameLst>
                                      </p:cBhvr>
                                      <p:to>
                                        <p:strVal val="visible"/>
                                      </p:to>
                                    </p:se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7D80189-076A-B8F0-377A-35C271771D73}"/>
              </a:ext>
            </a:extLst>
          </p:cNvPr>
          <p:cNvSpPr>
            <a:spLocks noGrp="1"/>
          </p:cNvSpPr>
          <p:nvPr>
            <p:ph type="title"/>
          </p:nvPr>
        </p:nvSpPr>
        <p:spPr/>
        <p:txBody>
          <a:bodyPr/>
          <a:lstStyle/>
          <a:p>
            <a:r>
              <a:rPr lang="en-GB"/>
              <a:t>PREVENT</a:t>
            </a:r>
          </a:p>
        </p:txBody>
      </p:sp>
      <p:sp>
        <p:nvSpPr>
          <p:cNvPr id="3" name="Content Placeholder 2">
            <a:extLst>
              <a:ext uri="{FF2B5EF4-FFF2-40B4-BE49-F238E27FC236}">
                <a16:creationId xmlns:a16="http://schemas.microsoft.com/office/drawing/2014/main" id="{4FA2EF26-F726-0F7C-C16B-01748DDBDC8D}"/>
              </a:ext>
            </a:extLst>
          </p:cNvPr>
          <p:cNvSpPr>
            <a:spLocks noGrp="1"/>
          </p:cNvSpPr>
          <p:nvPr>
            <p:ph idx="1"/>
          </p:nvPr>
        </p:nvSpPr>
        <p:spPr/>
        <p:txBody>
          <a:bodyPr vert="horz" lIns="91440" tIns="45720" rIns="91440" bIns="45720" rtlCol="0" anchor="t">
            <a:normAutofit/>
          </a:bodyPr>
          <a:lstStyle/>
          <a:p>
            <a:pPr>
              <a:spcBef>
                <a:spcPts val="0"/>
              </a:spcBef>
            </a:pPr>
            <a:r>
              <a:rPr lang="en-GB" sz="1800" b="1">
                <a:latin typeface="Segoe UI"/>
                <a:cs typeface="Segoe UI"/>
              </a:rPr>
              <a:t>P</a:t>
            </a:r>
            <a:r>
              <a:rPr lang="en-GB" sz="1800">
                <a:latin typeface="Segoe UI"/>
                <a:cs typeface="Segoe UI"/>
              </a:rPr>
              <a:t>revent – Prevent vulnerable people from being drawn into Terrorism  </a:t>
            </a:r>
            <a:endParaRPr lang="en-US" sz="1800">
              <a:solidFill>
                <a:srgbClr val="808080"/>
              </a:solidFill>
              <a:latin typeface="Segoe UI"/>
              <a:cs typeface="Segoe UI"/>
            </a:endParaRPr>
          </a:p>
          <a:p>
            <a:pPr>
              <a:spcBef>
                <a:spcPts val="0"/>
              </a:spcBef>
            </a:pPr>
            <a:endParaRPr lang="en-GB" sz="1800">
              <a:solidFill>
                <a:srgbClr val="808080"/>
              </a:solidFill>
              <a:latin typeface="Segoe UI"/>
              <a:cs typeface="Segoe UI"/>
            </a:endParaRPr>
          </a:p>
          <a:p>
            <a:pPr>
              <a:spcBef>
                <a:spcPts val="0"/>
              </a:spcBef>
            </a:pPr>
            <a:r>
              <a:rPr lang="en-GB" sz="1800" b="1">
                <a:latin typeface="Segoe UI"/>
                <a:cs typeface="Segoe UI"/>
              </a:rPr>
              <a:t>P</a:t>
            </a:r>
            <a:r>
              <a:rPr lang="en-GB" sz="1800">
                <a:latin typeface="Segoe UI"/>
                <a:cs typeface="Segoe UI"/>
              </a:rPr>
              <a:t>ursue – Pursue terrorists and bring them to justice</a:t>
            </a:r>
            <a:endParaRPr lang="en-US" sz="1800">
              <a:solidFill>
                <a:srgbClr val="808080"/>
              </a:solidFill>
              <a:latin typeface="Segoe UI"/>
              <a:cs typeface="Segoe UI"/>
            </a:endParaRPr>
          </a:p>
          <a:p>
            <a:pPr>
              <a:spcBef>
                <a:spcPts val="0"/>
              </a:spcBef>
            </a:pPr>
            <a:endParaRPr lang="en-GB" sz="1800">
              <a:solidFill>
                <a:srgbClr val="808080"/>
              </a:solidFill>
              <a:latin typeface="Segoe UI"/>
              <a:cs typeface="Segoe UI"/>
            </a:endParaRPr>
          </a:p>
          <a:p>
            <a:pPr>
              <a:spcBef>
                <a:spcPts val="0"/>
              </a:spcBef>
            </a:pPr>
            <a:r>
              <a:rPr lang="en-GB" sz="1800" b="1">
                <a:latin typeface="Segoe UI"/>
                <a:cs typeface="Segoe UI"/>
              </a:rPr>
              <a:t>P</a:t>
            </a:r>
            <a:r>
              <a:rPr lang="en-GB" sz="1800">
                <a:latin typeface="Segoe UI"/>
                <a:cs typeface="Segoe UI"/>
              </a:rPr>
              <a:t>rotect – Protect public and places from terrorist attacks</a:t>
            </a:r>
            <a:endParaRPr lang="en-US" sz="1800">
              <a:solidFill>
                <a:srgbClr val="808080"/>
              </a:solidFill>
              <a:latin typeface="Segoe UI"/>
              <a:cs typeface="Segoe UI"/>
            </a:endParaRPr>
          </a:p>
          <a:p>
            <a:pPr>
              <a:spcBef>
                <a:spcPts val="0"/>
              </a:spcBef>
            </a:pPr>
            <a:endParaRPr lang="en-GB" sz="1800">
              <a:solidFill>
                <a:srgbClr val="808080"/>
              </a:solidFill>
              <a:latin typeface="Segoe UI"/>
              <a:cs typeface="Segoe UI"/>
            </a:endParaRPr>
          </a:p>
          <a:p>
            <a:pPr>
              <a:spcBef>
                <a:spcPts val="0"/>
              </a:spcBef>
            </a:pPr>
            <a:r>
              <a:rPr lang="en-GB" sz="1800" b="1">
                <a:latin typeface="Segoe UI"/>
                <a:cs typeface="Segoe UI"/>
              </a:rPr>
              <a:t>P</a:t>
            </a:r>
            <a:r>
              <a:rPr lang="en-GB" sz="1800">
                <a:latin typeface="Segoe UI"/>
                <a:cs typeface="Segoe UI"/>
              </a:rPr>
              <a:t>repare – Prepare to respond to attacks and reduce their impact </a:t>
            </a:r>
            <a:endParaRPr lang="en-US" sz="1800">
              <a:solidFill>
                <a:srgbClr val="808080"/>
              </a:solidFill>
              <a:latin typeface="Segoe UI"/>
              <a:cs typeface="Segoe UI"/>
            </a:endParaRPr>
          </a:p>
          <a:p>
            <a:endParaRPr lang="en-GB"/>
          </a:p>
        </p:txBody>
      </p:sp>
    </p:spTree>
    <p:extLst>
      <p:ext uri="{BB962C8B-B14F-4D97-AF65-F5344CB8AC3E}">
        <p14:creationId xmlns:p14="http://schemas.microsoft.com/office/powerpoint/2010/main" val="2370056547"/>
      </p:ext>
    </p:extLst>
  </p:cSld>
  <p:clrMapOvr>
    <a:masterClrMapping/>
  </p:clrMapOvr>
</p:sld>
</file>

<file path=ppt/slides/slide3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E504FE4-BA30-01E1-8182-BEC8700C8E91}"/>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60070AEF-ECD3-28B4-8874-41252F62DE8D}"/>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196992058"/>
      </p:ext>
    </p:extLst>
  </p:cSld>
  <p:clrMapOvr>
    <a:masterClrMapping/>
  </p:clrMapOvr>
</p:sld>
</file>

<file path=ppt/slides/slide38.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F54D6A2E-A270-45EA-ABB7-EA4B63A7060D}"/>
              </a:ext>
            </a:extLst>
          </p:cNvPr>
          <p:cNvSpPr>
            <a:spLocks noGrp="1"/>
          </p:cNvSpPr>
          <p:nvPr>
            <p:ph type="title"/>
          </p:nvPr>
        </p:nvSpPr>
        <p:spPr>
          <a:xfrm>
            <a:off x="4570579" y="1459467"/>
            <a:ext cx="3719105" cy="759859"/>
          </a:xfrm>
        </p:spPr>
        <p:txBody>
          <a:bodyPr vert="horz" lIns="68580" tIns="34290" rIns="68580" bIns="34290" rtlCol="0" anchor="ctr">
            <a:normAutofit/>
          </a:bodyPr>
          <a:lstStyle/>
          <a:p>
            <a:pPr algn="ctr"/>
            <a:r>
              <a:rPr lang="en-US">
                <a:solidFill>
                  <a:srgbClr val="000000"/>
                </a:solidFill>
              </a:rPr>
              <a:t>Terrorism</a:t>
            </a:r>
            <a:endParaRPr lang="en-US"/>
          </a:p>
        </p:txBody>
      </p:sp>
      <p:pic>
        <p:nvPicPr>
          <p:cNvPr id="5" name="Content Placeholder 4">
            <a:extLst>
              <a:ext uri="{FF2B5EF4-FFF2-40B4-BE49-F238E27FC236}">
                <a16:creationId xmlns:a16="http://schemas.microsoft.com/office/drawing/2014/main" id="{9CA5D34D-78AB-4BF1-8FCA-9E98EDAAFC59}"/>
              </a:ext>
            </a:extLst>
          </p:cNvPr>
          <p:cNvPicPr>
            <a:picLocks noGrp="1" noChangeAspect="1"/>
          </p:cNvPicPr>
          <p:nvPr>
            <p:ph sz="half" idx="2"/>
          </p:nvPr>
        </p:nvPicPr>
        <p:blipFill rotWithShape="1">
          <a:blip r:embed="rId3">
            <a:alphaModFix/>
          </a:blip>
          <a:srcRect l="27969" r="19244" b="1"/>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0A5BE0C-2962-4EAC-8403-CD09F7490EFB}"/>
              </a:ext>
            </a:extLst>
          </p:cNvPr>
          <p:cNvSpPr>
            <a:spLocks noGrp="1"/>
          </p:cNvSpPr>
          <p:nvPr>
            <p:ph sz="half" idx="1"/>
          </p:nvPr>
        </p:nvSpPr>
        <p:spPr>
          <a:xfrm>
            <a:off x="4567930" y="2213437"/>
            <a:ext cx="3733184" cy="3879655"/>
          </a:xfrm>
        </p:spPr>
        <p:txBody>
          <a:bodyPr vert="horz" lIns="68580" tIns="34290" rIns="68580" bIns="34290" rtlCol="0" anchor="ctr">
            <a:noAutofit/>
          </a:bodyPr>
          <a:lstStyle/>
          <a:p>
            <a:pPr marL="0" indent="0" algn="ctr">
              <a:buNone/>
            </a:pPr>
            <a:r>
              <a:rPr lang="en-US" sz="2400">
                <a:solidFill>
                  <a:srgbClr val="000000"/>
                </a:solidFill>
              </a:rPr>
              <a:t>Terrorism has been described as mindless or senseless or irrational violence, however none of these terms is accurate, there is a theory behind terrorism and often the theory proves to be successful. </a:t>
            </a:r>
          </a:p>
          <a:p>
            <a:endParaRPr lang="en-US" sz="2400">
              <a:solidFill>
                <a:srgbClr val="000000"/>
              </a:solidFill>
            </a:endParaRPr>
          </a:p>
        </p:txBody>
      </p:sp>
    </p:spTree>
    <p:extLst>
      <p:ext uri="{BB962C8B-B14F-4D97-AF65-F5344CB8AC3E}">
        <p14:creationId xmlns:p14="http://schemas.microsoft.com/office/powerpoint/2010/main" val="42169803"/>
      </p:ext>
    </p:extLst>
  </p:cSld>
  <p:clrMapOvr>
    <a:masterClrMapping/>
  </p:clrMapOvr>
</p:sld>
</file>

<file path=ppt/slides/slide39.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D40F3B4-AF97-4C4F-A888-DF1F5762C77B}"/>
              </a:ext>
            </a:extLst>
          </p:cNvPr>
          <p:cNvSpPr>
            <a:spLocks noGrp="1"/>
          </p:cNvSpPr>
          <p:nvPr>
            <p:ph type="title"/>
          </p:nvPr>
        </p:nvSpPr>
        <p:spPr>
          <a:xfrm>
            <a:off x="4567931" y="504657"/>
            <a:ext cx="3733482" cy="1104915"/>
          </a:xfrm>
        </p:spPr>
        <p:txBody>
          <a:bodyPr vert="horz" lIns="68580" tIns="34290" rIns="68580" bIns="34290" rtlCol="0" anchor="ctr">
            <a:normAutofit fontScale="90000"/>
          </a:bodyPr>
          <a:lstStyle/>
          <a:p>
            <a:pPr algn="ctr"/>
            <a:r>
              <a:rPr lang="en-US">
                <a:solidFill>
                  <a:srgbClr val="000000"/>
                </a:solidFill>
              </a:rPr>
              <a:t>Planning terrorist attacks</a:t>
            </a:r>
          </a:p>
        </p:txBody>
      </p:sp>
      <p:pic>
        <p:nvPicPr>
          <p:cNvPr id="5" name="Content Placeholder 4">
            <a:extLst>
              <a:ext uri="{FF2B5EF4-FFF2-40B4-BE49-F238E27FC236}">
                <a16:creationId xmlns:a16="http://schemas.microsoft.com/office/drawing/2014/main" id="{07266595-4E9C-4434-AADC-0016B0E36A93}"/>
              </a:ext>
            </a:extLst>
          </p:cNvPr>
          <p:cNvPicPr>
            <a:picLocks noGrp="1" noChangeAspect="1"/>
          </p:cNvPicPr>
          <p:nvPr>
            <p:ph sz="half" idx="2"/>
          </p:nvPr>
        </p:nvPicPr>
        <p:blipFill rotWithShape="1">
          <a:blip r:embed="rId3">
            <a:alphaModFix/>
          </a:blip>
          <a:srcRect r="4209" b="3"/>
          <a:stretch/>
        </p:blipFill>
        <p:spPr>
          <a:xfrm>
            <a:off x="15" y="1537673"/>
            <a:ext cx="3599762"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BB947144-D7CA-4083-B3DB-B7F31882CF2B}"/>
              </a:ext>
            </a:extLst>
          </p:cNvPr>
          <p:cNvSpPr>
            <a:spLocks noGrp="1"/>
          </p:cNvSpPr>
          <p:nvPr>
            <p:ph sz="half" idx="1"/>
          </p:nvPr>
        </p:nvSpPr>
        <p:spPr>
          <a:xfrm>
            <a:off x="4567930" y="1854003"/>
            <a:ext cx="3733184" cy="4497881"/>
          </a:xfrm>
        </p:spPr>
        <p:txBody>
          <a:bodyPr vert="horz" lIns="68580" tIns="34290" rIns="68580" bIns="34290" rtlCol="0" anchor="ctr">
            <a:normAutofit lnSpcReduction="10000"/>
          </a:bodyPr>
          <a:lstStyle/>
          <a:p>
            <a:pPr marL="0" indent="0" algn="ctr">
              <a:lnSpc>
                <a:spcPct val="100000"/>
              </a:lnSpc>
              <a:buNone/>
            </a:pPr>
            <a:r>
              <a:rPr lang="en-US">
                <a:solidFill>
                  <a:srgbClr val="000000"/>
                </a:solidFill>
              </a:rPr>
              <a:t>All terrorist attacks are planned to some extent though the planning phase might take minutes, hours, months or indeed years. </a:t>
            </a:r>
          </a:p>
          <a:p>
            <a:pPr marL="0" indent="0" algn="ctr">
              <a:lnSpc>
                <a:spcPct val="100000"/>
              </a:lnSpc>
              <a:buNone/>
            </a:pPr>
            <a:r>
              <a:rPr lang="en-US">
                <a:solidFill>
                  <a:srgbClr val="000000"/>
                </a:solidFill>
              </a:rPr>
              <a:t>Tactics are planned to fit within the group’s strategic aims at the time. </a:t>
            </a:r>
          </a:p>
        </p:txBody>
      </p:sp>
    </p:spTree>
    <p:extLst>
      <p:ext uri="{BB962C8B-B14F-4D97-AF65-F5344CB8AC3E}">
        <p14:creationId xmlns:p14="http://schemas.microsoft.com/office/powerpoint/2010/main" val="2123505051"/>
      </p:ext>
    </p:extLst>
  </p:cSld>
  <p:clrMapOvr>
    <a:masterClrMapping/>
  </p:clrMapOvr>
</p:sld>
</file>

<file path=ppt/slides/slide4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5653A1-0FA0-4309-BD68-11A55D492FDF}"/>
              </a:ext>
            </a:extLst>
          </p:cNvPr>
          <p:cNvSpPr>
            <a:spLocks noGrp="1"/>
          </p:cNvSpPr>
          <p:nvPr>
            <p:ph type="title"/>
          </p:nvPr>
        </p:nvSpPr>
        <p:spPr>
          <a:xfrm>
            <a:off x="4567632" y="409307"/>
            <a:ext cx="3733482" cy="2082037"/>
          </a:xfrm>
        </p:spPr>
        <p:txBody>
          <a:bodyPr vert="horz" lIns="68580" tIns="34290" rIns="68580" bIns="34290" rtlCol="0" anchor="ctr">
            <a:normAutofit fontScale="90000"/>
          </a:bodyPr>
          <a:lstStyle/>
          <a:p>
            <a:r>
              <a:rPr lang="en-US" sz="2325" b="1" u="sng">
                <a:solidFill>
                  <a:srgbClr val="000000"/>
                </a:solidFill>
              </a:rPr>
              <a:t>Strategy</a:t>
            </a:r>
            <a:br>
              <a:rPr lang="en-US" sz="2325" b="1" u="sng">
                <a:solidFill>
                  <a:srgbClr val="000000"/>
                </a:solidFill>
              </a:rPr>
            </a:br>
            <a:br>
              <a:rPr lang="en-US" sz="2325">
                <a:solidFill>
                  <a:srgbClr val="000000"/>
                </a:solidFill>
              </a:rPr>
            </a:br>
            <a:r>
              <a:rPr lang="en-US" sz="2325">
                <a:solidFill>
                  <a:srgbClr val="000000"/>
                </a:solidFill>
              </a:rPr>
              <a:t>Produce perception of Success of campaign  </a:t>
            </a:r>
            <a:br>
              <a:rPr lang="en-US" sz="2325">
                <a:solidFill>
                  <a:srgbClr val="000000"/>
                </a:solidFill>
              </a:rPr>
            </a:br>
            <a:br>
              <a:rPr lang="en-US" sz="2325">
                <a:solidFill>
                  <a:srgbClr val="000000"/>
                </a:solidFill>
              </a:rPr>
            </a:br>
            <a:r>
              <a:rPr lang="en-US" sz="2325">
                <a:solidFill>
                  <a:srgbClr val="000000"/>
                </a:solidFill>
              </a:rPr>
              <a:t>4 x Elements</a:t>
            </a:r>
          </a:p>
        </p:txBody>
      </p:sp>
      <p:pic>
        <p:nvPicPr>
          <p:cNvPr id="5" name="Content Placeholder 4">
            <a:extLst>
              <a:ext uri="{FF2B5EF4-FFF2-40B4-BE49-F238E27FC236}">
                <a16:creationId xmlns:a16="http://schemas.microsoft.com/office/drawing/2014/main" id="{809B301C-D80E-44C5-A62C-60D8C3ABBBEB}"/>
              </a:ext>
            </a:extLst>
          </p:cNvPr>
          <p:cNvPicPr>
            <a:picLocks noGrp="1" noChangeAspect="1"/>
          </p:cNvPicPr>
          <p:nvPr>
            <p:ph sz="half" idx="2"/>
          </p:nvPr>
        </p:nvPicPr>
        <p:blipFill rotWithShape="1">
          <a:blip r:embed="rId3">
            <a:alphaModFix/>
          </a:blip>
          <a:srcRect l="24319" r="11191" b="2"/>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7E62F393-0BEC-4F0E-88CD-6456BE8DDEB4}"/>
              </a:ext>
            </a:extLst>
          </p:cNvPr>
          <p:cNvSpPr>
            <a:spLocks noGrp="1"/>
          </p:cNvSpPr>
          <p:nvPr>
            <p:ph sz="half" idx="1"/>
          </p:nvPr>
        </p:nvSpPr>
        <p:spPr>
          <a:xfrm>
            <a:off x="4567930" y="2497153"/>
            <a:ext cx="3733184" cy="3088900"/>
          </a:xfrm>
        </p:spPr>
        <p:txBody>
          <a:bodyPr vert="horz" lIns="68580" tIns="34290" rIns="68580" bIns="34290" rtlCol="0" anchor="ctr">
            <a:normAutofit/>
          </a:bodyPr>
          <a:lstStyle/>
          <a:p>
            <a:pPr marL="0" indent="0">
              <a:buNone/>
            </a:pPr>
            <a:r>
              <a:rPr lang="en-US" sz="1800" b="1">
                <a:solidFill>
                  <a:srgbClr val="000000"/>
                </a:solidFill>
              </a:rPr>
              <a:t>1. Provocation</a:t>
            </a:r>
          </a:p>
          <a:p>
            <a:pPr marL="0"/>
            <a:r>
              <a:rPr lang="en-US" sz="1800">
                <a:solidFill>
                  <a:srgbClr val="000000"/>
                </a:solidFill>
              </a:rPr>
              <a:t>The action carried out is intended to draw a strong reaction from the state. </a:t>
            </a:r>
          </a:p>
          <a:p>
            <a:pPr marL="0"/>
            <a:r>
              <a:rPr lang="en-US" sz="1800">
                <a:solidFill>
                  <a:srgbClr val="000000"/>
                </a:solidFill>
              </a:rPr>
              <a:t>e.g. The state introduce new legislation or police powers,</a:t>
            </a:r>
          </a:p>
          <a:p>
            <a:pPr marL="0"/>
            <a:r>
              <a:rPr lang="en-US" sz="1800">
                <a:solidFill>
                  <a:srgbClr val="000000"/>
                </a:solidFill>
              </a:rPr>
              <a:t>As the violence increases there is a military response and use of ‘emergency powers’. </a:t>
            </a:r>
          </a:p>
        </p:txBody>
      </p:sp>
    </p:spTree>
    <p:extLst>
      <p:ext uri="{BB962C8B-B14F-4D97-AF65-F5344CB8AC3E}">
        <p14:creationId xmlns:p14="http://schemas.microsoft.com/office/powerpoint/2010/main" val="1438132119"/>
      </p:ext>
    </p:extLst>
  </p:cSld>
  <p:clrMapOvr>
    <a:masterClrMapping/>
  </p:clrMapOvr>
</p:sld>
</file>

<file path=ppt/slides/slide4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3FB2FEC-9118-4645-919E-6125FCB0FCE6}"/>
              </a:ext>
            </a:extLst>
          </p:cNvPr>
          <p:cNvSpPr>
            <a:spLocks noGrp="1"/>
          </p:cNvSpPr>
          <p:nvPr>
            <p:ph type="title"/>
          </p:nvPr>
        </p:nvSpPr>
        <p:spPr>
          <a:xfrm>
            <a:off x="4570579" y="1459467"/>
            <a:ext cx="3733482" cy="1214045"/>
          </a:xfrm>
        </p:spPr>
        <p:txBody>
          <a:bodyPr vert="horz" lIns="68580" tIns="34290" rIns="68580" bIns="34290" rtlCol="0" anchor="ctr">
            <a:noAutofit/>
          </a:bodyPr>
          <a:lstStyle/>
          <a:p>
            <a:r>
              <a:rPr lang="en-US" sz="2100" b="1" u="sng">
                <a:solidFill>
                  <a:srgbClr val="000000"/>
                </a:solidFill>
              </a:rPr>
              <a:t>Strategy</a:t>
            </a:r>
            <a:br>
              <a:rPr lang="en-US" sz="2100" b="1" u="sng">
                <a:solidFill>
                  <a:srgbClr val="000000"/>
                </a:solidFill>
              </a:rPr>
            </a:br>
            <a:br>
              <a:rPr lang="en-US" sz="2100">
                <a:solidFill>
                  <a:srgbClr val="000000"/>
                </a:solidFill>
              </a:rPr>
            </a:br>
            <a:r>
              <a:rPr lang="en-US" sz="2100">
                <a:solidFill>
                  <a:srgbClr val="000000"/>
                </a:solidFill>
              </a:rPr>
              <a:t>Produce perception of Success of campaign  </a:t>
            </a:r>
            <a:br>
              <a:rPr lang="en-US" sz="2100">
                <a:solidFill>
                  <a:srgbClr val="000000"/>
                </a:solidFill>
              </a:rPr>
            </a:br>
            <a:br>
              <a:rPr lang="en-US" sz="2100">
                <a:solidFill>
                  <a:srgbClr val="000000"/>
                </a:solidFill>
              </a:rPr>
            </a:br>
            <a:endParaRPr lang="en-US" sz="2100">
              <a:solidFill>
                <a:srgbClr val="000000"/>
              </a:solidFill>
            </a:endParaRPr>
          </a:p>
        </p:txBody>
      </p:sp>
      <p:pic>
        <p:nvPicPr>
          <p:cNvPr id="5" name="Content Placeholder 4">
            <a:extLst>
              <a:ext uri="{FF2B5EF4-FFF2-40B4-BE49-F238E27FC236}">
                <a16:creationId xmlns:a16="http://schemas.microsoft.com/office/drawing/2014/main" id="{A4A46C56-CE74-4BBD-BA7F-FB8DB4CEA1ED}"/>
              </a:ext>
            </a:extLst>
          </p:cNvPr>
          <p:cNvPicPr>
            <a:picLocks noGrp="1" noChangeAspect="1"/>
          </p:cNvPicPr>
          <p:nvPr>
            <p:ph sz="half" idx="2"/>
          </p:nvPr>
        </p:nvPicPr>
        <p:blipFill rotWithShape="1">
          <a:blip r:embed="rId3">
            <a:alphaModFix/>
          </a:blip>
          <a:srcRect l="18332" r="27448" b="-1"/>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2D473465-8CB0-45CD-AC63-FC66F8B2B6EF}"/>
              </a:ext>
            </a:extLst>
          </p:cNvPr>
          <p:cNvSpPr>
            <a:spLocks noGrp="1"/>
          </p:cNvSpPr>
          <p:nvPr>
            <p:ph sz="half" idx="1"/>
          </p:nvPr>
        </p:nvSpPr>
        <p:spPr>
          <a:xfrm>
            <a:off x="4567930" y="2673512"/>
            <a:ext cx="3733184" cy="2729467"/>
          </a:xfrm>
        </p:spPr>
        <p:txBody>
          <a:bodyPr vert="horz" lIns="68580" tIns="34290" rIns="68580" bIns="34290" rtlCol="0" anchor="ctr">
            <a:normAutofit/>
          </a:bodyPr>
          <a:lstStyle/>
          <a:p>
            <a:pPr marL="0" indent="0">
              <a:buNone/>
            </a:pPr>
            <a:r>
              <a:rPr lang="en-US" sz="1800" b="1">
                <a:solidFill>
                  <a:srgbClr val="000000"/>
                </a:solidFill>
              </a:rPr>
              <a:t>2. Escalation</a:t>
            </a:r>
          </a:p>
          <a:p>
            <a:pPr marL="0"/>
            <a:r>
              <a:rPr lang="en-US" sz="1800">
                <a:solidFill>
                  <a:srgbClr val="000000"/>
                </a:solidFill>
              </a:rPr>
              <a:t>Having forced the state to ‘change the rules’ the group increase the severity of attacks, resulting in the state taking more and more severe responses (sometimes illegal tactics). </a:t>
            </a:r>
          </a:p>
          <a:p>
            <a:pPr marL="0"/>
            <a:endParaRPr lang="en-US" sz="1500">
              <a:solidFill>
                <a:srgbClr val="000000"/>
              </a:solidFill>
            </a:endParaRPr>
          </a:p>
        </p:txBody>
      </p:sp>
    </p:spTree>
    <p:extLst>
      <p:ext uri="{BB962C8B-B14F-4D97-AF65-F5344CB8AC3E}">
        <p14:creationId xmlns:p14="http://schemas.microsoft.com/office/powerpoint/2010/main" val="3343571278"/>
      </p:ext>
    </p:extLst>
  </p:cSld>
  <p:clrMapOvr>
    <a:masterClrMapping/>
  </p:clrMapOvr>
</p:sld>
</file>

<file path=ppt/slides/slide4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FF3481-39E0-4C88-B567-13C9522DB95D}"/>
              </a:ext>
            </a:extLst>
          </p:cNvPr>
          <p:cNvSpPr>
            <a:spLocks noGrp="1"/>
          </p:cNvSpPr>
          <p:nvPr>
            <p:ph type="title"/>
          </p:nvPr>
        </p:nvSpPr>
        <p:spPr>
          <a:xfrm>
            <a:off x="4570579" y="1779507"/>
            <a:ext cx="3733482" cy="1090538"/>
          </a:xfrm>
        </p:spPr>
        <p:txBody>
          <a:bodyPr vert="horz" lIns="68580" tIns="34290" rIns="68580" bIns="34290" rtlCol="0" anchor="ctr">
            <a:noAutofit/>
          </a:bodyPr>
          <a:lstStyle/>
          <a:p>
            <a:r>
              <a:rPr lang="en-US" sz="2100" b="1" u="sng">
                <a:solidFill>
                  <a:srgbClr val="000000"/>
                </a:solidFill>
              </a:rPr>
              <a:t>Strategy</a:t>
            </a:r>
            <a:br>
              <a:rPr lang="en-US" sz="2100" b="1" u="sng">
                <a:solidFill>
                  <a:srgbClr val="000000"/>
                </a:solidFill>
              </a:rPr>
            </a:br>
            <a:br>
              <a:rPr lang="en-US" sz="2100">
                <a:solidFill>
                  <a:srgbClr val="000000"/>
                </a:solidFill>
              </a:rPr>
            </a:br>
            <a:r>
              <a:rPr lang="en-US" sz="2100">
                <a:solidFill>
                  <a:srgbClr val="000000"/>
                </a:solidFill>
              </a:rPr>
              <a:t>Produce perception of Success of campaign  </a:t>
            </a:r>
            <a:br>
              <a:rPr lang="en-US" sz="2100">
                <a:solidFill>
                  <a:srgbClr val="000000"/>
                </a:solidFill>
              </a:rPr>
            </a:br>
            <a:br>
              <a:rPr lang="en-US" sz="2100">
                <a:solidFill>
                  <a:srgbClr val="000000"/>
                </a:solidFill>
              </a:rPr>
            </a:br>
            <a:br>
              <a:rPr lang="en-US" sz="2100">
                <a:solidFill>
                  <a:srgbClr val="000000"/>
                </a:solidFill>
              </a:rPr>
            </a:br>
            <a:endParaRPr lang="en-US" sz="2100">
              <a:solidFill>
                <a:srgbClr val="000000"/>
              </a:solidFill>
            </a:endParaRPr>
          </a:p>
        </p:txBody>
      </p:sp>
      <p:pic>
        <p:nvPicPr>
          <p:cNvPr id="5" name="Content Placeholder 4">
            <a:extLst>
              <a:ext uri="{FF2B5EF4-FFF2-40B4-BE49-F238E27FC236}">
                <a16:creationId xmlns:a16="http://schemas.microsoft.com/office/drawing/2014/main" id="{3E13CCA0-A6A1-44DB-B654-A3D69C85ACD5}"/>
              </a:ext>
            </a:extLst>
          </p:cNvPr>
          <p:cNvPicPr>
            <a:picLocks noGrp="1" noChangeAspect="1"/>
          </p:cNvPicPr>
          <p:nvPr>
            <p:ph sz="half" idx="2"/>
          </p:nvPr>
        </p:nvPicPr>
        <p:blipFill rotWithShape="1">
          <a:blip r:embed="rId3">
            <a:alphaModFix/>
          </a:blip>
          <a:srcRect l="31278" r="8529" b="-1"/>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844246D-F261-47C3-9884-E1D80BAA8C6D}"/>
              </a:ext>
            </a:extLst>
          </p:cNvPr>
          <p:cNvSpPr>
            <a:spLocks noGrp="1"/>
          </p:cNvSpPr>
          <p:nvPr>
            <p:ph sz="half" idx="1"/>
          </p:nvPr>
        </p:nvSpPr>
        <p:spPr>
          <a:xfrm>
            <a:off x="4570877" y="2606010"/>
            <a:ext cx="3733184" cy="2729467"/>
          </a:xfrm>
        </p:spPr>
        <p:txBody>
          <a:bodyPr vert="horz" lIns="68580" tIns="34290" rIns="68580" bIns="34290" rtlCol="0" anchor="ctr">
            <a:normAutofit/>
          </a:bodyPr>
          <a:lstStyle/>
          <a:p>
            <a:pPr marL="0" indent="0">
              <a:buNone/>
            </a:pPr>
            <a:r>
              <a:rPr lang="en-US" sz="1800" b="1">
                <a:solidFill>
                  <a:srgbClr val="000000"/>
                </a:solidFill>
              </a:rPr>
              <a:t>3. Blame</a:t>
            </a:r>
          </a:p>
          <a:p>
            <a:r>
              <a:rPr lang="en-US" sz="1800">
                <a:solidFill>
                  <a:srgbClr val="000000"/>
                </a:solidFill>
              </a:rPr>
              <a:t>As violence and rule breaking on both sides increases all parties attempt to place the blame on the other.</a:t>
            </a:r>
          </a:p>
          <a:p>
            <a:r>
              <a:rPr lang="en-US" sz="1800">
                <a:solidFill>
                  <a:srgbClr val="000000"/>
                </a:solidFill>
              </a:rPr>
              <a:t>A classic battle for ‘hearts and minds’. </a:t>
            </a:r>
          </a:p>
        </p:txBody>
      </p:sp>
    </p:spTree>
    <p:extLst>
      <p:ext uri="{BB962C8B-B14F-4D97-AF65-F5344CB8AC3E}">
        <p14:creationId xmlns:p14="http://schemas.microsoft.com/office/powerpoint/2010/main" val="1428932737"/>
      </p:ext>
    </p:extLst>
  </p:cSld>
  <p:clrMapOvr>
    <a:masterClrMapping/>
  </p:clrMapOvr>
</p:sld>
</file>

<file path=ppt/slides/slide4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9D6E92C-53C2-4801-8B6E-BBCDFBD7DBC8}"/>
              </a:ext>
            </a:extLst>
          </p:cNvPr>
          <p:cNvSpPr>
            <a:spLocks noGrp="1"/>
          </p:cNvSpPr>
          <p:nvPr>
            <p:ph type="title"/>
          </p:nvPr>
        </p:nvSpPr>
        <p:spPr>
          <a:xfrm>
            <a:off x="4570579" y="1459467"/>
            <a:ext cx="3733482" cy="1090538"/>
          </a:xfrm>
        </p:spPr>
        <p:txBody>
          <a:bodyPr vert="horz" lIns="68580" tIns="34290" rIns="68580" bIns="34290" rtlCol="0" anchor="ctr">
            <a:noAutofit/>
          </a:bodyPr>
          <a:lstStyle/>
          <a:p>
            <a:r>
              <a:rPr lang="en-US" sz="2100" b="1" u="sng">
                <a:solidFill>
                  <a:srgbClr val="000000"/>
                </a:solidFill>
              </a:rPr>
              <a:t>Strategy</a:t>
            </a:r>
            <a:br>
              <a:rPr lang="en-US" sz="2100" b="1" u="sng">
                <a:solidFill>
                  <a:srgbClr val="000000"/>
                </a:solidFill>
              </a:rPr>
            </a:br>
            <a:br>
              <a:rPr lang="en-US" sz="2100">
                <a:solidFill>
                  <a:srgbClr val="000000"/>
                </a:solidFill>
              </a:rPr>
            </a:br>
            <a:r>
              <a:rPr lang="en-US" sz="2100">
                <a:solidFill>
                  <a:srgbClr val="000000"/>
                </a:solidFill>
              </a:rPr>
              <a:t>Produce perception of Success of campaign  </a:t>
            </a:r>
            <a:br>
              <a:rPr lang="en-US" sz="2100">
                <a:solidFill>
                  <a:srgbClr val="000000"/>
                </a:solidFill>
              </a:rPr>
            </a:br>
            <a:br>
              <a:rPr lang="en-US" sz="2100">
                <a:solidFill>
                  <a:srgbClr val="000000"/>
                </a:solidFill>
              </a:rPr>
            </a:br>
            <a:endParaRPr lang="en-US" sz="2100">
              <a:solidFill>
                <a:srgbClr val="000000"/>
              </a:solidFill>
            </a:endParaRPr>
          </a:p>
        </p:txBody>
      </p:sp>
      <p:pic>
        <p:nvPicPr>
          <p:cNvPr id="5" name="Content Placeholder 4">
            <a:extLst>
              <a:ext uri="{FF2B5EF4-FFF2-40B4-BE49-F238E27FC236}">
                <a16:creationId xmlns:a16="http://schemas.microsoft.com/office/drawing/2014/main" id="{B620F05A-AADC-4CBA-90CB-E9D71D5BCBFD}"/>
              </a:ext>
            </a:extLst>
          </p:cNvPr>
          <p:cNvPicPr>
            <a:picLocks noGrp="1" noChangeAspect="1"/>
          </p:cNvPicPr>
          <p:nvPr>
            <p:ph sz="half" idx="2"/>
          </p:nvPr>
        </p:nvPicPr>
        <p:blipFill rotWithShape="1">
          <a:blip r:embed="rId3">
            <a:alphaModFix/>
          </a:blip>
          <a:srcRect l="19826" r="16640" b="2"/>
          <a:stretch/>
        </p:blipFill>
        <p:spPr>
          <a:xfrm>
            <a:off x="-24048" y="1411214"/>
            <a:ext cx="3749093" cy="403557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69627B5-E9D9-4A21-92DA-37C8CB4DCF8A}"/>
              </a:ext>
            </a:extLst>
          </p:cNvPr>
          <p:cNvSpPr>
            <a:spLocks noGrp="1"/>
          </p:cNvSpPr>
          <p:nvPr>
            <p:ph sz="half" idx="1"/>
          </p:nvPr>
        </p:nvSpPr>
        <p:spPr>
          <a:xfrm>
            <a:off x="4570579" y="2669067"/>
            <a:ext cx="3733184" cy="2729467"/>
          </a:xfrm>
        </p:spPr>
        <p:txBody>
          <a:bodyPr vert="horz" lIns="68580" tIns="34290" rIns="68580" bIns="34290" rtlCol="0" anchor="ctr">
            <a:normAutofit/>
          </a:bodyPr>
          <a:lstStyle/>
          <a:p>
            <a:pPr marL="0" indent="0">
              <a:buNone/>
            </a:pPr>
            <a:r>
              <a:rPr lang="en-US" sz="1800" b="1">
                <a:solidFill>
                  <a:srgbClr val="000000"/>
                </a:solidFill>
              </a:rPr>
              <a:t>4. Endurance</a:t>
            </a:r>
          </a:p>
          <a:p>
            <a:r>
              <a:rPr lang="en-US" sz="1800">
                <a:solidFill>
                  <a:srgbClr val="000000"/>
                </a:solidFill>
              </a:rPr>
              <a:t>The group attempt to convince the state and its supporters that their commitment and capacity is greater than the states ability to continue to resource its counter measures.  </a:t>
            </a:r>
          </a:p>
          <a:p>
            <a:r>
              <a:rPr lang="en-US" sz="1800">
                <a:solidFill>
                  <a:srgbClr val="000000"/>
                </a:solidFill>
              </a:rPr>
              <a:t>Terrorist conflicts aim to break the will of the enemy.</a:t>
            </a:r>
          </a:p>
        </p:txBody>
      </p:sp>
    </p:spTree>
    <p:extLst>
      <p:ext uri="{BB962C8B-B14F-4D97-AF65-F5344CB8AC3E}">
        <p14:creationId xmlns:p14="http://schemas.microsoft.com/office/powerpoint/2010/main" val="2521313911"/>
      </p:ext>
    </p:extLst>
  </p:cSld>
  <p:clrMapOvr>
    <a:masterClrMapping/>
  </p:clrMapOvr>
</p:sld>
</file>

<file path=ppt/slides/slide4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EB6C20C-3350-6043-8DE5-AE41DD6A56B0}"/>
              </a:ext>
            </a:extLst>
          </p:cNvPr>
          <p:cNvSpPr>
            <a:spLocks noGrp="1"/>
          </p:cNvSpPr>
          <p:nvPr>
            <p:ph type="title"/>
          </p:nvPr>
        </p:nvSpPr>
        <p:spPr>
          <a:xfrm>
            <a:off x="457200" y="274638"/>
            <a:ext cx="8229600" cy="1554162"/>
          </a:xfrm>
        </p:spPr>
        <p:txBody>
          <a:bodyPr/>
          <a:lstStyle/>
          <a:p>
            <a:r>
              <a:rPr lang="en-GB" sz="4400"/>
              <a:t>History to </a:t>
            </a:r>
            <a:r>
              <a:rPr lang="en-GB"/>
              <a:t>Terrorism </a:t>
            </a:r>
            <a:r>
              <a:rPr lang="en-GB" sz="4400"/>
              <a:t>legislation</a:t>
            </a:r>
            <a:r>
              <a:rPr lang="en-GB"/>
              <a:t> </a:t>
            </a:r>
          </a:p>
        </p:txBody>
      </p:sp>
      <p:pic>
        <p:nvPicPr>
          <p:cNvPr id="5" name="Content Placeholder 4">
            <a:extLst>
              <a:ext uri="{FF2B5EF4-FFF2-40B4-BE49-F238E27FC236}">
                <a16:creationId xmlns:a16="http://schemas.microsoft.com/office/drawing/2014/main" id="{11204785-F8E5-4BCB-DA28-70FB560A289B}"/>
              </a:ext>
            </a:extLst>
          </p:cNvPr>
          <p:cNvPicPr>
            <a:picLocks noGrp="1" noChangeAspect="1"/>
          </p:cNvPicPr>
          <p:nvPr>
            <p:ph idx="1"/>
          </p:nvPr>
        </p:nvPicPr>
        <p:blipFill>
          <a:blip r:embed="rId2"/>
          <a:stretch>
            <a:fillRect/>
          </a:stretch>
        </p:blipFill>
        <p:spPr>
          <a:xfrm>
            <a:off x="2463800" y="1828800"/>
            <a:ext cx="4318000" cy="3497576"/>
          </a:xfrm>
        </p:spPr>
      </p:pic>
    </p:spTree>
    <p:extLst>
      <p:ext uri="{BB962C8B-B14F-4D97-AF65-F5344CB8AC3E}">
        <p14:creationId xmlns:p14="http://schemas.microsoft.com/office/powerpoint/2010/main" val="1928908135"/>
      </p:ext>
    </p:extLst>
  </p:cSld>
  <p:clrMapOvr>
    <a:masterClrMapping/>
  </p:clrMapOvr>
</p:sld>
</file>

<file path=ppt/slides/slide4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B5D228E-1359-C0E4-4D7A-2243952BD9E8}"/>
              </a:ext>
            </a:extLst>
          </p:cNvPr>
          <p:cNvSpPr>
            <a:spLocks noGrp="1"/>
          </p:cNvSpPr>
          <p:nvPr>
            <p:ph type="title"/>
          </p:nvPr>
        </p:nvSpPr>
        <p:spPr>
          <a:xfrm>
            <a:off x="457200" y="274638"/>
            <a:ext cx="8229600" cy="493006"/>
          </a:xfrm>
        </p:spPr>
        <p:txBody>
          <a:bodyPr anchor="ctr">
            <a:normAutofit fontScale="90000"/>
          </a:bodyPr>
          <a:lstStyle/>
          <a:p>
            <a:r>
              <a:rPr lang="en-GB" sz="3200"/>
              <a:t>History to CT legislation </a:t>
            </a:r>
          </a:p>
        </p:txBody>
      </p:sp>
      <p:pic>
        <p:nvPicPr>
          <p:cNvPr id="5" name="Content Placeholder 4">
            <a:extLst>
              <a:ext uri="{FF2B5EF4-FFF2-40B4-BE49-F238E27FC236}">
                <a16:creationId xmlns:a16="http://schemas.microsoft.com/office/drawing/2014/main" id="{EF4987B5-9E8C-64A3-885D-48383359E172}"/>
              </a:ext>
            </a:extLst>
          </p:cNvPr>
          <p:cNvPicPr>
            <a:picLocks noGrp="1" noChangeAspect="1"/>
          </p:cNvPicPr>
          <p:nvPr>
            <p:ph sz="half" idx="1"/>
          </p:nvPr>
        </p:nvPicPr>
        <p:blipFill>
          <a:blip r:embed="rId3"/>
          <a:stretch>
            <a:fillRect/>
          </a:stretch>
        </p:blipFill>
        <p:spPr>
          <a:xfrm>
            <a:off x="457200" y="2326601"/>
            <a:ext cx="3067665" cy="2536240"/>
          </a:xfrm>
          <a:noFill/>
        </p:spPr>
      </p:pic>
      <p:sp>
        <p:nvSpPr>
          <p:cNvPr id="10" name="Content Placeholder 3">
            <a:extLst>
              <a:ext uri="{FF2B5EF4-FFF2-40B4-BE49-F238E27FC236}">
                <a16:creationId xmlns:a16="http://schemas.microsoft.com/office/drawing/2014/main" id="{A524D1D0-02EC-4941-0031-78EF7A9F5603}"/>
              </a:ext>
            </a:extLst>
          </p:cNvPr>
          <p:cNvSpPr>
            <a:spLocks noGrp="1"/>
          </p:cNvSpPr>
          <p:nvPr>
            <p:ph sz="half" idx="2"/>
          </p:nvPr>
        </p:nvSpPr>
        <p:spPr>
          <a:xfrm>
            <a:off x="3701845" y="880533"/>
            <a:ext cx="4984955" cy="4708708"/>
          </a:xfrm>
        </p:spPr>
        <p:txBody>
          <a:bodyPr>
            <a:normAutofit fontScale="92500" lnSpcReduction="10000"/>
          </a:bodyPr>
          <a:lstStyle/>
          <a:p>
            <a:r>
              <a:rPr lang="en-US"/>
              <a:t>IRA bombing January to June 1939 127 bombings were killed 1 person and 55 people were injured </a:t>
            </a:r>
          </a:p>
          <a:p>
            <a:r>
              <a:rPr lang="en-US"/>
              <a:t>August 1939 bike bomb killing 5 and 80 injured </a:t>
            </a:r>
          </a:p>
          <a:p>
            <a:r>
              <a:rPr lang="en-US"/>
              <a:t>What did Government do?</a:t>
            </a:r>
          </a:p>
          <a:p>
            <a:r>
              <a:rPr lang="en-US" b="1"/>
              <a:t>The Prevention of Violence (Temporary Provision) Act 1939</a:t>
            </a:r>
          </a:p>
          <a:p>
            <a:r>
              <a:rPr lang="en-US"/>
              <a:t>Intended for 2 years but reviewed yearly until 1954</a:t>
            </a:r>
          </a:p>
          <a:p>
            <a:endParaRPr lang="en-US" b="1"/>
          </a:p>
        </p:txBody>
      </p:sp>
    </p:spTree>
    <p:extLst>
      <p:ext uri="{BB962C8B-B14F-4D97-AF65-F5344CB8AC3E}">
        <p14:creationId xmlns:p14="http://schemas.microsoft.com/office/powerpoint/2010/main" val="295912049"/>
      </p:ext>
    </p:extLst>
  </p:cSld>
  <p:clrMapOvr>
    <a:masterClrMapping/>
  </p:clrMapOvr>
</p:sld>
</file>

<file path=ppt/slides/slide4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457F910-A69B-9B87-ED81-31E22CAA1D73}"/>
              </a:ext>
            </a:extLst>
          </p:cNvPr>
          <p:cNvSpPr>
            <a:spLocks noGrp="1"/>
          </p:cNvSpPr>
          <p:nvPr>
            <p:ph type="title"/>
          </p:nvPr>
        </p:nvSpPr>
        <p:spPr/>
        <p:txBody>
          <a:bodyPr>
            <a:noAutofit/>
          </a:bodyPr>
          <a:lstStyle/>
          <a:p>
            <a:br>
              <a:rPr lang="en-US" sz="2800" b="1"/>
            </a:br>
            <a:r>
              <a:rPr lang="en-US" sz="2800" b="1"/>
              <a:t>The Prevention of Violence (Temporary Provision) Act 1939</a:t>
            </a:r>
            <a:br>
              <a:rPr lang="en-US" sz="2800" b="1"/>
            </a:br>
            <a:endParaRPr lang="en-GB" sz="2800"/>
          </a:p>
        </p:txBody>
      </p:sp>
      <p:sp>
        <p:nvSpPr>
          <p:cNvPr id="3" name="Content Placeholder 2">
            <a:extLst>
              <a:ext uri="{FF2B5EF4-FFF2-40B4-BE49-F238E27FC236}">
                <a16:creationId xmlns:a16="http://schemas.microsoft.com/office/drawing/2014/main" id="{67840C90-CD26-2C09-83DC-4BB22718BAE5}"/>
              </a:ext>
            </a:extLst>
          </p:cNvPr>
          <p:cNvSpPr>
            <a:spLocks noGrp="1"/>
          </p:cNvSpPr>
          <p:nvPr>
            <p:ph idx="1"/>
          </p:nvPr>
        </p:nvSpPr>
        <p:spPr/>
        <p:txBody>
          <a:bodyPr/>
          <a:lstStyle/>
          <a:p>
            <a:r>
              <a:rPr lang="en-GB" b="0" i="0">
                <a:solidFill>
                  <a:srgbClr val="202122"/>
                </a:solidFill>
                <a:effectLst/>
                <a:latin typeface="Arial" panose="020B0604020202020204" pitchFamily="34" charset="0"/>
              </a:rPr>
              <a:t>It was rewritten in 1976, 1984 and again in 1989, but continued to stay as emergency 'temporary' powers, that had to be renewed each year. The first three Acts all contained final date clauses beyond the annual renewal, this provision was not included in the 1989 Act.</a:t>
            </a:r>
            <a:endParaRPr lang="en-GB"/>
          </a:p>
        </p:txBody>
      </p:sp>
    </p:spTree>
    <p:extLst>
      <p:ext uri="{BB962C8B-B14F-4D97-AF65-F5344CB8AC3E}">
        <p14:creationId xmlns:p14="http://schemas.microsoft.com/office/powerpoint/2010/main" val="3617238350"/>
      </p:ext>
    </p:extLst>
  </p:cSld>
  <p:clrMapOvr>
    <a:masterClrMapping/>
  </p:clrMapOvr>
</p:sld>
</file>

<file path=ppt/slides/slide4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7880F02-BD3D-7650-4599-BE9CEC4AB913}"/>
              </a:ext>
            </a:extLst>
          </p:cNvPr>
          <p:cNvSpPr>
            <a:spLocks noGrp="1"/>
          </p:cNvSpPr>
          <p:nvPr>
            <p:ph type="title"/>
          </p:nvPr>
        </p:nvSpPr>
        <p:spPr>
          <a:xfrm>
            <a:off x="457200" y="274638"/>
            <a:ext cx="8229600" cy="580768"/>
          </a:xfrm>
        </p:spPr>
        <p:txBody>
          <a:bodyPr anchor="ctr">
            <a:normAutofit fontScale="90000"/>
          </a:bodyPr>
          <a:lstStyle/>
          <a:p>
            <a:r>
              <a:rPr lang="en-GB"/>
              <a:t>1970’s</a:t>
            </a:r>
          </a:p>
        </p:txBody>
      </p:sp>
      <p:sp>
        <p:nvSpPr>
          <p:cNvPr id="3" name="Content Placeholder 2">
            <a:extLst>
              <a:ext uri="{FF2B5EF4-FFF2-40B4-BE49-F238E27FC236}">
                <a16:creationId xmlns:a16="http://schemas.microsoft.com/office/drawing/2014/main" id="{55BC9828-788E-5B39-0910-71322F793ADE}"/>
              </a:ext>
            </a:extLst>
          </p:cNvPr>
          <p:cNvSpPr>
            <a:spLocks noGrp="1"/>
          </p:cNvSpPr>
          <p:nvPr>
            <p:ph type="body" idx="1"/>
          </p:nvPr>
        </p:nvSpPr>
        <p:spPr>
          <a:xfrm>
            <a:off x="457200" y="1268760"/>
            <a:ext cx="4040188" cy="906115"/>
          </a:xfrm>
        </p:spPr>
        <p:txBody>
          <a:bodyPr anchor="b">
            <a:normAutofit/>
          </a:bodyPr>
          <a:lstStyle/>
          <a:p>
            <a:pPr>
              <a:lnSpc>
                <a:spcPct val="90000"/>
              </a:lnSpc>
            </a:pPr>
            <a:r>
              <a:rPr lang="en-GB" sz="1600" b="0"/>
              <a:t>Birmingham Pub Bombings – The Mulberry Tree and Tavern in the Town 19 killed and 182 injured </a:t>
            </a:r>
          </a:p>
          <a:p>
            <a:pPr>
              <a:lnSpc>
                <a:spcPct val="90000"/>
              </a:lnSpc>
            </a:pPr>
            <a:endParaRPr lang="en-GB" sz="1300"/>
          </a:p>
          <a:p>
            <a:pPr>
              <a:lnSpc>
                <a:spcPct val="90000"/>
              </a:lnSpc>
            </a:pPr>
            <a:endParaRPr lang="en-GB" sz="1300"/>
          </a:p>
        </p:txBody>
      </p:sp>
      <p:pic>
        <p:nvPicPr>
          <p:cNvPr id="7" name="Picture 6">
            <a:extLst>
              <a:ext uri="{FF2B5EF4-FFF2-40B4-BE49-F238E27FC236}">
                <a16:creationId xmlns:a16="http://schemas.microsoft.com/office/drawing/2014/main" id="{FFF2FF08-5C33-3035-A3FE-0A7A386D7F26}"/>
              </a:ext>
            </a:extLst>
          </p:cNvPr>
          <p:cNvPicPr>
            <a:picLocks noChangeAspect="1"/>
          </p:cNvPicPr>
          <p:nvPr/>
        </p:nvPicPr>
        <p:blipFill rotWithShape="1">
          <a:blip r:embed="rId2"/>
          <a:srcRect l="4210"/>
          <a:stretch/>
        </p:blipFill>
        <p:spPr>
          <a:xfrm>
            <a:off x="457200" y="2174875"/>
            <a:ext cx="4040188" cy="3414365"/>
          </a:xfrm>
          <a:prstGeom prst="rect">
            <a:avLst/>
          </a:prstGeom>
          <a:noFill/>
        </p:spPr>
      </p:pic>
      <p:sp>
        <p:nvSpPr>
          <p:cNvPr id="4" name="Content Placeholder 3">
            <a:extLst>
              <a:ext uri="{FF2B5EF4-FFF2-40B4-BE49-F238E27FC236}">
                <a16:creationId xmlns:a16="http://schemas.microsoft.com/office/drawing/2014/main" id="{E97FA918-3844-C98C-3E31-B4D699BDFA60}"/>
              </a:ext>
            </a:extLst>
          </p:cNvPr>
          <p:cNvSpPr>
            <a:spLocks noGrp="1"/>
          </p:cNvSpPr>
          <p:nvPr>
            <p:ph type="body" sz="quarter" idx="3"/>
          </p:nvPr>
        </p:nvSpPr>
        <p:spPr>
          <a:xfrm>
            <a:off x="4645025" y="1268760"/>
            <a:ext cx="4041775" cy="906115"/>
          </a:xfrm>
        </p:spPr>
        <p:txBody>
          <a:bodyPr anchor="b">
            <a:normAutofit/>
          </a:bodyPr>
          <a:lstStyle/>
          <a:p>
            <a:pPr>
              <a:lnSpc>
                <a:spcPct val="90000"/>
              </a:lnSpc>
            </a:pPr>
            <a:r>
              <a:rPr lang="en-GB" sz="1600" b="0"/>
              <a:t>M62 Bombing Bus carrying Army personnel</a:t>
            </a:r>
            <a:r>
              <a:rPr lang="en-GB" sz="1600" b="0" i="0">
                <a:effectLst/>
              </a:rPr>
              <a:t>, killing twelve people injuring 39</a:t>
            </a:r>
            <a:endParaRPr lang="en-GB" sz="1600" b="0"/>
          </a:p>
          <a:p>
            <a:pPr>
              <a:lnSpc>
                <a:spcPct val="90000"/>
              </a:lnSpc>
            </a:pPr>
            <a:endParaRPr lang="en-GB" sz="1100"/>
          </a:p>
        </p:txBody>
      </p:sp>
      <p:pic>
        <p:nvPicPr>
          <p:cNvPr id="5" name="Picture 4">
            <a:extLst>
              <a:ext uri="{FF2B5EF4-FFF2-40B4-BE49-F238E27FC236}">
                <a16:creationId xmlns:a16="http://schemas.microsoft.com/office/drawing/2014/main" id="{8922F0C1-2B61-127D-77A9-ADF1253162A9}"/>
              </a:ext>
            </a:extLst>
          </p:cNvPr>
          <p:cNvPicPr>
            <a:picLocks noChangeAspect="1"/>
          </p:cNvPicPr>
          <p:nvPr/>
        </p:nvPicPr>
        <p:blipFill rotWithShape="1">
          <a:blip r:embed="rId3"/>
          <a:srcRect l="8440" r="8203" b="-2"/>
          <a:stretch/>
        </p:blipFill>
        <p:spPr>
          <a:xfrm>
            <a:off x="4645025" y="2174875"/>
            <a:ext cx="4041775" cy="3414365"/>
          </a:xfrm>
          <a:prstGeom prst="rect">
            <a:avLst/>
          </a:prstGeom>
          <a:noFill/>
        </p:spPr>
      </p:pic>
    </p:spTree>
    <p:extLst>
      <p:ext uri="{BB962C8B-B14F-4D97-AF65-F5344CB8AC3E}">
        <p14:creationId xmlns:p14="http://schemas.microsoft.com/office/powerpoint/2010/main" val="269747452"/>
      </p:ext>
    </p:extLst>
  </p:cSld>
  <p:clrMapOvr>
    <a:masterClrMapping/>
  </p:clrMapOvr>
</p:sld>
</file>

<file path=ppt/slides/slide4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6D302B6-F0FD-1013-5124-7872D819BBFD}"/>
              </a:ext>
            </a:extLst>
          </p:cNvPr>
          <p:cNvSpPr>
            <a:spLocks noGrp="1"/>
          </p:cNvSpPr>
          <p:nvPr>
            <p:ph type="title"/>
          </p:nvPr>
        </p:nvSpPr>
        <p:spPr>
          <a:xfrm>
            <a:off x="457200" y="274638"/>
            <a:ext cx="8229600" cy="462781"/>
          </a:xfrm>
        </p:spPr>
        <p:txBody>
          <a:bodyPr>
            <a:normAutofit fontScale="90000"/>
          </a:bodyPr>
          <a:lstStyle/>
          <a:p>
            <a:r>
              <a:rPr lang="en-GB" sz="3200"/>
              <a:t>1980’s </a:t>
            </a:r>
          </a:p>
        </p:txBody>
      </p:sp>
      <p:pic>
        <p:nvPicPr>
          <p:cNvPr id="5" name="Content Placeholder 4">
            <a:extLst>
              <a:ext uri="{FF2B5EF4-FFF2-40B4-BE49-F238E27FC236}">
                <a16:creationId xmlns:a16="http://schemas.microsoft.com/office/drawing/2014/main" id="{06042290-7C15-53CC-3533-B5D6DFB4CFB8}"/>
              </a:ext>
            </a:extLst>
          </p:cNvPr>
          <p:cNvPicPr>
            <a:picLocks noGrp="1" noChangeAspect="1"/>
          </p:cNvPicPr>
          <p:nvPr>
            <p:ph idx="1"/>
          </p:nvPr>
        </p:nvPicPr>
        <p:blipFill>
          <a:blip r:embed="rId2"/>
          <a:stretch>
            <a:fillRect/>
          </a:stretch>
        </p:blipFill>
        <p:spPr>
          <a:xfrm>
            <a:off x="239488" y="833283"/>
            <a:ext cx="8697334" cy="4549877"/>
          </a:xfrm>
        </p:spPr>
      </p:pic>
    </p:spTree>
    <p:extLst>
      <p:ext uri="{BB962C8B-B14F-4D97-AF65-F5344CB8AC3E}">
        <p14:creationId xmlns:p14="http://schemas.microsoft.com/office/powerpoint/2010/main" val="325018026"/>
      </p:ext>
    </p:extLst>
  </p:cSld>
  <p:clrMapOvr>
    <a:masterClrMapping/>
  </p:clrMapOvr>
</p:sld>
</file>

<file path=ppt/slides/slide4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A7E567-F7D5-64EC-B68B-F698AEF9FD96}"/>
              </a:ext>
            </a:extLst>
          </p:cNvPr>
          <p:cNvSpPr>
            <a:spLocks noGrp="1"/>
          </p:cNvSpPr>
          <p:nvPr>
            <p:ph type="title"/>
          </p:nvPr>
        </p:nvSpPr>
        <p:spPr>
          <a:xfrm>
            <a:off x="457200" y="274638"/>
            <a:ext cx="8229600" cy="595517"/>
          </a:xfrm>
        </p:spPr>
        <p:txBody>
          <a:bodyPr anchor="ctr">
            <a:normAutofit fontScale="90000"/>
          </a:bodyPr>
          <a:lstStyle/>
          <a:p>
            <a:r>
              <a:rPr lang="en-GB"/>
              <a:t>Hyde Park Bombing</a:t>
            </a:r>
          </a:p>
        </p:txBody>
      </p:sp>
      <p:sp>
        <p:nvSpPr>
          <p:cNvPr id="3" name="Content Placeholder 2">
            <a:extLst>
              <a:ext uri="{FF2B5EF4-FFF2-40B4-BE49-F238E27FC236}">
                <a16:creationId xmlns:a16="http://schemas.microsoft.com/office/drawing/2014/main" id="{C05846FB-DE62-CD37-C76D-7198D99E2CAA}"/>
              </a:ext>
            </a:extLst>
          </p:cNvPr>
          <p:cNvSpPr>
            <a:spLocks noGrp="1"/>
          </p:cNvSpPr>
          <p:nvPr>
            <p:ph sz="half" idx="1"/>
          </p:nvPr>
        </p:nvSpPr>
        <p:spPr>
          <a:xfrm>
            <a:off x="457200" y="1238866"/>
            <a:ext cx="4038600" cy="4350376"/>
          </a:xfrm>
        </p:spPr>
        <p:txBody>
          <a:bodyPr>
            <a:normAutofit/>
          </a:bodyPr>
          <a:lstStyle/>
          <a:p>
            <a:pPr>
              <a:lnSpc>
                <a:spcPct val="90000"/>
              </a:lnSpc>
            </a:pPr>
            <a:r>
              <a:rPr lang="en-GB" sz="2000" b="0" i="0">
                <a:effectLst/>
              </a:rPr>
              <a:t>20 July 1982 IRA bombed the Queen’s Lifeguard’s in Hyde Park </a:t>
            </a:r>
          </a:p>
          <a:p>
            <a:pPr>
              <a:lnSpc>
                <a:spcPct val="90000"/>
              </a:lnSpc>
            </a:pPr>
            <a:r>
              <a:rPr lang="en-GB" sz="2000" b="0" i="0">
                <a:effectLst/>
              </a:rPr>
              <a:t>Fifteen mounted soldiers of the Household Cavalry were on their way to change the guard near Buckingham Palace when a remote-controlled car bomb was detonated, blasting them with nails and other shrapnel.</a:t>
            </a:r>
          </a:p>
          <a:p>
            <a:pPr>
              <a:lnSpc>
                <a:spcPct val="90000"/>
              </a:lnSpc>
            </a:pPr>
            <a:r>
              <a:rPr lang="en-GB" sz="2000" b="0" i="0">
                <a:effectLst/>
              </a:rPr>
              <a:t>Four men and seven horses were killed plus many injuries</a:t>
            </a:r>
          </a:p>
          <a:p>
            <a:pPr>
              <a:lnSpc>
                <a:spcPct val="90000"/>
              </a:lnSpc>
            </a:pPr>
            <a:endParaRPr lang="en-GB" sz="2000"/>
          </a:p>
        </p:txBody>
      </p:sp>
      <p:pic>
        <p:nvPicPr>
          <p:cNvPr id="5" name="Picture 4">
            <a:extLst>
              <a:ext uri="{FF2B5EF4-FFF2-40B4-BE49-F238E27FC236}">
                <a16:creationId xmlns:a16="http://schemas.microsoft.com/office/drawing/2014/main" id="{C5F58AC9-33D6-A4D1-FE79-74D9A834C2A4}"/>
              </a:ext>
            </a:extLst>
          </p:cNvPr>
          <p:cNvPicPr>
            <a:picLocks noChangeAspect="1"/>
          </p:cNvPicPr>
          <p:nvPr/>
        </p:nvPicPr>
        <p:blipFill rotWithShape="1">
          <a:blip r:embed="rId2"/>
          <a:srcRect l="11337" r="22854" b="-3"/>
          <a:stretch/>
        </p:blipFill>
        <p:spPr>
          <a:xfrm>
            <a:off x="4955458" y="1600201"/>
            <a:ext cx="3731342" cy="3989040"/>
          </a:xfrm>
          <a:prstGeom prst="rect">
            <a:avLst/>
          </a:prstGeom>
          <a:noFill/>
        </p:spPr>
      </p:pic>
    </p:spTree>
    <p:extLst>
      <p:ext uri="{BB962C8B-B14F-4D97-AF65-F5344CB8AC3E}">
        <p14:creationId xmlns:p14="http://schemas.microsoft.com/office/powerpoint/2010/main" val="4218626949"/>
      </p:ext>
    </p:extLst>
  </p:cSld>
  <p:clrMapOvr>
    <a:masterClrMapping/>
  </p:clrMapOvr>
</p:sld>
</file>

<file path=ppt/slides/slide5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1DE158B-97B2-4B7B-B513-C145F8D076D5}"/>
              </a:ext>
            </a:extLst>
          </p:cNvPr>
          <p:cNvSpPr>
            <a:spLocks noGrp="1"/>
          </p:cNvSpPr>
          <p:nvPr>
            <p:ph type="title"/>
          </p:nvPr>
        </p:nvSpPr>
        <p:spPr/>
        <p:txBody>
          <a:bodyPr/>
          <a:lstStyle/>
          <a:p>
            <a:r>
              <a:rPr lang="en-GB"/>
              <a:t>1980’s</a:t>
            </a:r>
          </a:p>
        </p:txBody>
      </p:sp>
      <p:sp>
        <p:nvSpPr>
          <p:cNvPr id="3" name="Content Placeholder 2">
            <a:extLst>
              <a:ext uri="{FF2B5EF4-FFF2-40B4-BE49-F238E27FC236}">
                <a16:creationId xmlns:a16="http://schemas.microsoft.com/office/drawing/2014/main" id="{916FADE9-DA3B-7653-2CEC-383E728799DC}"/>
              </a:ext>
            </a:extLst>
          </p:cNvPr>
          <p:cNvSpPr>
            <a:spLocks noGrp="1"/>
          </p:cNvSpPr>
          <p:nvPr>
            <p:ph idx="1"/>
          </p:nvPr>
        </p:nvSpPr>
        <p:spPr/>
        <p:txBody>
          <a:bodyPr/>
          <a:lstStyle/>
          <a:p>
            <a:r>
              <a:rPr lang="en-GB"/>
              <a:t>Harrods Bombing</a:t>
            </a:r>
          </a:p>
          <a:p>
            <a:r>
              <a:rPr lang="en-GB"/>
              <a:t>Death Lord Mountbatten</a:t>
            </a:r>
          </a:p>
          <a:p>
            <a:r>
              <a:rPr lang="en-GB"/>
              <a:t>Brighton Hotel Bombing </a:t>
            </a:r>
          </a:p>
          <a:p>
            <a:pPr marL="0" indent="0">
              <a:buNone/>
            </a:pPr>
            <a:endParaRPr lang="en-GB" b="0" i="0">
              <a:solidFill>
                <a:srgbClr val="000000"/>
              </a:solidFill>
              <a:effectLst/>
              <a:latin typeface="Linux Libertine"/>
            </a:endParaRPr>
          </a:p>
          <a:p>
            <a:endParaRPr lang="en-GB"/>
          </a:p>
        </p:txBody>
      </p:sp>
      <p:pic>
        <p:nvPicPr>
          <p:cNvPr id="5" name="Picture 4">
            <a:extLst>
              <a:ext uri="{FF2B5EF4-FFF2-40B4-BE49-F238E27FC236}">
                <a16:creationId xmlns:a16="http://schemas.microsoft.com/office/drawing/2014/main" id="{B3919995-4266-68DC-D520-02B2E4EA555C}"/>
              </a:ext>
            </a:extLst>
          </p:cNvPr>
          <p:cNvPicPr>
            <a:picLocks noChangeAspect="1"/>
          </p:cNvPicPr>
          <p:nvPr/>
        </p:nvPicPr>
        <p:blipFill>
          <a:blip r:embed="rId2"/>
          <a:stretch>
            <a:fillRect/>
          </a:stretch>
        </p:blipFill>
        <p:spPr>
          <a:xfrm>
            <a:off x="738341" y="3677778"/>
            <a:ext cx="2019300" cy="1533525"/>
          </a:xfrm>
          <a:prstGeom prst="rect">
            <a:avLst/>
          </a:prstGeom>
        </p:spPr>
      </p:pic>
      <p:pic>
        <p:nvPicPr>
          <p:cNvPr id="7" name="Picture 6">
            <a:extLst>
              <a:ext uri="{FF2B5EF4-FFF2-40B4-BE49-F238E27FC236}">
                <a16:creationId xmlns:a16="http://schemas.microsoft.com/office/drawing/2014/main" id="{D372E0B1-4381-2FD7-6A12-5897B6BC1426}"/>
              </a:ext>
            </a:extLst>
          </p:cNvPr>
          <p:cNvPicPr>
            <a:picLocks noChangeAspect="1"/>
          </p:cNvPicPr>
          <p:nvPr/>
        </p:nvPicPr>
        <p:blipFill>
          <a:blip r:embed="rId3"/>
          <a:stretch>
            <a:fillRect/>
          </a:stretch>
        </p:blipFill>
        <p:spPr>
          <a:xfrm>
            <a:off x="6724650" y="1340767"/>
            <a:ext cx="1962150" cy="3200400"/>
          </a:xfrm>
          <a:prstGeom prst="rect">
            <a:avLst/>
          </a:prstGeom>
        </p:spPr>
      </p:pic>
    </p:spTree>
    <p:extLst>
      <p:ext uri="{BB962C8B-B14F-4D97-AF65-F5344CB8AC3E}">
        <p14:creationId xmlns:p14="http://schemas.microsoft.com/office/powerpoint/2010/main" val="1336810706"/>
      </p:ext>
    </p:extLst>
  </p:cSld>
  <p:clrMapOvr>
    <a:masterClrMapping/>
  </p:clrMapOvr>
</p:sld>
</file>

<file path=ppt/slides/slide5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38FCCF6-A374-C49D-1231-C31946B3A4D7}"/>
              </a:ext>
            </a:extLst>
          </p:cNvPr>
          <p:cNvSpPr>
            <a:spLocks noGrp="1"/>
          </p:cNvSpPr>
          <p:nvPr>
            <p:ph type="title"/>
          </p:nvPr>
        </p:nvSpPr>
        <p:spPr>
          <a:xfrm>
            <a:off x="457200" y="274638"/>
            <a:ext cx="8229600" cy="772497"/>
          </a:xfrm>
        </p:spPr>
        <p:txBody>
          <a:bodyPr/>
          <a:lstStyle/>
          <a:p>
            <a:r>
              <a:rPr lang="en-GB" sz="4000"/>
              <a:t>Legislation</a:t>
            </a:r>
            <a:r>
              <a:rPr lang="en-GB"/>
              <a:t> </a:t>
            </a:r>
          </a:p>
        </p:txBody>
      </p:sp>
      <p:sp>
        <p:nvSpPr>
          <p:cNvPr id="3" name="Content Placeholder 2">
            <a:extLst>
              <a:ext uri="{FF2B5EF4-FFF2-40B4-BE49-F238E27FC236}">
                <a16:creationId xmlns:a16="http://schemas.microsoft.com/office/drawing/2014/main" id="{481877BC-ADCD-8860-529F-39042071B04F}"/>
              </a:ext>
            </a:extLst>
          </p:cNvPr>
          <p:cNvSpPr>
            <a:spLocks noGrp="1"/>
          </p:cNvSpPr>
          <p:nvPr>
            <p:ph idx="1"/>
          </p:nvPr>
        </p:nvSpPr>
        <p:spPr/>
        <p:txBody>
          <a:bodyPr>
            <a:normAutofit lnSpcReduction="10000"/>
          </a:bodyPr>
          <a:lstStyle/>
          <a:p>
            <a:r>
              <a:rPr lang="en-GB"/>
              <a:t>Prevention of Terrorism (Temporary Provision) Act 1976</a:t>
            </a:r>
          </a:p>
          <a:p>
            <a:r>
              <a:rPr lang="en-GB"/>
              <a:t>Prevention of Terrorism (Temporary Provision) Act 1984</a:t>
            </a:r>
          </a:p>
          <a:p>
            <a:r>
              <a:rPr lang="en-GB"/>
              <a:t>Prevention of Terrorism (Temporary Provision) Act 1989</a:t>
            </a:r>
          </a:p>
          <a:p>
            <a:r>
              <a:rPr lang="en-GB"/>
              <a:t>The 1989 Act was in force for 12 years more towards IRA activity</a:t>
            </a:r>
          </a:p>
          <a:p>
            <a:endParaRPr lang="en-GB"/>
          </a:p>
        </p:txBody>
      </p:sp>
    </p:spTree>
    <p:extLst>
      <p:ext uri="{BB962C8B-B14F-4D97-AF65-F5344CB8AC3E}">
        <p14:creationId xmlns:p14="http://schemas.microsoft.com/office/powerpoint/2010/main" val="3087609858"/>
      </p:ext>
    </p:extLst>
  </p:cSld>
  <p:clrMapOvr>
    <a:masterClrMapping/>
  </p:clrMapOvr>
</p:sld>
</file>

<file path=ppt/slides/slide5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3" name="Picture 2">
            <a:extLst>
              <a:ext uri="{FF2B5EF4-FFF2-40B4-BE49-F238E27FC236}">
                <a16:creationId xmlns:a16="http://schemas.microsoft.com/office/drawing/2014/main" id="{F838AE0B-8B5A-A416-B431-9BF3D79C5840}"/>
              </a:ext>
            </a:extLst>
          </p:cNvPr>
          <p:cNvPicPr>
            <a:picLocks noChangeAspect="1"/>
          </p:cNvPicPr>
          <p:nvPr/>
        </p:nvPicPr>
        <p:blipFill>
          <a:blip r:embed="rId2"/>
          <a:stretch>
            <a:fillRect/>
          </a:stretch>
        </p:blipFill>
        <p:spPr>
          <a:xfrm>
            <a:off x="90488" y="191729"/>
            <a:ext cx="8963025" cy="5590065"/>
          </a:xfrm>
          <a:prstGeom prst="rect">
            <a:avLst/>
          </a:prstGeom>
          <a:noFill/>
        </p:spPr>
      </p:pic>
    </p:spTree>
    <p:extLst>
      <p:ext uri="{BB962C8B-B14F-4D97-AF65-F5344CB8AC3E}">
        <p14:creationId xmlns:p14="http://schemas.microsoft.com/office/powerpoint/2010/main" val="4012499162"/>
      </p:ext>
    </p:extLst>
  </p:cSld>
  <p:clrMapOvr>
    <a:masterClrMapping/>
  </p:clrMapOvr>
</p:sld>
</file>

<file path=ppt/slides/slide5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ECECA8F-E732-FFDC-8759-C91F2E627B0A}"/>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4D211F5F-C4CB-AE4B-C4BA-303EEDF3FA09}"/>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1576931464"/>
      </p:ext>
    </p:extLst>
  </p:cSld>
  <p:clrMapOvr>
    <a:masterClrMapping/>
  </p:clrMapOvr>
</p:sld>
</file>

<file path=ppt/slides/slide5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75DF788-7D6E-F73D-AB1B-261E4321D651}"/>
              </a:ext>
            </a:extLst>
          </p:cNvPr>
          <p:cNvSpPr>
            <a:spLocks noGrp="1"/>
          </p:cNvSpPr>
          <p:nvPr>
            <p:ph type="title"/>
          </p:nvPr>
        </p:nvSpPr>
        <p:spPr>
          <a:xfrm>
            <a:off x="457200" y="274638"/>
            <a:ext cx="8229600" cy="890485"/>
          </a:xfrm>
        </p:spPr>
        <p:txBody>
          <a:bodyPr/>
          <a:lstStyle/>
          <a:p>
            <a:r>
              <a:rPr lang="en-GB"/>
              <a:t>PACE 1984</a:t>
            </a:r>
          </a:p>
        </p:txBody>
      </p:sp>
      <p:sp>
        <p:nvSpPr>
          <p:cNvPr id="3" name="Content Placeholder 2">
            <a:extLst>
              <a:ext uri="{FF2B5EF4-FFF2-40B4-BE49-F238E27FC236}">
                <a16:creationId xmlns:a16="http://schemas.microsoft.com/office/drawing/2014/main" id="{D8C74156-37F4-3626-4E1C-69D919119369}"/>
              </a:ext>
            </a:extLst>
          </p:cNvPr>
          <p:cNvSpPr>
            <a:spLocks noGrp="1"/>
          </p:cNvSpPr>
          <p:nvPr>
            <p:ph idx="1"/>
          </p:nvPr>
        </p:nvSpPr>
        <p:spPr/>
        <p:txBody>
          <a:bodyPr/>
          <a:lstStyle/>
          <a:p>
            <a:r>
              <a:rPr lang="en-GB"/>
              <a:t>Which code of practice under PACE 1984 covers arrest on suspicion of being a terrorist under Sect. 41 of the Terrorism Act 2000</a:t>
            </a:r>
          </a:p>
        </p:txBody>
      </p:sp>
      <p:pic>
        <p:nvPicPr>
          <p:cNvPr id="5" name="Graphic 4" descr="Clipboard Mixed with solid fill">
            <a:extLst>
              <a:ext uri="{FF2B5EF4-FFF2-40B4-BE49-F238E27FC236}">
                <a16:creationId xmlns:a16="http://schemas.microsoft.com/office/drawing/2014/main" id="{E03AD20E-AEB0-FEC8-2D80-3790D23F8417}"/>
              </a:ext>
            </a:extLst>
          </p:cNvPr>
          <p:cNvPicPr>
            <a:picLocks noChangeAspect="1"/>
          </p:cNvPicPr>
          <p:nvPr/>
        </p:nvPicPr>
        <p:blipFill>
          <a:blip r:embed="rId2">
            <a:extLst>
              <a:ext uri="{28A0092B-C50C-407E-A947-70E740481C1C}">
                <a14:useLocalDpi xmlns:a14="http://schemas.microsoft.com/office/drawing/2010/main" val="0"/>
              </a:ext>
              <a:ext uri="{96DAC541-7B7A-43D3-8B79-37D633B846F1}">
                <asvg:svgBlip xmlns:asvg="http://schemas.microsoft.com/office/drawing/2016/SVG/main" r:embed="rId3"/>
              </a:ext>
            </a:extLst>
          </a:blip>
          <a:stretch>
            <a:fillRect/>
          </a:stretch>
        </p:blipFill>
        <p:spPr>
          <a:xfrm>
            <a:off x="6946490" y="3974690"/>
            <a:ext cx="914400" cy="914400"/>
          </a:xfrm>
          <a:prstGeom prst="rect">
            <a:avLst/>
          </a:prstGeom>
        </p:spPr>
      </p:pic>
    </p:spTree>
    <p:extLst>
      <p:ext uri="{BB962C8B-B14F-4D97-AF65-F5344CB8AC3E}">
        <p14:creationId xmlns:p14="http://schemas.microsoft.com/office/powerpoint/2010/main" val="2547142260"/>
      </p:ext>
    </p:extLst>
  </p:cSld>
  <p:clrMapOvr>
    <a:masterClrMapping/>
  </p:clrMapOvr>
</p:sld>
</file>

<file path=ppt/slides/slide5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7D6255F-47C0-BB9C-DFF2-BF618FC60877}"/>
              </a:ext>
            </a:extLst>
          </p:cNvPr>
          <p:cNvSpPr>
            <a:spLocks noGrp="1"/>
          </p:cNvSpPr>
          <p:nvPr>
            <p:ph type="title"/>
          </p:nvPr>
        </p:nvSpPr>
        <p:spPr/>
        <p:txBody>
          <a:bodyPr/>
          <a:lstStyle/>
          <a:p>
            <a:r>
              <a:rPr lang="en-GB"/>
              <a:t>Code H</a:t>
            </a:r>
          </a:p>
        </p:txBody>
      </p:sp>
      <p:sp>
        <p:nvSpPr>
          <p:cNvPr id="3" name="Content Placeholder 2">
            <a:extLst>
              <a:ext uri="{FF2B5EF4-FFF2-40B4-BE49-F238E27FC236}">
                <a16:creationId xmlns:a16="http://schemas.microsoft.com/office/drawing/2014/main" id="{7F43894B-4A3D-5FFC-41BF-4A1C77728BCE}"/>
              </a:ext>
            </a:extLst>
          </p:cNvPr>
          <p:cNvSpPr>
            <a:spLocks noGrp="1"/>
          </p:cNvSpPr>
          <p:nvPr>
            <p:ph idx="1"/>
          </p:nvPr>
        </p:nvSpPr>
        <p:spPr/>
        <p:txBody>
          <a:bodyPr>
            <a:normAutofit/>
          </a:bodyPr>
          <a:lstStyle/>
          <a:p>
            <a:r>
              <a:rPr lang="en-GB"/>
              <a:t>Covers Suspects arrest of being a terrorist under S. 41 of the Terrorist Act 2000. </a:t>
            </a:r>
          </a:p>
          <a:p>
            <a:r>
              <a:rPr lang="en-GB"/>
              <a:t>Code H ceases to apply when suspect has been carded with an offence then Code C applies (released without charge or transferred to prison). </a:t>
            </a:r>
          </a:p>
          <a:p>
            <a:endParaRPr lang="en-GB"/>
          </a:p>
        </p:txBody>
      </p:sp>
    </p:spTree>
    <p:extLst>
      <p:ext uri="{BB962C8B-B14F-4D97-AF65-F5344CB8AC3E}">
        <p14:creationId xmlns:p14="http://schemas.microsoft.com/office/powerpoint/2010/main" val="1000438426"/>
      </p:ext>
    </p:extLst>
  </p:cSld>
  <p:clrMapOvr>
    <a:masterClrMapping/>
  </p:clrMapOvr>
</p:sld>
</file>

<file path=ppt/slides/slide5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4148294-9B15-24DF-1595-7F6EDA017322}"/>
              </a:ext>
            </a:extLst>
          </p:cNvPr>
          <p:cNvSpPr>
            <a:spLocks noGrp="1"/>
          </p:cNvSpPr>
          <p:nvPr>
            <p:ph type="title"/>
          </p:nvPr>
        </p:nvSpPr>
        <p:spPr>
          <a:xfrm>
            <a:off x="457200" y="274638"/>
            <a:ext cx="8229600" cy="673629"/>
          </a:xfrm>
        </p:spPr>
        <p:txBody>
          <a:bodyPr>
            <a:normAutofit/>
          </a:bodyPr>
          <a:lstStyle/>
          <a:p>
            <a:r>
              <a:rPr lang="en-GB" sz="3200"/>
              <a:t>Searchers under the Terrorism Act 2000</a:t>
            </a:r>
          </a:p>
        </p:txBody>
      </p:sp>
      <p:sp>
        <p:nvSpPr>
          <p:cNvPr id="3" name="Content Placeholder 2">
            <a:extLst>
              <a:ext uri="{FF2B5EF4-FFF2-40B4-BE49-F238E27FC236}">
                <a16:creationId xmlns:a16="http://schemas.microsoft.com/office/drawing/2014/main" id="{1EDDB805-B18D-1C2C-1474-63FB4622DEB6}"/>
              </a:ext>
            </a:extLst>
          </p:cNvPr>
          <p:cNvSpPr>
            <a:spLocks noGrp="1"/>
          </p:cNvSpPr>
          <p:nvPr>
            <p:ph idx="1"/>
          </p:nvPr>
        </p:nvSpPr>
        <p:spPr>
          <a:xfrm>
            <a:off x="457200" y="1038578"/>
            <a:ext cx="8229600" cy="4478655"/>
          </a:xfrm>
        </p:spPr>
        <p:txBody>
          <a:bodyPr/>
          <a:lstStyle/>
          <a:p>
            <a:r>
              <a:rPr lang="en-GB"/>
              <a:t>Power of Search is provided under s. 43 and s. 43A</a:t>
            </a:r>
          </a:p>
          <a:p>
            <a:endParaRPr lang="en-GB"/>
          </a:p>
          <a:p>
            <a:endParaRPr lang="en-GB"/>
          </a:p>
          <a:p>
            <a:endParaRPr lang="en-GB"/>
          </a:p>
          <a:p>
            <a:r>
              <a:rPr lang="en-GB"/>
              <a:t>Page 174</a:t>
            </a:r>
          </a:p>
          <a:p>
            <a:r>
              <a:rPr lang="en-GB"/>
              <a:t>9.4.4</a:t>
            </a:r>
          </a:p>
        </p:txBody>
      </p:sp>
    </p:spTree>
    <p:extLst>
      <p:ext uri="{BB962C8B-B14F-4D97-AF65-F5344CB8AC3E}">
        <p14:creationId xmlns:p14="http://schemas.microsoft.com/office/powerpoint/2010/main" val="3952885732"/>
      </p:ext>
    </p:extLst>
  </p:cSld>
  <p:clrMapOvr>
    <a:masterClrMapping/>
  </p:clrMapOvr>
</p:sld>
</file>

<file path=ppt/slides/slide5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 name="Title 6">
            <a:extLst>
              <a:ext uri="{FF2B5EF4-FFF2-40B4-BE49-F238E27FC236}">
                <a16:creationId xmlns:a16="http://schemas.microsoft.com/office/drawing/2014/main" id="{0EFA0E05-DAB0-42FF-A3DC-DF015A46CA24}"/>
              </a:ext>
            </a:extLst>
          </p:cNvPr>
          <p:cNvSpPr>
            <a:spLocks noGrp="1"/>
          </p:cNvSpPr>
          <p:nvPr>
            <p:ph type="title"/>
          </p:nvPr>
        </p:nvSpPr>
        <p:spPr>
          <a:xfrm>
            <a:off x="375557" y="0"/>
            <a:ext cx="8229600" cy="1143000"/>
          </a:xfrm>
        </p:spPr>
        <p:txBody>
          <a:bodyPr/>
          <a:lstStyle/>
          <a:p>
            <a:r>
              <a:rPr lang="en-GB"/>
              <a:t>Research Task </a:t>
            </a:r>
          </a:p>
        </p:txBody>
      </p:sp>
      <p:sp>
        <p:nvSpPr>
          <p:cNvPr id="2" name="TextBox 1">
            <a:extLst>
              <a:ext uri="{FF2B5EF4-FFF2-40B4-BE49-F238E27FC236}">
                <a16:creationId xmlns:a16="http://schemas.microsoft.com/office/drawing/2014/main" id="{0CEC1BFE-8B25-4D25-118E-8A2282CF23E0}"/>
              </a:ext>
            </a:extLst>
          </p:cNvPr>
          <p:cNvSpPr txBox="1"/>
          <p:nvPr/>
        </p:nvSpPr>
        <p:spPr>
          <a:xfrm>
            <a:off x="832757" y="1235529"/>
            <a:ext cx="7712529" cy="3970318"/>
          </a:xfrm>
          <a:prstGeom prst="rect">
            <a:avLst/>
          </a:prstGeom>
          <a:noFill/>
        </p:spPr>
        <p:txBody>
          <a:bodyPr wrap="square" rtlCol="0">
            <a:spAutoFit/>
          </a:bodyPr>
          <a:lstStyle/>
          <a:p>
            <a:r>
              <a:rPr lang="en-GB"/>
              <a:t>In pairs, research a Government Policy and a piece of Legislation in relation to Terrorism and prepare a PowerPoint to present this. </a:t>
            </a:r>
          </a:p>
          <a:p>
            <a:endParaRPr lang="en-GB"/>
          </a:p>
          <a:p>
            <a:r>
              <a:rPr lang="en-GB"/>
              <a:t>You have today’s session to complete this task.</a:t>
            </a:r>
          </a:p>
          <a:p>
            <a:endParaRPr lang="en-GB"/>
          </a:p>
          <a:p>
            <a:r>
              <a:rPr lang="en-GB"/>
              <a:t>Be prepared to share your findings with the group in the next session. </a:t>
            </a:r>
          </a:p>
          <a:p>
            <a:endParaRPr lang="en-GB"/>
          </a:p>
          <a:p>
            <a:r>
              <a:rPr lang="en-GB"/>
              <a:t>Consider: </a:t>
            </a:r>
          </a:p>
          <a:p>
            <a:endParaRPr lang="en-GB"/>
          </a:p>
          <a:p>
            <a:r>
              <a:rPr lang="en-GB"/>
              <a:t>What is the policy/legislation?</a:t>
            </a:r>
          </a:p>
          <a:p>
            <a:r>
              <a:rPr lang="en-GB"/>
              <a:t>When was it introduced? </a:t>
            </a:r>
          </a:p>
          <a:p>
            <a:r>
              <a:rPr lang="en-GB"/>
              <a:t>Why was it introduced? </a:t>
            </a:r>
          </a:p>
          <a:p>
            <a:r>
              <a:rPr lang="en-GB"/>
              <a:t>Has it changed? </a:t>
            </a:r>
          </a:p>
          <a:p>
            <a:r>
              <a:rPr lang="en-GB"/>
              <a:t>If so, why was it changed? </a:t>
            </a:r>
          </a:p>
        </p:txBody>
      </p:sp>
    </p:spTree>
    <p:extLst>
      <p:ext uri="{BB962C8B-B14F-4D97-AF65-F5344CB8AC3E}">
        <p14:creationId xmlns:p14="http://schemas.microsoft.com/office/powerpoint/2010/main" val="1505703561"/>
      </p:ext>
    </p:extLst>
  </p:cSld>
  <p:clrMapOvr>
    <a:masterClrMapping/>
  </p:clrMapOvr>
</p:sld>
</file>

<file path=ppt/slides/slide5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522096-D68D-2A29-0F00-47D381428894}"/>
              </a:ext>
            </a:extLst>
          </p:cNvPr>
          <p:cNvSpPr>
            <a:spLocks noGrp="1"/>
          </p:cNvSpPr>
          <p:nvPr>
            <p:ph type="title"/>
          </p:nvPr>
        </p:nvSpPr>
        <p:spPr/>
        <p:txBody>
          <a:bodyPr/>
          <a:lstStyle/>
          <a:p>
            <a:endParaRPr lang="en-GB"/>
          </a:p>
        </p:txBody>
      </p:sp>
      <p:sp>
        <p:nvSpPr>
          <p:cNvPr id="3" name="Content Placeholder 2">
            <a:extLst>
              <a:ext uri="{FF2B5EF4-FFF2-40B4-BE49-F238E27FC236}">
                <a16:creationId xmlns:a16="http://schemas.microsoft.com/office/drawing/2014/main" id="{AFF3E2B0-6E01-01F2-FA59-90122C88DBB2}"/>
              </a:ext>
            </a:extLst>
          </p:cNvPr>
          <p:cNvSpPr>
            <a:spLocks noGrp="1"/>
          </p:cNvSpPr>
          <p:nvPr>
            <p:ph idx="1"/>
          </p:nvPr>
        </p:nvSpPr>
        <p:spPr/>
        <p:txBody>
          <a:bodyPr/>
          <a:lstStyle/>
          <a:p>
            <a:endParaRPr lang="en-GB"/>
          </a:p>
        </p:txBody>
      </p:sp>
    </p:spTree>
    <p:extLst>
      <p:ext uri="{BB962C8B-B14F-4D97-AF65-F5344CB8AC3E}">
        <p14:creationId xmlns:p14="http://schemas.microsoft.com/office/powerpoint/2010/main" val="2500017307"/>
      </p:ext>
    </p:extLst>
  </p:cSld>
  <p:clrMapOvr>
    <a:masterClrMapping/>
  </p:clrMapOvr>
</p:sld>
</file>

<file path=ppt/slides/slide5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5893856" y="1337311"/>
            <a:ext cx="2770084" cy="2845116"/>
          </a:xfrm>
          <a:noFill/>
        </p:spPr>
        <p:txBody>
          <a:bodyPr vert="horz" lIns="68580" tIns="34290" rIns="68580" bIns="34290" rtlCol="0" anchor="b">
            <a:normAutofit/>
          </a:bodyPr>
          <a:lstStyle/>
          <a:p>
            <a:r>
              <a:rPr lang="en-US" sz="3600"/>
              <a:t>Planning Terrorist Attacks</a:t>
            </a:r>
          </a:p>
        </p:txBody>
      </p:sp>
      <p:sp>
        <p:nvSpPr>
          <p:cNvPr id="3" name="Content Placeholder 2"/>
          <p:cNvSpPr>
            <a:spLocks noGrp="1"/>
          </p:cNvSpPr>
          <p:nvPr>
            <p:ph sz="half" idx="1"/>
          </p:nvPr>
        </p:nvSpPr>
        <p:spPr>
          <a:xfrm>
            <a:off x="5893855" y="4286250"/>
            <a:ext cx="2770085" cy="1234441"/>
          </a:xfrm>
          <a:noFill/>
        </p:spPr>
        <p:txBody>
          <a:bodyPr vert="horz" lIns="68580" tIns="34290" rIns="68580" bIns="34290" rtlCol="0">
            <a:normAutofit/>
          </a:bodyPr>
          <a:lstStyle/>
          <a:p>
            <a:pPr marL="0" indent="0">
              <a:buNone/>
            </a:pPr>
            <a:r>
              <a:rPr lang="en-US" sz="1800"/>
              <a:t>Case Study</a:t>
            </a:r>
          </a:p>
        </p:txBody>
      </p:sp>
      <p:pic>
        <p:nvPicPr>
          <p:cNvPr id="5" name="Content Placeholder 4"/>
          <p:cNvPicPr>
            <a:picLocks noGrp="1" noChangeAspect="1"/>
          </p:cNvPicPr>
          <p:nvPr>
            <p:ph sz="half" idx="2"/>
          </p:nvPr>
        </p:nvPicPr>
        <p:blipFill rotWithShape="1">
          <a:blip r:embed="rId3"/>
          <a:srcRect l="1821" r="18466" b="-1"/>
          <a:stretch/>
        </p:blipFill>
        <p:spPr>
          <a:xfrm>
            <a:off x="611855" y="1460754"/>
            <a:ext cx="4450842" cy="3936492"/>
          </a:xfrm>
          <a:prstGeom prst="rect">
            <a:avLst/>
          </a:prstGeom>
          <a:effectLst/>
        </p:spPr>
      </p:pic>
    </p:spTree>
    <p:extLst>
      <p:ext uri="{BB962C8B-B14F-4D97-AF65-F5344CB8AC3E}">
        <p14:creationId xmlns:p14="http://schemas.microsoft.com/office/powerpoint/2010/main" val="3874934966"/>
      </p:ext>
    </p:extLst>
  </p:cSld>
  <p:clrMapOvr>
    <a:masterClrMapping/>
  </p:clrMapOvr>
</p:sld>
</file>

<file path=ppt/slides/slide6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98438" y="1125591"/>
            <a:ext cx="3708114" cy="1216741"/>
          </a:xfrm>
        </p:spPr>
        <p:txBody>
          <a:bodyPr vert="horz" lIns="68580" tIns="34290" rIns="68580" bIns="34290" rtlCol="0" anchor="ctr">
            <a:normAutofit fontScale="90000"/>
          </a:bodyPr>
          <a:lstStyle/>
          <a:p>
            <a:pPr algn="ctr"/>
            <a:r>
              <a:rPr lang="en-US" kern="1200">
                <a:solidFill>
                  <a:schemeClr val="tx1"/>
                </a:solidFill>
                <a:latin typeface="+mj-lt"/>
                <a:ea typeface="+mj-ea"/>
                <a:cs typeface="+mj-cs"/>
              </a:rPr>
              <a:t>29</a:t>
            </a:r>
            <a:r>
              <a:rPr lang="en-US" kern="1200" baseline="30000">
                <a:solidFill>
                  <a:schemeClr val="tx1"/>
                </a:solidFill>
                <a:latin typeface="+mj-lt"/>
                <a:ea typeface="+mj-ea"/>
                <a:cs typeface="+mj-cs"/>
              </a:rPr>
              <a:t>th</a:t>
            </a:r>
            <a:r>
              <a:rPr lang="en-US" kern="1200">
                <a:solidFill>
                  <a:schemeClr val="tx1"/>
                </a:solidFill>
                <a:latin typeface="+mj-lt"/>
                <a:ea typeface="+mj-ea"/>
                <a:cs typeface="+mj-cs"/>
              </a:rPr>
              <a:t> June 2007</a:t>
            </a:r>
          </a:p>
        </p:txBody>
      </p:sp>
      <p:sp>
        <p:nvSpPr>
          <p:cNvPr id="3" name="Content Placeholder 2"/>
          <p:cNvSpPr>
            <a:spLocks noGrp="1"/>
          </p:cNvSpPr>
          <p:nvPr>
            <p:ph sz="half" idx="1"/>
          </p:nvPr>
        </p:nvSpPr>
        <p:spPr>
          <a:xfrm>
            <a:off x="498439" y="2503171"/>
            <a:ext cx="3708113" cy="2839064"/>
          </a:xfrm>
        </p:spPr>
        <p:txBody>
          <a:bodyPr vert="horz" lIns="68580" tIns="34290" rIns="68580" bIns="34290" rtlCol="0">
            <a:normAutofit fontScale="70000" lnSpcReduction="20000"/>
          </a:bodyPr>
          <a:lstStyle/>
          <a:p>
            <a:pPr marL="0" indent="0" algn="ctr">
              <a:spcAft>
                <a:spcPts val="600"/>
              </a:spcAft>
              <a:buNone/>
            </a:pPr>
            <a:r>
              <a:rPr lang="en-US"/>
              <a:t>Device found in Mercedes vehicle outside the ‘Tiger Tiger’ bar in the Haymarket which had hundreds of people inside. </a:t>
            </a:r>
          </a:p>
          <a:p>
            <a:pPr marL="0" indent="0" algn="ctr">
              <a:spcAft>
                <a:spcPts val="600"/>
              </a:spcAft>
              <a:buNone/>
            </a:pPr>
            <a:r>
              <a:rPr lang="en-US"/>
              <a:t>A second car was found in nearby Cockspur Street, just a few hundred yards for the first, the two were "clearly linked".</a:t>
            </a:r>
          </a:p>
        </p:txBody>
      </p:sp>
      <p:pic>
        <p:nvPicPr>
          <p:cNvPr id="5" name="Content Placeholder 4"/>
          <p:cNvPicPr>
            <a:picLocks noGrp="1" noChangeAspect="1"/>
          </p:cNvPicPr>
          <p:nvPr>
            <p:ph sz="half" idx="2"/>
          </p:nvPr>
        </p:nvPicPr>
        <p:blipFill>
          <a:blip r:embed="rId3"/>
          <a:stretch>
            <a:fillRect/>
          </a:stretch>
        </p:blipFill>
        <p:spPr>
          <a:xfrm>
            <a:off x="5295517" y="2342331"/>
            <a:ext cx="3122993" cy="2061176"/>
          </a:xfrm>
          <a:prstGeom prst="rect">
            <a:avLst/>
          </a:prstGeom>
          <a:effectLst/>
        </p:spPr>
      </p:pic>
    </p:spTree>
    <p:extLst>
      <p:ext uri="{BB962C8B-B14F-4D97-AF65-F5344CB8AC3E}">
        <p14:creationId xmlns:p14="http://schemas.microsoft.com/office/powerpoint/2010/main" val="3614955830"/>
      </p:ext>
    </p:extLst>
  </p:cSld>
  <p:clrMapOvr>
    <a:masterClrMapping/>
  </p:clrMapOvr>
</p:sld>
</file>

<file path=ppt/slides/slide6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1" name="Title 10"/>
          <p:cNvSpPr>
            <a:spLocks noGrp="1"/>
          </p:cNvSpPr>
          <p:nvPr>
            <p:ph type="title"/>
          </p:nvPr>
        </p:nvSpPr>
        <p:spPr>
          <a:xfrm>
            <a:off x="486697" y="1329200"/>
            <a:ext cx="2629121" cy="1216741"/>
          </a:xfrm>
        </p:spPr>
        <p:txBody>
          <a:bodyPr vert="horz" lIns="68580" tIns="34290" rIns="68580" bIns="34290" rtlCol="0" anchor="ctr">
            <a:normAutofit fontScale="90000"/>
          </a:bodyPr>
          <a:lstStyle/>
          <a:p>
            <a:r>
              <a:rPr lang="en-US" kern="1200">
                <a:solidFill>
                  <a:schemeClr val="tx1"/>
                </a:solidFill>
                <a:latin typeface="+mj-lt"/>
                <a:ea typeface="+mj-ea"/>
                <a:cs typeface="+mj-cs"/>
              </a:rPr>
              <a:t>Planning……</a:t>
            </a:r>
          </a:p>
        </p:txBody>
      </p:sp>
      <p:sp>
        <p:nvSpPr>
          <p:cNvPr id="13" name="Content Placeholder 12"/>
          <p:cNvSpPr>
            <a:spLocks noGrp="1"/>
          </p:cNvSpPr>
          <p:nvPr>
            <p:ph sz="half" idx="2"/>
          </p:nvPr>
        </p:nvSpPr>
        <p:spPr>
          <a:xfrm>
            <a:off x="486698" y="2686051"/>
            <a:ext cx="2629121" cy="2839064"/>
          </a:xfrm>
        </p:spPr>
        <p:txBody>
          <a:bodyPr vert="horz" lIns="68580" tIns="34290" rIns="68580" bIns="34290" rtlCol="0">
            <a:normAutofit fontScale="92500"/>
          </a:bodyPr>
          <a:lstStyle/>
          <a:p>
            <a:endParaRPr lang="en-US" sz="1500"/>
          </a:p>
          <a:p>
            <a:endParaRPr lang="en-US" sz="1500"/>
          </a:p>
          <a:p>
            <a:pPr marL="0" indent="0" algn="ctr">
              <a:buNone/>
            </a:pPr>
            <a:r>
              <a:rPr lang="en-US"/>
              <a:t>Probable RVP location in Black</a:t>
            </a:r>
          </a:p>
          <a:p>
            <a:pPr marL="0" indent="0" algn="ctr">
              <a:buNone/>
            </a:pPr>
            <a:endParaRPr lang="en-US"/>
          </a:p>
          <a:p>
            <a:pPr marL="0" indent="0" algn="ctr">
              <a:buNone/>
            </a:pPr>
            <a:r>
              <a:rPr lang="en-US"/>
              <a:t>Inner Cordon area in Red</a:t>
            </a:r>
          </a:p>
          <a:p>
            <a:endParaRPr lang="en-US" sz="1500"/>
          </a:p>
          <a:p>
            <a:endParaRPr lang="en-US" sz="1500"/>
          </a:p>
        </p:txBody>
      </p:sp>
      <p:pic>
        <p:nvPicPr>
          <p:cNvPr id="5" name="Picture 4"/>
          <p:cNvPicPr>
            <a:picLocks noChangeAspect="1"/>
          </p:cNvPicPr>
          <p:nvPr/>
        </p:nvPicPr>
        <p:blipFill>
          <a:blip r:embed="rId3"/>
          <a:stretch>
            <a:fillRect/>
          </a:stretch>
        </p:blipFill>
        <p:spPr>
          <a:xfrm>
            <a:off x="4206240" y="1792370"/>
            <a:ext cx="4211126" cy="3158345"/>
          </a:xfrm>
          <a:prstGeom prst="rect">
            <a:avLst/>
          </a:prstGeom>
          <a:effectLst/>
        </p:spPr>
      </p:pic>
    </p:spTree>
    <p:extLst>
      <p:ext uri="{BB962C8B-B14F-4D97-AF65-F5344CB8AC3E}">
        <p14:creationId xmlns:p14="http://schemas.microsoft.com/office/powerpoint/2010/main" val="1636001065"/>
      </p:ext>
    </p:extLst>
  </p:cSld>
  <p:clrMapOvr>
    <a:masterClrMapping/>
  </p:clrMapOvr>
</p:sld>
</file>

<file path=ppt/slides/slide6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3837659" y="857251"/>
            <a:ext cx="4817137" cy="818147"/>
          </a:xfrm>
        </p:spPr>
        <p:txBody>
          <a:bodyPr vert="horz" lIns="68580" tIns="34290" rIns="68580" bIns="34290" rtlCol="0" anchor="ctr">
            <a:normAutofit/>
          </a:bodyPr>
          <a:lstStyle/>
          <a:p>
            <a:r>
              <a:rPr lang="en-US" kern="1200">
                <a:solidFill>
                  <a:schemeClr val="tx1"/>
                </a:solidFill>
                <a:latin typeface="+mj-lt"/>
                <a:ea typeface="+mj-ea"/>
                <a:cs typeface="+mj-cs"/>
              </a:rPr>
              <a:t>Roles………………</a:t>
            </a:r>
          </a:p>
        </p:txBody>
      </p:sp>
      <p:pic>
        <p:nvPicPr>
          <p:cNvPr id="9" name="Picture 8"/>
          <p:cNvPicPr>
            <a:picLocks noChangeAspect="1"/>
          </p:cNvPicPr>
          <p:nvPr/>
        </p:nvPicPr>
        <p:blipFill rotWithShape="1">
          <a:blip r:embed="rId3"/>
          <a:srcRect t="11757" r="2" b="21509"/>
          <a:stretch/>
        </p:blipFill>
        <p:spPr>
          <a:xfrm>
            <a:off x="603504" y="1459537"/>
            <a:ext cx="2269998" cy="1853057"/>
          </a:xfrm>
          <a:prstGeom prst="rect">
            <a:avLst/>
          </a:prstGeom>
          <a:effectLst/>
        </p:spPr>
      </p:pic>
      <p:pic>
        <p:nvPicPr>
          <p:cNvPr id="8" name="Content Placeholder 7"/>
          <p:cNvPicPr>
            <a:picLocks noGrp="1" noChangeAspect="1"/>
          </p:cNvPicPr>
          <p:nvPr>
            <p:ph sz="half" idx="1"/>
          </p:nvPr>
        </p:nvPicPr>
        <p:blipFill rotWithShape="1">
          <a:blip r:embed="rId4"/>
          <a:srcRect l="703" r="6203"/>
          <a:stretch/>
        </p:blipFill>
        <p:spPr>
          <a:xfrm>
            <a:off x="603505" y="3453258"/>
            <a:ext cx="2269997" cy="1828800"/>
          </a:xfrm>
          <a:prstGeom prst="rect">
            <a:avLst/>
          </a:prstGeom>
        </p:spPr>
      </p:pic>
      <p:sp>
        <p:nvSpPr>
          <p:cNvPr id="7" name="Content Placeholder 6"/>
          <p:cNvSpPr>
            <a:spLocks noGrp="1"/>
          </p:cNvSpPr>
          <p:nvPr>
            <p:ph sz="half" idx="2"/>
          </p:nvPr>
        </p:nvSpPr>
        <p:spPr>
          <a:xfrm>
            <a:off x="3837660" y="1675398"/>
            <a:ext cx="4817136" cy="3849717"/>
          </a:xfrm>
        </p:spPr>
        <p:txBody>
          <a:bodyPr vert="horz" lIns="68580" tIns="34290" rIns="68580" bIns="34290" rtlCol="0">
            <a:noAutofit/>
          </a:bodyPr>
          <a:lstStyle/>
          <a:p>
            <a:r>
              <a:rPr lang="en-US" sz="1800"/>
              <a:t>Abdulla dealt with matters like buying Sim cards and sorting out the cars, while Ahmed worked on logistics and mechanics.</a:t>
            </a:r>
          </a:p>
          <a:p>
            <a:r>
              <a:rPr lang="en-US" sz="1800"/>
              <a:t>Ahmed made false IDs and driving </a:t>
            </a:r>
            <a:r>
              <a:rPr lang="en-US" sz="1800" err="1"/>
              <a:t>licences</a:t>
            </a:r>
            <a:r>
              <a:rPr lang="en-US" sz="1800"/>
              <a:t> and carried out experiments on the explosive potential of petrol,</a:t>
            </a:r>
          </a:p>
          <a:p>
            <a:r>
              <a:rPr lang="en-US" sz="1800"/>
              <a:t>The men also had two other cars in reserve and were probably planning a campaign of terrorist "spectaculars.“</a:t>
            </a:r>
          </a:p>
          <a:p>
            <a:r>
              <a:rPr lang="en-US" sz="1800"/>
              <a:t>Planning their attacks in February 2007 and communicated regularly over the internet while Abdulla was working at the Royal Alexandra Hospital in Paisley and Ahmed was living in India.</a:t>
            </a:r>
          </a:p>
        </p:txBody>
      </p:sp>
    </p:spTree>
    <p:extLst>
      <p:ext uri="{BB962C8B-B14F-4D97-AF65-F5344CB8AC3E}">
        <p14:creationId xmlns:p14="http://schemas.microsoft.com/office/powerpoint/2010/main" val="2421044138"/>
      </p:ext>
    </p:extLst>
  </p:cSld>
  <p:clrMapOvr>
    <a:masterClrMapping/>
  </p:clrMapOvr>
</p:sld>
</file>

<file path=ppt/slides/slide6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97" y="1329200"/>
            <a:ext cx="2629121" cy="1216741"/>
          </a:xfrm>
        </p:spPr>
        <p:txBody>
          <a:bodyPr vert="horz" lIns="68580" tIns="34290" rIns="68580" bIns="34290" rtlCol="0" anchor="ctr">
            <a:normAutofit fontScale="90000"/>
          </a:bodyPr>
          <a:lstStyle/>
          <a:p>
            <a:r>
              <a:rPr lang="en-US" kern="1200">
                <a:solidFill>
                  <a:schemeClr val="tx1"/>
                </a:solidFill>
                <a:latin typeface="+mj-lt"/>
                <a:ea typeface="+mj-ea"/>
                <a:cs typeface="+mj-cs"/>
              </a:rPr>
              <a:t>The Devices</a:t>
            </a:r>
          </a:p>
        </p:txBody>
      </p:sp>
      <p:sp>
        <p:nvSpPr>
          <p:cNvPr id="3" name="Content Placeholder 2"/>
          <p:cNvSpPr>
            <a:spLocks noGrp="1"/>
          </p:cNvSpPr>
          <p:nvPr>
            <p:ph sz="half" idx="1"/>
          </p:nvPr>
        </p:nvSpPr>
        <p:spPr>
          <a:xfrm>
            <a:off x="486698" y="2228851"/>
            <a:ext cx="2629121" cy="3296264"/>
          </a:xfrm>
        </p:spPr>
        <p:txBody>
          <a:bodyPr vert="horz" lIns="68580" tIns="34290" rIns="68580" bIns="34290" rtlCol="0">
            <a:normAutofit fontScale="85000" lnSpcReduction="10000"/>
          </a:bodyPr>
          <a:lstStyle/>
          <a:p>
            <a:pPr>
              <a:spcAft>
                <a:spcPts val="600"/>
              </a:spcAft>
            </a:pPr>
            <a:r>
              <a:rPr lang="en-US" sz="1800"/>
              <a:t>Whitehall sources said that the failed attempt to inflict mass murder in the capital was the work of al-Qaida or those inspired by its ideology</a:t>
            </a:r>
          </a:p>
          <a:p>
            <a:pPr>
              <a:spcAft>
                <a:spcPts val="600"/>
              </a:spcAft>
            </a:pPr>
            <a:r>
              <a:rPr lang="en-US" sz="1800"/>
              <a:t>"You only have to read past cases of those convicted for terrorism to </a:t>
            </a:r>
            <a:r>
              <a:rPr lang="en-US" sz="1800" err="1"/>
              <a:t>realise</a:t>
            </a:r>
            <a:r>
              <a:rPr lang="en-US" sz="1800"/>
              <a:t> they have been plotting to blow up nightclubs and putting gas cylinder bombs in cars,"</a:t>
            </a:r>
          </a:p>
          <a:p>
            <a:endParaRPr lang="en-US" sz="1500"/>
          </a:p>
        </p:txBody>
      </p:sp>
      <p:pic>
        <p:nvPicPr>
          <p:cNvPr id="5" name="Content Placeholder 4"/>
          <p:cNvPicPr>
            <a:picLocks noGrp="1" noChangeAspect="1"/>
          </p:cNvPicPr>
          <p:nvPr>
            <p:ph sz="half" idx="2"/>
          </p:nvPr>
        </p:nvPicPr>
        <p:blipFill>
          <a:blip r:embed="rId2"/>
          <a:stretch>
            <a:fillRect/>
          </a:stretch>
        </p:blipFill>
        <p:spPr>
          <a:xfrm>
            <a:off x="4206240" y="1766052"/>
            <a:ext cx="4211126" cy="3210983"/>
          </a:xfrm>
          <a:prstGeom prst="rect">
            <a:avLst/>
          </a:prstGeom>
          <a:effectLst/>
        </p:spPr>
      </p:pic>
    </p:spTree>
    <p:extLst>
      <p:ext uri="{BB962C8B-B14F-4D97-AF65-F5344CB8AC3E}">
        <p14:creationId xmlns:p14="http://schemas.microsoft.com/office/powerpoint/2010/main" val="1659281431"/>
      </p:ext>
    </p:extLst>
  </p:cSld>
  <p:clrMapOvr>
    <a:masterClrMapping/>
  </p:clrMapOvr>
</p:sld>
</file>

<file path=ppt/slides/slide6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2"/>
          </p:nvPr>
        </p:nvPicPr>
        <p:blipFill rotWithShape="1">
          <a:blip r:embed="rId3">
            <a:alphaModFix/>
          </a:blip>
          <a:srcRect l="85" r="3" b="3"/>
          <a:stretch/>
        </p:blipFill>
        <p:spPr>
          <a:xfrm>
            <a:off x="4562839" y="731012"/>
            <a:ext cx="4695998" cy="2949235"/>
          </a:xfrm>
          <a:prstGeom prst="rect">
            <a:avLst/>
          </a:prstGeom>
          <a:effectLst>
            <a:softEdge rad="533400"/>
          </a:effectLst>
        </p:spPr>
      </p:pic>
      <p:pic>
        <p:nvPicPr>
          <p:cNvPr id="6" name="Picture 5"/>
          <p:cNvPicPr>
            <a:picLocks noChangeAspect="1"/>
          </p:cNvPicPr>
          <p:nvPr/>
        </p:nvPicPr>
        <p:blipFill rotWithShape="1">
          <a:blip r:embed="rId4"/>
          <a:srcRect t="10268" r="-1" b="-1"/>
          <a:stretch/>
        </p:blipFill>
        <p:spPr>
          <a:xfrm>
            <a:off x="4567428" y="2722626"/>
            <a:ext cx="4697730" cy="3161538"/>
          </a:xfrm>
          <a:prstGeom prst="rect">
            <a:avLst/>
          </a:prstGeom>
          <a:effectLst>
            <a:softEdge rad="533400"/>
          </a:effectLst>
        </p:spPr>
      </p:pic>
      <p:sp>
        <p:nvSpPr>
          <p:cNvPr id="2" name="Title 1"/>
          <p:cNvSpPr>
            <a:spLocks noGrp="1"/>
          </p:cNvSpPr>
          <p:nvPr>
            <p:ph type="title"/>
          </p:nvPr>
        </p:nvSpPr>
        <p:spPr>
          <a:xfrm>
            <a:off x="603749" y="1456084"/>
            <a:ext cx="3602727" cy="983748"/>
          </a:xfrm>
        </p:spPr>
        <p:txBody>
          <a:bodyPr vert="horz" lIns="68580" tIns="34290" rIns="68580" bIns="34290" rtlCol="0" anchor="ctr">
            <a:normAutofit/>
          </a:bodyPr>
          <a:lstStyle/>
          <a:p>
            <a:r>
              <a:rPr lang="en-US" sz="3000">
                <a:solidFill>
                  <a:srgbClr val="000000"/>
                </a:solidFill>
              </a:rPr>
              <a:t>The Devices</a:t>
            </a:r>
          </a:p>
        </p:txBody>
      </p:sp>
      <p:sp>
        <p:nvSpPr>
          <p:cNvPr id="3" name="Content Placeholder 2"/>
          <p:cNvSpPr>
            <a:spLocks noGrp="1"/>
          </p:cNvSpPr>
          <p:nvPr>
            <p:ph sz="half" idx="1"/>
          </p:nvPr>
        </p:nvSpPr>
        <p:spPr>
          <a:xfrm>
            <a:off x="603748" y="2561357"/>
            <a:ext cx="3602728" cy="2841623"/>
          </a:xfrm>
        </p:spPr>
        <p:txBody>
          <a:bodyPr vert="horz" lIns="68580" tIns="34290" rIns="68580" bIns="34290" rtlCol="0" anchor="ctr">
            <a:normAutofit/>
          </a:bodyPr>
          <a:lstStyle/>
          <a:p>
            <a:pPr marL="0" indent="0">
              <a:spcAft>
                <a:spcPts val="600"/>
              </a:spcAft>
              <a:buNone/>
            </a:pPr>
            <a:r>
              <a:rPr lang="en-US" sz="1800">
                <a:solidFill>
                  <a:srgbClr val="000000"/>
                </a:solidFill>
              </a:rPr>
              <a:t>Counter-terrorism sources said the devices found in two Mercedes cars - which contained gas cylinders, petrol and nails - were similar to car bombs used in Iraq.</a:t>
            </a:r>
          </a:p>
          <a:p>
            <a:pPr>
              <a:spcAft>
                <a:spcPts val="600"/>
              </a:spcAft>
            </a:pPr>
            <a:endParaRPr lang="en-US" sz="1500">
              <a:solidFill>
                <a:srgbClr val="000000"/>
              </a:solidFill>
            </a:endParaRPr>
          </a:p>
          <a:p>
            <a:endParaRPr lang="en-US" sz="1500">
              <a:solidFill>
                <a:srgbClr val="000000"/>
              </a:solidFill>
            </a:endParaRPr>
          </a:p>
        </p:txBody>
      </p:sp>
    </p:spTree>
    <p:extLst>
      <p:ext uri="{BB962C8B-B14F-4D97-AF65-F5344CB8AC3E}">
        <p14:creationId xmlns:p14="http://schemas.microsoft.com/office/powerpoint/2010/main" val="3003955870"/>
      </p:ext>
    </p:extLst>
  </p:cSld>
  <p:clrMapOvr>
    <a:masterClrMapping/>
  </p:clrMapOvr>
</p:sld>
</file>

<file path=ppt/slides/slide6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763" y="1182409"/>
            <a:ext cx="8354891" cy="697835"/>
          </a:xfrm>
        </p:spPr>
        <p:txBody>
          <a:bodyPr vert="horz" lIns="68580" tIns="34290" rIns="68580" bIns="34290" rtlCol="0" anchor="b">
            <a:normAutofit/>
          </a:bodyPr>
          <a:lstStyle/>
          <a:p>
            <a:pPr algn="ctr"/>
            <a:r>
              <a:rPr lang="en-US" sz="4050">
                <a:solidFill>
                  <a:srgbClr val="FFFFFF"/>
                </a:solidFill>
              </a:rPr>
              <a:t>Travel</a:t>
            </a:r>
          </a:p>
        </p:txBody>
      </p:sp>
      <p:pic>
        <p:nvPicPr>
          <p:cNvPr id="5" name="Content Placeholder 4"/>
          <p:cNvPicPr>
            <a:picLocks noGrp="1" noChangeAspect="1"/>
          </p:cNvPicPr>
          <p:nvPr>
            <p:ph sz="half" idx="1"/>
          </p:nvPr>
        </p:nvPicPr>
        <p:blipFill>
          <a:blip r:embed="rId2"/>
          <a:stretch>
            <a:fillRect/>
          </a:stretch>
        </p:blipFill>
        <p:spPr>
          <a:xfrm>
            <a:off x="295825" y="2677364"/>
            <a:ext cx="3997637" cy="2998228"/>
          </a:xfrm>
          <a:prstGeom prst="rect">
            <a:avLst/>
          </a:prstGeom>
        </p:spPr>
      </p:pic>
      <p:pic>
        <p:nvPicPr>
          <p:cNvPr id="6" name="Content Placeholder 5"/>
          <p:cNvPicPr>
            <a:picLocks noGrp="1" noChangeAspect="1"/>
          </p:cNvPicPr>
          <p:nvPr>
            <p:ph sz="half" idx="2"/>
          </p:nvPr>
        </p:nvPicPr>
        <p:blipFill>
          <a:blip r:embed="rId3"/>
          <a:stretch>
            <a:fillRect/>
          </a:stretch>
        </p:blipFill>
        <p:spPr>
          <a:xfrm>
            <a:off x="4880955" y="2677364"/>
            <a:ext cx="3997637" cy="2998228"/>
          </a:xfrm>
          <a:prstGeom prst="rect">
            <a:avLst/>
          </a:prstGeom>
        </p:spPr>
      </p:pic>
    </p:spTree>
    <p:extLst>
      <p:ext uri="{BB962C8B-B14F-4D97-AF65-F5344CB8AC3E}">
        <p14:creationId xmlns:p14="http://schemas.microsoft.com/office/powerpoint/2010/main" val="3283845797"/>
      </p:ext>
    </p:extLst>
  </p:cSld>
  <p:clrMapOvr>
    <a:masterClrMapping/>
  </p:clrMapOvr>
</p:sld>
</file>

<file path=ppt/slides/slide6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3"/>
          <a:stretch>
            <a:fillRect/>
          </a:stretch>
        </p:blipFill>
        <p:spPr>
          <a:xfrm>
            <a:off x="96907" y="1131093"/>
            <a:ext cx="5143499" cy="4646026"/>
          </a:xfrm>
          <a:prstGeom prst="rect">
            <a:avLst/>
          </a:prstGeom>
        </p:spPr>
      </p:pic>
      <p:sp>
        <p:nvSpPr>
          <p:cNvPr id="4" name="Content Placeholder 3"/>
          <p:cNvSpPr>
            <a:spLocks noGrp="1"/>
          </p:cNvSpPr>
          <p:nvPr>
            <p:ph sz="half" idx="2"/>
          </p:nvPr>
        </p:nvSpPr>
        <p:spPr>
          <a:xfrm>
            <a:off x="5499487" y="1519789"/>
            <a:ext cx="3274943" cy="3573944"/>
          </a:xfrm>
        </p:spPr>
        <p:txBody>
          <a:bodyPr>
            <a:normAutofit fontScale="25000" lnSpcReduction="20000"/>
          </a:bodyPr>
          <a:lstStyle/>
          <a:p>
            <a:endParaRPr lang="en-GB" sz="2850">
              <a:solidFill>
                <a:srgbClr val="464646"/>
              </a:solidFill>
            </a:endParaRPr>
          </a:p>
          <a:p>
            <a:pPr marL="0" indent="0">
              <a:lnSpc>
                <a:spcPct val="120000"/>
              </a:lnSpc>
              <a:buNone/>
            </a:pPr>
            <a:r>
              <a:rPr lang="en-GB" sz="7200">
                <a:solidFill>
                  <a:srgbClr val="464646"/>
                </a:solidFill>
              </a:rPr>
              <a:t>By 30 June, the police had  linked mobiles phones to the bomb factory in Scotland (the link between the men’s phones and the phones found at the scenes)</a:t>
            </a:r>
          </a:p>
          <a:p>
            <a:pPr marL="0" indent="0">
              <a:lnSpc>
                <a:spcPct val="120000"/>
              </a:lnSpc>
              <a:buNone/>
            </a:pPr>
            <a:r>
              <a:rPr lang="en-GB" sz="7200">
                <a:solidFill>
                  <a:srgbClr val="464646"/>
                </a:solidFill>
              </a:rPr>
              <a:t>After filling the Jeep with explosive material, the men drove around for eight hours </a:t>
            </a:r>
            <a:br>
              <a:rPr lang="en-GB" sz="7200">
                <a:solidFill>
                  <a:srgbClr val="464646"/>
                </a:solidFill>
              </a:rPr>
            </a:br>
            <a:r>
              <a:rPr lang="en-GB" sz="7200">
                <a:solidFill>
                  <a:srgbClr val="464646"/>
                </a:solidFill>
              </a:rPr>
              <a:t>between Houston, Loch Lomond and Glasgow's outskirts.</a:t>
            </a:r>
          </a:p>
          <a:p>
            <a:pPr marL="0" indent="0">
              <a:lnSpc>
                <a:spcPct val="120000"/>
              </a:lnSpc>
              <a:buNone/>
            </a:pPr>
            <a:r>
              <a:rPr lang="en-GB" sz="7200">
                <a:solidFill>
                  <a:srgbClr val="464646"/>
                </a:solidFill>
              </a:rPr>
              <a:t>Undercover officers were closing in, but did not know what kind of car the men were in.</a:t>
            </a:r>
          </a:p>
          <a:p>
            <a:pPr marL="0" indent="0">
              <a:buNone/>
            </a:pPr>
            <a:br>
              <a:rPr lang="en-GB"/>
            </a:br>
            <a:endParaRPr lang="en-GB"/>
          </a:p>
        </p:txBody>
      </p:sp>
    </p:spTree>
    <p:extLst>
      <p:ext uri="{BB962C8B-B14F-4D97-AF65-F5344CB8AC3E}">
        <p14:creationId xmlns:p14="http://schemas.microsoft.com/office/powerpoint/2010/main" val="2423366742"/>
      </p:ext>
    </p:extLst>
  </p:cSld>
  <p:clrMapOvr>
    <a:masterClrMapping/>
  </p:clrMapOvr>
</p:sld>
</file>

<file path=ppt/slides/slide6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pic>
        <p:nvPicPr>
          <p:cNvPr id="5" name="Content Placeholder 4"/>
          <p:cNvPicPr>
            <a:picLocks noGrp="1" noChangeAspect="1"/>
          </p:cNvPicPr>
          <p:nvPr>
            <p:ph sz="half" idx="1"/>
          </p:nvPr>
        </p:nvPicPr>
        <p:blipFill>
          <a:blip r:embed="rId2"/>
          <a:stretch>
            <a:fillRect/>
          </a:stretch>
        </p:blipFill>
        <p:spPr>
          <a:xfrm>
            <a:off x="219729" y="1110698"/>
            <a:ext cx="4670324" cy="4547152"/>
          </a:xfrm>
          <a:prstGeom prst="rect">
            <a:avLst/>
          </a:prstGeom>
        </p:spPr>
      </p:pic>
      <p:pic>
        <p:nvPicPr>
          <p:cNvPr id="6" name="Content Placeholder 5"/>
          <p:cNvPicPr>
            <a:picLocks noGrp="1" noChangeAspect="1"/>
          </p:cNvPicPr>
          <p:nvPr>
            <p:ph sz="half" idx="2"/>
          </p:nvPr>
        </p:nvPicPr>
        <p:blipFill>
          <a:blip r:embed="rId3"/>
          <a:stretch>
            <a:fillRect/>
          </a:stretch>
        </p:blipFill>
        <p:spPr>
          <a:xfrm>
            <a:off x="5001534" y="1625048"/>
            <a:ext cx="3483999" cy="3294821"/>
          </a:xfrm>
          <a:prstGeom prst="rect">
            <a:avLst/>
          </a:prstGeom>
        </p:spPr>
      </p:pic>
    </p:spTree>
    <p:extLst>
      <p:ext uri="{BB962C8B-B14F-4D97-AF65-F5344CB8AC3E}">
        <p14:creationId xmlns:p14="http://schemas.microsoft.com/office/powerpoint/2010/main" val="819922529"/>
      </p:ext>
    </p:extLst>
  </p:cSld>
  <p:clrMapOvr>
    <a:masterClrMapping/>
  </p:clrMapOvr>
</p:sld>
</file>

<file path=ppt/slides/slide6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09763" y="1182409"/>
            <a:ext cx="8354891" cy="697835"/>
          </a:xfrm>
        </p:spPr>
        <p:txBody>
          <a:bodyPr vert="horz" lIns="68580" tIns="34290" rIns="68580" bIns="34290" rtlCol="0" anchor="b">
            <a:normAutofit fontScale="90000"/>
          </a:bodyPr>
          <a:lstStyle/>
          <a:p>
            <a:pPr algn="ctr"/>
            <a:r>
              <a:rPr lang="en-US" sz="2250">
                <a:solidFill>
                  <a:srgbClr val="FFFFFF"/>
                </a:solidFill>
              </a:rPr>
              <a:t>Abdulla (above) and Ahmed are arrested at the scene. Ahmed receives 90% burns in the attack. He would die in hospital four weeks later.</a:t>
            </a:r>
          </a:p>
        </p:txBody>
      </p:sp>
      <p:pic>
        <p:nvPicPr>
          <p:cNvPr id="5" name="Content Placeholder 4"/>
          <p:cNvPicPr>
            <a:picLocks noGrp="1" noChangeAspect="1"/>
          </p:cNvPicPr>
          <p:nvPr>
            <p:ph sz="half" idx="1"/>
          </p:nvPr>
        </p:nvPicPr>
        <p:blipFill>
          <a:blip r:embed="rId2"/>
          <a:stretch>
            <a:fillRect/>
          </a:stretch>
        </p:blipFill>
        <p:spPr>
          <a:xfrm>
            <a:off x="295825" y="2677364"/>
            <a:ext cx="3997637" cy="2998228"/>
          </a:xfrm>
          <a:prstGeom prst="rect">
            <a:avLst/>
          </a:prstGeom>
        </p:spPr>
      </p:pic>
      <p:pic>
        <p:nvPicPr>
          <p:cNvPr id="6" name="Content Placeholder 5"/>
          <p:cNvPicPr>
            <a:picLocks noGrp="1" noChangeAspect="1"/>
          </p:cNvPicPr>
          <p:nvPr>
            <p:ph sz="half" idx="2"/>
          </p:nvPr>
        </p:nvPicPr>
        <p:blipFill>
          <a:blip r:embed="rId3"/>
          <a:stretch>
            <a:fillRect/>
          </a:stretch>
        </p:blipFill>
        <p:spPr>
          <a:xfrm>
            <a:off x="4880955" y="2677364"/>
            <a:ext cx="3997637" cy="2998228"/>
          </a:xfrm>
          <a:prstGeom prst="rect">
            <a:avLst/>
          </a:prstGeom>
        </p:spPr>
      </p:pic>
    </p:spTree>
    <p:extLst>
      <p:ext uri="{BB962C8B-B14F-4D97-AF65-F5344CB8AC3E}">
        <p14:creationId xmlns:p14="http://schemas.microsoft.com/office/powerpoint/2010/main" val="172977213"/>
      </p:ext>
    </p:extLst>
  </p:cSld>
  <p:clrMapOvr>
    <a:masterClrMapping/>
  </p:clrMapOvr>
</p:sld>
</file>

<file path=ppt/slides/slide6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97" y="1329200"/>
            <a:ext cx="2629121" cy="1216741"/>
          </a:xfrm>
        </p:spPr>
        <p:txBody>
          <a:bodyPr vert="horz" lIns="68580" tIns="34290" rIns="68580" bIns="34290" rtlCol="0" anchor="ctr">
            <a:normAutofit fontScale="90000"/>
          </a:bodyPr>
          <a:lstStyle/>
          <a:p>
            <a:r>
              <a:rPr lang="en-US" kern="1200">
                <a:solidFill>
                  <a:schemeClr val="tx1"/>
                </a:solidFill>
                <a:latin typeface="+mj-lt"/>
                <a:ea typeface="+mj-ea"/>
                <a:cs typeface="+mj-cs"/>
              </a:rPr>
              <a:t>The aftermath……</a:t>
            </a:r>
          </a:p>
        </p:txBody>
      </p:sp>
      <p:sp>
        <p:nvSpPr>
          <p:cNvPr id="4" name="Content Placeholder 3"/>
          <p:cNvSpPr>
            <a:spLocks noGrp="1"/>
          </p:cNvSpPr>
          <p:nvPr>
            <p:ph sz="half" idx="2"/>
          </p:nvPr>
        </p:nvSpPr>
        <p:spPr>
          <a:xfrm>
            <a:off x="486698" y="2686051"/>
            <a:ext cx="2629121" cy="2839064"/>
          </a:xfrm>
        </p:spPr>
        <p:txBody>
          <a:bodyPr vert="horz" lIns="68580" tIns="34290" rIns="68580" bIns="34290" rtlCol="0">
            <a:normAutofit lnSpcReduction="10000"/>
          </a:bodyPr>
          <a:lstStyle/>
          <a:p>
            <a:pPr marL="0"/>
            <a:endParaRPr lang="en-US" sz="1500"/>
          </a:p>
          <a:p>
            <a:pPr marL="0" indent="0">
              <a:buNone/>
            </a:pPr>
            <a:r>
              <a:rPr lang="en-US" sz="1800" i="1"/>
              <a:t>“They shared in murdering my people... the British government and American government. Without Blair, Bush couldn't have invaded Iraq”</a:t>
            </a:r>
          </a:p>
          <a:p>
            <a:pPr marL="0" indent="0">
              <a:buNone/>
            </a:pPr>
            <a:endParaRPr lang="en-US" sz="1800" i="1"/>
          </a:p>
          <a:p>
            <a:pPr marL="0" indent="0">
              <a:buNone/>
            </a:pPr>
            <a:r>
              <a:rPr lang="en-US" sz="1800" i="1"/>
              <a:t>Bilal Abdulla</a:t>
            </a:r>
          </a:p>
        </p:txBody>
      </p:sp>
      <p:pic>
        <p:nvPicPr>
          <p:cNvPr id="5" name="Content Placeholder 4"/>
          <p:cNvPicPr>
            <a:picLocks noGrp="1" noChangeAspect="1"/>
          </p:cNvPicPr>
          <p:nvPr>
            <p:ph sz="half" idx="1"/>
          </p:nvPr>
        </p:nvPicPr>
        <p:blipFill>
          <a:blip r:embed="rId3"/>
          <a:stretch>
            <a:fillRect/>
          </a:stretch>
        </p:blipFill>
        <p:spPr>
          <a:xfrm>
            <a:off x="4206240" y="1792370"/>
            <a:ext cx="4211126" cy="3158345"/>
          </a:xfrm>
          <a:prstGeom prst="rect">
            <a:avLst/>
          </a:prstGeom>
          <a:effectLst/>
        </p:spPr>
      </p:pic>
      <p:pic>
        <p:nvPicPr>
          <p:cNvPr id="1025" name="Picture 1" descr="start_quote_rb">
            <a:extLst>
              <a:ext uri="{FF2B5EF4-FFF2-40B4-BE49-F238E27FC236}">
                <a16:creationId xmlns:a16="http://schemas.microsoft.com/office/drawing/2014/main" id="{E3DE0738-886D-4856-8931-AA48A4046750}"/>
              </a:ext>
            </a:extLst>
          </p:cNvPr>
          <p:cNvPicPr>
            <a:picLocks noChangeAspect="1" noChangeArrowheads="1"/>
          </p:cNvPicPr>
          <p:nvPr/>
        </p:nvPicPr>
        <p:blipFill>
          <a:blip r:embed="rId4">
            <a:extLst>
              <a:ext uri="{28A0092B-C50C-407E-A947-70E740481C1C}">
                <a14:useLocalDpi xmlns:a14="http://schemas.microsoft.com/office/drawing/2010/main" val="0"/>
              </a:ext>
            </a:extLst>
          </a:blip>
          <a:srcRect/>
          <a:stretch>
            <a:fillRect/>
          </a:stretch>
        </p:blipFill>
        <p:spPr bwMode="auto">
          <a:xfrm>
            <a:off x="0" y="857250"/>
            <a:ext cx="171450" cy="92869"/>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67071022"/>
      </p:ext>
    </p:extLst>
  </p:cSld>
  <p:clrMapOvr>
    <a:masterClrMapping/>
  </p:clrMapOvr>
</p:sld>
</file>

<file path=ppt/slides/slide7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486697" y="1329200"/>
            <a:ext cx="2629121" cy="1216741"/>
          </a:xfrm>
        </p:spPr>
        <p:txBody>
          <a:bodyPr vert="horz" lIns="68580" tIns="34290" rIns="68580" bIns="34290" rtlCol="0" anchor="ctr">
            <a:normAutofit fontScale="90000"/>
          </a:bodyPr>
          <a:lstStyle/>
          <a:p>
            <a:r>
              <a:rPr lang="en-US" kern="1200">
                <a:solidFill>
                  <a:schemeClr val="tx1"/>
                </a:solidFill>
                <a:latin typeface="+mj-lt"/>
                <a:ea typeface="+mj-ea"/>
                <a:cs typeface="+mj-cs"/>
              </a:rPr>
              <a:t>Who were they…….</a:t>
            </a:r>
          </a:p>
        </p:txBody>
      </p:sp>
      <p:sp>
        <p:nvSpPr>
          <p:cNvPr id="4" name="Content Placeholder 3"/>
          <p:cNvSpPr>
            <a:spLocks noGrp="1"/>
          </p:cNvSpPr>
          <p:nvPr>
            <p:ph sz="half" idx="2"/>
          </p:nvPr>
        </p:nvSpPr>
        <p:spPr>
          <a:xfrm>
            <a:off x="486698" y="2686051"/>
            <a:ext cx="2629121" cy="2839064"/>
          </a:xfrm>
        </p:spPr>
        <p:txBody>
          <a:bodyPr vert="horz" lIns="68580" tIns="34290" rIns="68580" bIns="34290" rtlCol="0">
            <a:normAutofit lnSpcReduction="10000"/>
          </a:bodyPr>
          <a:lstStyle/>
          <a:p>
            <a:endParaRPr lang="en-US" sz="1500"/>
          </a:p>
          <a:p>
            <a:pPr marL="0" indent="0">
              <a:buNone/>
            </a:pPr>
            <a:r>
              <a:rPr lang="en-US" sz="1800"/>
              <a:t>Bilal Abdulla had studied medicine and was working as a doctor while </a:t>
            </a:r>
            <a:r>
              <a:rPr lang="en-US" sz="1800" err="1"/>
              <a:t>Kafeel</a:t>
            </a:r>
            <a:r>
              <a:rPr lang="en-US" sz="1800"/>
              <a:t> Ahmed, who died from injuries sustained in the Glasgow attack, had studied mechanical and aeronautical engineering.</a:t>
            </a:r>
          </a:p>
        </p:txBody>
      </p:sp>
      <p:pic>
        <p:nvPicPr>
          <p:cNvPr id="5" name="Content Placeholder 4"/>
          <p:cNvPicPr>
            <a:picLocks noGrp="1" noChangeAspect="1"/>
          </p:cNvPicPr>
          <p:nvPr>
            <p:ph sz="half" idx="1"/>
          </p:nvPr>
        </p:nvPicPr>
        <p:blipFill>
          <a:blip r:embed="rId3"/>
          <a:stretch>
            <a:fillRect/>
          </a:stretch>
        </p:blipFill>
        <p:spPr>
          <a:xfrm>
            <a:off x="4206240" y="1792370"/>
            <a:ext cx="4211126" cy="3158345"/>
          </a:xfrm>
          <a:prstGeom prst="rect">
            <a:avLst/>
          </a:prstGeom>
          <a:effectLst/>
        </p:spPr>
      </p:pic>
    </p:spTree>
    <p:extLst>
      <p:ext uri="{BB962C8B-B14F-4D97-AF65-F5344CB8AC3E}">
        <p14:creationId xmlns:p14="http://schemas.microsoft.com/office/powerpoint/2010/main" val="2030417174"/>
      </p:ext>
    </p:extLst>
  </p:cSld>
  <p:clrMapOvr>
    <a:masterClrMapping/>
  </p:clrMapOvr>
</p:sld>
</file>

<file path=ppt/slides/slide71.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p:cNvSpPr>
            <a:spLocks noGrp="1"/>
          </p:cNvSpPr>
          <p:nvPr>
            <p:ph type="title"/>
          </p:nvPr>
        </p:nvSpPr>
        <p:spPr>
          <a:xfrm>
            <a:off x="603505" y="1916617"/>
            <a:ext cx="2153321" cy="1617466"/>
          </a:xfrm>
        </p:spPr>
        <p:txBody>
          <a:bodyPr anchor="t">
            <a:normAutofit fontScale="90000"/>
          </a:bodyPr>
          <a:lstStyle/>
          <a:p>
            <a:r>
              <a:rPr lang="en-GB" sz="2700">
                <a:solidFill>
                  <a:srgbClr val="FFFFFF"/>
                </a:solidFill>
              </a:rPr>
              <a:t>Tiger Tiger and Glasgow Airport Attacks</a:t>
            </a:r>
          </a:p>
        </p:txBody>
      </p:sp>
      <p:sp>
        <p:nvSpPr>
          <p:cNvPr id="3" name="Content Placeholder 2"/>
          <p:cNvSpPr>
            <a:spLocks noGrp="1"/>
          </p:cNvSpPr>
          <p:nvPr>
            <p:ph sz="half" idx="1"/>
          </p:nvPr>
        </p:nvSpPr>
        <p:spPr>
          <a:xfrm>
            <a:off x="4447885" y="1897641"/>
            <a:ext cx="2194560" cy="3272883"/>
          </a:xfrm>
        </p:spPr>
        <p:txBody>
          <a:bodyPr anchor="t">
            <a:normAutofit/>
          </a:bodyPr>
          <a:lstStyle/>
          <a:p>
            <a:endParaRPr lang="en-GB" sz="1500"/>
          </a:p>
          <a:p>
            <a:endParaRPr lang="en-GB" sz="1500"/>
          </a:p>
          <a:p>
            <a:endParaRPr lang="en-GB" sz="1500"/>
          </a:p>
          <a:p>
            <a:endParaRPr lang="en-GB" sz="1500"/>
          </a:p>
          <a:p>
            <a:pPr marL="0" indent="0" algn="ctr">
              <a:buNone/>
            </a:pPr>
            <a:r>
              <a:rPr lang="en-GB" sz="4050" b="1"/>
              <a:t>Success?</a:t>
            </a:r>
          </a:p>
        </p:txBody>
      </p:sp>
    </p:spTree>
    <p:extLst>
      <p:ext uri="{BB962C8B-B14F-4D97-AF65-F5344CB8AC3E}">
        <p14:creationId xmlns:p14="http://schemas.microsoft.com/office/powerpoint/2010/main" val="4142939228"/>
      </p:ext>
    </p:extLst>
  </p:cSld>
  <p:clrMapOvr>
    <a:masterClrMapping/>
  </p:clrMapOvr>
</p:sld>
</file>

<file path=ppt/slides/slide7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9F9453D-57F9-44ED-BED3-804DDB6DEAB3}"/>
              </a:ext>
            </a:extLst>
          </p:cNvPr>
          <p:cNvSpPr>
            <a:spLocks noGrp="1"/>
          </p:cNvSpPr>
          <p:nvPr>
            <p:ph type="title"/>
          </p:nvPr>
        </p:nvSpPr>
        <p:spPr>
          <a:xfrm>
            <a:off x="4570579" y="1459467"/>
            <a:ext cx="4211156" cy="1090538"/>
          </a:xfrm>
        </p:spPr>
        <p:txBody>
          <a:bodyPr vert="horz" lIns="68580" tIns="34290" rIns="68580" bIns="34290" rtlCol="0" anchor="ctr">
            <a:normAutofit fontScale="90000"/>
          </a:bodyPr>
          <a:lstStyle/>
          <a:p>
            <a:pPr algn="ctr"/>
            <a:r>
              <a:rPr lang="en-US">
                <a:solidFill>
                  <a:srgbClr val="000000"/>
                </a:solidFill>
              </a:rPr>
              <a:t>Terrorism v Military Conflict</a:t>
            </a:r>
          </a:p>
        </p:txBody>
      </p:sp>
      <p:pic>
        <p:nvPicPr>
          <p:cNvPr id="5" name="Content Placeholder 4">
            <a:extLst>
              <a:ext uri="{FF2B5EF4-FFF2-40B4-BE49-F238E27FC236}">
                <a16:creationId xmlns:a16="http://schemas.microsoft.com/office/drawing/2014/main" id="{7C639366-C7AC-4A1C-B148-144A1D72E820}"/>
              </a:ext>
            </a:extLst>
          </p:cNvPr>
          <p:cNvPicPr>
            <a:picLocks noGrp="1" noChangeAspect="1"/>
          </p:cNvPicPr>
          <p:nvPr>
            <p:ph sz="half" idx="2"/>
          </p:nvPr>
        </p:nvPicPr>
        <p:blipFill rotWithShape="1">
          <a:blip r:embed="rId3">
            <a:alphaModFix/>
          </a:blip>
          <a:srcRect l="22814" r="23682"/>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6578A6B5-EE27-48EC-B878-13FCB8E97CCB}"/>
              </a:ext>
            </a:extLst>
          </p:cNvPr>
          <p:cNvSpPr>
            <a:spLocks noGrp="1"/>
          </p:cNvSpPr>
          <p:nvPr>
            <p:ph sz="half" idx="1"/>
          </p:nvPr>
        </p:nvSpPr>
        <p:spPr>
          <a:xfrm>
            <a:off x="4570579" y="2669067"/>
            <a:ext cx="3733184" cy="2729467"/>
          </a:xfrm>
        </p:spPr>
        <p:txBody>
          <a:bodyPr vert="horz" lIns="68580" tIns="34290" rIns="68580" bIns="34290" rtlCol="0" anchor="ctr">
            <a:normAutofit/>
          </a:bodyPr>
          <a:lstStyle/>
          <a:p>
            <a:r>
              <a:rPr lang="en-US" sz="1800">
                <a:solidFill>
                  <a:srgbClr val="000000"/>
                </a:solidFill>
              </a:rPr>
              <a:t>Outcome does not depend on military strength,</a:t>
            </a:r>
          </a:p>
          <a:p>
            <a:r>
              <a:rPr lang="en-US" sz="1800">
                <a:solidFill>
                  <a:srgbClr val="000000"/>
                </a:solidFill>
              </a:rPr>
              <a:t>Offers weak opponent the chance to inflict huge costs on a much larger and much more powerful enemy. </a:t>
            </a:r>
          </a:p>
        </p:txBody>
      </p:sp>
    </p:spTree>
    <p:extLst>
      <p:ext uri="{BB962C8B-B14F-4D97-AF65-F5344CB8AC3E}">
        <p14:creationId xmlns:p14="http://schemas.microsoft.com/office/powerpoint/2010/main" val="1676776131"/>
      </p:ext>
    </p:extLst>
  </p:cSld>
  <p:clrMapOvr>
    <a:masterClrMapping/>
  </p:clrMapOvr>
</p:sld>
</file>

<file path=ppt/slides/slide7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0BFA1596-033A-41E9-83C6-BD4AC356437D}"/>
              </a:ext>
            </a:extLst>
          </p:cNvPr>
          <p:cNvSpPr>
            <a:spLocks noGrp="1"/>
          </p:cNvSpPr>
          <p:nvPr>
            <p:ph type="title"/>
          </p:nvPr>
        </p:nvSpPr>
        <p:spPr>
          <a:xfrm>
            <a:off x="4570579" y="1459467"/>
            <a:ext cx="3733482" cy="1090538"/>
          </a:xfrm>
        </p:spPr>
        <p:txBody>
          <a:bodyPr vert="horz" lIns="68580" tIns="34290" rIns="68580" bIns="34290" rtlCol="0" anchor="ctr">
            <a:normAutofit/>
          </a:bodyPr>
          <a:lstStyle/>
          <a:p>
            <a:r>
              <a:rPr lang="en-US">
                <a:solidFill>
                  <a:srgbClr val="000000"/>
                </a:solidFill>
              </a:rPr>
              <a:t>Case Study</a:t>
            </a:r>
          </a:p>
        </p:txBody>
      </p:sp>
      <p:pic>
        <p:nvPicPr>
          <p:cNvPr id="5" name="Content Placeholder 4">
            <a:extLst>
              <a:ext uri="{FF2B5EF4-FFF2-40B4-BE49-F238E27FC236}">
                <a16:creationId xmlns:a16="http://schemas.microsoft.com/office/drawing/2014/main" id="{C7D9F837-43C7-4E18-BC78-A88B1CE875E2}"/>
              </a:ext>
            </a:extLst>
          </p:cNvPr>
          <p:cNvPicPr>
            <a:picLocks noGrp="1" noChangeAspect="1"/>
          </p:cNvPicPr>
          <p:nvPr>
            <p:ph sz="half" idx="2"/>
          </p:nvPr>
        </p:nvPicPr>
        <p:blipFill rotWithShape="1">
          <a:blip r:embed="rId3">
            <a:alphaModFix/>
          </a:blip>
          <a:srcRect l="12115" r="25782"/>
          <a:stretch/>
        </p:blipFill>
        <p:spPr>
          <a:xfrm>
            <a:off x="-120315" y="1411214"/>
            <a:ext cx="3850955" cy="403557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8EACA55-6983-4F95-984F-549A88074B36}"/>
              </a:ext>
            </a:extLst>
          </p:cNvPr>
          <p:cNvSpPr>
            <a:spLocks noGrp="1"/>
          </p:cNvSpPr>
          <p:nvPr>
            <p:ph sz="half" idx="1"/>
          </p:nvPr>
        </p:nvSpPr>
        <p:spPr>
          <a:xfrm>
            <a:off x="4567930" y="2673512"/>
            <a:ext cx="4042670" cy="2729467"/>
          </a:xfrm>
        </p:spPr>
        <p:txBody>
          <a:bodyPr vert="horz" lIns="68580" tIns="34290" rIns="68580" bIns="34290" rtlCol="0" anchor="ctr">
            <a:noAutofit/>
          </a:bodyPr>
          <a:lstStyle/>
          <a:p>
            <a:r>
              <a:rPr lang="en-US" sz="1800">
                <a:solidFill>
                  <a:srgbClr val="000000"/>
                </a:solidFill>
              </a:rPr>
              <a:t>Al-Qaeda was vastly weaker than the Iraqi military under Saddam Hussein’s regime,</a:t>
            </a:r>
          </a:p>
          <a:p>
            <a:r>
              <a:rPr lang="en-US" sz="1800">
                <a:solidFill>
                  <a:srgbClr val="000000"/>
                </a:solidFill>
              </a:rPr>
              <a:t>In 2003 it took the US 26 days to crush Hussein’s army,</a:t>
            </a:r>
          </a:p>
          <a:p>
            <a:r>
              <a:rPr lang="en-US" sz="1800">
                <a:solidFill>
                  <a:srgbClr val="000000"/>
                </a:solidFill>
              </a:rPr>
              <a:t> In contrast the US have been fighting AQ for well over 15 years and have spent an estimated $6 trillion in the struggle to defeat them (more than both world wars and the Korean war). </a:t>
            </a:r>
          </a:p>
        </p:txBody>
      </p:sp>
    </p:spTree>
    <p:extLst>
      <p:ext uri="{BB962C8B-B14F-4D97-AF65-F5344CB8AC3E}">
        <p14:creationId xmlns:p14="http://schemas.microsoft.com/office/powerpoint/2010/main" val="3143622774"/>
      </p:ext>
    </p:extLst>
  </p:cSld>
  <p:clrMapOvr>
    <a:masterClrMapping/>
  </p:clrMapOvr>
</p:sld>
</file>

<file path=ppt/slides/slide7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E09A9831-D652-4E74-B1DD-67CA7523AD24}"/>
              </a:ext>
            </a:extLst>
          </p:cNvPr>
          <p:cNvSpPr>
            <a:spLocks noGrp="1"/>
          </p:cNvSpPr>
          <p:nvPr>
            <p:ph type="title"/>
          </p:nvPr>
        </p:nvSpPr>
        <p:spPr>
          <a:xfrm>
            <a:off x="4570579" y="1459467"/>
            <a:ext cx="3733482" cy="1090538"/>
          </a:xfrm>
        </p:spPr>
        <p:txBody>
          <a:bodyPr vert="horz" lIns="68580" tIns="34290" rIns="68580" bIns="34290" rtlCol="0" anchor="ctr">
            <a:normAutofit fontScale="90000"/>
          </a:bodyPr>
          <a:lstStyle/>
          <a:p>
            <a:r>
              <a:rPr lang="en-US">
                <a:solidFill>
                  <a:srgbClr val="000000"/>
                </a:solidFill>
              </a:rPr>
              <a:t>“Hearts and Minds”</a:t>
            </a:r>
          </a:p>
        </p:txBody>
      </p:sp>
      <p:pic>
        <p:nvPicPr>
          <p:cNvPr id="5" name="Content Placeholder 4">
            <a:extLst>
              <a:ext uri="{FF2B5EF4-FFF2-40B4-BE49-F238E27FC236}">
                <a16:creationId xmlns:a16="http://schemas.microsoft.com/office/drawing/2014/main" id="{8DB66B41-350F-453F-A987-3065693023A0}"/>
              </a:ext>
            </a:extLst>
          </p:cNvPr>
          <p:cNvPicPr>
            <a:picLocks noGrp="1" noChangeAspect="1"/>
          </p:cNvPicPr>
          <p:nvPr>
            <p:ph sz="half" idx="2"/>
          </p:nvPr>
        </p:nvPicPr>
        <p:blipFill rotWithShape="1">
          <a:blip r:embed="rId3">
            <a:alphaModFix/>
          </a:blip>
          <a:srcRect l="21250" r="7092" b="-1"/>
          <a:stretch/>
        </p:blipFill>
        <p:spPr>
          <a:xfrm>
            <a:off x="-120315" y="1411214"/>
            <a:ext cx="3845360" cy="4035572"/>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DBCBC7B7-81C3-4359-A2A0-7752AEBE2951}"/>
              </a:ext>
            </a:extLst>
          </p:cNvPr>
          <p:cNvSpPr>
            <a:spLocks noGrp="1"/>
          </p:cNvSpPr>
          <p:nvPr>
            <p:ph sz="half" idx="1"/>
          </p:nvPr>
        </p:nvSpPr>
        <p:spPr>
          <a:xfrm>
            <a:off x="4567930" y="2673512"/>
            <a:ext cx="3733184" cy="2729467"/>
          </a:xfrm>
        </p:spPr>
        <p:txBody>
          <a:bodyPr vert="horz" lIns="68580" tIns="34290" rIns="68580" bIns="34290" rtlCol="0" anchor="ctr">
            <a:noAutofit/>
          </a:bodyPr>
          <a:lstStyle/>
          <a:p>
            <a:r>
              <a:rPr lang="en-US" sz="1800">
                <a:solidFill>
                  <a:srgbClr val="000000"/>
                </a:solidFill>
              </a:rPr>
              <a:t>To be successful terrorist group need to gain the support of the masses, they need to raise funds, recruit and maintain resources, </a:t>
            </a:r>
          </a:p>
          <a:p>
            <a:pPr lvl="0"/>
            <a:r>
              <a:rPr lang="en-GB" sz="1800">
                <a:solidFill>
                  <a:prstClr val="black"/>
                </a:solidFill>
              </a:rPr>
              <a:t>Support for terrorist groups can be broken down into two groups:</a:t>
            </a:r>
          </a:p>
          <a:p>
            <a:pPr lvl="0"/>
            <a:r>
              <a:rPr lang="en-GB" sz="1800">
                <a:solidFill>
                  <a:prstClr val="black"/>
                </a:solidFill>
              </a:rPr>
              <a:t>Soft Support, and</a:t>
            </a:r>
          </a:p>
          <a:p>
            <a:pPr lvl="0"/>
            <a:r>
              <a:rPr lang="en-GB" sz="1800">
                <a:solidFill>
                  <a:prstClr val="black"/>
                </a:solidFill>
              </a:rPr>
              <a:t>Hard Support</a:t>
            </a:r>
          </a:p>
          <a:p>
            <a:endParaRPr lang="en-US" sz="1800">
              <a:solidFill>
                <a:srgbClr val="000000"/>
              </a:solidFill>
            </a:endParaRPr>
          </a:p>
        </p:txBody>
      </p:sp>
    </p:spTree>
    <p:extLst>
      <p:ext uri="{BB962C8B-B14F-4D97-AF65-F5344CB8AC3E}">
        <p14:creationId xmlns:p14="http://schemas.microsoft.com/office/powerpoint/2010/main" val="3639221239"/>
      </p:ext>
    </p:extLst>
  </p:cSld>
  <p:clrMapOvr>
    <a:masterClrMapping/>
  </p:clrMapOvr>
</p:sld>
</file>

<file path=ppt/slides/slide7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4570579" y="1459467"/>
            <a:ext cx="3733482" cy="1090538"/>
          </a:xfrm>
        </p:spPr>
        <p:txBody>
          <a:bodyPr vert="horz" lIns="68580" tIns="34290" rIns="68580" bIns="34290" rtlCol="0" anchor="ctr">
            <a:normAutofit/>
          </a:bodyPr>
          <a:lstStyle/>
          <a:p>
            <a:r>
              <a:rPr lang="en-US">
                <a:solidFill>
                  <a:srgbClr val="000000"/>
                </a:solidFill>
              </a:rPr>
              <a:t>Soft Support</a:t>
            </a:r>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3">
            <a:alphaModFix/>
          </a:blip>
          <a:srcRect l="8237" r="29899" b="-1"/>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4567930" y="2673512"/>
            <a:ext cx="3733184" cy="2729467"/>
          </a:xfrm>
        </p:spPr>
        <p:txBody>
          <a:bodyPr vert="horz" lIns="68580" tIns="34290" rIns="68580" bIns="34290" rtlCol="0" anchor="ctr">
            <a:normAutofit/>
          </a:bodyPr>
          <a:lstStyle/>
          <a:p>
            <a:r>
              <a:rPr lang="en-US" sz="1800">
                <a:solidFill>
                  <a:srgbClr val="000000"/>
                </a:solidFill>
              </a:rPr>
              <a:t>Tolerance</a:t>
            </a:r>
          </a:p>
          <a:p>
            <a:r>
              <a:rPr lang="en-US" sz="1800">
                <a:solidFill>
                  <a:srgbClr val="000000"/>
                </a:solidFill>
              </a:rPr>
              <a:t>Supporters will not publicly voice support for the actions of the group or provide funding nor even vote for them, however, soft supporters tend not to cooperate with police and security forces as they support the underlying cause. </a:t>
            </a:r>
          </a:p>
        </p:txBody>
      </p:sp>
    </p:spTree>
    <p:extLst>
      <p:ext uri="{BB962C8B-B14F-4D97-AF65-F5344CB8AC3E}">
        <p14:creationId xmlns:p14="http://schemas.microsoft.com/office/powerpoint/2010/main" val="71759123"/>
      </p:ext>
    </p:extLst>
  </p:cSld>
  <p:clrMapOvr>
    <a:masterClrMapping/>
  </p:clrMapOvr>
</p:sld>
</file>

<file path=ppt/slides/slide7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643798B-CC57-4919-B173-F048B9152BBB}"/>
              </a:ext>
            </a:extLst>
          </p:cNvPr>
          <p:cNvSpPr>
            <a:spLocks noGrp="1"/>
          </p:cNvSpPr>
          <p:nvPr>
            <p:ph type="title"/>
          </p:nvPr>
        </p:nvSpPr>
        <p:spPr>
          <a:xfrm>
            <a:off x="4570579" y="1459467"/>
            <a:ext cx="3733482" cy="1090538"/>
          </a:xfrm>
        </p:spPr>
        <p:txBody>
          <a:bodyPr vert="horz" lIns="68580" tIns="34290" rIns="68580" bIns="34290" rtlCol="0" anchor="ctr">
            <a:normAutofit/>
          </a:bodyPr>
          <a:lstStyle/>
          <a:p>
            <a:r>
              <a:rPr lang="en-US">
                <a:solidFill>
                  <a:srgbClr val="000000"/>
                </a:solidFill>
              </a:rPr>
              <a:t>Soft Support</a:t>
            </a:r>
          </a:p>
        </p:txBody>
      </p:sp>
      <p:pic>
        <p:nvPicPr>
          <p:cNvPr id="5" name="Content Placeholder 4">
            <a:extLst>
              <a:ext uri="{FF2B5EF4-FFF2-40B4-BE49-F238E27FC236}">
                <a16:creationId xmlns:a16="http://schemas.microsoft.com/office/drawing/2014/main" id="{5A49AB28-C178-4824-B6F0-DABED848CD55}"/>
              </a:ext>
            </a:extLst>
          </p:cNvPr>
          <p:cNvPicPr>
            <a:picLocks noGrp="1" noChangeAspect="1"/>
          </p:cNvPicPr>
          <p:nvPr>
            <p:ph sz="half" idx="2"/>
          </p:nvPr>
        </p:nvPicPr>
        <p:blipFill rotWithShape="1">
          <a:blip r:embed="rId2">
            <a:alphaModFix/>
          </a:blip>
          <a:srcRect l="8237" r="29899" b="-1"/>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FF776920-A815-41A9-9430-8A8B28C6EFDC}"/>
              </a:ext>
            </a:extLst>
          </p:cNvPr>
          <p:cNvSpPr>
            <a:spLocks noGrp="1"/>
          </p:cNvSpPr>
          <p:nvPr>
            <p:ph sz="half" idx="1"/>
          </p:nvPr>
        </p:nvSpPr>
        <p:spPr>
          <a:xfrm>
            <a:off x="4567930" y="2673512"/>
            <a:ext cx="3733184" cy="2729467"/>
          </a:xfrm>
        </p:spPr>
        <p:txBody>
          <a:bodyPr vert="horz" lIns="68580" tIns="34290" rIns="68580" bIns="34290" rtlCol="0" anchor="ctr">
            <a:normAutofit/>
          </a:bodyPr>
          <a:lstStyle/>
          <a:p>
            <a:r>
              <a:rPr lang="en-US" sz="1800">
                <a:solidFill>
                  <a:srgbClr val="000000"/>
                </a:solidFill>
              </a:rPr>
              <a:t>So we might say that soft supporters ‘look the other way’, this allows the terrorists to operate freely within the community with confidence that the security services will not be informed of what is going on. </a:t>
            </a:r>
          </a:p>
        </p:txBody>
      </p:sp>
    </p:spTree>
    <p:extLst>
      <p:ext uri="{BB962C8B-B14F-4D97-AF65-F5344CB8AC3E}">
        <p14:creationId xmlns:p14="http://schemas.microsoft.com/office/powerpoint/2010/main" val="2596715122"/>
      </p:ext>
    </p:extLst>
  </p:cSld>
  <p:clrMapOvr>
    <a:masterClrMapping/>
  </p:clrMapOvr>
</p:sld>
</file>

<file path=ppt/slides/slide7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7521E5D-667A-4691-BA35-6A396B95979E}"/>
              </a:ext>
            </a:extLst>
          </p:cNvPr>
          <p:cNvSpPr>
            <a:spLocks noGrp="1"/>
          </p:cNvSpPr>
          <p:nvPr>
            <p:ph type="title"/>
          </p:nvPr>
        </p:nvSpPr>
        <p:spPr>
          <a:xfrm>
            <a:off x="4570579" y="1459467"/>
            <a:ext cx="3733482" cy="1090538"/>
          </a:xfrm>
        </p:spPr>
        <p:txBody>
          <a:bodyPr vert="horz" lIns="68580" tIns="34290" rIns="68580" bIns="34290" rtlCol="0" anchor="ctr">
            <a:normAutofit fontScale="90000"/>
          </a:bodyPr>
          <a:lstStyle/>
          <a:p>
            <a:r>
              <a:rPr lang="en-US" kern="1200">
                <a:solidFill>
                  <a:srgbClr val="000000"/>
                </a:solidFill>
                <a:latin typeface="+mj-lt"/>
                <a:ea typeface="+mj-ea"/>
                <a:cs typeface="+mj-cs"/>
              </a:rPr>
              <a:t>Hard Supporters</a:t>
            </a:r>
          </a:p>
        </p:txBody>
      </p:sp>
      <p:pic>
        <p:nvPicPr>
          <p:cNvPr id="5" name="Content Placeholder 4">
            <a:extLst>
              <a:ext uri="{FF2B5EF4-FFF2-40B4-BE49-F238E27FC236}">
                <a16:creationId xmlns:a16="http://schemas.microsoft.com/office/drawing/2014/main" id="{46B0FD12-F735-410F-8E1C-B55C559F96F7}"/>
              </a:ext>
            </a:extLst>
          </p:cNvPr>
          <p:cNvPicPr>
            <a:picLocks noGrp="1" noChangeAspect="1"/>
          </p:cNvPicPr>
          <p:nvPr>
            <p:ph sz="half" idx="2"/>
          </p:nvPr>
        </p:nvPicPr>
        <p:blipFill>
          <a:blip r:embed="rId3"/>
          <a:stretch>
            <a:fillRect/>
          </a:stretch>
        </p:blipFill>
        <p:spPr>
          <a:xfrm>
            <a:off x="1" y="2518949"/>
            <a:ext cx="3488634" cy="1779332"/>
          </a:xfrm>
          <a:prstGeom prst="rect">
            <a:avLst/>
          </a:prstGeom>
        </p:spPr>
      </p:pic>
      <p:sp>
        <p:nvSpPr>
          <p:cNvPr id="3" name="Content Placeholder 2">
            <a:extLst>
              <a:ext uri="{FF2B5EF4-FFF2-40B4-BE49-F238E27FC236}">
                <a16:creationId xmlns:a16="http://schemas.microsoft.com/office/drawing/2014/main" id="{01CDD290-DFA2-41BD-9107-D0A4D1E0D30D}"/>
              </a:ext>
            </a:extLst>
          </p:cNvPr>
          <p:cNvSpPr>
            <a:spLocks noGrp="1"/>
          </p:cNvSpPr>
          <p:nvPr>
            <p:ph sz="half" idx="1"/>
          </p:nvPr>
        </p:nvSpPr>
        <p:spPr>
          <a:xfrm>
            <a:off x="4567930" y="2673512"/>
            <a:ext cx="3733184" cy="2729467"/>
          </a:xfrm>
        </p:spPr>
        <p:txBody>
          <a:bodyPr vert="horz" lIns="68580" tIns="34290" rIns="68580" bIns="34290" rtlCol="0" anchor="ctr">
            <a:normAutofit/>
          </a:bodyPr>
          <a:lstStyle/>
          <a:p>
            <a:r>
              <a:rPr lang="en-US" sz="1800">
                <a:solidFill>
                  <a:srgbClr val="000000"/>
                </a:solidFill>
              </a:rPr>
              <a:t>Increased level of commitment</a:t>
            </a:r>
          </a:p>
          <a:p>
            <a:r>
              <a:rPr lang="en-US" sz="1800">
                <a:solidFill>
                  <a:srgbClr val="000000"/>
                </a:solidFill>
              </a:rPr>
              <a:t>Supporters will provide (or attempt to provide) practical assistance (facilitation)</a:t>
            </a:r>
          </a:p>
          <a:p>
            <a:r>
              <a:rPr lang="en-US" sz="1800">
                <a:solidFill>
                  <a:srgbClr val="000000"/>
                </a:solidFill>
              </a:rPr>
              <a:t>Will vote for terrorist candidates in elections</a:t>
            </a:r>
          </a:p>
          <a:p>
            <a:r>
              <a:rPr lang="en-US" sz="1800">
                <a:solidFill>
                  <a:srgbClr val="000000"/>
                </a:solidFill>
              </a:rPr>
              <a:t>Take part in demonstrations and protest on behalf of causes linked to the terrorists aims</a:t>
            </a:r>
          </a:p>
          <a:p>
            <a:endParaRPr lang="en-US" sz="1500">
              <a:solidFill>
                <a:srgbClr val="000000"/>
              </a:solidFill>
            </a:endParaRPr>
          </a:p>
        </p:txBody>
      </p:sp>
    </p:spTree>
    <p:extLst>
      <p:ext uri="{BB962C8B-B14F-4D97-AF65-F5344CB8AC3E}">
        <p14:creationId xmlns:p14="http://schemas.microsoft.com/office/powerpoint/2010/main" val="1119325997"/>
      </p:ext>
    </p:extLst>
  </p:cSld>
  <p:clrMapOvr>
    <a:masterClrMapping/>
  </p:clrMapOvr>
</p:sld>
</file>

<file path=ppt/slides/slide7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CE60B84-F29F-4A69-A3D7-8156E3B44F6D}"/>
              </a:ext>
            </a:extLst>
          </p:cNvPr>
          <p:cNvSpPr>
            <a:spLocks noGrp="1"/>
          </p:cNvSpPr>
          <p:nvPr>
            <p:ph type="title"/>
          </p:nvPr>
        </p:nvSpPr>
        <p:spPr>
          <a:xfrm>
            <a:off x="4570579" y="1459467"/>
            <a:ext cx="3733482" cy="1090538"/>
          </a:xfrm>
        </p:spPr>
        <p:txBody>
          <a:bodyPr vert="horz" lIns="68580" tIns="34290" rIns="68580" bIns="34290" rtlCol="0" anchor="ctr">
            <a:normAutofit fontScale="90000"/>
          </a:bodyPr>
          <a:lstStyle/>
          <a:p>
            <a:r>
              <a:rPr lang="en-US">
                <a:solidFill>
                  <a:srgbClr val="000000"/>
                </a:solidFill>
              </a:rPr>
              <a:t>Hard Supporters</a:t>
            </a:r>
          </a:p>
        </p:txBody>
      </p:sp>
      <p:pic>
        <p:nvPicPr>
          <p:cNvPr id="5" name="Content Placeholder 4">
            <a:extLst>
              <a:ext uri="{FF2B5EF4-FFF2-40B4-BE49-F238E27FC236}">
                <a16:creationId xmlns:a16="http://schemas.microsoft.com/office/drawing/2014/main" id="{9FF30E40-894D-4F0B-95B5-5D95F50E1A01}"/>
              </a:ext>
            </a:extLst>
          </p:cNvPr>
          <p:cNvPicPr>
            <a:picLocks noGrp="1" noChangeAspect="1"/>
          </p:cNvPicPr>
          <p:nvPr>
            <p:ph sz="half" idx="2"/>
          </p:nvPr>
        </p:nvPicPr>
        <p:blipFill rotWithShape="1">
          <a:blip r:embed="rId2">
            <a:alphaModFix/>
          </a:blip>
          <a:srcRect t="19427" r="2" b="2075"/>
          <a:stretch/>
        </p:blipFill>
        <p:spPr>
          <a:xfrm>
            <a:off x="15" y="1537673"/>
            <a:ext cx="3628516" cy="3797804"/>
          </a:xfrm>
          <a:custGeom>
            <a:avLst/>
            <a:gdLst>
              <a:gd name="connsiteX0" fmla="*/ 2306172 w 4838041"/>
              <a:gd name="connsiteY0" fmla="*/ 0 h 5063738"/>
              <a:gd name="connsiteX1" fmla="*/ 4838041 w 4838041"/>
              <a:gd name="connsiteY1" fmla="*/ 2531869 h 5063738"/>
              <a:gd name="connsiteX2" fmla="*/ 2306172 w 4838041"/>
              <a:gd name="connsiteY2" fmla="*/ 5063738 h 5063738"/>
              <a:gd name="connsiteX3" fmla="*/ 79886 w 4838041"/>
              <a:gd name="connsiteY3" fmla="*/ 3738709 h 5063738"/>
              <a:gd name="connsiteX4" fmla="*/ 0 w 4838041"/>
              <a:gd name="connsiteY4" fmla="*/ 3572876 h 5063738"/>
              <a:gd name="connsiteX5" fmla="*/ 0 w 4838041"/>
              <a:gd name="connsiteY5" fmla="*/ 1490863 h 5063738"/>
              <a:gd name="connsiteX6" fmla="*/ 79886 w 4838041"/>
              <a:gd name="connsiteY6" fmla="*/ 1325030 h 5063738"/>
              <a:gd name="connsiteX7" fmla="*/ 2306172 w 4838041"/>
              <a:gd name="connsiteY7" fmla="*/ 0 h 5063738"/>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Lst>
            <a:rect l="l" t="t" r="r" b="b"/>
            <a:pathLst>
              <a:path w="4838041" h="5063738">
                <a:moveTo>
                  <a:pt x="2306172" y="0"/>
                </a:moveTo>
                <a:cubicBezTo>
                  <a:pt x="3704485" y="0"/>
                  <a:pt x="4838041" y="1133556"/>
                  <a:pt x="4838041" y="2531869"/>
                </a:cubicBezTo>
                <a:cubicBezTo>
                  <a:pt x="4838041" y="3930182"/>
                  <a:pt x="3704485" y="5063738"/>
                  <a:pt x="2306172" y="5063738"/>
                </a:cubicBezTo>
                <a:cubicBezTo>
                  <a:pt x="1344832" y="5063738"/>
                  <a:pt x="508631" y="4527956"/>
                  <a:pt x="79886" y="3738709"/>
                </a:cubicBezTo>
                <a:lnTo>
                  <a:pt x="0" y="3572876"/>
                </a:lnTo>
                <a:lnTo>
                  <a:pt x="0" y="1490863"/>
                </a:lnTo>
                <a:lnTo>
                  <a:pt x="79886" y="1325030"/>
                </a:lnTo>
                <a:cubicBezTo>
                  <a:pt x="508631" y="535783"/>
                  <a:pt x="1344832" y="0"/>
                  <a:pt x="2306172" y="0"/>
                </a:cubicBezTo>
                <a:close/>
              </a:path>
            </a:pathLst>
          </a:custGeom>
          <a:effectLst>
            <a:softEdge rad="0"/>
          </a:effectLst>
        </p:spPr>
      </p:pic>
      <p:sp>
        <p:nvSpPr>
          <p:cNvPr id="3" name="Content Placeholder 2">
            <a:extLst>
              <a:ext uri="{FF2B5EF4-FFF2-40B4-BE49-F238E27FC236}">
                <a16:creationId xmlns:a16="http://schemas.microsoft.com/office/drawing/2014/main" id="{838CEAC3-B2AC-44EC-BE78-84F161F4D407}"/>
              </a:ext>
            </a:extLst>
          </p:cNvPr>
          <p:cNvSpPr>
            <a:spLocks noGrp="1"/>
          </p:cNvSpPr>
          <p:nvPr>
            <p:ph sz="half" idx="1"/>
          </p:nvPr>
        </p:nvSpPr>
        <p:spPr>
          <a:xfrm>
            <a:off x="4567930" y="2673512"/>
            <a:ext cx="3733184" cy="2729467"/>
          </a:xfrm>
        </p:spPr>
        <p:txBody>
          <a:bodyPr vert="horz" lIns="68580" tIns="34290" rIns="68580" bIns="34290" rtlCol="0" anchor="ctr">
            <a:normAutofit lnSpcReduction="10000"/>
          </a:bodyPr>
          <a:lstStyle/>
          <a:p>
            <a:r>
              <a:rPr lang="en-US" sz="1800">
                <a:solidFill>
                  <a:srgbClr val="000000"/>
                </a:solidFill>
              </a:rPr>
              <a:t>Contribute financially to terrorist group</a:t>
            </a:r>
          </a:p>
          <a:p>
            <a:r>
              <a:rPr lang="en-US" sz="1800">
                <a:solidFill>
                  <a:srgbClr val="000000"/>
                </a:solidFill>
              </a:rPr>
              <a:t>Store and hide weapons</a:t>
            </a:r>
          </a:p>
          <a:p>
            <a:r>
              <a:rPr lang="en-US" sz="1800">
                <a:solidFill>
                  <a:srgbClr val="000000"/>
                </a:solidFill>
              </a:rPr>
              <a:t>Provide safe houses</a:t>
            </a:r>
          </a:p>
          <a:p>
            <a:r>
              <a:rPr lang="en-US" sz="1800">
                <a:solidFill>
                  <a:srgbClr val="000000"/>
                </a:solidFill>
              </a:rPr>
              <a:t>Pass on information on police and security services activity to group</a:t>
            </a:r>
          </a:p>
          <a:p>
            <a:r>
              <a:rPr lang="en-US" sz="1800">
                <a:solidFill>
                  <a:srgbClr val="000000"/>
                </a:solidFill>
              </a:rPr>
              <a:t>Are integral to the effective running of the </a:t>
            </a:r>
            <a:r>
              <a:rPr lang="en-US" sz="1800" err="1">
                <a:solidFill>
                  <a:srgbClr val="000000"/>
                </a:solidFill>
              </a:rPr>
              <a:t>organisation</a:t>
            </a:r>
            <a:endParaRPr lang="en-US" sz="1800">
              <a:solidFill>
                <a:srgbClr val="000000"/>
              </a:solidFill>
            </a:endParaRPr>
          </a:p>
        </p:txBody>
      </p:sp>
    </p:spTree>
    <p:extLst>
      <p:ext uri="{BB962C8B-B14F-4D97-AF65-F5344CB8AC3E}">
        <p14:creationId xmlns:p14="http://schemas.microsoft.com/office/powerpoint/2010/main" val="154224058"/>
      </p:ext>
    </p:extLst>
  </p:cSld>
  <p:clrMapOvr>
    <a:masterClrMapping/>
  </p:clrMapOvr>
</p:sld>
</file>

<file path=ppt/slides/slide7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1EFF694-546D-4736-8324-FD833C9040B3}"/>
              </a:ext>
            </a:extLst>
          </p:cNvPr>
          <p:cNvSpPr>
            <a:spLocks noGrp="1"/>
          </p:cNvSpPr>
          <p:nvPr>
            <p:ph type="title"/>
          </p:nvPr>
        </p:nvSpPr>
        <p:spPr>
          <a:xfrm>
            <a:off x="628650" y="1433634"/>
            <a:ext cx="7886700" cy="994172"/>
          </a:xfrm>
        </p:spPr>
        <p:txBody>
          <a:bodyPr>
            <a:normAutofit fontScale="90000"/>
          </a:bodyPr>
          <a:lstStyle/>
          <a:p>
            <a:pPr algn="ctr"/>
            <a:r>
              <a:rPr lang="en-GB"/>
              <a:t>Terrorist Group Aims Relating to their  Supporters</a:t>
            </a:r>
          </a:p>
        </p:txBody>
      </p:sp>
      <p:graphicFrame>
        <p:nvGraphicFramePr>
          <p:cNvPr id="5" name="Content Placeholder 4">
            <a:extLst>
              <a:ext uri="{FF2B5EF4-FFF2-40B4-BE49-F238E27FC236}">
                <a16:creationId xmlns:a16="http://schemas.microsoft.com/office/drawing/2014/main" id="{C4DE220C-5C83-4354-9411-4D6840949A95}"/>
              </a:ext>
            </a:extLst>
          </p:cNvPr>
          <p:cNvGraphicFramePr>
            <a:graphicFrameLocks noGrp="1"/>
          </p:cNvGraphicFramePr>
          <p:nvPr>
            <p:ph sz="half" idx="1"/>
          </p:nvPr>
        </p:nvGraphicFramePr>
        <p:xfrm>
          <a:off x="300038" y="2036923"/>
          <a:ext cx="8543925" cy="3583781"/>
        </p:xfrm>
        <a:graphic>
          <a:graphicData uri="http://schemas.openxmlformats.org/drawingml/2006/diagram">
            <dgm:relIds xmlns:dgm="http://schemas.openxmlformats.org/drawingml/2006/diagram" xmlns:r="http://schemas.openxmlformats.org/officeDocument/2006/relationships" r:dm="rId3" r:lo="rId4" r:qs="rId5" r:cs="rId6"/>
          </a:graphicData>
        </a:graphic>
      </p:graphicFrame>
      <p:sp>
        <p:nvSpPr>
          <p:cNvPr id="24" name="Rectangle: Rounded Corners 23">
            <a:extLst>
              <a:ext uri="{FF2B5EF4-FFF2-40B4-BE49-F238E27FC236}">
                <a16:creationId xmlns:a16="http://schemas.microsoft.com/office/drawing/2014/main" id="{FC3C7AAF-BF30-4C0F-977E-29BBFEFACB1D}"/>
              </a:ext>
            </a:extLst>
          </p:cNvPr>
          <p:cNvSpPr/>
          <p:nvPr/>
        </p:nvSpPr>
        <p:spPr>
          <a:xfrm>
            <a:off x="4743450" y="4648200"/>
            <a:ext cx="2428875" cy="1078706"/>
          </a:xfrm>
          <a:prstGeom prst="roundRect">
            <a:avLst/>
          </a:prstGeom>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r>
              <a:rPr lang="en-GB"/>
              <a:t>Indoctrination and Group Bonding</a:t>
            </a:r>
          </a:p>
        </p:txBody>
      </p:sp>
    </p:spTree>
    <p:extLst>
      <p:ext uri="{BB962C8B-B14F-4D97-AF65-F5344CB8AC3E}">
        <p14:creationId xmlns:p14="http://schemas.microsoft.com/office/powerpoint/2010/main" val="3535080719"/>
      </p:ext>
    </p:extLst>
  </p:cSld>
  <p:clrMapOvr>
    <a:masterClrMapping/>
  </p:clrMapOvr>
</p:sld>
</file>

<file path=ppt/slides/slide8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019FAD-510D-46B7-B21C-E004401AC668}"/>
              </a:ext>
            </a:extLst>
          </p:cNvPr>
          <p:cNvSpPr>
            <a:spLocks noGrp="1"/>
          </p:cNvSpPr>
          <p:nvPr>
            <p:ph type="title"/>
          </p:nvPr>
        </p:nvSpPr>
        <p:spPr>
          <a:xfrm>
            <a:off x="3707108" y="292168"/>
            <a:ext cx="4939868" cy="763337"/>
          </a:xfrm>
        </p:spPr>
        <p:txBody>
          <a:bodyPr vert="horz" lIns="68580" tIns="34290" rIns="68580" bIns="34290" rtlCol="0" anchor="b">
            <a:normAutofit/>
          </a:bodyPr>
          <a:lstStyle/>
          <a:p>
            <a:r>
              <a:rPr lang="en-US"/>
              <a:t>IRA Quote </a:t>
            </a:r>
          </a:p>
        </p:txBody>
      </p:sp>
      <p:pic>
        <p:nvPicPr>
          <p:cNvPr id="5" name="Content Placeholder 4">
            <a:extLst>
              <a:ext uri="{FF2B5EF4-FFF2-40B4-BE49-F238E27FC236}">
                <a16:creationId xmlns:a16="http://schemas.microsoft.com/office/drawing/2014/main" id="{16002A19-8C5A-4A04-AAC5-BE2F0D0C364D}"/>
              </a:ext>
            </a:extLst>
          </p:cNvPr>
          <p:cNvPicPr>
            <a:picLocks noGrp="1" noChangeAspect="1"/>
          </p:cNvPicPr>
          <p:nvPr>
            <p:ph sz="half" idx="2"/>
          </p:nvPr>
        </p:nvPicPr>
        <p:blipFill rotWithShape="1">
          <a:blip r:embed="rId3"/>
          <a:srcRect t="2903" r="-1" b="2043"/>
          <a:stretch/>
        </p:blipFill>
        <p:spPr>
          <a:xfrm>
            <a:off x="16" y="857257"/>
            <a:ext cx="3476678" cy="5143493"/>
          </a:xfrm>
          <a:prstGeom prst="rect">
            <a:avLst/>
          </a:prstGeom>
          <a:effectLst/>
        </p:spPr>
      </p:pic>
      <p:sp>
        <p:nvSpPr>
          <p:cNvPr id="3" name="Content Placeholder 2">
            <a:extLst>
              <a:ext uri="{FF2B5EF4-FFF2-40B4-BE49-F238E27FC236}">
                <a16:creationId xmlns:a16="http://schemas.microsoft.com/office/drawing/2014/main" id="{CF307D05-2633-47B7-8B17-6118CB2D6D18}"/>
              </a:ext>
            </a:extLst>
          </p:cNvPr>
          <p:cNvSpPr>
            <a:spLocks noGrp="1"/>
          </p:cNvSpPr>
          <p:nvPr>
            <p:ph sz="half" idx="1"/>
          </p:nvPr>
        </p:nvSpPr>
        <p:spPr>
          <a:xfrm>
            <a:off x="3706777" y="1399590"/>
            <a:ext cx="4939867" cy="4044810"/>
          </a:xfrm>
        </p:spPr>
        <p:txBody>
          <a:bodyPr vert="horz" lIns="68580" tIns="34290" rIns="68580" bIns="34290" rtlCol="0" anchor="t">
            <a:noAutofit/>
          </a:bodyPr>
          <a:lstStyle/>
          <a:p>
            <a:pPr marL="0" indent="0">
              <a:buNone/>
            </a:pPr>
            <a:r>
              <a:rPr lang="en-US" sz="1500"/>
              <a:t>“</a:t>
            </a:r>
            <a:r>
              <a:rPr lang="en-US" sz="1800"/>
              <a:t>Resistance must be channeled into active and passive support with an ongoing process through our actions, our education </a:t>
            </a:r>
            <a:r>
              <a:rPr lang="en-US" sz="1800" err="1"/>
              <a:t>programmes</a:t>
            </a:r>
            <a:r>
              <a:rPr lang="en-US" sz="1800"/>
              <a:t>, our policies, of attempting to turn the passive supporter into a dump holder, a member of the movement, a paper seller, etc.. with the purpose of building supportive barriers between the enemy and ourselves, thus curbing the enemy’s attempted isolation policy. </a:t>
            </a:r>
          </a:p>
          <a:p>
            <a:pPr marL="0" indent="0">
              <a:buNone/>
            </a:pPr>
            <a:r>
              <a:rPr lang="en-US" sz="1800"/>
              <a:t>And, of course the more barriers there are, the harder it is for the enemy to get at us while at the same time we increase the potential for active support in its various forms”</a:t>
            </a:r>
          </a:p>
        </p:txBody>
      </p:sp>
    </p:spTree>
    <p:extLst>
      <p:ext uri="{BB962C8B-B14F-4D97-AF65-F5344CB8AC3E}">
        <p14:creationId xmlns:p14="http://schemas.microsoft.com/office/powerpoint/2010/main" val="2101632245"/>
      </p:ext>
    </p:extLst>
  </p:cSld>
  <p:clrMapOvr>
    <a:masterClrMapping/>
  </p:clrMapOvr>
</p:sld>
</file>

<file path=ppt/theme/theme1.xml><?xml version="1.0" encoding="utf-8"?>
<a:theme xmlns:a="http://schemas.openxmlformats.org/drawingml/2006/main" name="Theme1.thmx first page pp">
  <a:themeElements>
    <a:clrScheme name="Custom 1">
      <a:dk1>
        <a:sysClr val="windowText" lastClr="000000"/>
      </a:dk1>
      <a:lt1>
        <a:sysClr val="window" lastClr="FFFFFF"/>
      </a:lt1>
      <a:dk2>
        <a:srgbClr val="1F497D"/>
      </a:dk2>
      <a:lt2>
        <a:srgbClr val="EEECE1"/>
      </a:lt2>
      <a:accent1>
        <a:srgbClr val="00B0F0"/>
      </a:accent1>
      <a:accent2>
        <a:srgbClr val="FFFF00"/>
      </a:accent2>
      <a:accent3>
        <a:srgbClr val="9BBB59"/>
      </a:accent3>
      <a:accent4>
        <a:srgbClr val="8064A2"/>
      </a:accent4>
      <a:accent5>
        <a:srgbClr val="4BACC6"/>
      </a:accent5>
      <a:accent6>
        <a:srgbClr val="F79646"/>
      </a:accent6>
      <a:hlink>
        <a:srgbClr val="0000FF"/>
      </a:hlink>
      <a:folHlink>
        <a:srgbClr val="800080"/>
      </a:folHlink>
    </a:clrScheme>
    <a:fontScheme name="UWTSD">
      <a:majorFont>
        <a:latin typeface="Myriad Pro"/>
        <a:ea typeface=""/>
        <a:cs typeface=""/>
      </a:majorFont>
      <a:minorFont>
        <a:latin typeface="Myriad Pro"/>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Lst>
    <a:ext uri="{05A4C25C-085E-4340-85A3-A5531E510DB2}">
      <thm15:themeFamily xmlns:thm15="http://schemas.microsoft.com/office/thememl/2012/main" name="Theme1.thmx first page pp" id="{A8C13A82-05C2-4F42-8F47-DAA56095BE4B}" vid="{90D40AA9-4CDF-4D09-90CE-D9841E443E75}"/>
    </a:ext>
  </a:extLst>
</a:theme>
</file>

<file path=ppt/theme/theme2.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customXml/_rels/item1.xml.rels><?xml version="1.0" encoding="UTF-8" standalone="yes"?>
<Relationships xmlns="http://schemas.openxmlformats.org/package/2006/relationships"><Relationship Id="rId1" Type="http://schemas.openxmlformats.org/officeDocument/2006/relationships/customXmlProps" Target="itemProps1.xml"/></Relationships>
</file>

<file path=customXml/_rels/item2.xml.rels><?xml version="1.0" encoding="UTF-8" standalone="yes"?>
<Relationships xmlns="http://schemas.openxmlformats.org/package/2006/relationships"><Relationship Id="rId1" Type="http://schemas.openxmlformats.org/officeDocument/2006/relationships/customXmlProps" Target="itemProps2.xml"/></Relationships>
</file>

<file path=customXml/_rels/item3.xml.rels><?xml version="1.0" encoding="UTF-8" standalone="yes"?>
<Relationships xmlns="http://schemas.openxmlformats.org/package/2006/relationships"><Relationship Id="rId1" Type="http://schemas.openxmlformats.org/officeDocument/2006/relationships/customXmlProps" Target="itemProps3.xml"/></Relationships>
</file>

<file path=customXml/item1.xml><?xml version="1.0" encoding="utf-8"?>
<p:properties xmlns:p="http://schemas.microsoft.com/office/2006/metadata/properties" xmlns:xsi="http://www.w3.org/2001/XMLSchema-instance" xmlns:pc="http://schemas.microsoft.com/office/infopath/2007/PartnerControls">
  <documentManagement/>
</p:properties>
</file>

<file path=customXml/item2.xml><?xml version="1.0" encoding="utf-8"?>
<?mso-contentType ?>
<FormTemplates xmlns="http://schemas.microsoft.com/sharepoint/v3/contenttype/forms">
  <Display>DocumentLibraryForm</Display>
  <Edit>DocumentLibraryForm</Edit>
  <New>DocumentLibraryForm</New>
</FormTemplates>
</file>

<file path=customXml/item3.xml><?xml version="1.0" encoding="utf-8"?>
<ct:contentTypeSchema xmlns:ct="http://schemas.microsoft.com/office/2006/metadata/contentType" xmlns:ma="http://schemas.microsoft.com/office/2006/metadata/properties/metaAttributes" ct:_="" ma:_="" ma:contentTypeName="Document" ma:contentTypeID="0x01010054EC8029807A2946B625B0D114BCF650" ma:contentTypeVersion="12" ma:contentTypeDescription="Create a new document." ma:contentTypeScope="" ma:versionID="a6865cf35ac3fa4d2eba64820c5d7ea5">
  <xsd:schema xmlns:xsd="http://www.w3.org/2001/XMLSchema" xmlns:xs="http://www.w3.org/2001/XMLSchema" xmlns:p="http://schemas.microsoft.com/office/2006/metadata/properties" xmlns:ns2="2e89cfda-a374-4413-9f0d-8b601eddeb70" xmlns:ns3="1ecf5648-3750-43f5-867d-bfaa16e6e17e" targetNamespace="http://schemas.microsoft.com/office/2006/metadata/properties" ma:root="true" ma:fieldsID="970de7c6851c97a7d95ccd6dac2a1142" ns2:_="" ns3:_="">
    <xsd:import namespace="2e89cfda-a374-4413-9f0d-8b601eddeb70"/>
    <xsd:import namespace="1ecf5648-3750-43f5-867d-bfaa16e6e17e"/>
    <xsd:element name="properties">
      <xsd:complexType>
        <xsd:sequence>
          <xsd:element name="documentManagement">
            <xsd:complexType>
              <xsd:all>
                <xsd:element ref="ns2:MediaServiceMetadata" minOccurs="0"/>
                <xsd:element ref="ns2:MediaServiceFastMetadata" minOccurs="0"/>
                <xsd:element ref="ns2:MediaServiceAutoTags" minOccurs="0"/>
                <xsd:element ref="ns2:MediaServiceOCR" minOccurs="0"/>
                <xsd:element ref="ns2:MediaServiceDateTaken" minOccurs="0"/>
                <xsd:element ref="ns2:MediaServiceLocation" minOccurs="0"/>
                <xsd:element ref="ns3:SharedWithUsers" minOccurs="0"/>
                <xsd:element ref="ns3:SharedWithDetails" minOccurs="0"/>
                <xsd:element ref="ns2:MediaServiceGenerationTime" minOccurs="0"/>
                <xsd:element ref="ns2:MediaServiceEventHashCode" minOccurs="0"/>
                <xsd:element ref="ns2:MediaServiceAutoKeyPoints" minOccurs="0"/>
                <xsd:element ref="ns2:MediaServiceKeyPoints" minOccurs="0"/>
              </xsd:all>
            </xsd:complexType>
          </xsd:element>
        </xsd:sequence>
      </xsd:complexType>
    </xsd:element>
  </xsd:schema>
  <xsd:schema xmlns:xsd="http://www.w3.org/2001/XMLSchema" xmlns:xs="http://www.w3.org/2001/XMLSchema" xmlns:dms="http://schemas.microsoft.com/office/2006/documentManagement/types" xmlns:pc="http://schemas.microsoft.com/office/infopath/2007/PartnerControls" targetNamespace="2e89cfda-a374-4413-9f0d-8b601eddeb70" elementFormDefault="qualified">
    <xsd:import namespace="http://schemas.microsoft.com/office/2006/documentManagement/types"/>
    <xsd:import namespace="http://schemas.microsoft.com/office/infopath/2007/PartnerControls"/>
    <xsd:element name="MediaServiceMetadata" ma:index="8" nillable="true" ma:displayName="MediaServiceMetadata" ma:hidden="true" ma:internalName="MediaServiceMetadata" ma:readOnly="true">
      <xsd:simpleType>
        <xsd:restriction base="dms:Note"/>
      </xsd:simpleType>
    </xsd:element>
    <xsd:element name="MediaServiceFastMetadata" ma:index="9" nillable="true" ma:displayName="MediaServiceFastMetadata" ma:hidden="true" ma:internalName="MediaServiceFastMetadata" ma:readOnly="true">
      <xsd:simpleType>
        <xsd:restriction base="dms:Note"/>
      </xsd:simpleType>
    </xsd:element>
    <xsd:element name="MediaServiceAutoTags" ma:index="10" nillable="true" ma:displayName="Tags" ma:internalName="MediaServiceAutoTags" ma:readOnly="true">
      <xsd:simpleType>
        <xsd:restriction base="dms:Text"/>
      </xsd:simpleType>
    </xsd:element>
    <xsd:element name="MediaServiceOCR" ma:index="11" nillable="true" ma:displayName="Extracted Text" ma:internalName="MediaServiceOCR" ma:readOnly="true">
      <xsd:simpleType>
        <xsd:restriction base="dms:Note">
          <xsd:maxLength value="255"/>
        </xsd:restriction>
      </xsd:simpleType>
    </xsd:element>
    <xsd:element name="MediaServiceDateTaken" ma:index="12" nillable="true" ma:displayName="MediaServiceDateTaken" ma:hidden="true" ma:internalName="MediaServiceDateTaken" ma:readOnly="true">
      <xsd:simpleType>
        <xsd:restriction base="dms:Text"/>
      </xsd:simpleType>
    </xsd:element>
    <xsd:element name="MediaServiceLocation" ma:index="13" nillable="true" ma:displayName="Location" ma:internalName="MediaServiceLocation" ma:readOnly="true">
      <xsd:simpleType>
        <xsd:restriction base="dms:Text"/>
      </xsd:simpleType>
    </xsd:element>
    <xsd:element name="MediaServiceGenerationTime" ma:index="16" nillable="true" ma:displayName="MediaServiceGenerationTime" ma:hidden="true" ma:internalName="MediaServiceGenerationTime" ma:readOnly="true">
      <xsd:simpleType>
        <xsd:restriction base="dms:Text"/>
      </xsd:simpleType>
    </xsd:element>
    <xsd:element name="MediaServiceEventHashCode" ma:index="17" nillable="true" ma:displayName="MediaServiceEventHashCode" ma:hidden="true" ma:internalName="MediaServiceEventHashCode" ma:readOnly="true">
      <xsd:simpleType>
        <xsd:restriction base="dms:Text"/>
      </xsd:simpleType>
    </xsd:element>
    <xsd:element name="MediaServiceAutoKeyPoints" ma:index="18" nillable="true" ma:displayName="MediaServiceAutoKeyPoints" ma:hidden="true" ma:internalName="MediaServiceAutoKeyPoints" ma:readOnly="true">
      <xsd:simpleType>
        <xsd:restriction base="dms:Note"/>
      </xsd:simpleType>
    </xsd:element>
    <xsd:element name="MediaServiceKeyPoints" ma:index="19" nillable="true" ma:displayName="KeyPoints" ma:internalName="MediaServiceKeyPoints" ma:readOnly="true">
      <xsd:simpleType>
        <xsd:restriction base="dms:Note">
          <xsd:maxLength value="255"/>
        </xsd:restriction>
      </xsd:simpleType>
    </xsd:element>
  </xsd:schema>
  <xsd:schema xmlns:xsd="http://www.w3.org/2001/XMLSchema" xmlns:xs="http://www.w3.org/2001/XMLSchema" xmlns:dms="http://schemas.microsoft.com/office/2006/documentManagement/types" xmlns:pc="http://schemas.microsoft.com/office/infopath/2007/PartnerControls" targetNamespace="1ecf5648-3750-43f5-867d-bfaa16e6e17e" elementFormDefault="qualified">
    <xsd:import namespace="http://schemas.microsoft.com/office/2006/documentManagement/types"/>
    <xsd:import namespace="http://schemas.microsoft.com/office/infopath/2007/PartnerControls"/>
    <xsd:element name="SharedWithUsers" ma:index="14" nillable="true" ma:displayName="Shared With" ma:internalName="SharedWithUsers" ma:readOnly="true">
      <xsd:complexType>
        <xsd:complexContent>
          <xsd:extension base="dms:UserMulti">
            <xsd:sequence>
              <xsd:element name="UserInfo" minOccurs="0" maxOccurs="unbounded">
                <xsd:complexType>
                  <xsd:sequence>
                    <xsd:element name="DisplayName" type="xsd:string" minOccurs="0"/>
                    <xsd:element name="AccountId" type="dms:UserId" minOccurs="0" nillable="true"/>
                    <xsd:element name="AccountType" type="xsd:string" minOccurs="0"/>
                  </xsd:sequence>
                </xsd:complexType>
              </xsd:element>
            </xsd:sequence>
          </xsd:extension>
        </xsd:complexContent>
      </xsd:complexType>
    </xsd:element>
    <xsd:element name="SharedWithDetails" ma:index="15" nillable="true" ma:displayName="Shared With Details" ma:internalName="SharedWithDetails" ma:readOnly="true">
      <xsd:simpleType>
        <xsd:restriction base="dms:Note">
          <xsd:maxLength value="255"/>
        </xsd:restriction>
      </xsd:simpleType>
    </xsd:element>
  </xsd:schema>
  <xsd:schema xmlns="http://schemas.openxmlformats.org/package/2006/metadata/core-properties" xmlns:xsd="http://www.w3.org/2001/XMLSchema" xmlns:xsi="http://www.w3.org/2001/XMLSchema-instance" xmlns:dc="http://purl.org/dc/elements/1.1/" xmlns:dcterms="http://purl.org/dc/terms/" xmlns:odoc="http://schemas.microsoft.com/internal/obd" targetNamespace="http://schemas.openxmlformats.org/package/2006/metadata/core-properties" elementFormDefault="qualified" attributeFormDefault="unqualified" blockDefault="#all">
    <xsd:import namespace="http://purl.org/dc/elements/1.1/" schemaLocation="http://dublincore.org/schemas/xmls/qdc/2003/04/02/dc.xsd"/>
    <xsd:import namespace="http://purl.org/dc/terms/" schemaLocation="http://dublincore.org/schemas/xmls/qdc/2003/04/02/dcterms.xsd"/>
    <xsd:element name="coreProperties" type="CT_coreProperties"/>
    <xsd:complexType name="CT_coreProperties">
      <xsd:all>
        <xsd:element ref="dc:creator" minOccurs="0" maxOccurs="1"/>
        <xsd:element ref="dcterms:created" minOccurs="0" maxOccurs="1"/>
        <xsd:element ref="dc:identifier" minOccurs="0" maxOccurs="1"/>
        <xsd:element name="contentType" minOccurs="0" maxOccurs="1" type="xsd:string" ma:index="0" ma:displayName="Content Type"/>
        <xsd:element ref="dc:title" minOccurs="0" maxOccurs="1" ma:index="4" ma:displayName="Title"/>
        <xsd:element ref="dc:subject" minOccurs="0" maxOccurs="1"/>
        <xsd:element ref="dc:description" minOccurs="0" maxOccurs="1"/>
        <xsd:element name="keywords" minOccurs="0" maxOccurs="1" type="xsd:string"/>
        <xsd:element ref="dc:language" minOccurs="0" maxOccurs="1"/>
        <xsd:element name="category" minOccurs="0" maxOccurs="1" type="xsd:string"/>
        <xsd:element name="version" minOccurs="0" maxOccurs="1" type="xsd:string"/>
        <xsd:element name="revision" minOccurs="0" maxOccurs="1" type="xsd:string">
          <xsd:annotation>
            <xsd:documentation>
                        This value indicates the number of saves or revisions. The application is responsible for updating this value after each revision.
                    </xsd:documentation>
          </xsd:annotation>
        </xsd:element>
        <xsd:element name="lastModifiedBy" minOccurs="0" maxOccurs="1" type="xsd:string"/>
        <xsd:element ref="dcterms:modified" minOccurs="0" maxOccurs="1"/>
        <xsd:element name="contentStatus" minOccurs="0" maxOccurs="1" type="xsd:string"/>
      </xsd:all>
    </xsd:complexType>
  </xsd:schema>
  <xs:schema xmlns:pc="http://schemas.microsoft.com/office/infopath/2007/PartnerControls" xmlns:xs="http://www.w3.org/2001/XMLSchema" targetNamespace="http://schemas.microsoft.com/office/infopath/2007/PartnerControls" elementFormDefault="qualified" attributeFormDefault="unqualified">
    <xs:element name="Person">
      <xs:complexType>
        <xs:sequence>
          <xs:element ref="pc:DisplayName" minOccurs="0"/>
          <xs:element ref="pc:AccountId" minOccurs="0"/>
          <xs:element ref="pc:AccountType" minOccurs="0"/>
        </xs:sequence>
      </xs:complexType>
    </xs:element>
    <xs:element name="DisplayName" type="xs:string"/>
    <xs:element name="AccountId" type="xs:string"/>
    <xs:element name="AccountType" type="xs:string"/>
    <xs:element name="BDCAssociatedEntity">
      <xs:complexType>
        <xs:sequence>
          <xs:element ref="pc:BDCEntity" minOccurs="0" maxOccurs="unbounded"/>
        </xs:sequence>
        <xs:attribute ref="pc:EntityNamespace"/>
        <xs:attribute ref="pc:EntityName"/>
        <xs:attribute ref="pc:SystemInstanceName"/>
        <xs:attribute ref="pc:AssociationName"/>
      </xs:complexType>
    </xs:element>
    <xs:attribute name="EntityNamespace" type="xs:string"/>
    <xs:attribute name="EntityName" type="xs:string"/>
    <xs:attribute name="SystemInstanceName" type="xs:string"/>
    <xs:attribute name="AssociationName" type="xs:string"/>
    <xs:element name="BDCEntity">
      <xs:complexType>
        <xs:sequence>
          <xs:element ref="pc:EntityDisplayName" minOccurs="0"/>
          <xs:element ref="pc:EntityInstanceReference" minOccurs="0"/>
          <xs:element ref="pc:EntityId1" minOccurs="0"/>
          <xs:element ref="pc:EntityId2" minOccurs="0"/>
          <xs:element ref="pc:EntityId3" minOccurs="0"/>
          <xs:element ref="pc:EntityId4" minOccurs="0"/>
          <xs:element ref="pc:EntityId5" minOccurs="0"/>
        </xs:sequence>
      </xs:complexType>
    </xs:element>
    <xs:element name="EntityDisplayName" type="xs:string"/>
    <xs:element name="EntityInstanceReference" type="xs:string"/>
    <xs:element name="EntityId1" type="xs:string"/>
    <xs:element name="EntityId2" type="xs:string"/>
    <xs:element name="EntityId3" type="xs:string"/>
    <xs:element name="EntityId4" type="xs:string"/>
    <xs:element name="EntityId5" type="xs:string"/>
    <xs:element name="Terms">
      <xs:complexType>
        <xs:sequence>
          <xs:element ref="pc:TermInfo" minOccurs="0" maxOccurs="unbounded"/>
        </xs:sequence>
      </xs:complexType>
    </xs:element>
    <xs:element name="TermInfo">
      <xs:complexType>
        <xs:sequence>
          <xs:element ref="pc:TermName" minOccurs="0"/>
          <xs:element ref="pc:TermId" minOccurs="0"/>
        </xs:sequence>
      </xs:complexType>
    </xs:element>
    <xs:element name="TermName" type="xs:string"/>
    <xs:element name="TermId" type="xs:string"/>
  </xs:schema>
</ct:contentTypeSchema>
</file>

<file path=customXml/itemProps1.xml><?xml version="1.0" encoding="utf-8"?>
<ds:datastoreItem xmlns:ds="http://schemas.openxmlformats.org/officeDocument/2006/customXml" ds:itemID="{ADA0CDED-E7C0-4778-89DC-F75DE928FF50}">
  <ds:schemaRefs>
    <ds:schemaRef ds:uri="085339e8-869b-4c3a-a446-745e05ea898f"/>
    <ds:schemaRef ds:uri="5cce672a-2249-4bca-ab09-8f7b37c30eb2"/>
    <ds:schemaRef ds:uri="http://purl.org/dc/dcmitype/"/>
    <ds:schemaRef ds:uri="http://purl.org/dc/elements/1.1/"/>
    <ds:schemaRef ds:uri="http://purl.org/dc/terms/"/>
    <ds:schemaRef ds:uri="http://schemas.microsoft.com/office/2006/documentManagement/types"/>
    <ds:schemaRef ds:uri="http://schemas.microsoft.com/office/2006/metadata/properties"/>
    <ds:schemaRef ds:uri="http://schemas.microsoft.com/office/infopath/2007/PartnerControls"/>
    <ds:schemaRef ds:uri="http://schemas.openxmlformats.org/package/2006/metadata/core-properties"/>
    <ds:schemaRef ds:uri="http://www.w3.org/XML/1998/namespace"/>
  </ds:schemaRefs>
</ds:datastoreItem>
</file>

<file path=customXml/itemProps2.xml><?xml version="1.0" encoding="utf-8"?>
<ds:datastoreItem xmlns:ds="http://schemas.openxmlformats.org/officeDocument/2006/customXml" ds:itemID="{CC81E64F-6D2E-4C97-905B-2403E22F7EB8}">
  <ds:schemaRefs>
    <ds:schemaRef ds:uri="http://schemas.microsoft.com/sharepoint/v3/contenttype/forms"/>
  </ds:schemaRefs>
</ds:datastoreItem>
</file>

<file path=customXml/itemProps3.xml><?xml version="1.0" encoding="utf-8"?>
<ds:datastoreItem xmlns:ds="http://schemas.openxmlformats.org/officeDocument/2006/customXml" ds:itemID="{9F9697DB-5CA7-41C9-83BD-DAA45911AE0A}">
  <ds:schemaRefs>
    <ds:schemaRef ds:uri="1ecf5648-3750-43f5-867d-bfaa16e6e17e"/>
    <ds:schemaRef ds:uri="2e89cfda-a374-4413-9f0d-8b601eddeb70"/>
    <ds:schemaRef ds:uri="http://purl.org/dc/elements/1.1/"/>
    <ds:schemaRef ds:uri="http://purl.org/dc/terms/"/>
    <ds:schemaRef ds:uri="http://schemas.microsoft.com/internal/obd"/>
    <ds:schemaRef ds:uri="http://schemas.microsoft.com/office/2006/documentManagement/types"/>
    <ds:schemaRef ds:uri="http://schemas.microsoft.com/office/2006/metadata/contentType"/>
    <ds:schemaRef ds:uri="http://schemas.microsoft.com/office/2006/metadata/properties"/>
    <ds:schemaRef ds:uri="http://schemas.microsoft.com/office/2006/metadata/properties/metaAttributes"/>
    <ds:schemaRef ds:uri="http://schemas.microsoft.com/office/infopath/2007/PartnerControls"/>
    <ds:schemaRef ds:uri="http://schemas.openxmlformats.org/package/2006/metadata/core-properties"/>
    <ds:schemaRef ds:uri="http://www.w3.org/2001/XMLSchema"/>
  </ds:schemaRefs>
</ds:datastoreItem>
</file>

<file path=docProps/app.xml><?xml version="1.0" encoding="utf-8"?>
<Properties xmlns="http://schemas.openxmlformats.org/officeDocument/2006/extended-properties" xmlns:vt="http://schemas.openxmlformats.org/officeDocument/2006/docPropsVTypes">
  <Template>Theme1.thmx first page pp</Template>
  <TotalTime>0</TotalTime>
  <Words>6975</Words>
  <Application>Microsoft Office PowerPoint</Application>
  <PresentationFormat>On-screen Show (4:3)</PresentationFormat>
  <Paragraphs>509</Paragraphs>
  <Slides>80</Slides>
  <Notes>31</Notes>
  <HiddenSlides>0</HiddenSlides>
  <MMClips>0</MMClips>
  <ScaleCrop>false</ScaleCrop>
  <HeadingPairs>
    <vt:vector size="6" baseType="variant">
      <vt:variant>
        <vt:lpstr>Fonts Used</vt:lpstr>
      </vt:variant>
      <vt:variant>
        <vt:i4>10</vt:i4>
      </vt:variant>
      <vt:variant>
        <vt:lpstr>Theme</vt:lpstr>
      </vt:variant>
      <vt:variant>
        <vt:i4>1</vt:i4>
      </vt:variant>
      <vt:variant>
        <vt:lpstr>Slide Titles</vt:lpstr>
      </vt:variant>
      <vt:variant>
        <vt:i4>80</vt:i4>
      </vt:variant>
    </vt:vector>
  </HeadingPairs>
  <TitlesOfParts>
    <vt:vector size="91" baseType="lpstr">
      <vt:lpstr>ABeeZee</vt:lpstr>
      <vt:lpstr>GDS Transport</vt:lpstr>
      <vt:lpstr>Linux Libertine</vt:lpstr>
      <vt:lpstr>Myriad Pro</vt:lpstr>
      <vt:lpstr>Söhne</vt:lpstr>
      <vt:lpstr>Arial</vt:lpstr>
      <vt:lpstr>Calibri</vt:lpstr>
      <vt:lpstr>Segoe UI</vt:lpstr>
      <vt:lpstr>Titillium Web</vt:lpstr>
      <vt:lpstr>Wingdings</vt:lpstr>
      <vt:lpstr>Theme1.thmx first page pp</vt:lpstr>
      <vt:lpstr>Policing Terrorism Week 3 – Government Policy and Legislation </vt:lpstr>
      <vt:lpstr>Lesson </vt:lpstr>
      <vt:lpstr>Warnings and Feelings</vt:lpstr>
      <vt:lpstr>PowerPoint Presentation</vt:lpstr>
      <vt:lpstr>Definition of a major incident</vt:lpstr>
      <vt:lpstr>National Risk Register (NRR)</vt:lpstr>
      <vt:lpstr>NRR 9 risk Themes</vt:lpstr>
      <vt:lpstr>Themes </vt:lpstr>
      <vt:lpstr>Themes </vt:lpstr>
      <vt:lpstr>Themes</vt:lpstr>
      <vt:lpstr>Themes </vt:lpstr>
      <vt:lpstr>National Risk Register Examples</vt:lpstr>
      <vt:lpstr>PowerPoint Presentation</vt:lpstr>
      <vt:lpstr>PowerPoint Presentation</vt:lpstr>
      <vt:lpstr>Civil Contingencies Act 2004 </vt:lpstr>
      <vt:lpstr>Introduction</vt:lpstr>
      <vt:lpstr>Background to Civil Contingencies Act 2004</vt:lpstr>
      <vt:lpstr>Existing Legislation (Pre 2004)</vt:lpstr>
      <vt:lpstr>Existing Legislation (Pre 2004)</vt:lpstr>
      <vt:lpstr>The Reason for Change</vt:lpstr>
      <vt:lpstr>Category 1 and Category 2 Responders</vt:lpstr>
      <vt:lpstr>Local Resilience Forums (LRFs)</vt:lpstr>
      <vt:lpstr>The role of the Welsh Government Liaison Officer (WGLO)</vt:lpstr>
      <vt:lpstr>Parliament’s Security and Intelligence Committee</vt:lpstr>
      <vt:lpstr>PowerPoint Presentation</vt:lpstr>
      <vt:lpstr>PowerPoint Presentation</vt:lpstr>
      <vt:lpstr>PowerPoint Presentation</vt:lpstr>
      <vt:lpstr>Operation OVERT</vt:lpstr>
      <vt:lpstr>The Results</vt:lpstr>
      <vt:lpstr>Operation OVERT</vt:lpstr>
      <vt:lpstr>video</vt:lpstr>
      <vt:lpstr>Police National Search Centre (PNSC)</vt:lpstr>
      <vt:lpstr>PowerPoint Presentation</vt:lpstr>
      <vt:lpstr>PowerPoint Presentation</vt:lpstr>
      <vt:lpstr>PowerPoint Presentation</vt:lpstr>
      <vt:lpstr>PREVENT</vt:lpstr>
      <vt:lpstr>PowerPoint Presentation</vt:lpstr>
      <vt:lpstr>Terrorism</vt:lpstr>
      <vt:lpstr>Planning terrorist attacks</vt:lpstr>
      <vt:lpstr>Strategy  Produce perception of Success of campaign    4 x Elements</vt:lpstr>
      <vt:lpstr>Strategy  Produce perception of Success of campaign    </vt:lpstr>
      <vt:lpstr>Strategy  Produce perception of Success of campaign     </vt:lpstr>
      <vt:lpstr>Strategy  Produce perception of Success of campaign    </vt:lpstr>
      <vt:lpstr>History to Terrorism legislation </vt:lpstr>
      <vt:lpstr>History to CT legislation </vt:lpstr>
      <vt:lpstr> The Prevention of Violence (Temporary Provision) Act 1939 </vt:lpstr>
      <vt:lpstr>1970’s</vt:lpstr>
      <vt:lpstr>1980’s </vt:lpstr>
      <vt:lpstr>Hyde Park Bombing</vt:lpstr>
      <vt:lpstr>1980’s</vt:lpstr>
      <vt:lpstr>Legislation </vt:lpstr>
      <vt:lpstr>PowerPoint Presentation</vt:lpstr>
      <vt:lpstr>PowerPoint Presentation</vt:lpstr>
      <vt:lpstr>PACE 1984</vt:lpstr>
      <vt:lpstr>Code H</vt:lpstr>
      <vt:lpstr>Searchers under the Terrorism Act 2000</vt:lpstr>
      <vt:lpstr>Research Task </vt:lpstr>
      <vt:lpstr>PowerPoint Presentation</vt:lpstr>
      <vt:lpstr>Planning Terrorist Attacks</vt:lpstr>
      <vt:lpstr>29th June 2007</vt:lpstr>
      <vt:lpstr>Planning……</vt:lpstr>
      <vt:lpstr>Roles………………</vt:lpstr>
      <vt:lpstr>The Devices</vt:lpstr>
      <vt:lpstr>The Devices</vt:lpstr>
      <vt:lpstr>Travel</vt:lpstr>
      <vt:lpstr>PowerPoint Presentation</vt:lpstr>
      <vt:lpstr>PowerPoint Presentation</vt:lpstr>
      <vt:lpstr>Abdulla (above) and Ahmed are arrested at the scene. Ahmed receives 90% burns in the attack. He would die in hospital four weeks later.</vt:lpstr>
      <vt:lpstr>The aftermath……</vt:lpstr>
      <vt:lpstr>Who were they…….</vt:lpstr>
      <vt:lpstr>Tiger Tiger and Glasgow Airport Attacks</vt:lpstr>
      <vt:lpstr>Terrorism v Military Conflict</vt:lpstr>
      <vt:lpstr>Case Study</vt:lpstr>
      <vt:lpstr>“Hearts and Minds”</vt:lpstr>
      <vt:lpstr>Soft Support</vt:lpstr>
      <vt:lpstr>Soft Support</vt:lpstr>
      <vt:lpstr>Hard Supporters</vt:lpstr>
      <vt:lpstr>Hard Supporters</vt:lpstr>
      <vt:lpstr>Terrorist Group Aims Relating to their  Supporters</vt:lpstr>
      <vt:lpstr>IRA Quote </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Research Lecuter</dc:title>
  <dc:creator>jane davies thomas</dc:creator>
  <cp:lastModifiedBy>Jane Davies</cp:lastModifiedBy>
  <cp:revision>1</cp:revision>
  <dcterms:created xsi:type="dcterms:W3CDTF">2020-01-03T17:59:45Z</dcterms:created>
  <dcterms:modified xsi:type="dcterms:W3CDTF">2024-02-12T08:36:50Z</dcterms:modified>
</cp:coreProperties>
</file>

<file path=docProps/custom.xml><?xml version="1.0" encoding="utf-8"?>
<Properties xmlns="http://schemas.openxmlformats.org/officeDocument/2006/custom-properties" xmlns:vt="http://schemas.openxmlformats.org/officeDocument/2006/docPropsVTypes">
  <property fmtid="{D5CDD505-2E9C-101B-9397-08002B2CF9AE}" pid="2" name="ContentTypeId">
    <vt:lpwstr>0x01010054EC8029807A2946B625B0D114BCF650</vt:lpwstr>
  </property>
</Properties>
</file>