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6"/>
  </p:notesMasterIdLst>
  <p:handoutMasterIdLst>
    <p:handoutMasterId r:id="rId47"/>
  </p:handoutMasterIdLst>
  <p:sldIdLst>
    <p:sldId id="256" r:id="rId2"/>
    <p:sldId id="258" r:id="rId3"/>
    <p:sldId id="328" r:id="rId4"/>
    <p:sldId id="327" r:id="rId5"/>
    <p:sldId id="329" r:id="rId6"/>
    <p:sldId id="330" r:id="rId7"/>
    <p:sldId id="331" r:id="rId8"/>
    <p:sldId id="332" r:id="rId9"/>
    <p:sldId id="333" r:id="rId10"/>
    <p:sldId id="334" r:id="rId11"/>
    <p:sldId id="335" r:id="rId12"/>
    <p:sldId id="336" r:id="rId13"/>
    <p:sldId id="337" r:id="rId14"/>
    <p:sldId id="338" r:id="rId15"/>
    <p:sldId id="339" r:id="rId16"/>
    <p:sldId id="340" r:id="rId17"/>
    <p:sldId id="341" r:id="rId18"/>
    <p:sldId id="342" r:id="rId19"/>
    <p:sldId id="343" r:id="rId20"/>
    <p:sldId id="346" r:id="rId21"/>
    <p:sldId id="350" r:id="rId22"/>
    <p:sldId id="345" r:id="rId23"/>
    <p:sldId id="344" r:id="rId24"/>
    <p:sldId id="348" r:id="rId25"/>
    <p:sldId id="347" r:id="rId26"/>
    <p:sldId id="354" r:id="rId27"/>
    <p:sldId id="356" r:id="rId28"/>
    <p:sldId id="349" r:id="rId29"/>
    <p:sldId id="279" r:id="rId30"/>
    <p:sldId id="326" r:id="rId31"/>
    <p:sldId id="257" r:id="rId32"/>
    <p:sldId id="259" r:id="rId33"/>
    <p:sldId id="352" r:id="rId34"/>
    <p:sldId id="353" r:id="rId35"/>
    <p:sldId id="351" r:id="rId36"/>
    <p:sldId id="318" r:id="rId37"/>
    <p:sldId id="319" r:id="rId38"/>
    <p:sldId id="314" r:id="rId39"/>
    <p:sldId id="268" r:id="rId40"/>
    <p:sldId id="320" r:id="rId41"/>
    <p:sldId id="315" r:id="rId42"/>
    <p:sldId id="355" r:id="rId43"/>
    <p:sldId id="316" r:id="rId44"/>
    <p:sldId id="325"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12E61-EC36-FB18-F26B-3B23F497B0B6}" v="99" dt="2020-03-11T10:33:21.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00" autoAdjust="0"/>
    <p:restoredTop sz="87694" autoAdjust="0"/>
  </p:normalViewPr>
  <p:slideViewPr>
    <p:cSldViewPr>
      <p:cViewPr varScale="1">
        <p:scale>
          <a:sx n="102" d="100"/>
          <a:sy n="102" d="100"/>
        </p:scale>
        <p:origin x="2046"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Thomas" userId="S::j.thomas@uwtsd.ac.uk::ece06c1e-1fe5-4526-9740-3b5872e790df" providerId="AD" clId="Web-{07812E61-EC36-FB18-F26B-3B23F497B0B6}"/>
    <pc:docChg chg="addSld delSld modSld">
      <pc:chgData name="Jane Thomas" userId="S::j.thomas@uwtsd.ac.uk::ece06c1e-1fe5-4526-9740-3b5872e790df" providerId="AD" clId="Web-{07812E61-EC36-FB18-F26B-3B23F497B0B6}" dt="2020-03-11T10:33:21.823" v="98"/>
      <pc:docMkLst>
        <pc:docMk/>
      </pc:docMkLst>
      <pc:sldChg chg="modSp">
        <pc:chgData name="Jane Thomas" userId="S::j.thomas@uwtsd.ac.uk::ece06c1e-1fe5-4526-9740-3b5872e790df" providerId="AD" clId="Web-{07812E61-EC36-FB18-F26B-3B23F497B0B6}" dt="2020-03-11T10:19:42.232" v="76" actId="14100"/>
        <pc:sldMkLst>
          <pc:docMk/>
          <pc:sldMk cId="312691057" sldId="327"/>
        </pc:sldMkLst>
        <pc:picChg chg="mod">
          <ac:chgData name="Jane Thomas" userId="S::j.thomas@uwtsd.ac.uk::ece06c1e-1fe5-4526-9740-3b5872e790df" providerId="AD" clId="Web-{07812E61-EC36-FB18-F26B-3B23F497B0B6}" dt="2020-03-11T10:19:42.232" v="76" actId="14100"/>
          <ac:picMkLst>
            <pc:docMk/>
            <pc:sldMk cId="312691057" sldId="327"/>
            <ac:picMk id="5" creationId="{74B33228-43D3-4473-9F95-68B9178DEF56}"/>
          </ac:picMkLst>
        </pc:picChg>
      </pc:sldChg>
      <pc:sldChg chg="addSp delSp modSp mod setBg">
        <pc:chgData name="Jane Thomas" userId="S::j.thomas@uwtsd.ac.uk::ece06c1e-1fe5-4526-9740-3b5872e790df" providerId="AD" clId="Web-{07812E61-EC36-FB18-F26B-3B23F497B0B6}" dt="2020-03-11T10:16:02.092" v="73"/>
        <pc:sldMkLst>
          <pc:docMk/>
          <pc:sldMk cId="916522939" sldId="328"/>
        </pc:sldMkLst>
        <pc:spChg chg="mod">
          <ac:chgData name="Jane Thomas" userId="S::j.thomas@uwtsd.ac.uk::ece06c1e-1fe5-4526-9740-3b5872e790df" providerId="AD" clId="Web-{07812E61-EC36-FB18-F26B-3B23F497B0B6}" dt="2020-03-11T10:16:02.092" v="73"/>
          <ac:spMkLst>
            <pc:docMk/>
            <pc:sldMk cId="916522939" sldId="328"/>
            <ac:spMk id="2" creationId="{4824ED05-B26E-4A93-8A6D-8D0AD480730F}"/>
          </ac:spMkLst>
        </pc:spChg>
        <pc:spChg chg="mod ord">
          <ac:chgData name="Jane Thomas" userId="S::j.thomas@uwtsd.ac.uk::ece06c1e-1fe5-4526-9740-3b5872e790df" providerId="AD" clId="Web-{07812E61-EC36-FB18-F26B-3B23F497B0B6}" dt="2020-03-11T10:16:02.092" v="73"/>
          <ac:spMkLst>
            <pc:docMk/>
            <pc:sldMk cId="916522939" sldId="328"/>
            <ac:spMk id="3" creationId="{7A7BE950-3722-492B-90F2-2EC671CA7D7E}"/>
          </ac:spMkLst>
        </pc:spChg>
        <pc:spChg chg="add">
          <ac:chgData name="Jane Thomas" userId="S::j.thomas@uwtsd.ac.uk::ece06c1e-1fe5-4526-9740-3b5872e790df" providerId="AD" clId="Web-{07812E61-EC36-FB18-F26B-3B23F497B0B6}" dt="2020-03-11T10:16:02.092" v="73"/>
          <ac:spMkLst>
            <pc:docMk/>
            <pc:sldMk cId="916522939" sldId="328"/>
            <ac:spMk id="9" creationId="{A65AC7D1-EAA9-48F5-B509-60A7F50BF703}"/>
          </ac:spMkLst>
        </pc:spChg>
        <pc:spChg chg="add">
          <ac:chgData name="Jane Thomas" userId="S::j.thomas@uwtsd.ac.uk::ece06c1e-1fe5-4526-9740-3b5872e790df" providerId="AD" clId="Web-{07812E61-EC36-FB18-F26B-3B23F497B0B6}" dt="2020-03-11T10:16:02.092" v="73"/>
          <ac:spMkLst>
            <pc:docMk/>
            <pc:sldMk cId="916522939" sldId="328"/>
            <ac:spMk id="11" creationId="{D6320AF9-619A-4175-865B-5663E1AEF4C5}"/>
          </ac:spMkLst>
        </pc:spChg>
        <pc:spChg chg="add">
          <ac:chgData name="Jane Thomas" userId="S::j.thomas@uwtsd.ac.uk::ece06c1e-1fe5-4526-9740-3b5872e790df" providerId="AD" clId="Web-{07812E61-EC36-FB18-F26B-3B23F497B0B6}" dt="2020-03-11T10:16:02.092" v="73"/>
          <ac:spMkLst>
            <pc:docMk/>
            <pc:sldMk cId="916522939" sldId="328"/>
            <ac:spMk id="17" creationId="{7E018740-5C2B-4A41-AC1A-7E68D1EC1954}"/>
          </ac:spMkLst>
        </pc:spChg>
        <pc:spChg chg="add">
          <ac:chgData name="Jane Thomas" userId="S::j.thomas@uwtsd.ac.uk::ece06c1e-1fe5-4526-9740-3b5872e790df" providerId="AD" clId="Web-{07812E61-EC36-FB18-F26B-3B23F497B0B6}" dt="2020-03-11T10:16:02.092" v="73"/>
          <ac:spMkLst>
            <pc:docMk/>
            <pc:sldMk cId="916522939" sldId="328"/>
            <ac:spMk id="19" creationId="{166F75A4-C475-4941-8EE2-B80A06A2C1BB}"/>
          </ac:spMkLst>
        </pc:spChg>
        <pc:spChg chg="add">
          <ac:chgData name="Jane Thomas" userId="S::j.thomas@uwtsd.ac.uk::ece06c1e-1fe5-4526-9740-3b5872e790df" providerId="AD" clId="Web-{07812E61-EC36-FB18-F26B-3B23F497B0B6}" dt="2020-03-11T10:16:02.092" v="73"/>
          <ac:spMkLst>
            <pc:docMk/>
            <pc:sldMk cId="916522939" sldId="328"/>
            <ac:spMk id="21" creationId="{A032553A-72E8-4B0D-8405-FF9771C9AF05}"/>
          </ac:spMkLst>
        </pc:spChg>
        <pc:spChg chg="add">
          <ac:chgData name="Jane Thomas" userId="S::j.thomas@uwtsd.ac.uk::ece06c1e-1fe5-4526-9740-3b5872e790df" providerId="AD" clId="Web-{07812E61-EC36-FB18-F26B-3B23F497B0B6}" dt="2020-03-11T10:16:02.092" v="73"/>
          <ac:spMkLst>
            <pc:docMk/>
            <pc:sldMk cId="916522939" sldId="328"/>
            <ac:spMk id="23" creationId="{765800AC-C3B9-498E-87BC-29FAE4C76B21}"/>
          </ac:spMkLst>
        </pc:spChg>
        <pc:spChg chg="add">
          <ac:chgData name="Jane Thomas" userId="S::j.thomas@uwtsd.ac.uk::ece06c1e-1fe5-4526-9740-3b5872e790df" providerId="AD" clId="Web-{07812E61-EC36-FB18-F26B-3B23F497B0B6}" dt="2020-03-11T10:16:02.092" v="73"/>
          <ac:spMkLst>
            <pc:docMk/>
            <pc:sldMk cId="916522939" sldId="328"/>
            <ac:spMk id="25" creationId="{1F9D6ACB-2FF4-49F9-978A-E0D5327FC635}"/>
          </ac:spMkLst>
        </pc:spChg>
        <pc:spChg chg="add">
          <ac:chgData name="Jane Thomas" userId="S::j.thomas@uwtsd.ac.uk::ece06c1e-1fe5-4526-9740-3b5872e790df" providerId="AD" clId="Web-{07812E61-EC36-FB18-F26B-3B23F497B0B6}" dt="2020-03-11T10:16:02.092" v="73"/>
          <ac:spMkLst>
            <pc:docMk/>
            <pc:sldMk cId="916522939" sldId="328"/>
            <ac:spMk id="27" creationId="{A5EC319D-0FEA-4B95-A3EA-01E35672C95B}"/>
          </ac:spMkLst>
        </pc:spChg>
        <pc:picChg chg="add mod">
          <ac:chgData name="Jane Thomas" userId="S::j.thomas@uwtsd.ac.uk::ece06c1e-1fe5-4526-9740-3b5872e790df" providerId="AD" clId="Web-{07812E61-EC36-FB18-F26B-3B23F497B0B6}" dt="2020-03-11T10:16:02.092" v="73"/>
          <ac:picMkLst>
            <pc:docMk/>
            <pc:sldMk cId="916522939" sldId="328"/>
            <ac:picMk id="4" creationId="{47C44FDD-64B7-4541-BA92-6B81B984D679}"/>
          </ac:picMkLst>
        </pc:picChg>
        <pc:picChg chg="del">
          <ac:chgData name="Jane Thomas" userId="S::j.thomas@uwtsd.ac.uk::ece06c1e-1fe5-4526-9740-3b5872e790df" providerId="AD" clId="Web-{07812E61-EC36-FB18-F26B-3B23F497B0B6}" dt="2020-03-11T10:15:01.358" v="70"/>
          <ac:picMkLst>
            <pc:docMk/>
            <pc:sldMk cId="916522939" sldId="328"/>
            <ac:picMk id="5" creationId="{5DC3EF76-8238-4732-905B-F7AF2CAC0EA0}"/>
          </ac:picMkLst>
        </pc:picChg>
        <pc:cxnChg chg="add">
          <ac:chgData name="Jane Thomas" userId="S::j.thomas@uwtsd.ac.uk::ece06c1e-1fe5-4526-9740-3b5872e790df" providerId="AD" clId="Web-{07812E61-EC36-FB18-F26B-3B23F497B0B6}" dt="2020-03-11T10:16:02.092" v="73"/>
          <ac:cxnSpMkLst>
            <pc:docMk/>
            <pc:sldMk cId="916522939" sldId="328"/>
            <ac:cxnSpMk id="13" creationId="{063B6EC6-D752-4EE7-908B-F8F19E8C7FEA}"/>
          </ac:cxnSpMkLst>
        </pc:cxnChg>
        <pc:cxnChg chg="add">
          <ac:chgData name="Jane Thomas" userId="S::j.thomas@uwtsd.ac.uk::ece06c1e-1fe5-4526-9740-3b5872e790df" providerId="AD" clId="Web-{07812E61-EC36-FB18-F26B-3B23F497B0B6}" dt="2020-03-11T10:16:02.092" v="73"/>
          <ac:cxnSpMkLst>
            <pc:docMk/>
            <pc:sldMk cId="916522939" sldId="328"/>
            <ac:cxnSpMk id="15" creationId="{EFECD4E8-AD3E-4228-82A2-9461958EA94D}"/>
          </ac:cxnSpMkLst>
        </pc:cxnChg>
      </pc:sldChg>
      <pc:sldChg chg="modSp">
        <pc:chgData name="Jane Thomas" userId="S::j.thomas@uwtsd.ac.uk::ece06c1e-1fe5-4526-9740-3b5872e790df" providerId="AD" clId="Web-{07812E61-EC36-FB18-F26B-3B23F497B0B6}" dt="2020-03-11T10:31:38.870" v="94" actId="20577"/>
        <pc:sldMkLst>
          <pc:docMk/>
          <pc:sldMk cId="2729793778" sldId="334"/>
        </pc:sldMkLst>
        <pc:spChg chg="mod">
          <ac:chgData name="Jane Thomas" userId="S::j.thomas@uwtsd.ac.uk::ece06c1e-1fe5-4526-9740-3b5872e790df" providerId="AD" clId="Web-{07812E61-EC36-FB18-F26B-3B23F497B0B6}" dt="2020-03-11T10:31:38.870" v="94" actId="20577"/>
          <ac:spMkLst>
            <pc:docMk/>
            <pc:sldMk cId="2729793778" sldId="334"/>
            <ac:spMk id="3" creationId="{639EB13D-D9BE-48ED-BD3D-F04727BB572A}"/>
          </ac:spMkLst>
        </pc:spChg>
      </pc:sldChg>
      <pc:sldChg chg="modSp new del">
        <pc:chgData name="Jane Thomas" userId="S::j.thomas@uwtsd.ac.uk::ece06c1e-1fe5-4526-9740-3b5872e790df" providerId="AD" clId="Web-{07812E61-EC36-FB18-F26B-3B23F497B0B6}" dt="2020-03-11T10:25:08.731" v="91"/>
        <pc:sldMkLst>
          <pc:docMk/>
          <pc:sldMk cId="855606643" sldId="357"/>
        </pc:sldMkLst>
        <pc:spChg chg="mod">
          <ac:chgData name="Jane Thomas" userId="S::j.thomas@uwtsd.ac.uk::ece06c1e-1fe5-4526-9740-3b5872e790df" providerId="AD" clId="Web-{07812E61-EC36-FB18-F26B-3B23F497B0B6}" dt="2020-03-11T10:21:14.560" v="87" actId="20577"/>
          <ac:spMkLst>
            <pc:docMk/>
            <pc:sldMk cId="855606643" sldId="357"/>
            <ac:spMk id="2" creationId="{F99DAC56-EED6-430D-98FF-AA7F7A140B89}"/>
          </ac:spMkLst>
        </pc:spChg>
        <pc:spChg chg="mod">
          <ac:chgData name="Jane Thomas" userId="S::j.thomas@uwtsd.ac.uk::ece06c1e-1fe5-4526-9740-3b5872e790df" providerId="AD" clId="Web-{07812E61-EC36-FB18-F26B-3B23F497B0B6}" dt="2020-03-11T10:21:17.482" v="90" actId="14100"/>
          <ac:spMkLst>
            <pc:docMk/>
            <pc:sldMk cId="855606643" sldId="357"/>
            <ac:spMk id="3" creationId="{8D8A8FEF-D318-417F-BD09-9AA7EF1F9B6E}"/>
          </ac:spMkLst>
        </pc:spChg>
      </pc:sldChg>
      <pc:sldChg chg="add del replId">
        <pc:chgData name="Jane Thomas" userId="S::j.thomas@uwtsd.ac.uk::ece06c1e-1fe5-4526-9740-3b5872e790df" providerId="AD" clId="Web-{07812E61-EC36-FB18-F26B-3B23F497B0B6}" dt="2020-03-11T10:33:21.823" v="98"/>
        <pc:sldMkLst>
          <pc:docMk/>
          <pc:sldMk cId="966420889" sldId="3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04C254-26FD-4D64-A5E2-38874A130F0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2E02D33-B33C-4200-8286-2B36D9C455B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41EADE-09E0-4C67-A825-027E56113727}" type="datetimeFigureOut">
              <a:rPr lang="en-GB" smtClean="0"/>
              <a:t>11/03/2020</a:t>
            </a:fld>
            <a:endParaRPr lang="en-GB"/>
          </a:p>
        </p:txBody>
      </p:sp>
      <p:sp>
        <p:nvSpPr>
          <p:cNvPr id="4" name="Footer Placeholder 3">
            <a:extLst>
              <a:ext uri="{FF2B5EF4-FFF2-40B4-BE49-F238E27FC236}">
                <a16:creationId xmlns:a16="http://schemas.microsoft.com/office/drawing/2014/main" id="{10BB307E-D005-47E6-8185-8AA38ED8583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4718C83-7E78-405B-97CD-F495CE3E4D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7B6919A-5D0B-49ED-B79D-29DB20BE385B}" type="slidenum">
              <a:rPr lang="en-GB" smtClean="0"/>
              <a:t>‹#›</a:t>
            </a:fld>
            <a:endParaRPr lang="en-GB"/>
          </a:p>
        </p:txBody>
      </p:sp>
    </p:spTree>
    <p:extLst>
      <p:ext uri="{BB962C8B-B14F-4D97-AF65-F5344CB8AC3E}">
        <p14:creationId xmlns:p14="http://schemas.microsoft.com/office/powerpoint/2010/main" val="1960541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F68316-7CD8-4824-837F-D835FE843E9C}" type="datetimeFigureOut">
              <a:rPr lang="en-GB" smtClean="0"/>
              <a:t>11/03/2020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4FFC84-D319-4130-8374-2A5379CFC87E}" type="slidenum">
              <a:rPr lang="en-GB" smtClean="0"/>
              <a:t>‹#›</a:t>
            </a:fld>
            <a:endParaRPr lang="en-GB"/>
          </a:p>
        </p:txBody>
      </p:sp>
    </p:spTree>
    <p:extLst>
      <p:ext uri="{BB962C8B-B14F-4D97-AF65-F5344CB8AC3E}">
        <p14:creationId xmlns:p14="http://schemas.microsoft.com/office/powerpoint/2010/main" val="2122829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investopedia.com/terms/g/gdp.asp"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investopedia.com/terms/i/indicator.asp"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Basic State Pension, Jobseeker’s Allowance, Employment and Support Allowance, Maternity Allowance and</a:t>
            </a:r>
            <a:r>
              <a:rPr lang="en-GB" dirty="0"/>
              <a:t> </a:t>
            </a:r>
            <a:r>
              <a:rPr lang="en-GB" sz="1200" b="0" kern="1200" dirty="0">
                <a:solidFill>
                  <a:schemeClr val="tx1"/>
                </a:solidFill>
                <a:effectLst/>
                <a:latin typeface="+mn-lt"/>
                <a:ea typeface="+mn-ea"/>
                <a:cs typeface="+mn-cs"/>
              </a:rPr>
              <a:t>Bereavement Support Payment.</a:t>
            </a:r>
            <a:endParaRPr lang="en-GB" dirty="0"/>
          </a:p>
        </p:txBody>
      </p:sp>
      <p:sp>
        <p:nvSpPr>
          <p:cNvPr id="4" name="Slide Number Placeholder 3"/>
          <p:cNvSpPr>
            <a:spLocks noGrp="1"/>
          </p:cNvSpPr>
          <p:nvPr>
            <p:ph type="sldNum" sz="quarter" idx="5"/>
          </p:nvPr>
        </p:nvSpPr>
        <p:spPr/>
        <p:txBody>
          <a:bodyPr/>
          <a:lstStyle/>
          <a:p>
            <a:fld id="{224FFC84-D319-4130-8374-2A5379CFC87E}" type="slidenum">
              <a:rPr lang="en-GB" smtClean="0"/>
              <a:t>7</a:t>
            </a:fld>
            <a:endParaRPr lang="en-GB"/>
          </a:p>
        </p:txBody>
      </p:sp>
    </p:spTree>
    <p:extLst>
      <p:ext uri="{BB962C8B-B14F-4D97-AF65-F5344CB8AC3E}">
        <p14:creationId xmlns:p14="http://schemas.microsoft.com/office/powerpoint/2010/main" val="115876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victory for European governments pushing tech businesses to pay their fair share in local markets.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Due to this Govt’s are looking to ensure big business do not avoid tax payments.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TV stars are guilty of not paying taxes – legal but wrong? Jimmy </a:t>
            </a:r>
            <a:r>
              <a:rPr lang="en-GB" sz="1200" b="0" i="0" u="none" strike="noStrike" kern="1200" dirty="0" err="1">
                <a:solidFill>
                  <a:schemeClr val="tx1"/>
                </a:solidFill>
                <a:effectLst/>
                <a:latin typeface="+mn-lt"/>
                <a:ea typeface="+mn-ea"/>
                <a:cs typeface="+mn-cs"/>
              </a:rPr>
              <a:t>Carr</a:t>
            </a:r>
            <a:r>
              <a:rPr lang="en-GB" sz="1200" b="0" i="0" u="none" strike="noStrike" kern="1200" dirty="0">
                <a:solidFill>
                  <a:schemeClr val="tx1"/>
                </a:solidFill>
                <a:effectLst/>
                <a:latin typeface="+mn-lt"/>
                <a:ea typeface="+mn-ea"/>
                <a:cs typeface="+mn-cs"/>
              </a:rPr>
              <a:t> £3.3million a year into a sneaky tax-avoidance scheme.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David Beckham, Robbie Williams, Lewis Hamilton and private jet £16.5 Million tax avoidance. </a:t>
            </a:r>
            <a:endParaRPr lang="en-GB" b="0" dirty="0"/>
          </a:p>
          <a:p>
            <a:r>
              <a:rPr lang="en-GB" dirty="0"/>
              <a:t>Mrs Browns actors (some of them)</a:t>
            </a:r>
          </a:p>
        </p:txBody>
      </p:sp>
      <p:sp>
        <p:nvSpPr>
          <p:cNvPr id="4" name="Slide Number Placeholder 3"/>
          <p:cNvSpPr>
            <a:spLocks noGrp="1"/>
          </p:cNvSpPr>
          <p:nvPr>
            <p:ph type="sldNum" sz="quarter" idx="5"/>
          </p:nvPr>
        </p:nvSpPr>
        <p:spPr/>
        <p:txBody>
          <a:bodyPr/>
          <a:lstStyle/>
          <a:p>
            <a:fld id="{224FFC84-D319-4130-8374-2A5379CFC87E}" type="slidenum">
              <a:rPr lang="en-GB" smtClean="0"/>
              <a:t>10</a:t>
            </a:fld>
            <a:endParaRPr lang="en-GB"/>
          </a:p>
        </p:txBody>
      </p:sp>
    </p:spTree>
    <p:extLst>
      <p:ext uri="{BB962C8B-B14F-4D97-AF65-F5344CB8AC3E}">
        <p14:creationId xmlns:p14="http://schemas.microsoft.com/office/powerpoint/2010/main" val="4099149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 tax it has been known as due to the type of products. </a:t>
            </a:r>
          </a:p>
        </p:txBody>
      </p:sp>
      <p:sp>
        <p:nvSpPr>
          <p:cNvPr id="4" name="Slide Number Placeholder 3"/>
          <p:cNvSpPr>
            <a:spLocks noGrp="1"/>
          </p:cNvSpPr>
          <p:nvPr>
            <p:ph type="sldNum" sz="quarter" idx="5"/>
          </p:nvPr>
        </p:nvSpPr>
        <p:spPr/>
        <p:txBody>
          <a:bodyPr/>
          <a:lstStyle/>
          <a:p>
            <a:fld id="{224FFC84-D319-4130-8374-2A5379CFC87E}" type="slidenum">
              <a:rPr lang="en-GB" smtClean="0"/>
              <a:t>11</a:t>
            </a:fld>
            <a:endParaRPr lang="en-GB"/>
          </a:p>
        </p:txBody>
      </p:sp>
    </p:spTree>
    <p:extLst>
      <p:ext uri="{BB962C8B-B14F-4D97-AF65-F5344CB8AC3E}">
        <p14:creationId xmlns:p14="http://schemas.microsoft.com/office/powerpoint/2010/main" val="2061207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same people access the same services </a:t>
            </a:r>
            <a:r>
              <a:rPr lang="en-GB" dirty="0" err="1"/>
              <a:t>ie</a:t>
            </a:r>
            <a:r>
              <a:rPr lang="en-GB" dirty="0"/>
              <a:t> bin collection however much money you have/earn or where you live. </a:t>
            </a:r>
          </a:p>
        </p:txBody>
      </p:sp>
      <p:sp>
        <p:nvSpPr>
          <p:cNvPr id="4" name="Slide Number Placeholder 3"/>
          <p:cNvSpPr>
            <a:spLocks noGrp="1"/>
          </p:cNvSpPr>
          <p:nvPr>
            <p:ph type="sldNum" sz="quarter" idx="5"/>
          </p:nvPr>
        </p:nvSpPr>
        <p:spPr/>
        <p:txBody>
          <a:bodyPr/>
          <a:lstStyle/>
          <a:p>
            <a:fld id="{224FFC84-D319-4130-8374-2A5379CFC87E}" type="slidenum">
              <a:rPr lang="en-GB" smtClean="0"/>
              <a:t>12</a:t>
            </a:fld>
            <a:endParaRPr lang="en-GB"/>
          </a:p>
        </p:txBody>
      </p:sp>
    </p:spTree>
    <p:extLst>
      <p:ext uri="{BB962C8B-B14F-4D97-AF65-F5344CB8AC3E}">
        <p14:creationId xmlns:p14="http://schemas.microsoft.com/office/powerpoint/2010/main" val="964422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incentives in some places including new business reduced rates for set amount years, new buildings or regeneration in towns</a:t>
            </a:r>
          </a:p>
        </p:txBody>
      </p:sp>
      <p:sp>
        <p:nvSpPr>
          <p:cNvPr id="4" name="Slide Number Placeholder 3"/>
          <p:cNvSpPr>
            <a:spLocks noGrp="1"/>
          </p:cNvSpPr>
          <p:nvPr>
            <p:ph type="sldNum" sz="quarter" idx="5"/>
          </p:nvPr>
        </p:nvSpPr>
        <p:spPr/>
        <p:txBody>
          <a:bodyPr/>
          <a:lstStyle/>
          <a:p>
            <a:fld id="{224FFC84-D319-4130-8374-2A5379CFC87E}" type="slidenum">
              <a:rPr lang="en-GB" smtClean="0"/>
              <a:t>13</a:t>
            </a:fld>
            <a:endParaRPr lang="en-GB"/>
          </a:p>
        </p:txBody>
      </p:sp>
    </p:spTree>
    <p:extLst>
      <p:ext uri="{BB962C8B-B14F-4D97-AF65-F5344CB8AC3E}">
        <p14:creationId xmlns:p14="http://schemas.microsoft.com/office/powerpoint/2010/main" val="1122549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House stamp duty 2% to 10% depending on your price</a:t>
            </a:r>
          </a:p>
        </p:txBody>
      </p:sp>
      <p:sp>
        <p:nvSpPr>
          <p:cNvPr id="4" name="Slide Number Placeholder 3"/>
          <p:cNvSpPr>
            <a:spLocks noGrp="1"/>
          </p:cNvSpPr>
          <p:nvPr>
            <p:ph type="sldNum" sz="quarter" idx="10"/>
          </p:nvPr>
        </p:nvSpPr>
        <p:spPr/>
        <p:txBody>
          <a:bodyPr/>
          <a:lstStyle/>
          <a:p>
            <a:fld id="{224FFC84-D319-4130-8374-2A5379CFC87E}" type="slidenum">
              <a:rPr lang="en-GB" smtClean="0"/>
              <a:t>14</a:t>
            </a:fld>
            <a:endParaRPr lang="en-GB"/>
          </a:p>
        </p:txBody>
      </p:sp>
    </p:spTree>
    <p:extLst>
      <p:ext uri="{BB962C8B-B14F-4D97-AF65-F5344CB8AC3E}">
        <p14:creationId xmlns:p14="http://schemas.microsoft.com/office/powerpoint/2010/main" val="198986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Want</a:t>
            </a:r>
            <a:r>
              <a:rPr lang="en-GB" baseline="0" dirty="0"/>
              <a:t> these savings but what about unemployment</a:t>
            </a:r>
          </a:p>
          <a:p>
            <a:r>
              <a:rPr lang="en-GB" baseline="0" dirty="0"/>
              <a:t>Effect on PS?</a:t>
            </a:r>
          </a:p>
          <a:p>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16</a:t>
            </a:fld>
            <a:endParaRPr lang="en-GB"/>
          </a:p>
        </p:txBody>
      </p:sp>
    </p:spTree>
    <p:extLst>
      <p:ext uri="{BB962C8B-B14F-4D97-AF65-F5344CB8AC3E}">
        <p14:creationId xmlns:p14="http://schemas.microsoft.com/office/powerpoint/2010/main" val="1287177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difficult economic conditions created by government measures to reduce public expenditure</a:t>
            </a:r>
          </a:p>
          <a:p>
            <a:r>
              <a:rPr lang="en-GB" dirty="0">
                <a:effectLst/>
              </a:rPr>
              <a:t>A situation in which there is not much money and it is spent only on things that are necessary</a:t>
            </a:r>
          </a:p>
          <a:p>
            <a:r>
              <a:rPr lang="en-GB" dirty="0">
                <a:effectLst/>
              </a:rPr>
              <a:t>Or:</a:t>
            </a:r>
          </a:p>
          <a:p>
            <a:r>
              <a:rPr lang="en-GB" dirty="0">
                <a:effectLst/>
              </a:rPr>
              <a:t>Enforced or extreme economy </a:t>
            </a:r>
          </a:p>
          <a:p>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18</a:t>
            </a:fld>
            <a:endParaRPr lang="en-GB"/>
          </a:p>
        </p:txBody>
      </p:sp>
    </p:spTree>
    <p:extLst>
      <p:ext uri="{BB962C8B-B14F-4D97-AF65-F5344CB8AC3E}">
        <p14:creationId xmlns:p14="http://schemas.microsoft.com/office/powerpoint/2010/main" val="1605462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of £39 bn plus other payment we</a:t>
            </a:r>
            <a:r>
              <a:rPr lang="en-GB" baseline="0" dirty="0"/>
              <a:t> need to make over the past years</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24</a:t>
            </a:fld>
            <a:endParaRPr lang="en-GB"/>
          </a:p>
        </p:txBody>
      </p:sp>
    </p:spTree>
    <p:extLst>
      <p:ext uri="{BB962C8B-B14F-4D97-AF65-F5344CB8AC3E}">
        <p14:creationId xmlns:p14="http://schemas.microsoft.com/office/powerpoint/2010/main" val="2777320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personal</a:t>
            </a:r>
            <a:r>
              <a:rPr lang="en-GB" baseline="0" dirty="0"/>
              <a:t> – some people favour it others don’t .</a:t>
            </a:r>
          </a:p>
          <a:p>
            <a:r>
              <a:rPr lang="en-GB" baseline="0" dirty="0"/>
              <a:t>Question over aid spending when we have social issues in this country.</a:t>
            </a:r>
          </a:p>
          <a:p>
            <a:r>
              <a:rPr lang="en-GB" dirty="0"/>
              <a:t>The </a:t>
            </a:r>
            <a:r>
              <a:rPr lang="en-GB" dirty="0">
                <a:hlinkClick r:id="rId3"/>
              </a:rPr>
              <a:t>gross domestic product</a:t>
            </a:r>
            <a:r>
              <a:rPr lang="en-GB" dirty="0"/>
              <a:t> (GDP) is one of the primary </a:t>
            </a:r>
            <a:r>
              <a:rPr lang="en-GB" dirty="0">
                <a:hlinkClick r:id="rId4"/>
              </a:rPr>
              <a:t>indicators</a:t>
            </a:r>
            <a:r>
              <a:rPr lang="en-GB" dirty="0"/>
              <a:t> used to gauge the health of a country's economy</a:t>
            </a:r>
          </a:p>
        </p:txBody>
      </p:sp>
      <p:sp>
        <p:nvSpPr>
          <p:cNvPr id="4" name="Slide Number Placeholder 3"/>
          <p:cNvSpPr>
            <a:spLocks noGrp="1"/>
          </p:cNvSpPr>
          <p:nvPr>
            <p:ph type="sldNum" sz="quarter" idx="10"/>
          </p:nvPr>
        </p:nvSpPr>
        <p:spPr/>
        <p:txBody>
          <a:bodyPr/>
          <a:lstStyle/>
          <a:p>
            <a:fld id="{224FFC84-D319-4130-8374-2A5379CFC87E}" type="slidenum">
              <a:rPr lang="en-GB" smtClean="0"/>
              <a:t>25</a:t>
            </a:fld>
            <a:endParaRPr lang="en-GB"/>
          </a:p>
        </p:txBody>
      </p:sp>
    </p:spTree>
    <p:extLst>
      <p:ext uri="{BB962C8B-B14F-4D97-AF65-F5344CB8AC3E}">
        <p14:creationId xmlns:p14="http://schemas.microsoft.com/office/powerpoint/2010/main" val="3684448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M4 Newport</a:t>
            </a:r>
            <a:r>
              <a:rPr lang="en-GB" baseline="0" dirty="0"/>
              <a:t> new trunk road still be discussed</a:t>
            </a:r>
          </a:p>
          <a:p>
            <a:r>
              <a:rPr lang="en-GB" baseline="0" dirty="0"/>
              <a:t>New trains in Wales</a:t>
            </a:r>
          </a:p>
          <a:p>
            <a:r>
              <a:rPr lang="en-GB" baseline="0" dirty="0"/>
              <a:t>A55 north wales</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28</a:t>
            </a:fld>
            <a:endParaRPr lang="en-GB"/>
          </a:p>
        </p:txBody>
      </p:sp>
    </p:spTree>
    <p:extLst>
      <p:ext uri="{BB962C8B-B14F-4D97-AF65-F5344CB8AC3E}">
        <p14:creationId xmlns:p14="http://schemas.microsoft.com/office/powerpoint/2010/main" val="3133930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Pay at the end of the month £1,000</a:t>
            </a:r>
            <a:r>
              <a:rPr lang="en-GB" baseline="0" dirty="0"/>
              <a:t> and you only spend £850.0 you have a surplus.</a:t>
            </a:r>
          </a:p>
          <a:p>
            <a:r>
              <a:rPr lang="en-GB" baseline="0" dirty="0"/>
              <a:t>Pay £1000 and you go over you have a deficit.</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30</a:t>
            </a:fld>
            <a:endParaRPr lang="en-GB"/>
          </a:p>
        </p:txBody>
      </p:sp>
    </p:spTree>
    <p:extLst>
      <p:ext uri="{BB962C8B-B14F-4D97-AF65-F5344CB8AC3E}">
        <p14:creationId xmlns:p14="http://schemas.microsoft.com/office/powerpoint/2010/main" val="105327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gilt is a </a:t>
            </a:r>
            <a:r>
              <a:rPr lang="en-GB" sz="1200" b="1" kern="1200" dirty="0">
                <a:solidFill>
                  <a:schemeClr val="tx1"/>
                </a:solidFill>
                <a:effectLst/>
                <a:latin typeface="+mn-lt"/>
                <a:ea typeface="+mn-ea"/>
                <a:cs typeface="+mn-cs"/>
              </a:rPr>
              <a:t>bond denominated in British pounds</a:t>
            </a:r>
            <a:r>
              <a:rPr lang="en-GB" sz="1200" kern="1200" dirty="0">
                <a:solidFill>
                  <a:schemeClr val="tx1"/>
                </a:solidFill>
                <a:effectLst/>
                <a:latin typeface="+mn-lt"/>
                <a:ea typeface="+mn-ea"/>
                <a:cs typeface="+mn-cs"/>
              </a:rPr>
              <a:t> issued by HM Treasury, and payments on gilts are backed by the credit of the U.K. government. </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37</a:t>
            </a:fld>
            <a:endParaRPr lang="en-GB"/>
          </a:p>
        </p:txBody>
      </p:sp>
    </p:spTree>
    <p:extLst>
      <p:ext uri="{BB962C8B-B14F-4D97-AF65-F5344CB8AC3E}">
        <p14:creationId xmlns:p14="http://schemas.microsoft.com/office/powerpoint/2010/main" val="185826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Gross domestic Product money measurement of the market</a:t>
            </a:r>
          </a:p>
        </p:txBody>
      </p:sp>
      <p:sp>
        <p:nvSpPr>
          <p:cNvPr id="4" name="Slide Number Placeholder 3"/>
          <p:cNvSpPr>
            <a:spLocks noGrp="1"/>
          </p:cNvSpPr>
          <p:nvPr>
            <p:ph type="sldNum" sz="quarter" idx="10"/>
          </p:nvPr>
        </p:nvSpPr>
        <p:spPr/>
        <p:txBody>
          <a:bodyPr/>
          <a:lstStyle/>
          <a:p>
            <a:fld id="{224FFC84-D319-4130-8374-2A5379CFC87E}" type="slidenum">
              <a:rPr lang="en-GB" smtClean="0"/>
              <a:t>39</a:t>
            </a:fld>
            <a:endParaRPr lang="en-GB"/>
          </a:p>
        </p:txBody>
      </p:sp>
    </p:spTree>
    <p:extLst>
      <p:ext uri="{BB962C8B-B14F-4D97-AF65-F5344CB8AC3E}">
        <p14:creationId xmlns:p14="http://schemas.microsoft.com/office/powerpoint/2010/main" val="273218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40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130595" y="4050834"/>
            <a:ext cx="5826719" cy="1096899"/>
          </a:xfrm>
        </p:spPr>
        <p:txBody>
          <a:bodyPr anchor="t">
            <a:normAutofit/>
          </a:bodyPr>
          <a:lstStyle>
            <a:lvl1pPr marL="0" indent="0" algn="r">
              <a:buNone/>
              <a:defRPr sz="2000">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2046023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284900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980728"/>
            <a:ext cx="6347715"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41739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normAutofit/>
          </a:bodyPr>
          <a:lstStyle>
            <a:lvl1pPr>
              <a:defRPr sz="2000"/>
            </a:lvl1pPr>
          </a:lstStyle>
          <a:p>
            <a:r>
              <a:rPr lang="en-US" dirty="0"/>
              <a:t>Click to edit Master title style</a:t>
            </a:r>
          </a:p>
        </p:txBody>
      </p:sp>
      <p:sp>
        <p:nvSpPr>
          <p:cNvPr id="3" name="Content Placeholder 2"/>
          <p:cNvSpPr>
            <a:spLocks noGrp="1"/>
          </p:cNvSpPr>
          <p:nvPr>
            <p:ph sz="half" idx="1"/>
          </p:nvPr>
        </p:nvSpPr>
        <p:spPr>
          <a:xfrm>
            <a:off x="609600" y="2160589"/>
            <a:ext cx="3088109" cy="3880772"/>
          </a:xfrm>
        </p:spPr>
        <p:txBody>
          <a:bodyPr>
            <a:normAutofit/>
          </a:bodyPr>
          <a:lstStyle>
            <a:lvl1pPr>
              <a:defRPr sz="2000"/>
            </a:lvl1pPr>
            <a:lvl2pPr>
              <a:defRPr sz="2000"/>
            </a:lvl2pPr>
            <a:lvl3pPr>
              <a:defRPr sz="2000"/>
            </a:lvl3pPr>
            <a:lvl4pPr>
              <a:defRPr sz="2000"/>
            </a:lvl4pPr>
            <a:lvl5pPr>
              <a:defRPr sz="2000"/>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869204" y="2160590"/>
            <a:ext cx="3088110" cy="3880773"/>
          </a:xfrm>
        </p:spPr>
        <p:txBody>
          <a:bodyPr>
            <a:normAutofit/>
          </a:bodyPr>
          <a:lstStyle>
            <a:lvl1pPr>
              <a:defRPr sz="2000"/>
            </a:lvl1pPr>
            <a:lvl2pPr>
              <a:defRPr sz="2000"/>
            </a:lvl2pPr>
            <a:lvl3pPr>
              <a:defRPr sz="2000"/>
            </a:lvl3pPr>
            <a:lvl4pPr>
              <a:defRPr sz="2000"/>
            </a:lvl4pPr>
            <a:lvl5pPr>
              <a:defRPr sz="2000"/>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236468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1230614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normAutofit/>
          </a:bodyPr>
          <a:lstStyle>
            <a:lvl1pPr>
              <a:defRPr sz="4000"/>
            </a:lvl1pPr>
          </a:lstStyle>
          <a:p>
            <a:r>
              <a:rPr lang="en-US" dirty="0"/>
              <a:t>Click to edit Master title style</a:t>
            </a:r>
          </a:p>
        </p:txBody>
      </p:sp>
      <p:sp>
        <p:nvSpPr>
          <p:cNvPr id="3" name="Date Placeholder 2"/>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1634878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985247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3012937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762281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3655384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337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2996893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87671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423532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105760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1507526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2EF71-2D1B-4DE9-A65B-DF27A414A7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A77E4B-975B-42BE-B0D2-C80B1C1ECDE8}"/>
              </a:ext>
            </a:extLst>
          </p:cNvPr>
          <p:cNvSpPr>
            <a:spLocks noGrp="1"/>
          </p:cNvSpPr>
          <p:nvPr>
            <p:ph type="dt" sz="half" idx="10"/>
          </p:nvPr>
        </p:nvSpPr>
        <p:spPr/>
        <p:txBody>
          <a:bodyPr/>
          <a:lstStyle/>
          <a:p>
            <a:fld id="{56938582-1920-40F5-A2CD-CA624A3C4421}" type="datetimeFigureOut">
              <a:rPr lang="en-GB" smtClean="0"/>
              <a:pPr/>
              <a:t>11/03/2020</a:t>
            </a:fld>
            <a:endParaRPr lang="en-GB"/>
          </a:p>
        </p:txBody>
      </p:sp>
      <p:sp>
        <p:nvSpPr>
          <p:cNvPr id="4" name="Footer Placeholder 3">
            <a:extLst>
              <a:ext uri="{FF2B5EF4-FFF2-40B4-BE49-F238E27FC236}">
                <a16:creationId xmlns:a16="http://schemas.microsoft.com/office/drawing/2014/main" id="{81D2DF9E-5246-448A-AC16-23FF54BA46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D13D1C-E137-4EEF-8A8C-59CC78004CB0}"/>
              </a:ext>
            </a:extLst>
          </p:cNvPr>
          <p:cNvSpPr>
            <a:spLocks noGrp="1"/>
          </p:cNvSpPr>
          <p:nvPr>
            <p:ph type="sldNum" sz="quarter" idx="12"/>
          </p:nvPr>
        </p:nvSpPr>
        <p:spPr/>
        <p:txBody>
          <a:bodyPr/>
          <a:lstStyle/>
          <a:p>
            <a:fld id="{529A1566-F689-41E1-9086-CDE9316DD81D}" type="slidenum">
              <a:rPr lang="en-GB" smtClean="0"/>
              <a:pPr/>
              <a:t>‹#›</a:t>
            </a:fld>
            <a:endParaRPr lang="en-GB"/>
          </a:p>
        </p:txBody>
      </p:sp>
    </p:spTree>
    <p:extLst>
      <p:ext uri="{BB962C8B-B14F-4D97-AF65-F5344CB8AC3E}">
        <p14:creationId xmlns:p14="http://schemas.microsoft.com/office/powerpoint/2010/main" val="2096092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938582-1920-40F5-A2CD-CA624A3C4421}" type="datetimeFigureOut">
              <a:rPr lang="en-GB" smtClean="0"/>
              <a:pPr/>
              <a:t>11/03/2020</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529A1566-F689-41E1-9086-CDE9316DD81D}" type="slidenum">
              <a:rPr lang="en-GB" smtClean="0"/>
              <a:pPr/>
              <a:t>‹#›</a:t>
            </a:fld>
            <a:endParaRPr lang="en-GB"/>
          </a:p>
        </p:txBody>
      </p:sp>
    </p:spTree>
    <p:extLst>
      <p:ext uri="{BB962C8B-B14F-4D97-AF65-F5344CB8AC3E}">
        <p14:creationId xmlns:p14="http://schemas.microsoft.com/office/powerpoint/2010/main" val="2845935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b="1"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400" b="1"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2400" b="1"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2400" b="1"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2400" b="1"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2400" b="1"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gov.uk/government/topical-events/budget-2018" TargetMode="External"/><Relationship Id="rId2" Type="http://schemas.openxmlformats.org/officeDocument/2006/relationships/hyperlink" Target="https://www.gov.uk/government/speeches/budget-2018-philip-hammonds-speech" TargetMode="External"/><Relationship Id="rId1" Type="http://schemas.openxmlformats.org/officeDocument/2006/relationships/slideLayout" Target="../slideLayouts/slideLayout2.xml"/><Relationship Id="rId4" Type="http://schemas.openxmlformats.org/officeDocument/2006/relationships/hyperlink" Target="https://www.bbc.co.uk/news/magazine-205603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0594" y="1340768"/>
            <a:ext cx="5826719" cy="1646302"/>
          </a:xfrm>
        </p:spPr>
        <p:txBody>
          <a:bodyPr/>
          <a:lstStyle/>
          <a:p>
            <a:pPr algn="ctr"/>
            <a:r>
              <a:rPr lang="en-GB" dirty="0">
                <a:solidFill>
                  <a:schemeClr val="tx1"/>
                </a:solidFill>
              </a:rPr>
              <a:t>The Current Economic Environment</a:t>
            </a:r>
            <a:br>
              <a:rPr lang="en-GB" dirty="0">
                <a:solidFill>
                  <a:schemeClr val="tx1"/>
                </a:solidFill>
              </a:rPr>
            </a:br>
            <a:br>
              <a:rPr lang="en-GB" dirty="0">
                <a:solidFill>
                  <a:schemeClr val="tx1"/>
                </a:solidFill>
              </a:rPr>
            </a:br>
            <a:r>
              <a:rPr lang="en-GB" dirty="0">
                <a:solidFill>
                  <a:schemeClr val="tx1"/>
                </a:solidFill>
              </a:rPr>
              <a:t>BUDGETS</a:t>
            </a:r>
          </a:p>
        </p:txBody>
      </p:sp>
      <p:sp>
        <p:nvSpPr>
          <p:cNvPr id="3" name="Subtitle 2"/>
          <p:cNvSpPr>
            <a:spLocks noGrp="1"/>
          </p:cNvSpPr>
          <p:nvPr>
            <p:ph type="subTitle" idx="1"/>
          </p:nvPr>
        </p:nvSpPr>
        <p:spPr/>
        <p:txBody>
          <a:bodyPr>
            <a:normAutofit/>
          </a:bodyPr>
          <a:lstStyle/>
          <a:p>
            <a:endParaRPr lang="en-GB" dirty="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dirty="0"/>
              <a:t>The Budget </a:t>
            </a:r>
          </a:p>
        </p:txBody>
      </p:sp>
      <p:sp>
        <p:nvSpPr>
          <p:cNvPr id="3" name="Content Placeholder 2"/>
          <p:cNvSpPr>
            <a:spLocks noGrp="1"/>
          </p:cNvSpPr>
          <p:nvPr>
            <p:ph idx="1"/>
          </p:nvPr>
        </p:nvSpPr>
        <p:spPr>
          <a:xfrm>
            <a:off x="457200" y="1268760"/>
            <a:ext cx="8229600" cy="5040600"/>
          </a:xfrm>
        </p:spPr>
        <p:txBody>
          <a:bodyPr>
            <a:normAutofit/>
          </a:bodyPr>
          <a:lstStyle/>
          <a:p>
            <a:r>
              <a:rPr lang="en-GB" dirty="0"/>
              <a:t>A statement of total government income and total government expenditure for one year.</a:t>
            </a:r>
          </a:p>
          <a:p>
            <a:endParaRPr lang="en-GB" dirty="0"/>
          </a:p>
          <a:p>
            <a:r>
              <a:rPr lang="en-GB" dirty="0"/>
              <a:t>The financial year goes from 1</a:t>
            </a:r>
            <a:r>
              <a:rPr lang="en-GB" baseline="30000" dirty="0"/>
              <a:t>st</a:t>
            </a:r>
            <a:r>
              <a:rPr lang="en-GB" dirty="0"/>
              <a:t> April to 31</a:t>
            </a:r>
            <a:r>
              <a:rPr lang="en-GB" baseline="30000" dirty="0"/>
              <a:t>st</a:t>
            </a:r>
            <a:r>
              <a:rPr lang="en-GB" dirty="0"/>
              <a:t> March.</a:t>
            </a:r>
          </a:p>
          <a:p>
            <a:endParaRPr lang="en-GB" dirty="0"/>
          </a:p>
          <a:p>
            <a:pPr fontAlgn="base"/>
            <a:r>
              <a:rPr lang="en-GB" dirty="0"/>
              <a:t>The Chancellor of the Exchequer overseer's the collection and distribution of those funds.</a:t>
            </a:r>
          </a:p>
          <a:p>
            <a:pPr fontAlgn="base"/>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24ED05-B26E-4A93-8A6D-8D0AD480730F}"/>
              </a:ext>
            </a:extLst>
          </p:cNvPr>
          <p:cNvSpPr>
            <a:spLocks noGrp="1"/>
          </p:cNvSpPr>
          <p:nvPr>
            <p:ph type="title"/>
          </p:nvPr>
        </p:nvSpPr>
        <p:spPr>
          <a:xfrm>
            <a:off x="5386292" y="609600"/>
            <a:ext cx="3384742" cy="2227730"/>
          </a:xfrm>
        </p:spPr>
        <p:txBody>
          <a:bodyPr anchor="ctr">
            <a:normAutofit/>
          </a:bodyPr>
          <a:lstStyle/>
          <a:p>
            <a:r>
              <a:rPr lang="en-GB">
                <a:solidFill>
                  <a:srgbClr val="FFFFFF"/>
                </a:solidFill>
              </a:rPr>
              <a:t>Chancellor of the Exchequer</a:t>
            </a:r>
          </a:p>
        </p:txBody>
      </p:sp>
      <p:pic>
        <p:nvPicPr>
          <p:cNvPr id="4" name="Picture 5" descr="A person wearing a suit and tie smiling at the camera&#10;&#10;Description generated with very high confidence">
            <a:extLst>
              <a:ext uri="{FF2B5EF4-FFF2-40B4-BE49-F238E27FC236}">
                <a16:creationId xmlns:a16="http://schemas.microsoft.com/office/drawing/2014/main" id="{47C44FDD-64B7-4541-BA92-6B81B984D679}"/>
              </a:ext>
            </a:extLst>
          </p:cNvPr>
          <p:cNvPicPr>
            <a:picLocks noChangeAspect="1"/>
          </p:cNvPicPr>
          <p:nvPr/>
        </p:nvPicPr>
        <p:blipFill>
          <a:blip r:embed="rId2"/>
          <a:stretch>
            <a:fillRect/>
          </a:stretch>
        </p:blipFill>
        <p:spPr>
          <a:xfrm>
            <a:off x="567938" y="1542578"/>
            <a:ext cx="2892580" cy="3861743"/>
          </a:xfrm>
          <a:prstGeom prst="rect">
            <a:avLst/>
          </a:prstGeom>
        </p:spPr>
      </p:pic>
      <p:sp>
        <p:nvSpPr>
          <p:cNvPr id="3" name="Content Placeholder 2">
            <a:extLst>
              <a:ext uri="{FF2B5EF4-FFF2-40B4-BE49-F238E27FC236}">
                <a16:creationId xmlns:a16="http://schemas.microsoft.com/office/drawing/2014/main" id="{7A7BE950-3722-492B-90F2-2EC671CA7D7E}"/>
              </a:ext>
            </a:extLst>
          </p:cNvPr>
          <p:cNvSpPr>
            <a:spLocks noGrp="1"/>
          </p:cNvSpPr>
          <p:nvPr>
            <p:ph idx="1"/>
          </p:nvPr>
        </p:nvSpPr>
        <p:spPr>
          <a:xfrm>
            <a:off x="5386293" y="2837329"/>
            <a:ext cx="3384741" cy="3317938"/>
          </a:xfrm>
        </p:spPr>
        <p:txBody>
          <a:bodyPr vert="horz" lIns="91440" tIns="45720" rIns="91440" bIns="45720" rtlCol="0" anchor="t">
            <a:normAutofit/>
          </a:bodyPr>
          <a:lstStyle/>
          <a:p>
            <a:r>
              <a:rPr lang="en-GB" b="0">
                <a:solidFill>
                  <a:srgbClr val="FFFFFF"/>
                </a:solidFill>
                <a:ea typeface="+mn-lt"/>
                <a:cs typeface="+mn-lt"/>
              </a:rPr>
              <a:t>Rishi Sunak was appointed on 13th February 2020</a:t>
            </a:r>
            <a:endParaRPr lang="en-GB">
              <a:solidFill>
                <a:srgbClr val="FFFFFF"/>
              </a:solidFill>
            </a:endParaRP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916522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C7F50-A455-4FE8-9304-CB2B9525257E}"/>
              </a:ext>
            </a:extLst>
          </p:cNvPr>
          <p:cNvSpPr>
            <a:spLocks noGrp="1"/>
          </p:cNvSpPr>
          <p:nvPr>
            <p:ph type="title"/>
          </p:nvPr>
        </p:nvSpPr>
        <p:spPr>
          <a:xfrm>
            <a:off x="609599" y="609600"/>
            <a:ext cx="6347713" cy="659160"/>
          </a:xfrm>
        </p:spPr>
        <p:txBody>
          <a:bodyPr>
            <a:normAutofit fontScale="90000"/>
          </a:bodyPr>
          <a:lstStyle/>
          <a:p>
            <a:r>
              <a:rPr lang="en-GB" dirty="0"/>
              <a:t>Money In - </a:t>
            </a:r>
          </a:p>
        </p:txBody>
      </p:sp>
      <p:pic>
        <p:nvPicPr>
          <p:cNvPr id="5" name="Content Placeholder 4" descr="A picture containing screenshot, text&#10;&#10;Description automatically generated">
            <a:extLst>
              <a:ext uri="{FF2B5EF4-FFF2-40B4-BE49-F238E27FC236}">
                <a16:creationId xmlns:a16="http://schemas.microsoft.com/office/drawing/2014/main" id="{74B33228-43D3-4473-9F95-68B9178DEF5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9533" y="1267049"/>
            <a:ext cx="7242465" cy="5258295"/>
          </a:xfrm>
        </p:spPr>
      </p:pic>
    </p:spTree>
    <p:extLst>
      <p:ext uri="{BB962C8B-B14F-4D97-AF65-F5344CB8AC3E}">
        <p14:creationId xmlns:p14="http://schemas.microsoft.com/office/powerpoint/2010/main" val="312691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DD5A4-3FD1-429B-A897-2FD224AF3ACF}"/>
              </a:ext>
            </a:extLst>
          </p:cNvPr>
          <p:cNvSpPr>
            <a:spLocks noGrp="1"/>
          </p:cNvSpPr>
          <p:nvPr>
            <p:ph type="title"/>
          </p:nvPr>
        </p:nvSpPr>
        <p:spPr/>
        <p:txBody>
          <a:bodyPr/>
          <a:lstStyle/>
          <a:p>
            <a:r>
              <a:rPr lang="en-GB" dirty="0"/>
              <a:t>Income Tax</a:t>
            </a:r>
          </a:p>
        </p:txBody>
      </p:sp>
      <p:sp>
        <p:nvSpPr>
          <p:cNvPr id="3" name="Content Placeholder 2">
            <a:extLst>
              <a:ext uri="{FF2B5EF4-FFF2-40B4-BE49-F238E27FC236}">
                <a16:creationId xmlns:a16="http://schemas.microsoft.com/office/drawing/2014/main" id="{B707232B-88A5-43E1-9EAA-A2C751BF6340}"/>
              </a:ext>
            </a:extLst>
          </p:cNvPr>
          <p:cNvSpPr>
            <a:spLocks noGrp="1"/>
          </p:cNvSpPr>
          <p:nvPr>
            <p:ph idx="1"/>
          </p:nvPr>
        </p:nvSpPr>
        <p:spPr>
          <a:xfrm>
            <a:off x="609599" y="1844824"/>
            <a:ext cx="6347714" cy="4196539"/>
          </a:xfrm>
        </p:spPr>
        <p:txBody>
          <a:bodyPr>
            <a:normAutofit/>
          </a:bodyPr>
          <a:lstStyle/>
          <a:p>
            <a:r>
              <a:rPr lang="en-GB" b="0" dirty="0"/>
              <a:t>Money you earn from employment</a:t>
            </a:r>
          </a:p>
          <a:p>
            <a:r>
              <a:rPr lang="en-GB" b="0" dirty="0"/>
              <a:t>Benefits/payments from your job</a:t>
            </a:r>
          </a:p>
          <a:p>
            <a:r>
              <a:rPr lang="en-GB" b="0" dirty="0"/>
              <a:t>Profits you make if you’re self-employed - including from services you sell through websites</a:t>
            </a:r>
          </a:p>
          <a:p>
            <a:r>
              <a:rPr lang="en-GB" b="0" dirty="0"/>
              <a:t>Pensions, including state pensions, company and personal pensions</a:t>
            </a:r>
          </a:p>
          <a:p>
            <a:r>
              <a:rPr lang="en-GB" b="0" dirty="0"/>
              <a:t>Rental income </a:t>
            </a:r>
          </a:p>
          <a:p>
            <a:r>
              <a:rPr lang="en-GB" b="0" dirty="0"/>
              <a:t>Income from a trust</a:t>
            </a:r>
          </a:p>
          <a:p>
            <a:r>
              <a:rPr lang="en-GB" b="0" dirty="0"/>
              <a:t>Interest on your savings allowance (over a limit)</a:t>
            </a:r>
          </a:p>
          <a:p>
            <a:endParaRPr lang="en-GB" dirty="0"/>
          </a:p>
        </p:txBody>
      </p:sp>
    </p:spTree>
    <p:extLst>
      <p:ext uri="{BB962C8B-B14F-4D97-AF65-F5344CB8AC3E}">
        <p14:creationId xmlns:p14="http://schemas.microsoft.com/office/powerpoint/2010/main" val="1386982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F5275-D171-4042-95F5-F5947745B48B}"/>
              </a:ext>
            </a:extLst>
          </p:cNvPr>
          <p:cNvSpPr>
            <a:spLocks noGrp="1"/>
          </p:cNvSpPr>
          <p:nvPr>
            <p:ph type="title"/>
          </p:nvPr>
        </p:nvSpPr>
        <p:spPr>
          <a:xfrm>
            <a:off x="609599" y="609600"/>
            <a:ext cx="6347713" cy="1883296"/>
          </a:xfrm>
        </p:spPr>
        <p:txBody>
          <a:bodyPr>
            <a:normAutofit fontScale="90000"/>
          </a:bodyPr>
          <a:lstStyle/>
          <a:p>
            <a:r>
              <a:rPr lang="en-GB" dirty="0"/>
              <a:t>VAT – Valued Added Tax</a:t>
            </a:r>
            <a:br>
              <a:rPr lang="en-GB" dirty="0"/>
            </a:br>
            <a:r>
              <a:rPr lang="en-GB" sz="2700" b="0" dirty="0">
                <a:latin typeface="&amp;quot"/>
              </a:rPr>
              <a:t>VAT is a form of consumption tax that is applied to purchases of goods or services and other taxable supplies. </a:t>
            </a:r>
            <a:br>
              <a:rPr lang="en-GB" b="0" dirty="0">
                <a:latin typeface="&amp;quot"/>
              </a:rPr>
            </a:br>
            <a:endParaRPr lang="en-GB" dirty="0"/>
          </a:p>
        </p:txBody>
      </p:sp>
      <p:graphicFrame>
        <p:nvGraphicFramePr>
          <p:cNvPr id="4" name="Content Placeholder 3">
            <a:extLst>
              <a:ext uri="{FF2B5EF4-FFF2-40B4-BE49-F238E27FC236}">
                <a16:creationId xmlns:a16="http://schemas.microsoft.com/office/drawing/2014/main" id="{029A2905-80AF-43E8-8DF4-7515142EB4B2}"/>
              </a:ext>
            </a:extLst>
          </p:cNvPr>
          <p:cNvGraphicFramePr>
            <a:graphicFrameLocks noGrp="1"/>
          </p:cNvGraphicFramePr>
          <p:nvPr>
            <p:ph idx="1"/>
            <p:extLst>
              <p:ext uri="{D42A27DB-BD31-4B8C-83A1-F6EECF244321}">
                <p14:modId xmlns:p14="http://schemas.microsoft.com/office/powerpoint/2010/main" val="1172566013"/>
              </p:ext>
            </p:extLst>
          </p:nvPr>
        </p:nvGraphicFramePr>
        <p:xfrm>
          <a:off x="1331640" y="2924944"/>
          <a:ext cx="5760639" cy="3244032"/>
        </p:xfrm>
        <a:graphic>
          <a:graphicData uri="http://schemas.openxmlformats.org/drawingml/2006/table">
            <a:tbl>
              <a:tblPr/>
              <a:tblGrid>
                <a:gridCol w="1776197">
                  <a:extLst>
                    <a:ext uri="{9D8B030D-6E8A-4147-A177-3AD203B41FA5}">
                      <a16:colId xmlns:a16="http://schemas.microsoft.com/office/drawing/2014/main" val="4283328559"/>
                    </a:ext>
                  </a:extLst>
                </a:gridCol>
                <a:gridCol w="1992221">
                  <a:extLst>
                    <a:ext uri="{9D8B030D-6E8A-4147-A177-3AD203B41FA5}">
                      <a16:colId xmlns:a16="http://schemas.microsoft.com/office/drawing/2014/main" val="4105072797"/>
                    </a:ext>
                  </a:extLst>
                </a:gridCol>
                <a:gridCol w="1992221">
                  <a:extLst>
                    <a:ext uri="{9D8B030D-6E8A-4147-A177-3AD203B41FA5}">
                      <a16:colId xmlns:a16="http://schemas.microsoft.com/office/drawing/2014/main" val="3971688180"/>
                    </a:ext>
                  </a:extLst>
                </a:gridCol>
              </a:tblGrid>
              <a:tr h="481033">
                <a:tc>
                  <a:txBody>
                    <a:bodyPr/>
                    <a:lstStyle/>
                    <a:p>
                      <a:pPr algn="l" fontAlgn="t"/>
                      <a:r>
                        <a:rPr lang="en-GB" sz="1500" b="1" dirty="0">
                          <a:solidFill>
                            <a:srgbClr val="0B0C0C"/>
                          </a:solidFill>
                          <a:effectLst/>
                          <a:latin typeface="&amp;quot"/>
                        </a:rPr>
                        <a:t>Rate</a:t>
                      </a:r>
                    </a:p>
                  </a:txBody>
                  <a:tcPr marL="75125" marR="62604" marT="62604" marB="62604">
                    <a:lnL>
                      <a:noFill/>
                    </a:lnL>
                    <a:lnR>
                      <a:noFill/>
                    </a:lnR>
                    <a:lnT>
                      <a:noFill/>
                    </a:lnT>
                    <a:lnB w="3810" cap="flat" cmpd="sng" algn="ctr">
                      <a:solidFill>
                        <a:srgbClr val="BFC1C3"/>
                      </a:solidFill>
                      <a:prstDash val="solid"/>
                      <a:round/>
                      <a:headEnd type="none" w="med" len="med"/>
                      <a:tailEnd type="none" w="med" len="med"/>
                    </a:lnB>
                  </a:tcPr>
                </a:tc>
                <a:tc>
                  <a:txBody>
                    <a:bodyPr/>
                    <a:lstStyle/>
                    <a:p>
                      <a:pPr algn="l" fontAlgn="t"/>
                      <a:r>
                        <a:rPr lang="en-GB" sz="1500" b="1">
                          <a:solidFill>
                            <a:srgbClr val="0B0C0C"/>
                          </a:solidFill>
                          <a:effectLst/>
                          <a:latin typeface="&amp;quot"/>
                        </a:rPr>
                        <a:t>% of VAT </a:t>
                      </a:r>
                    </a:p>
                  </a:txBody>
                  <a:tcPr marL="75125" marR="62604" marT="62604" marB="62604">
                    <a:lnL>
                      <a:noFill/>
                    </a:lnL>
                    <a:lnR>
                      <a:noFill/>
                    </a:lnR>
                    <a:lnT>
                      <a:noFill/>
                    </a:lnT>
                    <a:lnB w="3810" cap="flat" cmpd="sng" algn="ctr">
                      <a:solidFill>
                        <a:srgbClr val="BFC1C3"/>
                      </a:solidFill>
                      <a:prstDash val="solid"/>
                      <a:round/>
                      <a:headEnd type="none" w="med" len="med"/>
                      <a:tailEnd type="none" w="med" len="med"/>
                    </a:lnB>
                  </a:tcPr>
                </a:tc>
                <a:tc>
                  <a:txBody>
                    <a:bodyPr/>
                    <a:lstStyle/>
                    <a:p>
                      <a:pPr algn="l" fontAlgn="t"/>
                      <a:r>
                        <a:rPr lang="en-GB" sz="1500" b="1">
                          <a:solidFill>
                            <a:srgbClr val="0B0C0C"/>
                          </a:solidFill>
                          <a:effectLst/>
                          <a:latin typeface="&amp;quot"/>
                        </a:rPr>
                        <a:t>What the rate applies to</a:t>
                      </a:r>
                    </a:p>
                  </a:txBody>
                  <a:tcPr marL="75125" marR="62604" marT="62604" marB="62604">
                    <a:lnL>
                      <a:noFill/>
                    </a:lnL>
                    <a:lnR>
                      <a:noFill/>
                    </a:lnR>
                    <a:lnT>
                      <a:noFill/>
                    </a:lnT>
                    <a:lnB w="3810" cap="flat" cmpd="sng" algn="ctr">
                      <a:solidFill>
                        <a:srgbClr val="BFC1C3"/>
                      </a:solidFill>
                      <a:prstDash val="solid"/>
                      <a:round/>
                      <a:headEnd type="none" w="med" len="med"/>
                      <a:tailEnd type="none" w="med" len="med"/>
                    </a:lnB>
                  </a:tcPr>
                </a:tc>
                <a:extLst>
                  <a:ext uri="{0D108BD9-81ED-4DB2-BD59-A6C34878D82A}">
                    <a16:rowId xmlns:a16="http://schemas.microsoft.com/office/drawing/2014/main" val="1786328052"/>
                  </a:ext>
                </a:extLst>
              </a:tr>
              <a:tr h="481033">
                <a:tc>
                  <a:txBody>
                    <a:bodyPr/>
                    <a:lstStyle/>
                    <a:p>
                      <a:pPr fontAlgn="t"/>
                      <a:r>
                        <a:rPr lang="en-GB" sz="1500" b="0">
                          <a:effectLst/>
                          <a:latin typeface="&amp;quot"/>
                        </a:rPr>
                        <a:t>Standard</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tc>
                  <a:txBody>
                    <a:bodyPr/>
                    <a:lstStyle/>
                    <a:p>
                      <a:pPr fontAlgn="t"/>
                      <a:r>
                        <a:rPr lang="en-GB" sz="1500" b="0">
                          <a:effectLst/>
                          <a:latin typeface="&amp;quot"/>
                        </a:rPr>
                        <a:t>20%</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tc>
                  <a:txBody>
                    <a:bodyPr/>
                    <a:lstStyle/>
                    <a:p>
                      <a:pPr fontAlgn="t"/>
                      <a:r>
                        <a:rPr lang="en-GB" sz="1500" b="0" dirty="0">
                          <a:effectLst/>
                          <a:latin typeface="&amp;quot"/>
                        </a:rPr>
                        <a:t>Most goods and services</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extLst>
                  <a:ext uri="{0D108BD9-81ED-4DB2-BD59-A6C34878D82A}">
                    <a16:rowId xmlns:a16="http://schemas.microsoft.com/office/drawing/2014/main" val="3565609643"/>
                  </a:ext>
                </a:extLst>
              </a:tr>
              <a:tr h="858652">
                <a:tc>
                  <a:txBody>
                    <a:bodyPr/>
                    <a:lstStyle/>
                    <a:p>
                      <a:pPr fontAlgn="t"/>
                      <a:r>
                        <a:rPr lang="en-GB" sz="1500" b="0">
                          <a:effectLst/>
                          <a:latin typeface="&amp;quot"/>
                        </a:rPr>
                        <a:t>Reduced rate</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tc>
                  <a:txBody>
                    <a:bodyPr/>
                    <a:lstStyle/>
                    <a:p>
                      <a:pPr fontAlgn="t"/>
                      <a:r>
                        <a:rPr lang="en-GB" sz="1500" b="0" dirty="0">
                          <a:effectLst/>
                          <a:latin typeface="&amp;quot"/>
                        </a:rPr>
                        <a:t>5%</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tc>
                  <a:txBody>
                    <a:bodyPr/>
                    <a:lstStyle/>
                    <a:p>
                      <a:pPr fontAlgn="t"/>
                      <a:r>
                        <a:rPr lang="en-GB" sz="1500" b="0">
                          <a:effectLst/>
                          <a:latin typeface="&amp;quot"/>
                        </a:rPr>
                        <a:t>Some goods and services, eg children’s car seats and home energy</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extLst>
                  <a:ext uri="{0D108BD9-81ED-4DB2-BD59-A6C34878D82A}">
                    <a16:rowId xmlns:a16="http://schemas.microsoft.com/office/drawing/2014/main" val="3164892399"/>
                  </a:ext>
                </a:extLst>
              </a:tr>
              <a:tr h="891920">
                <a:tc>
                  <a:txBody>
                    <a:bodyPr/>
                    <a:lstStyle/>
                    <a:p>
                      <a:pPr fontAlgn="t"/>
                      <a:r>
                        <a:rPr lang="en-GB" sz="1500" b="0" dirty="0">
                          <a:effectLst/>
                          <a:latin typeface="&amp;quot"/>
                        </a:rPr>
                        <a:t>Zero rate</a:t>
                      </a:r>
                    </a:p>
                    <a:p>
                      <a:pPr fontAlgn="t"/>
                      <a:endParaRPr lang="en-GB" sz="1500" b="0" dirty="0">
                        <a:effectLst/>
                        <a:latin typeface="&amp;quot"/>
                      </a:endParaRPr>
                    </a:p>
                    <a:p>
                      <a:pPr fontAlgn="t"/>
                      <a:endParaRPr lang="en-GB" sz="1500" b="0" dirty="0">
                        <a:effectLst/>
                        <a:latin typeface="&amp;quot"/>
                      </a:endParaRP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tc>
                  <a:txBody>
                    <a:bodyPr/>
                    <a:lstStyle/>
                    <a:p>
                      <a:pPr fontAlgn="t"/>
                      <a:r>
                        <a:rPr lang="en-GB" sz="1500" b="0" dirty="0">
                          <a:effectLst/>
                          <a:latin typeface="&amp;quot"/>
                        </a:rPr>
                        <a:t>0%</a:t>
                      </a: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tc>
                  <a:txBody>
                    <a:bodyPr/>
                    <a:lstStyle/>
                    <a:p>
                      <a:pPr fontAlgn="t"/>
                      <a:r>
                        <a:rPr lang="en-GB" sz="1500" b="0" dirty="0">
                          <a:effectLst/>
                          <a:latin typeface="&amp;quot"/>
                        </a:rPr>
                        <a:t>Zero-rated goods and services, e.g. most food and children’s clothes</a:t>
                      </a:r>
                    </a:p>
                    <a:p>
                      <a:pPr fontAlgn="t"/>
                      <a:endParaRPr lang="en-GB" sz="1500" b="0" dirty="0">
                        <a:effectLst/>
                        <a:latin typeface="&amp;quot"/>
                      </a:endParaRPr>
                    </a:p>
                  </a:txBody>
                  <a:tcPr marL="75125" marR="62604" marT="62604" marB="62604">
                    <a:lnL>
                      <a:noFill/>
                    </a:lnL>
                    <a:lnR>
                      <a:noFill/>
                    </a:lnR>
                    <a:lnT w="3810" cap="flat" cmpd="sng" algn="ctr">
                      <a:solidFill>
                        <a:srgbClr val="BFC1C3"/>
                      </a:solidFill>
                      <a:prstDash val="solid"/>
                      <a:round/>
                      <a:headEnd type="none" w="med" len="med"/>
                      <a:tailEnd type="none" w="med" len="med"/>
                    </a:lnT>
                    <a:lnB w="3810" cap="flat" cmpd="sng" algn="ctr">
                      <a:solidFill>
                        <a:srgbClr val="BFC1C3"/>
                      </a:solidFill>
                      <a:prstDash val="solid"/>
                      <a:round/>
                      <a:headEnd type="none" w="med" len="med"/>
                      <a:tailEnd type="none" w="med" len="med"/>
                    </a:lnB>
                  </a:tcPr>
                </a:tc>
                <a:extLst>
                  <a:ext uri="{0D108BD9-81ED-4DB2-BD59-A6C34878D82A}">
                    <a16:rowId xmlns:a16="http://schemas.microsoft.com/office/drawing/2014/main" val="503690821"/>
                  </a:ext>
                </a:extLst>
              </a:tr>
            </a:tbl>
          </a:graphicData>
        </a:graphic>
      </p:graphicFrame>
    </p:spTree>
    <p:extLst>
      <p:ext uri="{BB962C8B-B14F-4D97-AF65-F5344CB8AC3E}">
        <p14:creationId xmlns:p14="http://schemas.microsoft.com/office/powerpoint/2010/main" val="3090109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ABAB3-6BFF-4436-9534-7FB6CA04850A}"/>
              </a:ext>
            </a:extLst>
          </p:cNvPr>
          <p:cNvSpPr>
            <a:spLocks noGrp="1"/>
          </p:cNvSpPr>
          <p:nvPr>
            <p:ph type="title"/>
          </p:nvPr>
        </p:nvSpPr>
        <p:spPr/>
        <p:txBody>
          <a:bodyPr/>
          <a:lstStyle/>
          <a:p>
            <a:r>
              <a:rPr lang="en-GB" dirty="0"/>
              <a:t>National Insurance</a:t>
            </a:r>
          </a:p>
        </p:txBody>
      </p:sp>
      <p:sp>
        <p:nvSpPr>
          <p:cNvPr id="3" name="Content Placeholder 2">
            <a:extLst>
              <a:ext uri="{FF2B5EF4-FFF2-40B4-BE49-F238E27FC236}">
                <a16:creationId xmlns:a16="http://schemas.microsoft.com/office/drawing/2014/main" id="{496D178F-3CBB-4530-822C-8CD71F343C34}"/>
              </a:ext>
            </a:extLst>
          </p:cNvPr>
          <p:cNvSpPr>
            <a:spLocks noGrp="1"/>
          </p:cNvSpPr>
          <p:nvPr>
            <p:ph idx="1"/>
          </p:nvPr>
        </p:nvSpPr>
        <p:spPr>
          <a:xfrm>
            <a:off x="609599" y="1628800"/>
            <a:ext cx="6347714" cy="4412563"/>
          </a:xfrm>
        </p:spPr>
        <p:txBody>
          <a:bodyPr>
            <a:normAutofit/>
          </a:bodyPr>
          <a:lstStyle/>
          <a:p>
            <a:r>
              <a:rPr lang="en-GB" b="0" dirty="0"/>
              <a:t>You pay National Insurance if you’re 16 or over and either:</a:t>
            </a:r>
          </a:p>
          <a:p>
            <a:r>
              <a:rPr lang="en-GB" b="0" dirty="0"/>
              <a:t>an employee earning above £162 a week</a:t>
            </a:r>
          </a:p>
          <a:p>
            <a:r>
              <a:rPr lang="en-GB" b="0" dirty="0"/>
              <a:t>self-employed and making a profit of £6,205 or more a year</a:t>
            </a:r>
          </a:p>
          <a:p>
            <a:r>
              <a:rPr lang="en-GB" b="0" dirty="0"/>
              <a:t>A compulsory payment which contributions to qualify for certain benefits and the State Pension.</a:t>
            </a:r>
          </a:p>
          <a:p>
            <a:r>
              <a:rPr lang="en-GB" b="0" dirty="0"/>
              <a:t>NI number you receive when you are 16</a:t>
            </a:r>
          </a:p>
          <a:p>
            <a:r>
              <a:rPr lang="en-GB" b="0" dirty="0"/>
              <a:t>If you earn between £116 and £162 a week, your contributions are treated as having been paid to protect your National Insurance record.</a:t>
            </a:r>
          </a:p>
          <a:p>
            <a:endParaRPr lang="en-GB" dirty="0"/>
          </a:p>
        </p:txBody>
      </p:sp>
    </p:spTree>
    <p:extLst>
      <p:ext uri="{BB962C8B-B14F-4D97-AF65-F5344CB8AC3E}">
        <p14:creationId xmlns:p14="http://schemas.microsoft.com/office/powerpoint/2010/main" val="4012884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D7CC2-173A-4B00-A74E-258C9EA211A6}"/>
              </a:ext>
            </a:extLst>
          </p:cNvPr>
          <p:cNvSpPr>
            <a:spLocks noGrp="1"/>
          </p:cNvSpPr>
          <p:nvPr>
            <p:ph type="title"/>
          </p:nvPr>
        </p:nvSpPr>
        <p:spPr/>
        <p:txBody>
          <a:bodyPr/>
          <a:lstStyle/>
          <a:p>
            <a:r>
              <a:rPr lang="en-GB" dirty="0"/>
              <a:t>Corporation Tax</a:t>
            </a:r>
          </a:p>
        </p:txBody>
      </p:sp>
      <p:sp>
        <p:nvSpPr>
          <p:cNvPr id="3" name="Content Placeholder 2">
            <a:extLst>
              <a:ext uri="{FF2B5EF4-FFF2-40B4-BE49-F238E27FC236}">
                <a16:creationId xmlns:a16="http://schemas.microsoft.com/office/drawing/2014/main" id="{C5EF45B5-8E4D-4901-9010-341008E82AA6}"/>
              </a:ext>
            </a:extLst>
          </p:cNvPr>
          <p:cNvSpPr>
            <a:spLocks noGrp="1"/>
          </p:cNvSpPr>
          <p:nvPr>
            <p:ph idx="1"/>
          </p:nvPr>
        </p:nvSpPr>
        <p:spPr>
          <a:xfrm>
            <a:off x="609599" y="1700808"/>
            <a:ext cx="6347714" cy="4340555"/>
          </a:xfrm>
        </p:spPr>
        <p:txBody>
          <a:bodyPr>
            <a:normAutofit/>
          </a:bodyPr>
          <a:lstStyle/>
          <a:p>
            <a:r>
              <a:rPr lang="en-GB" sz="2800" b="0" dirty="0"/>
              <a:t>You must pay Corporation Tax on profits from doing business as:</a:t>
            </a:r>
          </a:p>
          <a:p>
            <a:r>
              <a:rPr lang="en-GB" sz="2800" b="0" dirty="0"/>
              <a:t>a limited company</a:t>
            </a:r>
          </a:p>
          <a:p>
            <a:r>
              <a:rPr lang="en-GB" sz="2800" b="0" dirty="0"/>
              <a:t>any foreign company with a UK branch or office</a:t>
            </a:r>
          </a:p>
          <a:p>
            <a:r>
              <a:rPr lang="en-GB" sz="2800" b="0" dirty="0"/>
              <a:t>a club, co-operative or e.g. a community group or sports club but not Charities</a:t>
            </a:r>
          </a:p>
          <a:p>
            <a:endParaRPr lang="en-GB" dirty="0"/>
          </a:p>
        </p:txBody>
      </p:sp>
    </p:spTree>
    <p:extLst>
      <p:ext uri="{BB962C8B-B14F-4D97-AF65-F5344CB8AC3E}">
        <p14:creationId xmlns:p14="http://schemas.microsoft.com/office/powerpoint/2010/main" val="3069436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64AAC-6BE9-49D6-8C45-1A776710BCA4}"/>
              </a:ext>
            </a:extLst>
          </p:cNvPr>
          <p:cNvSpPr>
            <a:spLocks noGrp="1"/>
          </p:cNvSpPr>
          <p:nvPr>
            <p:ph type="title"/>
          </p:nvPr>
        </p:nvSpPr>
        <p:spPr/>
        <p:txBody>
          <a:bodyPr/>
          <a:lstStyle/>
          <a:p>
            <a:pPr algn="ctr"/>
            <a:r>
              <a:rPr lang="en-GB" dirty="0"/>
              <a:t>Corporation Tax </a:t>
            </a:r>
            <a:br>
              <a:rPr lang="en-GB" dirty="0"/>
            </a:br>
            <a:r>
              <a:rPr lang="en-GB" dirty="0"/>
              <a:t>AVOIDANCE </a:t>
            </a:r>
          </a:p>
        </p:txBody>
      </p:sp>
      <p:sp>
        <p:nvSpPr>
          <p:cNvPr id="3" name="Content Placeholder 2">
            <a:extLst>
              <a:ext uri="{FF2B5EF4-FFF2-40B4-BE49-F238E27FC236}">
                <a16:creationId xmlns:a16="http://schemas.microsoft.com/office/drawing/2014/main" id="{9FD7CD48-A6E4-491A-9BEE-B082F51BA575}"/>
              </a:ext>
            </a:extLst>
          </p:cNvPr>
          <p:cNvSpPr>
            <a:spLocks noGrp="1"/>
          </p:cNvSpPr>
          <p:nvPr>
            <p:ph idx="1"/>
          </p:nvPr>
        </p:nvSpPr>
        <p:spPr/>
        <p:txBody>
          <a:bodyPr>
            <a:normAutofit lnSpcReduction="10000"/>
          </a:bodyPr>
          <a:lstStyle/>
          <a:p>
            <a:r>
              <a:rPr lang="en-GB" sz="2400" b="0" dirty="0"/>
              <a:t>Evidence of large companies not paying tax:</a:t>
            </a:r>
          </a:p>
          <a:p>
            <a:r>
              <a:rPr lang="en-GB" sz="2400" b="0" dirty="0"/>
              <a:t>Starbucks sales in 2012 of £400m in the UK, but paid no corporation tax.</a:t>
            </a:r>
          </a:p>
          <a:p>
            <a:r>
              <a:rPr lang="en-GB" sz="2400" b="0" dirty="0"/>
              <a:t>Amazon, which had sales in the UK of £3.35bn in 2011, only reported a "tax expense" of £1.8m.</a:t>
            </a:r>
          </a:p>
          <a:p>
            <a:r>
              <a:rPr lang="en-GB" sz="2400" b="0" dirty="0"/>
              <a:t>Google's UK unit paid just £6m to the Treasury in 2011 on UK turnover of £395m. </a:t>
            </a:r>
          </a:p>
          <a:p>
            <a:pPr marL="0" indent="0">
              <a:buNone/>
            </a:pPr>
            <a:endParaRPr lang="en-GB" dirty="0"/>
          </a:p>
        </p:txBody>
      </p:sp>
    </p:spTree>
    <p:extLst>
      <p:ext uri="{BB962C8B-B14F-4D97-AF65-F5344CB8AC3E}">
        <p14:creationId xmlns:p14="http://schemas.microsoft.com/office/powerpoint/2010/main" val="3220573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02159-F2FA-41E6-B3FC-01148F0B02D8}"/>
              </a:ext>
            </a:extLst>
          </p:cNvPr>
          <p:cNvSpPr>
            <a:spLocks noGrp="1"/>
          </p:cNvSpPr>
          <p:nvPr>
            <p:ph type="title"/>
          </p:nvPr>
        </p:nvSpPr>
        <p:spPr>
          <a:xfrm>
            <a:off x="609599" y="609600"/>
            <a:ext cx="6347713" cy="1019200"/>
          </a:xfrm>
        </p:spPr>
        <p:txBody>
          <a:bodyPr>
            <a:normAutofit/>
          </a:bodyPr>
          <a:lstStyle/>
          <a:p>
            <a:pPr algn="ctr"/>
            <a:r>
              <a:rPr lang="en-GB" sz="2800" dirty="0"/>
              <a:t>Corporation Tax </a:t>
            </a:r>
            <a:br>
              <a:rPr lang="en-GB" sz="2800" dirty="0"/>
            </a:br>
            <a:r>
              <a:rPr lang="en-GB" sz="2800" dirty="0"/>
              <a:t>AVOIDANCE </a:t>
            </a:r>
          </a:p>
        </p:txBody>
      </p:sp>
      <p:sp>
        <p:nvSpPr>
          <p:cNvPr id="3" name="Content Placeholder 2">
            <a:extLst>
              <a:ext uri="{FF2B5EF4-FFF2-40B4-BE49-F238E27FC236}">
                <a16:creationId xmlns:a16="http://schemas.microsoft.com/office/drawing/2014/main" id="{639EB13D-D9BE-48ED-BD3D-F04727BB572A}"/>
              </a:ext>
            </a:extLst>
          </p:cNvPr>
          <p:cNvSpPr>
            <a:spLocks noGrp="1"/>
          </p:cNvSpPr>
          <p:nvPr>
            <p:ph idx="1"/>
          </p:nvPr>
        </p:nvSpPr>
        <p:spPr>
          <a:xfrm>
            <a:off x="609599" y="1700808"/>
            <a:ext cx="6347714" cy="4340555"/>
          </a:xfrm>
        </p:spPr>
        <p:txBody>
          <a:bodyPr vert="horz" lIns="91440" tIns="45720" rIns="91440" bIns="45720" rtlCol="0" anchor="t">
            <a:normAutofit/>
          </a:bodyPr>
          <a:lstStyle/>
          <a:p>
            <a:r>
              <a:rPr lang="en-GB" sz="2400" b="0" dirty="0"/>
              <a:t>February 2019 Apple has agreed to pay back 10 years of back taxes to France. Apple have paid back €500m (£440m) after reaching a confidential settlement </a:t>
            </a:r>
            <a:r>
              <a:rPr lang="en-GB" sz="2400" b="0"/>
              <a:t>with French authorities </a:t>
            </a:r>
          </a:p>
          <a:p>
            <a:pPr algn="ctr"/>
            <a:r>
              <a:rPr lang="en-GB" sz="2400" b="0" i="1" dirty="0"/>
              <a:t>“We know the important role tax payments play in society and we pay all that we owe according to tax laws and local customs wherever we operate.” </a:t>
            </a:r>
            <a:r>
              <a:rPr lang="en-GB" sz="800" b="0" i="1" dirty="0"/>
              <a:t>Apple 2019</a:t>
            </a:r>
          </a:p>
          <a:p>
            <a:endParaRPr lang="en-GB" dirty="0"/>
          </a:p>
        </p:txBody>
      </p:sp>
    </p:spTree>
    <p:extLst>
      <p:ext uri="{BB962C8B-B14F-4D97-AF65-F5344CB8AC3E}">
        <p14:creationId xmlns:p14="http://schemas.microsoft.com/office/powerpoint/2010/main" val="2729793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03126-39E2-4280-AEF1-AC46426F852A}"/>
              </a:ext>
            </a:extLst>
          </p:cNvPr>
          <p:cNvSpPr>
            <a:spLocks noGrp="1"/>
          </p:cNvSpPr>
          <p:nvPr>
            <p:ph type="title"/>
          </p:nvPr>
        </p:nvSpPr>
        <p:spPr/>
        <p:txBody>
          <a:bodyPr/>
          <a:lstStyle/>
          <a:p>
            <a:r>
              <a:rPr lang="en-GB" dirty="0"/>
              <a:t>Excise Duties</a:t>
            </a:r>
          </a:p>
        </p:txBody>
      </p:sp>
      <p:sp>
        <p:nvSpPr>
          <p:cNvPr id="3" name="Content Placeholder 2">
            <a:extLst>
              <a:ext uri="{FF2B5EF4-FFF2-40B4-BE49-F238E27FC236}">
                <a16:creationId xmlns:a16="http://schemas.microsoft.com/office/drawing/2014/main" id="{8FF5DA40-2D9A-44E6-8057-55C7336A19AD}"/>
              </a:ext>
            </a:extLst>
          </p:cNvPr>
          <p:cNvSpPr>
            <a:spLocks noGrp="1"/>
          </p:cNvSpPr>
          <p:nvPr>
            <p:ph idx="1"/>
          </p:nvPr>
        </p:nvSpPr>
        <p:spPr/>
        <p:txBody>
          <a:bodyPr>
            <a:normAutofit/>
          </a:bodyPr>
          <a:lstStyle/>
          <a:p>
            <a:r>
              <a:rPr lang="en-GB" b="0" dirty="0"/>
              <a:t>A custom duty – duty free goods at airports do not include these duties (The Sin Tax)</a:t>
            </a:r>
          </a:p>
          <a:p>
            <a:r>
              <a:rPr lang="en-GB" b="0" dirty="0"/>
              <a:t>Wine, beer, ciders and spirits</a:t>
            </a:r>
          </a:p>
          <a:p>
            <a:r>
              <a:rPr lang="en-GB" b="0" dirty="0"/>
              <a:t>low alcohol beverages</a:t>
            </a:r>
          </a:p>
          <a:p>
            <a:r>
              <a:rPr lang="en-GB" b="0" dirty="0"/>
              <a:t>Imported goods containing alcohol</a:t>
            </a:r>
          </a:p>
          <a:p>
            <a:r>
              <a:rPr lang="en-GB" b="0" dirty="0"/>
              <a:t>tobacco products</a:t>
            </a:r>
          </a:p>
          <a:p>
            <a:r>
              <a:rPr lang="en-GB" b="0" dirty="0"/>
              <a:t>Fuel</a:t>
            </a:r>
          </a:p>
          <a:p>
            <a:endParaRPr lang="en-GB" b="0" dirty="0"/>
          </a:p>
        </p:txBody>
      </p:sp>
    </p:spTree>
    <p:extLst>
      <p:ext uri="{BB962C8B-B14F-4D97-AF65-F5344CB8AC3E}">
        <p14:creationId xmlns:p14="http://schemas.microsoft.com/office/powerpoint/2010/main" val="1383057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C437-0885-4C4B-94A5-FF6ACC4B3EB9}"/>
              </a:ext>
            </a:extLst>
          </p:cNvPr>
          <p:cNvSpPr>
            <a:spLocks noGrp="1"/>
          </p:cNvSpPr>
          <p:nvPr>
            <p:ph type="title"/>
          </p:nvPr>
        </p:nvSpPr>
        <p:spPr/>
        <p:txBody>
          <a:bodyPr/>
          <a:lstStyle/>
          <a:p>
            <a:r>
              <a:rPr lang="en-GB" dirty="0"/>
              <a:t>Council Tax</a:t>
            </a:r>
          </a:p>
        </p:txBody>
      </p:sp>
      <p:sp>
        <p:nvSpPr>
          <p:cNvPr id="3" name="Content Placeholder 2">
            <a:extLst>
              <a:ext uri="{FF2B5EF4-FFF2-40B4-BE49-F238E27FC236}">
                <a16:creationId xmlns:a16="http://schemas.microsoft.com/office/drawing/2014/main" id="{C4974255-283F-4EB6-9F9E-E972CB733BEF}"/>
              </a:ext>
            </a:extLst>
          </p:cNvPr>
          <p:cNvSpPr>
            <a:spLocks noGrp="1"/>
          </p:cNvSpPr>
          <p:nvPr>
            <p:ph idx="1"/>
          </p:nvPr>
        </p:nvSpPr>
        <p:spPr>
          <a:xfrm>
            <a:off x="609599" y="1628800"/>
            <a:ext cx="6347714" cy="4412563"/>
          </a:xfrm>
        </p:spPr>
        <p:txBody>
          <a:bodyPr>
            <a:normAutofit/>
          </a:bodyPr>
          <a:lstStyle/>
          <a:p>
            <a:r>
              <a:rPr lang="en-GB" sz="2400" b="0" dirty="0"/>
              <a:t>The valuation band for your home will determine how much you pay. </a:t>
            </a:r>
          </a:p>
          <a:p>
            <a:r>
              <a:rPr lang="en-GB" sz="2400" b="0" dirty="0"/>
              <a:t>Houses are classed in Bands</a:t>
            </a:r>
          </a:p>
          <a:p>
            <a:r>
              <a:rPr lang="en-GB" sz="2400" b="0" dirty="0"/>
              <a:t>Local council’s decide charges for that band</a:t>
            </a:r>
          </a:p>
          <a:p>
            <a:r>
              <a:rPr lang="en-GB" sz="2400" b="0" dirty="0"/>
              <a:t>Discounts given for certain exemptions</a:t>
            </a:r>
          </a:p>
          <a:p>
            <a:r>
              <a:rPr lang="en-GB" sz="2400" b="0" dirty="0"/>
              <a:t>Local Councils use the funds to pay for bin collects, schools, police, road repairs, street lights</a:t>
            </a:r>
          </a:p>
          <a:p>
            <a:r>
              <a:rPr lang="en-GB" sz="2400" b="0" dirty="0"/>
              <a:t>Ensures equality in communities </a:t>
            </a:r>
          </a:p>
          <a:p>
            <a:endParaRPr lang="en-GB" dirty="0"/>
          </a:p>
        </p:txBody>
      </p:sp>
    </p:spTree>
    <p:extLst>
      <p:ext uri="{BB962C8B-B14F-4D97-AF65-F5344CB8AC3E}">
        <p14:creationId xmlns:p14="http://schemas.microsoft.com/office/powerpoint/2010/main" val="347176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3622-71C3-4E24-9A6B-718885B84028}"/>
              </a:ext>
            </a:extLst>
          </p:cNvPr>
          <p:cNvSpPr>
            <a:spLocks noGrp="1"/>
          </p:cNvSpPr>
          <p:nvPr>
            <p:ph type="title"/>
          </p:nvPr>
        </p:nvSpPr>
        <p:spPr/>
        <p:txBody>
          <a:bodyPr/>
          <a:lstStyle/>
          <a:p>
            <a:r>
              <a:rPr lang="en-GB" dirty="0"/>
              <a:t>Business Rates</a:t>
            </a:r>
          </a:p>
        </p:txBody>
      </p:sp>
      <p:sp>
        <p:nvSpPr>
          <p:cNvPr id="3" name="Content Placeholder 2">
            <a:extLst>
              <a:ext uri="{FF2B5EF4-FFF2-40B4-BE49-F238E27FC236}">
                <a16:creationId xmlns:a16="http://schemas.microsoft.com/office/drawing/2014/main" id="{D1AB88B1-B1A8-47E0-834D-A9117AA3B63A}"/>
              </a:ext>
            </a:extLst>
          </p:cNvPr>
          <p:cNvSpPr>
            <a:spLocks noGrp="1"/>
          </p:cNvSpPr>
          <p:nvPr>
            <p:ph idx="1"/>
          </p:nvPr>
        </p:nvSpPr>
        <p:spPr/>
        <p:txBody>
          <a:bodyPr>
            <a:normAutofit/>
          </a:bodyPr>
          <a:lstStyle/>
          <a:p>
            <a:r>
              <a:rPr lang="en-GB" sz="2400" b="0" dirty="0"/>
              <a:t>Business rates charged on non-domestic properties like: </a:t>
            </a:r>
          </a:p>
          <a:p>
            <a:r>
              <a:rPr lang="en-GB" sz="2400" b="0" dirty="0"/>
              <a:t>Shops / offices / pubs</a:t>
            </a:r>
          </a:p>
          <a:p>
            <a:r>
              <a:rPr lang="en-GB" sz="2400" b="0" dirty="0"/>
              <a:t>Warehouses / factories</a:t>
            </a:r>
          </a:p>
          <a:p>
            <a:r>
              <a:rPr lang="en-GB" sz="2400" b="0" dirty="0"/>
              <a:t>holiday rental homes or guest houses</a:t>
            </a:r>
          </a:p>
          <a:p>
            <a:r>
              <a:rPr lang="en-GB" sz="2400" b="0" dirty="0"/>
              <a:t>County Council valuate premises and produce rates for the year</a:t>
            </a:r>
          </a:p>
        </p:txBody>
      </p:sp>
    </p:spTree>
    <p:extLst>
      <p:ext uri="{BB962C8B-B14F-4D97-AF65-F5344CB8AC3E}">
        <p14:creationId xmlns:p14="http://schemas.microsoft.com/office/powerpoint/2010/main" val="1895535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7E612-70E6-4822-91A4-1A7711A8F72E}"/>
              </a:ext>
            </a:extLst>
          </p:cNvPr>
          <p:cNvSpPr>
            <a:spLocks noGrp="1"/>
          </p:cNvSpPr>
          <p:nvPr>
            <p:ph type="title"/>
          </p:nvPr>
        </p:nvSpPr>
        <p:spPr/>
        <p:txBody>
          <a:bodyPr/>
          <a:lstStyle/>
          <a:p>
            <a:r>
              <a:rPr lang="en-GB" dirty="0"/>
              <a:t>Other Taxes</a:t>
            </a:r>
          </a:p>
        </p:txBody>
      </p:sp>
      <p:sp>
        <p:nvSpPr>
          <p:cNvPr id="3" name="Content Placeholder 2">
            <a:extLst>
              <a:ext uri="{FF2B5EF4-FFF2-40B4-BE49-F238E27FC236}">
                <a16:creationId xmlns:a16="http://schemas.microsoft.com/office/drawing/2014/main" id="{B45DAA1A-216D-452C-9CB1-47E52F206F00}"/>
              </a:ext>
            </a:extLst>
          </p:cNvPr>
          <p:cNvSpPr>
            <a:spLocks noGrp="1"/>
          </p:cNvSpPr>
          <p:nvPr>
            <p:ph idx="1"/>
          </p:nvPr>
        </p:nvSpPr>
        <p:spPr/>
        <p:txBody>
          <a:bodyPr>
            <a:noAutofit/>
          </a:bodyPr>
          <a:lstStyle/>
          <a:p>
            <a:r>
              <a:rPr lang="en-GB" sz="2400" dirty="0"/>
              <a:t>Air passenger Tax</a:t>
            </a:r>
          </a:p>
          <a:p>
            <a:r>
              <a:rPr lang="en-GB" sz="2400" dirty="0"/>
              <a:t>Gambling</a:t>
            </a:r>
          </a:p>
          <a:p>
            <a:r>
              <a:rPr lang="en-GB" sz="2400" dirty="0"/>
              <a:t>Take away food</a:t>
            </a:r>
          </a:p>
          <a:p>
            <a:r>
              <a:rPr lang="en-GB" sz="2400" dirty="0"/>
              <a:t>Inheritance Tax</a:t>
            </a:r>
          </a:p>
          <a:p>
            <a:r>
              <a:rPr lang="en-GB" sz="2400" dirty="0"/>
              <a:t>Landfill tax</a:t>
            </a:r>
          </a:p>
          <a:p>
            <a:r>
              <a:rPr lang="en-GB" sz="2400" dirty="0"/>
              <a:t>Life insurance</a:t>
            </a:r>
          </a:p>
          <a:p>
            <a:r>
              <a:rPr lang="en-GB" sz="2400" dirty="0"/>
              <a:t>Working abroad</a:t>
            </a:r>
          </a:p>
          <a:p>
            <a:r>
              <a:rPr lang="en-GB" sz="2400" dirty="0"/>
              <a:t>House stamp duty</a:t>
            </a:r>
          </a:p>
        </p:txBody>
      </p:sp>
    </p:spTree>
    <p:extLst>
      <p:ext uri="{BB962C8B-B14F-4D97-AF65-F5344CB8AC3E}">
        <p14:creationId xmlns:p14="http://schemas.microsoft.com/office/powerpoint/2010/main" val="2028566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188640"/>
            <a:ext cx="6347713" cy="720080"/>
          </a:xfrm>
        </p:spPr>
        <p:txBody>
          <a:bodyPr/>
          <a:lstStyle/>
          <a:p>
            <a:r>
              <a:rPr lang="en-GB" dirty="0"/>
              <a:t>How is this money spent?</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3608" y="1268760"/>
            <a:ext cx="5544616" cy="4700587"/>
          </a:xfrm>
        </p:spPr>
      </p:pic>
    </p:spTree>
    <p:extLst>
      <p:ext uri="{BB962C8B-B14F-4D97-AF65-F5344CB8AC3E}">
        <p14:creationId xmlns:p14="http://schemas.microsoft.com/office/powerpoint/2010/main" val="440643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spending</a:t>
            </a:r>
          </a:p>
        </p:txBody>
      </p:sp>
      <p:sp>
        <p:nvSpPr>
          <p:cNvPr id="3" name="Content Placeholder 2"/>
          <p:cNvSpPr>
            <a:spLocks noGrp="1"/>
          </p:cNvSpPr>
          <p:nvPr>
            <p:ph idx="1"/>
          </p:nvPr>
        </p:nvSpPr>
        <p:spPr/>
        <p:txBody>
          <a:bodyPr/>
          <a:lstStyle/>
          <a:p>
            <a:r>
              <a:rPr lang="en-GB" dirty="0"/>
              <a:t>£252bn </a:t>
            </a:r>
          </a:p>
          <a:p>
            <a:r>
              <a:rPr lang="en-GB" dirty="0"/>
              <a:t>Welfare the biggest spend!</a:t>
            </a:r>
          </a:p>
          <a:p>
            <a:r>
              <a:rPr lang="en-GB" dirty="0"/>
              <a:t> The welfare bill is one of the targets for reductions.</a:t>
            </a:r>
          </a:p>
          <a:p>
            <a:r>
              <a:rPr lang="en-GB" dirty="0"/>
              <a:t>Wide-ranging cuts in the last five years. </a:t>
            </a:r>
          </a:p>
          <a:p>
            <a:r>
              <a:rPr lang="en-GB" dirty="0"/>
              <a:t>Millions of families have lost access to tax credits, housing benefit and disability benefits.</a:t>
            </a:r>
          </a:p>
          <a:p>
            <a:r>
              <a:rPr lang="en-GB" dirty="0"/>
              <a:t>£13bn savings suggested. </a:t>
            </a:r>
          </a:p>
        </p:txBody>
      </p:sp>
    </p:spTree>
    <p:extLst>
      <p:ext uri="{BB962C8B-B14F-4D97-AF65-F5344CB8AC3E}">
        <p14:creationId xmlns:p14="http://schemas.microsoft.com/office/powerpoint/2010/main" val="3519943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20688"/>
            <a:ext cx="6347713" cy="1320800"/>
          </a:xfrm>
        </p:spPr>
        <p:txBody>
          <a:bodyPr/>
          <a:lstStyle/>
          <a:p>
            <a:r>
              <a:rPr lang="en-GB" dirty="0"/>
              <a:t>Health £155bn</a:t>
            </a:r>
          </a:p>
        </p:txBody>
      </p:sp>
      <p:sp>
        <p:nvSpPr>
          <p:cNvPr id="3" name="Content Placeholder 2"/>
          <p:cNvSpPr>
            <a:spLocks noGrp="1"/>
          </p:cNvSpPr>
          <p:nvPr>
            <p:ph idx="1"/>
          </p:nvPr>
        </p:nvSpPr>
        <p:spPr/>
        <p:txBody>
          <a:bodyPr/>
          <a:lstStyle/>
          <a:p>
            <a:r>
              <a:rPr lang="en-GB" dirty="0"/>
              <a:t>Health service always a big issue with Government.</a:t>
            </a:r>
          </a:p>
          <a:p>
            <a:r>
              <a:rPr lang="en-GB" dirty="0"/>
              <a:t>There will be an additional £2.8bn spending on the NHS.</a:t>
            </a:r>
          </a:p>
          <a:p>
            <a:r>
              <a:rPr lang="en-GB" dirty="0"/>
              <a:t>Could the private sector do more in this area?</a:t>
            </a:r>
          </a:p>
        </p:txBody>
      </p:sp>
    </p:spTree>
    <p:extLst>
      <p:ext uri="{BB962C8B-B14F-4D97-AF65-F5344CB8AC3E}">
        <p14:creationId xmlns:p14="http://schemas.microsoft.com/office/powerpoint/2010/main" val="2083628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Education £102bn </a:t>
            </a:r>
          </a:p>
        </p:txBody>
      </p:sp>
      <p:sp>
        <p:nvSpPr>
          <p:cNvPr id="3" name="Content Placeholder 2"/>
          <p:cNvSpPr>
            <a:spLocks noGrp="1"/>
          </p:cNvSpPr>
          <p:nvPr>
            <p:ph idx="1"/>
          </p:nvPr>
        </p:nvSpPr>
        <p:spPr/>
        <p:txBody>
          <a:bodyPr>
            <a:noAutofit/>
          </a:bodyPr>
          <a:lstStyle/>
          <a:p>
            <a:r>
              <a:rPr lang="en-GB" sz="2400" dirty="0"/>
              <a:t>Schools capital budget of £7.2bn in 2010-11</a:t>
            </a:r>
          </a:p>
          <a:p>
            <a:r>
              <a:rPr lang="en-GB" sz="2400" dirty="0"/>
              <a:t>In 2013/14 went down to £3.3bn</a:t>
            </a:r>
          </a:p>
          <a:p>
            <a:r>
              <a:rPr lang="en-GB" sz="2400" dirty="0"/>
              <a:t>In 2018 £6bn was made available</a:t>
            </a:r>
          </a:p>
          <a:p>
            <a:r>
              <a:rPr lang="en-GB" sz="2400" dirty="0"/>
              <a:t>This money creates new schools and repair money for older schools. </a:t>
            </a:r>
          </a:p>
          <a:p>
            <a:r>
              <a:rPr lang="en-GB" sz="2400" dirty="0"/>
              <a:t>Schools are now facing day-to-day spending cuts after years of being protected from the worst of austerity.</a:t>
            </a:r>
          </a:p>
        </p:txBody>
      </p:sp>
    </p:spTree>
    <p:extLst>
      <p:ext uri="{BB962C8B-B14F-4D97-AF65-F5344CB8AC3E}">
        <p14:creationId xmlns:p14="http://schemas.microsoft.com/office/powerpoint/2010/main" val="1865344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Defence £49bn</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2000 UK defence spending was less that £28 billion. </a:t>
            </a:r>
          </a:p>
          <a:p>
            <a:r>
              <a:rPr lang="en-GB" dirty="0"/>
              <a:t>After 9/11 the government increased defence spending reaching £45 billion in 2011. </a:t>
            </a:r>
          </a:p>
          <a:p>
            <a:r>
              <a:rPr lang="en-GB" dirty="0"/>
              <a:t>Has slowly increased and by 2017, the UK was the seventh-highest spender (in cash terms) on defence. </a:t>
            </a:r>
          </a:p>
          <a:p>
            <a:r>
              <a:rPr lang="en-GB" dirty="0"/>
              <a:t>Capital spending of £178bn for 2016 to 2026 is also earmarked to fund projects such as the F-35 fighter and Dreadnought nuclear submarines, although the National Audit Office has warned savings must be made to stay within budget.</a:t>
            </a:r>
          </a:p>
          <a:p>
            <a:endParaRPr lang="en-GB" dirty="0"/>
          </a:p>
        </p:txBody>
      </p:sp>
    </p:spTree>
    <p:extLst>
      <p:ext uri="{BB962C8B-B14F-4D97-AF65-F5344CB8AC3E}">
        <p14:creationId xmlns:p14="http://schemas.microsoft.com/office/powerpoint/2010/main" val="237299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order £35bn</a:t>
            </a:r>
            <a:br>
              <a:rPr lang="en-GB" dirty="0"/>
            </a:br>
            <a:endParaRPr lang="en-GB" dirty="0"/>
          </a:p>
        </p:txBody>
      </p:sp>
      <p:sp>
        <p:nvSpPr>
          <p:cNvPr id="3" name="Content Placeholder 2"/>
          <p:cNvSpPr>
            <a:spLocks noGrp="1"/>
          </p:cNvSpPr>
          <p:nvPr>
            <p:ph idx="1"/>
          </p:nvPr>
        </p:nvSpPr>
        <p:spPr/>
        <p:txBody>
          <a:bodyPr/>
          <a:lstStyle/>
          <a:p>
            <a:r>
              <a:rPr lang="en-GB" dirty="0"/>
              <a:t>The Home Office and Ministry of Justice have implemented some of the steepest cuts in Whitehall. Redundancies in the police force combined with privatisations are key areas for savings. The Home Office budget is largely frozen until 2020.</a:t>
            </a:r>
          </a:p>
          <a:p>
            <a:endParaRPr lang="en-GB" dirty="0"/>
          </a:p>
        </p:txBody>
      </p:sp>
    </p:spTree>
    <p:extLst>
      <p:ext uri="{BB962C8B-B14F-4D97-AF65-F5344CB8AC3E}">
        <p14:creationId xmlns:p14="http://schemas.microsoft.com/office/powerpoint/2010/main" val="3749955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Personal social services £32bn</a:t>
            </a:r>
            <a:br>
              <a:rPr lang="en-GB" dirty="0"/>
            </a:br>
            <a:endParaRPr lang="en-GB" dirty="0"/>
          </a:p>
        </p:txBody>
      </p:sp>
      <p:sp>
        <p:nvSpPr>
          <p:cNvPr id="3" name="Content Placeholder 2"/>
          <p:cNvSpPr>
            <a:spLocks noGrp="1"/>
          </p:cNvSpPr>
          <p:nvPr>
            <p:ph idx="1"/>
          </p:nvPr>
        </p:nvSpPr>
        <p:spPr/>
        <p:txBody>
          <a:bodyPr/>
          <a:lstStyle/>
          <a:p>
            <a:r>
              <a:rPr lang="en-GB" dirty="0"/>
              <a:t>A Cinderella area of spending, it covers home helps to social work. An ageing population has put extra strain on budgets, but after suffering huge cuts under the coalition government, spending has begun to rise.</a:t>
            </a:r>
          </a:p>
        </p:txBody>
      </p:sp>
    </p:spTree>
    <p:extLst>
      <p:ext uri="{BB962C8B-B14F-4D97-AF65-F5344CB8AC3E}">
        <p14:creationId xmlns:p14="http://schemas.microsoft.com/office/powerpoint/2010/main" val="2311689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Housing and environment £31bn</a:t>
            </a:r>
            <a:br>
              <a:rPr lang="en-GB" dirty="0"/>
            </a:br>
            <a:endParaRPr lang="en-GB" dirty="0"/>
          </a:p>
        </p:txBody>
      </p:sp>
      <p:sp>
        <p:nvSpPr>
          <p:cNvPr id="3" name="Content Placeholder 2"/>
          <p:cNvSpPr>
            <a:spLocks noGrp="1"/>
          </p:cNvSpPr>
          <p:nvPr>
            <p:ph idx="1"/>
          </p:nvPr>
        </p:nvSpPr>
        <p:spPr/>
        <p:txBody>
          <a:bodyPr/>
          <a:lstStyle/>
          <a:p>
            <a:r>
              <a:rPr lang="en-GB" dirty="0"/>
              <a:t>House building has recovered over the last couple of years from 150,000 units in 2015 to nearer 220,000 in the last year. The chancellor is being urged to fund further building to reach 300,000 homes a year. The chancellor has already put in place a £2.3bn housing infrastructure fund – to create 100,000 new homes – and set aside £1.4bn for areas in high need.</a:t>
            </a:r>
          </a:p>
          <a:p>
            <a:endParaRPr lang="en-GB" dirty="0"/>
          </a:p>
        </p:txBody>
      </p:sp>
    </p:spTree>
    <p:extLst>
      <p:ext uri="{BB962C8B-B14F-4D97-AF65-F5344CB8AC3E}">
        <p14:creationId xmlns:p14="http://schemas.microsoft.com/office/powerpoint/2010/main" val="1406678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Industry, agriculture and employment £23bn</a:t>
            </a:r>
            <a:br>
              <a:rPr lang="en-GB" dirty="0"/>
            </a:br>
            <a:endParaRPr lang="en-GB" dirty="0"/>
          </a:p>
        </p:txBody>
      </p:sp>
      <p:sp>
        <p:nvSpPr>
          <p:cNvPr id="3" name="Content Placeholder 2"/>
          <p:cNvSpPr>
            <a:spLocks noGrp="1"/>
          </p:cNvSpPr>
          <p:nvPr>
            <p:ph idx="1"/>
          </p:nvPr>
        </p:nvSpPr>
        <p:spPr/>
        <p:txBody>
          <a:bodyPr/>
          <a:lstStyle/>
          <a:p>
            <a:r>
              <a:rPr lang="en-GB" dirty="0"/>
              <a:t>The Business, Energy and Industrial Strategy has completed a four-year, 15% reduction in spending, Last year it began a further cuts of 17% up to 2020-21. With the science budget protected, business support grants and university spending are due for further cuts.</a:t>
            </a:r>
          </a:p>
          <a:p>
            <a:endParaRPr lang="en-GB" dirty="0"/>
          </a:p>
          <a:p>
            <a:endParaRPr lang="en-GB" dirty="0"/>
          </a:p>
          <a:p>
            <a:r>
              <a:rPr lang="en-GB" dirty="0"/>
              <a:t>LOOK AT!!!</a:t>
            </a:r>
          </a:p>
          <a:p>
            <a:endParaRPr lang="en-GB" dirty="0"/>
          </a:p>
        </p:txBody>
      </p:sp>
    </p:spTree>
    <p:extLst>
      <p:ext uri="{BB962C8B-B14F-4D97-AF65-F5344CB8AC3E}">
        <p14:creationId xmlns:p14="http://schemas.microsoft.com/office/powerpoint/2010/main" val="2163693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 interest £41bn</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sz="2400" dirty="0"/>
              <a:t>Government’s over spend on their budgets.</a:t>
            </a:r>
          </a:p>
          <a:p>
            <a:r>
              <a:rPr lang="en-GB" sz="2400" dirty="0"/>
              <a:t>We brow from Pension funds, Building societies, Investment trusts and Insurance companies</a:t>
            </a:r>
          </a:p>
          <a:p>
            <a:pPr marL="0" indent="0">
              <a:buNone/>
            </a:pPr>
            <a:r>
              <a:rPr lang="en-GB" sz="2400" dirty="0"/>
              <a:t>Figures on chart – </a:t>
            </a:r>
          </a:p>
          <a:p>
            <a:r>
              <a:rPr lang="en-GB" sz="2400" dirty="0"/>
              <a:t>IN = £769 bn</a:t>
            </a:r>
          </a:p>
          <a:p>
            <a:r>
              <a:rPr lang="en-GB" sz="2400" dirty="0"/>
              <a:t>OUT= £808 bn</a:t>
            </a:r>
          </a:p>
          <a:p>
            <a:pPr algn="ctr"/>
            <a:r>
              <a:rPr lang="en-GB" sz="2800" dirty="0"/>
              <a:t>OVERSPEND = £39bn</a:t>
            </a:r>
          </a:p>
          <a:p>
            <a:endParaRPr lang="en-GB" dirty="0"/>
          </a:p>
        </p:txBody>
      </p:sp>
    </p:spTree>
    <p:extLst>
      <p:ext uri="{BB962C8B-B14F-4D97-AF65-F5344CB8AC3E}">
        <p14:creationId xmlns:p14="http://schemas.microsoft.com/office/powerpoint/2010/main" val="2969064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Other: including culture, sport and international development £53bn</a:t>
            </a:r>
            <a:br>
              <a:rPr lang="en-GB" dirty="0"/>
            </a:br>
            <a:endParaRPr lang="en-GB" dirty="0"/>
          </a:p>
        </p:txBody>
      </p:sp>
      <p:sp>
        <p:nvSpPr>
          <p:cNvPr id="3" name="Content Placeholder 2"/>
          <p:cNvSpPr>
            <a:spLocks noGrp="1"/>
          </p:cNvSpPr>
          <p:nvPr>
            <p:ph idx="1"/>
          </p:nvPr>
        </p:nvSpPr>
        <p:spPr>
          <a:xfrm>
            <a:off x="609599" y="2636912"/>
            <a:ext cx="6347714" cy="3404451"/>
          </a:xfrm>
        </p:spPr>
        <p:txBody>
          <a:bodyPr>
            <a:normAutofit/>
          </a:bodyPr>
          <a:lstStyle/>
          <a:p>
            <a:r>
              <a:rPr lang="en-GB" dirty="0"/>
              <a:t>Overseas Aid Spending</a:t>
            </a:r>
          </a:p>
          <a:p>
            <a:r>
              <a:rPr lang="en-GB" dirty="0"/>
              <a:t>Arts</a:t>
            </a:r>
          </a:p>
          <a:p>
            <a:r>
              <a:rPr lang="en-GB" dirty="0"/>
              <a:t>Sports</a:t>
            </a:r>
          </a:p>
          <a:p>
            <a:r>
              <a:rPr lang="en-GB" dirty="0"/>
              <a:t>Internationally agreed target of 0.7% of Gross Domestic Product for Aid spending</a:t>
            </a:r>
          </a:p>
          <a:p>
            <a:r>
              <a:rPr lang="en-GB" dirty="0"/>
              <a:t>Supporting British firms abroad.</a:t>
            </a:r>
          </a:p>
          <a:p>
            <a:endParaRPr lang="en-GB" dirty="0"/>
          </a:p>
        </p:txBody>
      </p:sp>
    </p:spTree>
    <p:extLst>
      <p:ext uri="{BB962C8B-B14F-4D97-AF65-F5344CB8AC3E}">
        <p14:creationId xmlns:p14="http://schemas.microsoft.com/office/powerpoint/2010/main" val="31080459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Yesterday</a:t>
            </a:r>
          </a:p>
        </p:txBody>
      </p:sp>
      <p:sp>
        <p:nvSpPr>
          <p:cNvPr id="3" name="Content Placeholder 2"/>
          <p:cNvSpPr>
            <a:spLocks noGrp="1"/>
          </p:cNvSpPr>
          <p:nvPr>
            <p:ph idx="1"/>
          </p:nvPr>
        </p:nvSpPr>
        <p:spPr/>
        <p:txBody>
          <a:bodyPr>
            <a:normAutofit fontScale="85000" lnSpcReduction="10000"/>
          </a:bodyPr>
          <a:lstStyle/>
          <a:p>
            <a:r>
              <a:rPr lang="en-GB" dirty="0"/>
              <a:t>Funding for the next financial Year:</a:t>
            </a:r>
          </a:p>
          <a:p>
            <a:r>
              <a:rPr lang="en-GB" u="sng" dirty="0"/>
              <a:t>Money in </a:t>
            </a:r>
            <a:r>
              <a:rPr lang="en-GB" dirty="0"/>
              <a:t>£769bn</a:t>
            </a:r>
          </a:p>
          <a:p>
            <a:r>
              <a:rPr lang="en-GB" dirty="0"/>
              <a:t>Most comes from Tax when you work</a:t>
            </a:r>
          </a:p>
          <a:p>
            <a:r>
              <a:rPr lang="en-GB" dirty="0"/>
              <a:t>National Insurance</a:t>
            </a:r>
          </a:p>
          <a:p>
            <a:r>
              <a:rPr lang="en-GB" dirty="0"/>
              <a:t>VAT</a:t>
            </a:r>
          </a:p>
          <a:p>
            <a:r>
              <a:rPr lang="en-GB" dirty="0"/>
              <a:t>Corporation Tax</a:t>
            </a:r>
          </a:p>
          <a:p>
            <a:r>
              <a:rPr lang="en-GB" dirty="0"/>
              <a:t>Council Tax</a:t>
            </a:r>
          </a:p>
          <a:p>
            <a:r>
              <a:rPr lang="en-GB" dirty="0"/>
              <a:t>Business Rates</a:t>
            </a:r>
          </a:p>
          <a:p>
            <a:r>
              <a:rPr lang="en-GB" dirty="0"/>
              <a:t>Taxes of drinks</a:t>
            </a:r>
          </a:p>
          <a:p>
            <a:r>
              <a:rPr lang="en-GB" dirty="0"/>
              <a:t>Other Taxes – Air travel, gambling, selling your house</a:t>
            </a:r>
            <a:br>
              <a:rPr lang="en-GB" dirty="0"/>
            </a:br>
            <a:r>
              <a:rPr lang="en-GB" dirty="0"/>
              <a:t> </a:t>
            </a:r>
          </a:p>
        </p:txBody>
      </p:sp>
    </p:spTree>
    <p:extLst>
      <p:ext uri="{BB962C8B-B14F-4D97-AF65-F5344CB8AC3E}">
        <p14:creationId xmlns:p14="http://schemas.microsoft.com/office/powerpoint/2010/main" val="2872534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Money Out </a:t>
            </a:r>
          </a:p>
        </p:txBody>
      </p:sp>
      <p:sp>
        <p:nvSpPr>
          <p:cNvPr id="3" name="Content Placeholder 2"/>
          <p:cNvSpPr>
            <a:spLocks noGrp="1"/>
          </p:cNvSpPr>
          <p:nvPr>
            <p:ph idx="1"/>
          </p:nvPr>
        </p:nvSpPr>
        <p:spPr/>
        <p:txBody>
          <a:bodyPr/>
          <a:lstStyle/>
          <a:p>
            <a:r>
              <a:rPr lang="en-GB" u="sng" dirty="0"/>
              <a:t>Money out </a:t>
            </a:r>
            <a:r>
              <a:rPr lang="en-GB" dirty="0"/>
              <a:t>£808bn</a:t>
            </a:r>
          </a:p>
          <a:p>
            <a:r>
              <a:rPr lang="en-GB" dirty="0"/>
              <a:t>Most spent on social benefits £252bn, </a:t>
            </a:r>
          </a:p>
          <a:p>
            <a:r>
              <a:rPr lang="en-GB" dirty="0"/>
              <a:t>Health £155bn </a:t>
            </a:r>
          </a:p>
          <a:p>
            <a:r>
              <a:rPr lang="en-GB" dirty="0"/>
              <a:t>£102bn Education </a:t>
            </a:r>
          </a:p>
          <a:p>
            <a:r>
              <a:rPr lang="en-GB" dirty="0"/>
              <a:t>Defence £49bn</a:t>
            </a:r>
          </a:p>
          <a:p>
            <a:r>
              <a:rPr lang="en-GB" dirty="0"/>
              <a:t>Personal social services £32bn</a:t>
            </a:r>
          </a:p>
          <a:p>
            <a:r>
              <a:rPr lang="en-GB" dirty="0"/>
              <a:t>Housing and environment £31bn</a:t>
            </a:r>
          </a:p>
          <a:p>
            <a:r>
              <a:rPr lang="en-GB" dirty="0"/>
              <a:t>culture, sport and international development £53bn</a:t>
            </a:r>
          </a:p>
        </p:txBody>
      </p:sp>
    </p:spTree>
    <p:extLst>
      <p:ext uri="{BB962C8B-B14F-4D97-AF65-F5344CB8AC3E}">
        <p14:creationId xmlns:p14="http://schemas.microsoft.com/office/powerpoint/2010/main" val="4148455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Transport £35bn</a:t>
            </a:r>
            <a:br>
              <a:rPr lang="en-GB" dirty="0"/>
            </a:br>
            <a:endParaRPr lang="en-GB" dirty="0"/>
          </a:p>
        </p:txBody>
      </p:sp>
      <p:sp>
        <p:nvSpPr>
          <p:cNvPr id="3" name="Content Placeholder 2"/>
          <p:cNvSpPr>
            <a:spLocks noGrp="1"/>
          </p:cNvSpPr>
          <p:nvPr>
            <p:ph idx="1"/>
          </p:nvPr>
        </p:nvSpPr>
        <p:spPr/>
        <p:txBody>
          <a:bodyPr/>
          <a:lstStyle/>
          <a:p>
            <a:r>
              <a:rPr lang="en-GB" dirty="0"/>
              <a:t>New roads or widen main roads</a:t>
            </a:r>
          </a:p>
          <a:p>
            <a:pPr marL="0" indent="0">
              <a:buNone/>
            </a:pPr>
            <a:endParaRPr lang="en-GB" dirty="0"/>
          </a:p>
          <a:p>
            <a:r>
              <a:rPr lang="en-GB" dirty="0"/>
              <a:t>Provide new rail lines BUT drastic train fare rises each year - Government shifts the funding burden from the taxpayer to the passenger.</a:t>
            </a:r>
          </a:p>
          <a:p>
            <a:r>
              <a:rPr lang="en-GB" dirty="0"/>
              <a:t>HS2 funding</a:t>
            </a:r>
          </a:p>
          <a:p>
            <a:pPr marL="0" indent="0">
              <a:buNone/>
            </a:pPr>
            <a:endParaRPr lang="en-GB" dirty="0"/>
          </a:p>
        </p:txBody>
      </p:sp>
    </p:spTree>
    <p:extLst>
      <p:ext uri="{BB962C8B-B14F-4D97-AF65-F5344CB8AC3E}">
        <p14:creationId xmlns:p14="http://schemas.microsoft.com/office/powerpoint/2010/main" val="6689767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Budget Surplus or Deficit?</a:t>
            </a:r>
          </a:p>
        </p:txBody>
      </p:sp>
      <p:sp>
        <p:nvSpPr>
          <p:cNvPr id="2" name="Content Placeholder 1"/>
          <p:cNvSpPr>
            <a:spLocks noGrp="1"/>
          </p:cNvSpPr>
          <p:nvPr>
            <p:ph idx="1"/>
          </p:nvPr>
        </p:nvSpPr>
        <p:spPr>
          <a:xfrm>
            <a:off x="457200" y="1268760"/>
            <a:ext cx="8229600" cy="5328592"/>
          </a:xfrm>
        </p:spPr>
        <p:txBody>
          <a:bodyPr>
            <a:normAutofit/>
          </a:bodyPr>
          <a:lstStyle/>
          <a:p>
            <a:endParaRPr lang="en-GB" dirty="0"/>
          </a:p>
          <a:p>
            <a:r>
              <a:rPr lang="en-GB" sz="2400" dirty="0"/>
              <a:t>Total Income = £769.00 Billion</a:t>
            </a:r>
          </a:p>
          <a:p>
            <a:pPr marL="0" indent="0">
              <a:buNone/>
            </a:pPr>
            <a:endParaRPr lang="en-GB" sz="2400" dirty="0"/>
          </a:p>
          <a:p>
            <a:r>
              <a:rPr lang="en-GB" sz="2400" dirty="0"/>
              <a:t>Total expenditure = £808 Billion</a:t>
            </a:r>
          </a:p>
          <a:p>
            <a:pPr marL="0" indent="0">
              <a:buNone/>
            </a:pPr>
            <a:endParaRPr lang="en-GB" dirty="0">
              <a:solidFill>
                <a:srgbClr val="FF0000"/>
              </a:solidFill>
            </a:endParaRPr>
          </a:p>
          <a:p>
            <a:pPr marL="0" indent="0">
              <a:buNone/>
            </a:pPr>
            <a:endParaRPr lang="en-GB" dirty="0">
              <a:solidFill>
                <a:srgbClr val="FF0000"/>
              </a:solidFill>
            </a:endParaRPr>
          </a:p>
          <a:p>
            <a:pPr marL="0" indent="0" algn="ctr">
              <a:buNone/>
            </a:pPr>
            <a:r>
              <a:rPr lang="en-GB" sz="2800" dirty="0">
                <a:solidFill>
                  <a:srgbClr val="FF0000"/>
                </a:solidFill>
              </a:rPr>
              <a:t>Income minus Expenditure = £39.0 Billion  </a:t>
            </a:r>
          </a:p>
          <a:p>
            <a:pPr marL="0" indent="0" algn="ctr">
              <a:buNone/>
            </a:pPr>
            <a:r>
              <a:rPr lang="en-GB" sz="2800" dirty="0">
                <a:solidFill>
                  <a:srgbClr val="FF0000"/>
                </a:solidFill>
              </a:rPr>
              <a:t>Is this figure a SURPLUS or DEFICIT?</a:t>
            </a:r>
          </a:p>
          <a:p>
            <a:endParaRPr lang="en-GB" sz="2800"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6D2E2-A6BF-4D47-92C0-B932CED731D3}"/>
              </a:ext>
            </a:extLst>
          </p:cNvPr>
          <p:cNvSpPr>
            <a:spLocks noGrp="1"/>
          </p:cNvSpPr>
          <p:nvPr>
            <p:ph type="title"/>
          </p:nvPr>
        </p:nvSpPr>
        <p:spPr/>
        <p:txBody>
          <a:bodyPr/>
          <a:lstStyle/>
          <a:p>
            <a:r>
              <a:rPr lang="en-GB" dirty="0"/>
              <a:t>Surplus &amp; Deficit</a:t>
            </a:r>
          </a:p>
        </p:txBody>
      </p:sp>
      <p:sp>
        <p:nvSpPr>
          <p:cNvPr id="3" name="Content Placeholder 2">
            <a:extLst>
              <a:ext uri="{FF2B5EF4-FFF2-40B4-BE49-F238E27FC236}">
                <a16:creationId xmlns:a16="http://schemas.microsoft.com/office/drawing/2014/main" id="{4121ADE0-B2C1-4D09-AEAB-A58AE61E65D0}"/>
              </a:ext>
            </a:extLst>
          </p:cNvPr>
          <p:cNvSpPr>
            <a:spLocks noGrp="1"/>
          </p:cNvSpPr>
          <p:nvPr>
            <p:ph idx="1"/>
          </p:nvPr>
        </p:nvSpPr>
        <p:spPr/>
        <p:txBody>
          <a:bodyPr/>
          <a:lstStyle/>
          <a:p>
            <a:r>
              <a:rPr lang="en-GB" dirty="0"/>
              <a:t>When Income (revenue) is greater than Expenditure the government has a: </a:t>
            </a:r>
          </a:p>
          <a:p>
            <a:endParaRPr lang="en-GB" dirty="0"/>
          </a:p>
          <a:p>
            <a:pPr algn="ctr"/>
            <a:r>
              <a:rPr lang="en-GB" dirty="0">
                <a:solidFill>
                  <a:srgbClr val="FF0000"/>
                </a:solidFill>
              </a:rPr>
              <a:t>Budget Surplus</a:t>
            </a:r>
          </a:p>
          <a:p>
            <a:endParaRPr lang="en-GB" dirty="0"/>
          </a:p>
          <a:p>
            <a:r>
              <a:rPr lang="en-GB" dirty="0"/>
              <a:t>When Income is less than expenditure the government has a:</a:t>
            </a:r>
          </a:p>
          <a:p>
            <a:endParaRPr lang="en-GB" dirty="0"/>
          </a:p>
          <a:p>
            <a:pPr algn="ctr"/>
            <a:r>
              <a:rPr lang="en-GB" dirty="0">
                <a:solidFill>
                  <a:srgbClr val="FF0000"/>
                </a:solidFill>
              </a:rPr>
              <a:t>Budget deficit</a:t>
            </a:r>
          </a:p>
          <a:p>
            <a:endParaRPr lang="en-GB" dirty="0"/>
          </a:p>
        </p:txBody>
      </p:sp>
    </p:spTree>
    <p:extLst>
      <p:ext uri="{BB962C8B-B14F-4D97-AF65-F5344CB8AC3E}">
        <p14:creationId xmlns:p14="http://schemas.microsoft.com/office/powerpoint/2010/main" val="799193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584176"/>
          </a:xfrm>
        </p:spPr>
        <p:txBody>
          <a:bodyPr>
            <a:normAutofit/>
          </a:bodyPr>
          <a:lstStyle/>
          <a:p>
            <a:r>
              <a:rPr lang="en-GB" dirty="0"/>
              <a:t>What is the current economic problem of many countries?</a:t>
            </a:r>
          </a:p>
        </p:txBody>
      </p:sp>
      <p:sp>
        <p:nvSpPr>
          <p:cNvPr id="3" name="Content Placeholder 2"/>
          <p:cNvSpPr>
            <a:spLocks noGrp="1"/>
          </p:cNvSpPr>
          <p:nvPr>
            <p:ph idx="1"/>
          </p:nvPr>
        </p:nvSpPr>
        <p:spPr>
          <a:xfrm>
            <a:off x="457200" y="1988840"/>
            <a:ext cx="8229600" cy="4680520"/>
          </a:xfrm>
        </p:spPr>
        <p:txBody>
          <a:bodyPr>
            <a:normAutofit/>
          </a:bodyPr>
          <a:lstStyle/>
          <a:p>
            <a:endParaRPr lang="en-GB" sz="2200" dirty="0"/>
          </a:p>
          <a:p>
            <a:r>
              <a:rPr lang="en-GB" sz="2200" dirty="0"/>
              <a:t>Size of their National Debt</a:t>
            </a:r>
          </a:p>
          <a:p>
            <a:pPr>
              <a:buNone/>
            </a:pPr>
            <a:endParaRPr lang="en-GB" sz="2200" dirty="0"/>
          </a:p>
          <a:p>
            <a:r>
              <a:rPr lang="en-GB" sz="2200" dirty="0"/>
              <a:t>Budget Deficits</a:t>
            </a:r>
          </a:p>
          <a:p>
            <a:pPr>
              <a:buNone/>
            </a:pPr>
            <a:endParaRPr lang="en-GB" sz="2200" dirty="0"/>
          </a:p>
          <a:p>
            <a:r>
              <a:rPr lang="en-GB" sz="2200" dirty="0"/>
              <a:t>What is ‘National Debt’?</a:t>
            </a:r>
          </a:p>
          <a:p>
            <a:endParaRPr lang="en-GB" sz="2200" dirty="0"/>
          </a:p>
          <a:p>
            <a:r>
              <a:rPr lang="en-GB" sz="2200" dirty="0"/>
              <a:t>What is a budget deficit?</a:t>
            </a:r>
          </a:p>
          <a:p>
            <a:endParaRPr lang="en-GB"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National Debt</a:t>
            </a:r>
          </a:p>
        </p:txBody>
      </p:sp>
      <p:sp>
        <p:nvSpPr>
          <p:cNvPr id="3" name="Content Placeholder 2"/>
          <p:cNvSpPr>
            <a:spLocks noGrp="1"/>
          </p:cNvSpPr>
          <p:nvPr>
            <p:ph idx="1"/>
          </p:nvPr>
        </p:nvSpPr>
        <p:spPr>
          <a:xfrm>
            <a:off x="457200" y="1124744"/>
            <a:ext cx="8229600" cy="5472608"/>
          </a:xfrm>
        </p:spPr>
        <p:txBody>
          <a:bodyPr>
            <a:normAutofit/>
          </a:bodyPr>
          <a:lstStyle/>
          <a:p>
            <a:r>
              <a:rPr lang="en-GB" dirty="0"/>
              <a:t>The National Debt is the total amount of money the government owes its creditors.</a:t>
            </a:r>
          </a:p>
          <a:p>
            <a:r>
              <a:rPr lang="en-GB" dirty="0"/>
              <a:t>If the country runs a budget surplus, this surplus can be used to payback some of the money the government owes and reduce the National Debt.</a:t>
            </a:r>
          </a:p>
          <a:p>
            <a:r>
              <a:rPr lang="en-GB" dirty="0"/>
              <a:t>If the country runs a budget deficit, this adds to the amount of money the government owes and increases the size of the National Debt.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731168"/>
          </a:xfrm>
        </p:spPr>
        <p:txBody>
          <a:bodyPr/>
          <a:lstStyle/>
          <a:p>
            <a:r>
              <a:rPr lang="en-GB" dirty="0"/>
              <a:t>UK Debt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616" y="1516440"/>
            <a:ext cx="5976664" cy="4525586"/>
          </a:xfrm>
        </p:spPr>
      </p:pic>
    </p:spTree>
    <p:extLst>
      <p:ext uri="{BB962C8B-B14F-4D97-AF65-F5344CB8AC3E}">
        <p14:creationId xmlns:p14="http://schemas.microsoft.com/office/powerpoint/2010/main" val="9569917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03176"/>
          </a:xfrm>
        </p:spPr>
        <p:txBody>
          <a:bodyPr/>
          <a:lstStyle/>
          <a:p>
            <a:r>
              <a:rPr lang="en-GB" dirty="0"/>
              <a:t>UK Borrowing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616" y="1484784"/>
            <a:ext cx="5760640" cy="4431921"/>
          </a:xfrm>
        </p:spPr>
      </p:pic>
    </p:spTree>
    <p:extLst>
      <p:ext uri="{BB962C8B-B14F-4D97-AF65-F5344CB8AC3E}">
        <p14:creationId xmlns:p14="http://schemas.microsoft.com/office/powerpoint/2010/main" val="877355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515144"/>
          </a:xfrm>
        </p:spPr>
        <p:txBody>
          <a:bodyPr>
            <a:normAutofit fontScale="90000"/>
          </a:bodyPr>
          <a:lstStyle/>
          <a:p>
            <a:r>
              <a:rPr lang="en-GB" dirty="0"/>
              <a:t>World Debt</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9632" y="1531942"/>
            <a:ext cx="5328592" cy="4409177"/>
          </a:xfrm>
        </p:spPr>
      </p:pic>
    </p:spTree>
    <p:extLst>
      <p:ext uri="{BB962C8B-B14F-4D97-AF65-F5344CB8AC3E}">
        <p14:creationId xmlns:p14="http://schemas.microsoft.com/office/powerpoint/2010/main" val="17880546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60648"/>
            <a:ext cx="7778825" cy="1320800"/>
          </a:xfrm>
        </p:spPr>
        <p:txBody>
          <a:bodyPr>
            <a:normAutofit/>
          </a:bodyPr>
          <a:lstStyle/>
          <a:p>
            <a:r>
              <a:rPr lang="en-GB" dirty="0"/>
              <a:t>How does the government borrow money and who from?</a:t>
            </a:r>
          </a:p>
        </p:txBody>
      </p:sp>
      <p:sp>
        <p:nvSpPr>
          <p:cNvPr id="3" name="Content Placeholder 2"/>
          <p:cNvSpPr>
            <a:spLocks noGrp="1"/>
          </p:cNvSpPr>
          <p:nvPr>
            <p:ph idx="1"/>
          </p:nvPr>
        </p:nvSpPr>
        <p:spPr/>
        <p:txBody>
          <a:bodyPr>
            <a:normAutofit/>
          </a:bodyPr>
          <a:lstStyle/>
          <a:p>
            <a:pPr marL="0" indent="0">
              <a:buNone/>
            </a:pPr>
            <a:endParaRPr lang="en-GB" dirty="0"/>
          </a:p>
          <a:p>
            <a:r>
              <a:rPr lang="en-GB" dirty="0"/>
              <a:t>Government sells securities/bills</a:t>
            </a:r>
          </a:p>
          <a:p>
            <a:r>
              <a:rPr lang="en-GB" dirty="0"/>
              <a:t>To the general public via the Post Office </a:t>
            </a:r>
          </a:p>
          <a:p>
            <a:r>
              <a:rPr lang="en-GB" dirty="0"/>
              <a:t>e.g. Premium bonds, Children Bonds.</a:t>
            </a:r>
          </a:p>
          <a:p>
            <a:r>
              <a:rPr lang="en-GB" dirty="0"/>
              <a:t>To the banks – treasury bills – short term – often three months </a:t>
            </a:r>
          </a:p>
          <a:p>
            <a:r>
              <a:rPr lang="en-GB" dirty="0"/>
              <a:t>To companies (especially financial companies)</a:t>
            </a:r>
          </a:p>
          <a:p>
            <a:r>
              <a:rPr lang="en-GB" dirty="0"/>
              <a:t>Gilt Edged Securities - longer term</a:t>
            </a:r>
          </a:p>
        </p:txBody>
      </p:sp>
    </p:spTree>
    <p:extLst>
      <p:ext uri="{BB962C8B-B14F-4D97-AF65-F5344CB8AC3E}">
        <p14:creationId xmlns:p14="http://schemas.microsoft.com/office/powerpoint/2010/main" val="360759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340" y="188640"/>
            <a:ext cx="8812088" cy="1320800"/>
          </a:xfrm>
        </p:spPr>
        <p:txBody>
          <a:bodyPr>
            <a:normAutofit/>
          </a:bodyPr>
          <a:lstStyle/>
          <a:p>
            <a:r>
              <a:rPr lang="en-GB" dirty="0"/>
              <a:t>Who does the Government borrow from?</a:t>
            </a:r>
          </a:p>
        </p:txBody>
      </p:sp>
      <p:pic>
        <p:nvPicPr>
          <p:cNvPr id="4" name="Content Placeholder 3" descr="holdings-gilts-sector"/>
          <p:cNvPicPr>
            <a:picLocks noGrp="1"/>
          </p:cNvPicPr>
          <p:nvPr>
            <p:ph idx="1"/>
          </p:nvPr>
        </p:nvPicPr>
        <p:blipFill>
          <a:blip r:embed="rId3" cstate="print"/>
          <a:srcRect/>
          <a:stretch>
            <a:fillRect/>
          </a:stretch>
        </p:blipFill>
        <p:spPr bwMode="auto">
          <a:xfrm>
            <a:off x="8384" y="1509440"/>
            <a:ext cx="9144000" cy="5340136"/>
          </a:xfrm>
          <a:prstGeom prst="rect">
            <a:avLst/>
          </a:prstGeom>
          <a:noFill/>
          <a:ln w="9525">
            <a:noFill/>
            <a:miter lim="800000"/>
            <a:headEnd/>
            <a:tailEnd/>
          </a:ln>
        </p:spPr>
      </p:pic>
    </p:spTree>
    <p:extLst>
      <p:ext uri="{BB962C8B-B14F-4D97-AF65-F5344CB8AC3E}">
        <p14:creationId xmlns:p14="http://schemas.microsoft.com/office/powerpoint/2010/main" val="269562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84FD-908D-4320-845A-5A5F9B425C63}"/>
              </a:ext>
            </a:extLst>
          </p:cNvPr>
          <p:cNvSpPr>
            <a:spLocks noGrp="1"/>
          </p:cNvSpPr>
          <p:nvPr>
            <p:ph type="title"/>
          </p:nvPr>
        </p:nvSpPr>
        <p:spPr/>
        <p:txBody>
          <a:bodyPr/>
          <a:lstStyle/>
          <a:p>
            <a:endParaRPr lang="en-GB"/>
          </a:p>
        </p:txBody>
      </p:sp>
      <p:pic>
        <p:nvPicPr>
          <p:cNvPr id="2050" name="Picture 2" descr="Image result for government income chart 2016/17">
            <a:extLst>
              <a:ext uri="{FF2B5EF4-FFF2-40B4-BE49-F238E27FC236}">
                <a16:creationId xmlns:a16="http://schemas.microsoft.com/office/drawing/2014/main" id="{4AFE3CEC-333B-4CF6-B3C0-2DA555FC470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957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9321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850106"/>
          </a:xfrm>
        </p:spPr>
        <p:txBody>
          <a:bodyPr>
            <a:normAutofit/>
          </a:bodyPr>
          <a:lstStyle/>
          <a:p>
            <a:r>
              <a:rPr lang="en-GB" sz="2800" dirty="0"/>
              <a:t>Budget deficit as a % of Gross Domestic Product</a:t>
            </a:r>
          </a:p>
        </p:txBody>
      </p:sp>
      <p:pic>
        <p:nvPicPr>
          <p:cNvPr id="2050" name="Picture 2" descr="C:\Users\pam\Documents\uk-net-borrowing-percent-gpd-600x447.png"/>
          <p:cNvPicPr>
            <a:picLocks noGrp="1" noChangeAspect="1" noChangeArrowheads="1"/>
          </p:cNvPicPr>
          <p:nvPr>
            <p:ph idx="1"/>
          </p:nvPr>
        </p:nvPicPr>
        <p:blipFill>
          <a:blip r:embed="rId3" cstate="print"/>
          <a:srcRect/>
          <a:stretch>
            <a:fillRect/>
          </a:stretch>
        </p:blipFill>
        <p:spPr bwMode="auto">
          <a:xfrm>
            <a:off x="0" y="1268760"/>
            <a:ext cx="9144000" cy="5589240"/>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B82B2-2C7E-46D5-8CE9-011B3D5ED84B}"/>
              </a:ext>
            </a:extLst>
          </p:cNvPr>
          <p:cNvSpPr>
            <a:spLocks noGrp="1"/>
          </p:cNvSpPr>
          <p:nvPr>
            <p:ph type="title"/>
          </p:nvPr>
        </p:nvSpPr>
        <p:spPr/>
        <p:txBody>
          <a:bodyPr/>
          <a:lstStyle/>
          <a:p>
            <a:endParaRPr lang="en-GB"/>
          </a:p>
        </p:txBody>
      </p:sp>
      <p:pic>
        <p:nvPicPr>
          <p:cNvPr id="4" name="Explaining Britains Debt  Deficit">
            <a:hlinkClick r:id="" action="ppaction://media"/>
            <a:extLst>
              <a:ext uri="{FF2B5EF4-FFF2-40B4-BE49-F238E27FC236}">
                <a16:creationId xmlns:a16="http://schemas.microsoft.com/office/drawing/2014/main" id="{1DDAE895-E720-47C1-9E83-C185AD504D7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7999"/>
          </a:xfrm>
        </p:spPr>
      </p:pic>
    </p:spTree>
    <p:extLst>
      <p:ext uri="{BB962C8B-B14F-4D97-AF65-F5344CB8AC3E}">
        <p14:creationId xmlns:p14="http://schemas.microsoft.com/office/powerpoint/2010/main" val="17512935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9EB8C-9FA1-4B3D-8754-1238143CF520}"/>
              </a:ext>
            </a:extLst>
          </p:cNvPr>
          <p:cNvSpPr>
            <a:spLocks noGrp="1"/>
          </p:cNvSpPr>
          <p:nvPr>
            <p:ph type="title"/>
          </p:nvPr>
        </p:nvSpPr>
        <p:spPr>
          <a:xfrm>
            <a:off x="287523" y="260648"/>
            <a:ext cx="8496944" cy="792088"/>
          </a:xfrm>
        </p:spPr>
        <p:txBody>
          <a:bodyPr/>
          <a:lstStyle/>
          <a:p>
            <a:r>
              <a:rPr lang="en-GB" dirty="0"/>
              <a:t>Budget Promises 2017 (Spring)</a:t>
            </a:r>
          </a:p>
        </p:txBody>
      </p:sp>
      <p:sp>
        <p:nvSpPr>
          <p:cNvPr id="3" name="Content Placeholder 2">
            <a:extLst>
              <a:ext uri="{FF2B5EF4-FFF2-40B4-BE49-F238E27FC236}">
                <a16:creationId xmlns:a16="http://schemas.microsoft.com/office/drawing/2014/main" id="{00245C52-9BF7-4617-9D33-07961BD537F0}"/>
              </a:ext>
            </a:extLst>
          </p:cNvPr>
          <p:cNvSpPr>
            <a:spLocks noGrp="1"/>
          </p:cNvSpPr>
          <p:nvPr>
            <p:ph idx="1"/>
          </p:nvPr>
        </p:nvSpPr>
        <p:spPr>
          <a:xfrm>
            <a:off x="107504" y="1340768"/>
            <a:ext cx="8856983" cy="5328592"/>
          </a:xfrm>
        </p:spPr>
        <p:txBody>
          <a:bodyPr>
            <a:normAutofit lnSpcReduction="10000"/>
          </a:bodyPr>
          <a:lstStyle/>
          <a:p>
            <a:r>
              <a:rPr lang="en-GB" sz="2200" dirty="0"/>
              <a:t>Help young people from ordinary working families across the country get the skills they need to do the high-paid, high-skilled jobs of the future, vital for a competitive workforce</a:t>
            </a:r>
          </a:p>
          <a:p>
            <a:r>
              <a:rPr lang="en-GB" sz="2200" dirty="0"/>
              <a:t>Give more children the chance to go to a good or outstanding school that sets them up to succeed</a:t>
            </a:r>
          </a:p>
          <a:p>
            <a:r>
              <a:rPr lang="en-GB" sz="2200" dirty="0"/>
              <a:t>Support the social care system with substantial additional funding, so people get the care they deserve as they grow older, and support both local NHS plans and improvements to Accident and Emergency with new capital investment</a:t>
            </a:r>
          </a:p>
          <a:p>
            <a:r>
              <a:rPr lang="en-GB" sz="2200" dirty="0"/>
              <a:t>Invest in cutting-edge technology and innovation, so Britain continues to be at the forefront of the global technology revolution</a:t>
            </a:r>
          </a:p>
          <a:p>
            <a:r>
              <a:rPr lang="en-GB" sz="2200" dirty="0"/>
              <a:t>Continue to bring down the deficit so the UK gets back to living within its means, and can fund public services for the long-term through a fair and sustainable tax system</a:t>
            </a:r>
          </a:p>
          <a:p>
            <a:endParaRPr lang="en-GB" dirty="0"/>
          </a:p>
        </p:txBody>
      </p:sp>
    </p:spTree>
    <p:extLst>
      <p:ext uri="{BB962C8B-B14F-4D97-AF65-F5344CB8AC3E}">
        <p14:creationId xmlns:p14="http://schemas.microsoft.com/office/powerpoint/2010/main" val="2235149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https://youtu.be/A8_xn5JerXY</a:t>
            </a:r>
          </a:p>
        </p:txBody>
      </p:sp>
    </p:spTree>
    <p:extLst>
      <p:ext uri="{BB962C8B-B14F-4D97-AF65-F5344CB8AC3E}">
        <p14:creationId xmlns:p14="http://schemas.microsoft.com/office/powerpoint/2010/main" val="14013801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28B7D-E44B-465A-9623-879D957CC79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0B417D3-8030-407D-87D7-BCD4DC4AD348}"/>
              </a:ext>
            </a:extLst>
          </p:cNvPr>
          <p:cNvSpPr>
            <a:spLocks noGrp="1"/>
          </p:cNvSpPr>
          <p:nvPr>
            <p:ph idx="1"/>
          </p:nvPr>
        </p:nvSpPr>
        <p:spPr>
          <a:xfrm>
            <a:off x="609598" y="1628800"/>
            <a:ext cx="8066857" cy="4412563"/>
          </a:xfrm>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4000" dirty="0">
                <a:solidFill>
                  <a:schemeClr val="tx1"/>
                </a:solidFill>
              </a:rPr>
              <a:t>What Does All of This Mean for our Services?</a:t>
            </a:r>
          </a:p>
        </p:txBody>
      </p:sp>
    </p:spTree>
    <p:extLst>
      <p:ext uri="{BB962C8B-B14F-4D97-AF65-F5344CB8AC3E}">
        <p14:creationId xmlns:p14="http://schemas.microsoft.com/office/powerpoint/2010/main" val="1142908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5D1EB-4DF6-4B55-85F8-6C7F7BE31A8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9568951-D3DB-4C73-8D0F-90298DD88BB8}"/>
              </a:ext>
            </a:extLst>
          </p:cNvPr>
          <p:cNvSpPr>
            <a:spLocks noGrp="1"/>
          </p:cNvSpPr>
          <p:nvPr>
            <p:ph idx="1"/>
          </p:nvPr>
        </p:nvSpPr>
        <p:spPr/>
        <p:txBody>
          <a:bodyPr>
            <a:normAutofit lnSpcReduction="10000"/>
          </a:bodyPr>
          <a:lstStyle/>
          <a:p>
            <a:r>
              <a:rPr lang="en-GB" dirty="0">
                <a:hlinkClick r:id="rId2"/>
              </a:rPr>
              <a:t>https://www.gov.uk/government/speeches/budget-2018-philip-hammonds-speech</a:t>
            </a:r>
            <a:endParaRPr lang="en-GB" dirty="0"/>
          </a:p>
          <a:p>
            <a:r>
              <a:rPr lang="en-GB" dirty="0">
                <a:hlinkClick r:id="rId3"/>
              </a:rPr>
              <a:t>https://www.gov.uk/government/topical-events/budget-2018</a:t>
            </a:r>
            <a:endParaRPr lang="en-GB" dirty="0"/>
          </a:p>
          <a:p>
            <a:r>
              <a:rPr lang="en-GB" dirty="0">
                <a:hlinkClick r:id="rId4"/>
              </a:rPr>
              <a:t>https://www.bbc.co.uk/news/magazine-20560359</a:t>
            </a:r>
            <a:endParaRPr lang="en-GB" dirty="0"/>
          </a:p>
          <a:p>
            <a:r>
              <a:rPr lang="en-GB" dirty="0"/>
              <a:t>https://www.theguardian.com/technology/2019/feb/05/apple-to-pay-10-years-of-back-taxes-to-france</a:t>
            </a:r>
          </a:p>
          <a:p>
            <a:r>
              <a:rPr lang="en-GB" dirty="0"/>
              <a:t>https://www.bbc.co.uk/news/business-45814459</a:t>
            </a:r>
          </a:p>
        </p:txBody>
      </p:sp>
    </p:spTree>
    <p:extLst>
      <p:ext uri="{BB962C8B-B14F-4D97-AF65-F5344CB8AC3E}">
        <p14:creationId xmlns:p14="http://schemas.microsoft.com/office/powerpoint/2010/main" val="3398667776"/>
      </p:ext>
    </p:extLst>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1052</TotalTime>
  <Words>2040</Words>
  <Application>Microsoft Office PowerPoint</Application>
  <PresentationFormat>On-screen Show (4:3)</PresentationFormat>
  <Paragraphs>256</Paragraphs>
  <Slides>44</Slides>
  <Notes>14</Notes>
  <HiddenSlides>0</HiddenSlides>
  <MMClips>1</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Facet</vt:lpstr>
      <vt:lpstr>The Current Economic Environment  BUDGETS</vt:lpstr>
      <vt:lpstr>The Budget </vt:lpstr>
      <vt:lpstr>Chancellor of the Exchequer</vt:lpstr>
      <vt:lpstr>Money In - </vt:lpstr>
      <vt:lpstr>Income Tax</vt:lpstr>
      <vt:lpstr>VAT – Valued Added Tax VAT is a form of consumption tax that is applied to purchases of goods or services and other taxable supplies.  </vt:lpstr>
      <vt:lpstr>National Insurance</vt:lpstr>
      <vt:lpstr>Corporation Tax</vt:lpstr>
      <vt:lpstr>Corporation Tax  AVOIDANCE </vt:lpstr>
      <vt:lpstr>Corporation Tax  AVOIDANCE </vt:lpstr>
      <vt:lpstr>Excise Duties</vt:lpstr>
      <vt:lpstr>Council Tax</vt:lpstr>
      <vt:lpstr>Business Rates</vt:lpstr>
      <vt:lpstr>Other Taxes</vt:lpstr>
      <vt:lpstr>How is this money spent?</vt:lpstr>
      <vt:lpstr>Social spending</vt:lpstr>
      <vt:lpstr>Health £155bn</vt:lpstr>
      <vt:lpstr>Education £102bn </vt:lpstr>
      <vt:lpstr>Defence £49bn </vt:lpstr>
      <vt:lpstr>Public order £35bn </vt:lpstr>
      <vt:lpstr>Personal social services £32bn </vt:lpstr>
      <vt:lpstr>Housing and environment £31bn </vt:lpstr>
      <vt:lpstr>Industry, agriculture and employment £23bn </vt:lpstr>
      <vt:lpstr>Debt interest £41bn </vt:lpstr>
      <vt:lpstr>Other: including culture, sport and international development £53bn </vt:lpstr>
      <vt:lpstr>Yesterday</vt:lpstr>
      <vt:lpstr>Money Out </vt:lpstr>
      <vt:lpstr>Transport £35bn </vt:lpstr>
      <vt:lpstr>Budget Surplus or Deficit?</vt:lpstr>
      <vt:lpstr>Surplus &amp; Deficit</vt:lpstr>
      <vt:lpstr>What is the current economic problem of many countries?</vt:lpstr>
      <vt:lpstr>National Debt</vt:lpstr>
      <vt:lpstr>UK Debt</vt:lpstr>
      <vt:lpstr>UK Borrowing</vt:lpstr>
      <vt:lpstr>World Debt</vt:lpstr>
      <vt:lpstr>How does the government borrow money and who from?</vt:lpstr>
      <vt:lpstr>Who does the Government borrow from?</vt:lpstr>
      <vt:lpstr>PowerPoint Presentation</vt:lpstr>
      <vt:lpstr>Budget deficit as a % of Gross Domestic Product</vt:lpstr>
      <vt:lpstr>PowerPoint Presentation</vt:lpstr>
      <vt:lpstr>Budget Promises 2017 (Spring)</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Current Economic Environment</dc:title>
  <dc:creator>Pam Murray</dc:creator>
  <cp:lastModifiedBy>Jane Thomas</cp:lastModifiedBy>
  <cp:revision>122</cp:revision>
  <cp:lastPrinted>2018-02-17T16:23:39Z</cp:lastPrinted>
  <dcterms:created xsi:type="dcterms:W3CDTF">2012-11-26T15:35:54Z</dcterms:created>
  <dcterms:modified xsi:type="dcterms:W3CDTF">2020-03-11T10:33:21Z</dcterms:modified>
</cp:coreProperties>
</file>