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6" r:id="rId6"/>
    <p:sldId id="260" r:id="rId7"/>
    <p:sldId id="265" r:id="rId8"/>
    <p:sldId id="264" r:id="rId9"/>
    <p:sldId id="263" r:id="rId10"/>
    <p:sldId id="261" r:id="rId11"/>
    <p:sldId id="262" r:id="rId12"/>
    <p:sldId id="277" r:id="rId13"/>
    <p:sldId id="273" r:id="rId14"/>
    <p:sldId id="289" r:id="rId15"/>
    <p:sldId id="292" r:id="rId16"/>
    <p:sldId id="287" r:id="rId17"/>
    <p:sldId id="267" r:id="rId18"/>
    <p:sldId id="295" r:id="rId19"/>
    <p:sldId id="294" r:id="rId20"/>
    <p:sldId id="312" r:id="rId21"/>
    <p:sldId id="296" r:id="rId22"/>
    <p:sldId id="301" r:id="rId23"/>
    <p:sldId id="302" r:id="rId24"/>
    <p:sldId id="288" r:id="rId25"/>
    <p:sldId id="268" r:id="rId26"/>
    <p:sldId id="269" r:id="rId27"/>
    <p:sldId id="271" r:id="rId28"/>
    <p:sldId id="303" r:id="rId29"/>
    <p:sldId id="304" r:id="rId30"/>
    <p:sldId id="305" r:id="rId31"/>
    <p:sldId id="281" r:id="rId32"/>
    <p:sldId id="306" r:id="rId33"/>
    <p:sldId id="309" r:id="rId34"/>
    <p:sldId id="310" r:id="rId35"/>
    <p:sldId id="311" r:id="rId3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 baseline="120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 baseline="120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 baseline="120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 baseline="120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 baseline="120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 baseline="120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 baseline="120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 baseline="120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 baseline="120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61" autoAdjust="0"/>
    <p:restoredTop sz="94590" autoAdjust="0"/>
  </p:normalViewPr>
  <p:slideViewPr>
    <p:cSldViewPr>
      <p:cViewPr varScale="1">
        <p:scale>
          <a:sx n="74" d="100"/>
          <a:sy n="74" d="100"/>
        </p:scale>
        <p:origin x="1072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378DC-C56C-1832-4B6F-0E4B439EE4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61EF4D-8445-8A09-602A-52043C5D11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46A263-A792-B8CB-92FD-48363ED05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D93890-79BB-4530-6024-A30C9A671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0D7825-EF85-6886-7320-88E0D30A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A39834-7298-430E-97D6-4EC76F440B6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7462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2D65F-B52C-DA4F-6C6D-6D43B24F8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50F24D-2E49-77E6-8774-8014A9737F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96B22A-0E35-4C4A-1FDD-EC017B38A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E61FDE-2BF8-0346-C980-E3893A02D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AFC2D-CB9C-1EC1-E6E2-6FBFBD3B7B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6A7E98-5043-4242-BFFF-7EC86E99931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55994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A1759-EF73-611D-14B7-58D0AB73C2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3B0576-D74B-75C1-EDC0-FE5C177B01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014F47-B811-C561-59CB-6791D3477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88BE0A-D8A9-2379-5F6D-7EF40C59F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178606-67BC-703C-BD85-EF898153D2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BC6E0F-4707-4B43-A6C6-78195F73CB9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64493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2BF62-6074-2DAF-F0AD-40DD208D04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94EE8-E25B-8510-88ED-7E2E392B52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4539B-B726-A4A1-3AD1-74622E108F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459729-D9CC-2FD9-0A16-AF554017E5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BF5879-9252-BD01-A941-CCACB2C00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927EC1-B97C-2B37-AF55-92DCE20B7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5CF293-0429-4912-8058-15BB9C6A410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8688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73D61-63B9-59C4-4EF4-B0E0A2A49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F10DAD-AA8F-5639-D809-EEB8498745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65F959-C631-3AC7-C204-0113DB5C10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E8751B-B892-4655-555B-89D2046245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E4E12D-11DF-D120-7FA8-F8A32BC32E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CFD5106-4760-ABEF-0F0B-017D0FAA8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3A6B084-63FE-57C2-0DD6-03DFF1820E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C4E33D-8411-A2FC-6F65-BA05C9A70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5AEFF6-2E91-40FB-8008-3058CA37CAD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90475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60658-B136-707B-FEC3-C4C6190E2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A0E35D-2A64-9E04-B127-11BAEACCF5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92D1AE-6D4B-019C-71FF-6F817079E0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65D42D-9FD2-6779-247F-320255F63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1EBFFD-F925-4263-89DC-9E43D1AF69B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7886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3A8847-2808-90EA-39F7-D3EFD35B9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4206AF-1E20-5E50-B4FB-7FB80B97D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4224DB-3D7C-CEF1-095E-32BB88DD6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1DB54E-1F36-4387-B32F-1B78DA9F851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0218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1D6D8-1AB4-4A7E-5197-9E9D0BEC5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101E3-1751-69D7-CE47-27383DC36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C34262-932D-9F63-4DA6-ADA68D6568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5917D1-81AB-9CE5-C30A-6AB2005FCA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A7F0A5-612A-C012-0BD6-1912FE2695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565204-6A5E-FC0F-5B80-768F74D28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377169-F69D-4ECE-B2E2-B317CCB264F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4479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D503A-172E-BE5A-D89B-FB7A882BA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AAA13A-2C88-E386-7A37-B37D3AA1336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9F2516-45C3-4537-5902-C7FFB896FC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4AE42C-2855-AC48-093B-4BF0D9FF1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7645A3-6F36-8481-45BD-1BBA3BE3FB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D92F64-07C7-8F51-C372-12C31CC95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170732-A8E3-44EC-835E-95EFF7919D9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1849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82F78-216F-4AF7-2ABE-8E20FE1664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BB38B4-3F50-6898-DEA9-045D5BF660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87F9C-31DF-881D-AE29-F045A22BA0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4FFFD-5ED0-AEE0-3680-245CB06A01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915F95-A051-5B59-E833-065FB704B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C76ADF-6D76-47A0-83B8-79AFFCE9E4A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2778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A7D9035-6081-03AB-E989-C43DDC22D7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2B4628-04E1-C232-93FF-0513B03BDA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CB7AD5-CF74-6BD8-9DAD-EEC2EFBB5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2DDEC3-17F3-4BEB-2813-378D75569B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AC408C-800D-B4E9-4573-B34C54A50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7BA7FA-D450-446B-8FB1-499A6C0D13E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6013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A5AB2738-54C4-880A-1FE5-F5AAA91BE4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7486FDF-2F27-92D7-09E4-B58877CACF6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AD05924D-F877-F6C9-1C31-B617CE22E92E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aseline="0"/>
            </a:lvl1pPr>
          </a:lstStyle>
          <a:p>
            <a:endParaRPr lang="en-GB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208432F2-907C-0554-B51F-25BBEEAED754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aseline="0"/>
            </a:lvl1pPr>
          </a:lstStyle>
          <a:p>
            <a:endParaRPr lang="en-GB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9ED4CD89-73DA-30CE-1C2F-CDF269D50BC3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aseline="0"/>
            </a:lvl1pPr>
          </a:lstStyle>
          <a:p>
            <a:fld id="{A97DAFCC-3C70-4F2F-A34D-3FA44A06C472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oleObject" Target="../embeddings/oleObject6.bin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oleObject" Target="../embeddings/oleObject7.bin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oleObject" Target="../embeddings/oleObject8.bin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oleObject" Target="../embeddings/oleObject9.bin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oleObject" Target="../embeddings/oleObject10.bin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oleObject" Target="../embeddings/oleObject11.bin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oleObject" Target="../embeddings/oleObject12.bin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B6E8B9AA-9105-1074-9553-4D1083B2810E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anchor="ctr"/>
          <a:lstStyle/>
          <a:p>
            <a:r>
              <a:rPr lang="en-AU" altLang="en-US" sz="4400"/>
              <a:t>CORRELATION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B9A3732B-D48B-22F2-7F6F-89FD32C8B43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r>
              <a:rPr lang="en-GB" altLang="en-US" sz="3200"/>
              <a:t>THE DEGREE OF RELATIONSHIP BETWEEN VARIABLES</a:t>
            </a:r>
            <a:r>
              <a:rPr lang="en-AU" altLang="en-US" sz="3200"/>
              <a:t>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819C5A66-7423-57C3-9D90-ED27921956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en-AU" altLang="en-US"/>
              <a:t>CORRELATION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369A5809-1CD2-4066-51C0-26D44EA3AC1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5111750"/>
          </a:xfrm>
        </p:spPr>
        <p:txBody>
          <a:bodyPr/>
          <a:lstStyle/>
          <a:p>
            <a:r>
              <a:rPr lang="en-GB" altLang="en-US"/>
              <a:t>Correlation examines the strength of a connection between two characteristics belonging to the same individual, or event or equipment</a:t>
            </a:r>
          </a:p>
          <a:p>
            <a:r>
              <a:rPr lang="en-GB" altLang="en-US"/>
              <a:t>The concept of correlation </a:t>
            </a:r>
            <a:r>
              <a:rPr lang="en-GB" altLang="en-US" b="1"/>
              <a:t>does not</a:t>
            </a:r>
            <a:r>
              <a:rPr lang="en-GB" altLang="en-US"/>
              <a:t> include the proposition that one thing is the cause and the other the effect</a:t>
            </a:r>
            <a:r>
              <a:rPr lang="en-AU" altLang="en-US"/>
              <a:t> </a:t>
            </a:r>
          </a:p>
          <a:p>
            <a:r>
              <a:rPr lang="en-GB" altLang="en-US"/>
              <a:t>We merely say that two things are systematically connected</a:t>
            </a:r>
          </a:p>
          <a:p>
            <a:endParaRPr lang="en-AU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4DF4C7DE-04BC-589E-7D08-783B36C3C3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en-AU" altLang="en-US" sz="4000"/>
              <a:t>RELATIONSHIPS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A84C9D32-3D51-E652-A4EB-32AB5A0DB3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484313"/>
            <a:ext cx="8229600" cy="51847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/>
              <a:t>Two variables can be positively correlated - an increase in one variable coincides with an increase in another variable, e.g. the more electricity used the higher the power bill.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400"/>
              <a:t> 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A negative correlation - when one variable increases as the other decreases, e.g. as price increases, demand decreases.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400"/>
              <a:t>    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A zero or random correlation - when variations in two variables occur randomly, e.g. number of accountants graduating per year with total annual attendance at national football league matches </a:t>
            </a:r>
            <a:endParaRPr lang="en-AU" altLang="en-US" sz="24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BDF0E342-0351-5B92-1326-2846F2D8A8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altLang="en-US" sz="4000" b="1"/>
              <a:t>THE CORRELATION COEFFICIENT (R)</a:t>
            </a:r>
            <a:endParaRPr lang="en-AU" altLang="en-US" sz="4000" b="1"/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C97DC440-6704-6A57-4903-4FD3E30AA6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700213"/>
            <a:ext cx="8229600" cy="4897437"/>
          </a:xfrm>
        </p:spPr>
        <p:txBody>
          <a:bodyPr/>
          <a:lstStyle/>
          <a:p>
            <a:r>
              <a:rPr lang="en-GB" altLang="en-US"/>
              <a:t>The Correlation is measured by the correlation coefficient which is usually designated as ‘r’. </a:t>
            </a:r>
          </a:p>
          <a:p>
            <a:pPr>
              <a:buFontTx/>
              <a:buNone/>
            </a:pPr>
            <a:endParaRPr lang="en-GB" altLang="en-US"/>
          </a:p>
          <a:p>
            <a:r>
              <a:rPr lang="en-GB" altLang="en-US"/>
              <a:t>Correlations (r) range from +1.00 perfect</a:t>
            </a:r>
          </a:p>
          <a:p>
            <a:pPr>
              <a:buFontTx/>
              <a:buNone/>
            </a:pPr>
            <a:r>
              <a:rPr lang="en-GB" altLang="en-US"/>
              <a:t>   positive to -1.00 perfect inverse with a</a:t>
            </a:r>
          </a:p>
          <a:p>
            <a:pPr>
              <a:buFontTx/>
              <a:buNone/>
            </a:pPr>
            <a:r>
              <a:rPr lang="en-GB" altLang="en-US"/>
              <a:t>   midpoint 0.00 indicating absolute</a:t>
            </a:r>
          </a:p>
          <a:p>
            <a:pPr>
              <a:buFontTx/>
              <a:buNone/>
            </a:pPr>
            <a:r>
              <a:rPr lang="en-GB" altLang="en-US"/>
              <a:t>   randomness</a:t>
            </a:r>
            <a:endParaRPr lang="en-AU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31034225-5BE3-0689-A810-D604217DF9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647700"/>
          </a:xfrm>
        </p:spPr>
        <p:txBody>
          <a:bodyPr/>
          <a:lstStyle/>
          <a:p>
            <a:r>
              <a:rPr lang="en-GB" altLang="en-US" sz="2800"/>
              <a:t>GUIDE TO INTERPRETING CORRELATION SIZE</a:t>
            </a:r>
            <a:r>
              <a:rPr lang="en-AU" altLang="en-US" sz="4000"/>
              <a:t> 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3F12590B-0CB3-6ADB-27A3-40ED6CB468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844675"/>
            <a:ext cx="8229600" cy="5013325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altLang="en-US" sz="2400"/>
              <a:t>0.90 - 1.00   -Very high correlation   - Very strong                  relationship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400"/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400"/>
              <a:t>0.70 - 0.90   -High correlation    -	Substantial relationship 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400"/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400"/>
              <a:t>0.40 - 0.70   -Moderate correlation  -  Moderate relationship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400"/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400"/>
              <a:t>0.20 - 0.40   -Low correlation  -	Weak relationship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400"/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400"/>
              <a:t>0.00 - 0.20   -Slight correlation -	Relationship small and random </a:t>
            </a:r>
            <a:endParaRPr lang="en-AU" altLang="en-US" sz="24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BDFEB1BF-028C-27B0-BF53-E76DB5B187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/>
              <a:t>Perfect Positive Correlation</a:t>
            </a:r>
          </a:p>
        </p:txBody>
      </p:sp>
      <p:sp>
        <p:nvSpPr>
          <p:cNvPr id="30725" name="Rectangle 5">
            <a:extLst>
              <a:ext uri="{FF2B5EF4-FFF2-40B4-BE49-F238E27FC236}">
                <a16:creationId xmlns:a16="http://schemas.microsoft.com/office/drawing/2014/main" id="{EAA86D40-1BD2-5BFE-DB2C-A7F70FAA8B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7287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graphicFrame>
        <p:nvGraphicFramePr>
          <p:cNvPr id="30724" name="Object 4">
            <a:extLst>
              <a:ext uri="{FF2B5EF4-FFF2-40B4-BE49-F238E27FC236}">
                <a16:creationId xmlns:a16="http://schemas.microsoft.com/office/drawing/2014/main" id="{BE998B51-5889-2900-7882-844EC6B1F70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0" y="1484313"/>
          <a:ext cx="7380288" cy="4968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5356800" imgH="4371120" progId="StaticEnhancedMetafile">
                  <p:embed/>
                </p:oleObj>
              </mc:Choice>
              <mc:Fallback>
                <p:oleObj name="Picture" r:id="rId2" imgW="5356800" imgH="4371120" progId="StaticEnhancedMetafil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484313"/>
                        <a:ext cx="7380288" cy="4968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6DD711B9-282B-55E2-B0EE-1FE97AA36A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/>
              <a:t>Perfect Negative Correlation</a:t>
            </a:r>
          </a:p>
        </p:txBody>
      </p:sp>
      <p:sp>
        <p:nvSpPr>
          <p:cNvPr id="35845" name="Rectangle 5">
            <a:extLst>
              <a:ext uri="{FF2B5EF4-FFF2-40B4-BE49-F238E27FC236}">
                <a16:creationId xmlns:a16="http://schemas.microsoft.com/office/drawing/2014/main" id="{19CAEC0E-C169-00CE-7001-15F09B0CE5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7430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graphicFrame>
        <p:nvGraphicFramePr>
          <p:cNvPr id="35844" name="Object 4">
            <a:extLst>
              <a:ext uri="{FF2B5EF4-FFF2-40B4-BE49-F238E27FC236}">
                <a16:creationId xmlns:a16="http://schemas.microsoft.com/office/drawing/2014/main" id="{D8920C58-D38F-D07C-D23C-7B8B15E1394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79388" y="1484313"/>
          <a:ext cx="7488237" cy="5113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5356800" imgH="4371120" progId="StaticEnhancedMetafile">
                  <p:embed/>
                </p:oleObj>
              </mc:Choice>
              <mc:Fallback>
                <p:oleObj name="Picture" r:id="rId2" imgW="5356800" imgH="4371120" progId="StaticEnhancedMetafil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388" y="1484313"/>
                        <a:ext cx="7488237" cy="51133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8F3DDD29-8AF1-6AAC-990C-080EABA8DD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/>
              <a:t>High Positive Correlation</a:t>
            </a:r>
          </a:p>
        </p:txBody>
      </p:sp>
      <p:sp>
        <p:nvSpPr>
          <p:cNvPr id="34821" name="Rectangle 5">
            <a:extLst>
              <a:ext uri="{FF2B5EF4-FFF2-40B4-BE49-F238E27FC236}">
                <a16:creationId xmlns:a16="http://schemas.microsoft.com/office/drawing/2014/main" id="{4A5F6B38-4673-3D23-CC79-3A708E7C90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7097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graphicFrame>
        <p:nvGraphicFramePr>
          <p:cNvPr id="34820" name="Object 4">
            <a:extLst>
              <a:ext uri="{FF2B5EF4-FFF2-40B4-BE49-F238E27FC236}">
                <a16:creationId xmlns:a16="http://schemas.microsoft.com/office/drawing/2014/main" id="{9219B459-C329-95C5-0B35-96B906653D21}"/>
              </a:ext>
            </a:extLst>
          </p:cNvPr>
          <p:cNvGraphicFramePr>
            <a:graphicFrameLocks noChangeAspect="1"/>
          </p:cNvGraphicFramePr>
          <p:nvPr/>
        </p:nvGraphicFramePr>
        <p:xfrm>
          <a:off x="0" y="1412875"/>
          <a:ext cx="7524750" cy="4895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5356800" imgH="4371120" progId="StaticEnhancedMetafile">
                  <p:embed/>
                </p:oleObj>
              </mc:Choice>
              <mc:Fallback>
                <p:oleObj name="Picture" r:id="rId2" imgW="5356800" imgH="4371120" progId="StaticEnhancedMetafil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412875"/>
                        <a:ext cx="7524750" cy="4895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6C14BCEE-F62D-0180-DDFA-34557F10E2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/>
              <a:t>Moderate Negative Correlation</a:t>
            </a:r>
          </a:p>
        </p:txBody>
      </p:sp>
      <p:sp>
        <p:nvSpPr>
          <p:cNvPr id="33797" name="Rectangle 5">
            <a:extLst>
              <a:ext uri="{FF2B5EF4-FFF2-40B4-BE49-F238E27FC236}">
                <a16:creationId xmlns:a16="http://schemas.microsoft.com/office/drawing/2014/main" id="{A03460B1-EDF9-AD94-0A48-767FA50789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5763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graphicFrame>
        <p:nvGraphicFramePr>
          <p:cNvPr id="33796" name="Object 4">
            <a:extLst>
              <a:ext uri="{FF2B5EF4-FFF2-40B4-BE49-F238E27FC236}">
                <a16:creationId xmlns:a16="http://schemas.microsoft.com/office/drawing/2014/main" id="{872BA6D5-F6D0-85D4-107F-6BE3016BCE3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0" y="1268413"/>
          <a:ext cx="8027988" cy="5329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5356800" imgH="4371120" progId="StaticEnhancedMetafile">
                  <p:embed/>
                </p:oleObj>
              </mc:Choice>
              <mc:Fallback>
                <p:oleObj name="Picture" r:id="rId2" imgW="5356800" imgH="4371120" progId="StaticEnhancedMetafil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268413"/>
                        <a:ext cx="8027988" cy="53292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F5CF13E0-70AE-A807-619E-0747BA5DDE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/>
              <a:t>Random Correlation</a:t>
            </a:r>
          </a:p>
        </p:txBody>
      </p:sp>
      <p:sp>
        <p:nvSpPr>
          <p:cNvPr id="31749" name="Rectangle 5">
            <a:extLst>
              <a:ext uri="{FF2B5EF4-FFF2-40B4-BE49-F238E27FC236}">
                <a16:creationId xmlns:a16="http://schemas.microsoft.com/office/drawing/2014/main" id="{9B43FD97-960E-E9B1-1402-65AD2E0CA9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5763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graphicFrame>
        <p:nvGraphicFramePr>
          <p:cNvPr id="31748" name="Object 4">
            <a:extLst>
              <a:ext uri="{FF2B5EF4-FFF2-40B4-BE49-F238E27FC236}">
                <a16:creationId xmlns:a16="http://schemas.microsoft.com/office/drawing/2014/main" id="{ECA55062-AFFE-B8C0-A540-0DA30510971C}"/>
              </a:ext>
            </a:extLst>
          </p:cNvPr>
          <p:cNvGraphicFramePr>
            <a:graphicFrameLocks noChangeAspect="1"/>
          </p:cNvGraphicFramePr>
          <p:nvPr/>
        </p:nvGraphicFramePr>
        <p:xfrm>
          <a:off x="0" y="1576388"/>
          <a:ext cx="7380288" cy="4794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5356800" imgH="4371120" progId="StaticEnhancedMetafile">
                  <p:embed/>
                </p:oleObj>
              </mc:Choice>
              <mc:Fallback>
                <p:oleObj name="Picture" r:id="rId2" imgW="5356800" imgH="4371120" progId="StaticEnhancedMetafil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576388"/>
                        <a:ext cx="7380288" cy="47942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FD7F642C-FDCE-BF5E-7A07-85ACB72A49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/>
              <a:t>DIRECTION AND STRENGTH OF CORRELATION COEFFICIENTS</a:t>
            </a:r>
            <a:endParaRPr lang="en-AU" altLang="en-US" sz="3600"/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A5FB74E4-20F8-6C68-E63A-6EAC43CCD9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844675"/>
            <a:ext cx="8229600" cy="4392613"/>
          </a:xfrm>
        </p:spPr>
        <p:txBody>
          <a:bodyPr/>
          <a:lstStyle/>
          <a:p>
            <a:endParaRPr lang="en-GB" altLang="en-US"/>
          </a:p>
          <a:p>
            <a:r>
              <a:rPr lang="en-GB" altLang="en-US"/>
              <a:t>The direction of relationship is indicated by the mathematical sign + or –</a:t>
            </a:r>
          </a:p>
          <a:p>
            <a:pPr>
              <a:buFontTx/>
              <a:buNone/>
            </a:pPr>
            <a:r>
              <a:rPr lang="en-GB" altLang="en-US"/>
              <a:t> </a:t>
            </a:r>
          </a:p>
          <a:p>
            <a:r>
              <a:rPr lang="en-GB" altLang="en-US"/>
              <a:t>The strength of relationship is represented by the absolute size of the coefficient - how close it is to +1.00 or -1.00.  </a:t>
            </a:r>
            <a:endParaRPr lang="en-AU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1" name="Rectangle 3">
            <a:extLst>
              <a:ext uri="{FF2B5EF4-FFF2-40B4-BE49-F238E27FC236}">
                <a16:creationId xmlns:a16="http://schemas.microsoft.com/office/drawing/2014/main" id="{57C2F03A-882A-595F-0213-E23DA54AB0C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88913"/>
            <a:ext cx="8229600" cy="6408737"/>
          </a:xfrm>
        </p:spPr>
        <p:txBody>
          <a:bodyPr/>
          <a:lstStyle/>
          <a:p>
            <a:pPr algn="ctr">
              <a:lnSpc>
                <a:spcPct val="80000"/>
              </a:lnSpc>
              <a:buFontTx/>
              <a:buNone/>
            </a:pPr>
            <a:r>
              <a:rPr lang="en-GB" altLang="en-US" sz="4000"/>
              <a:t>CORRELATION TESTS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/>
              <a:t> 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/>
              <a:t>   There are many correlation tests designed for particular conditions such as whether data is  ordinal or interval or combinations of the two. The major ones are:</a:t>
            </a:r>
          </a:p>
          <a:p>
            <a:pPr>
              <a:lnSpc>
                <a:spcPct val="80000"/>
              </a:lnSpc>
            </a:pPr>
            <a:r>
              <a:rPr lang="en-GB" altLang="en-US" sz="4000"/>
              <a:t>Parametric Tests of Correlation</a:t>
            </a:r>
          </a:p>
          <a:p>
            <a:pPr lvl="1">
              <a:lnSpc>
                <a:spcPct val="80000"/>
              </a:lnSpc>
            </a:pPr>
            <a:r>
              <a:rPr lang="en-GB" altLang="en-US"/>
              <a:t>Pearson Product Moment Correlation or ‘r’</a:t>
            </a:r>
          </a:p>
          <a:p>
            <a:pPr lvl="1">
              <a:lnSpc>
                <a:spcPct val="80000"/>
              </a:lnSpc>
            </a:pPr>
            <a:r>
              <a:rPr lang="en-GB" altLang="en-US"/>
              <a:t>Used with scale data</a:t>
            </a:r>
          </a:p>
          <a:p>
            <a:pPr>
              <a:lnSpc>
                <a:spcPct val="80000"/>
              </a:lnSpc>
            </a:pPr>
            <a:r>
              <a:rPr lang="en-GB" altLang="en-US" sz="3600"/>
              <a:t>Non-Parametric Test of Correlation:</a:t>
            </a:r>
          </a:p>
          <a:p>
            <a:pPr lvl="1">
              <a:lnSpc>
                <a:spcPct val="80000"/>
              </a:lnSpc>
            </a:pPr>
            <a:r>
              <a:rPr lang="en-GB" altLang="en-US"/>
              <a:t>Rank Order Correlation (Spearman's Rho)</a:t>
            </a:r>
            <a:r>
              <a:rPr lang="en-AU" altLang="en-US"/>
              <a:t> </a:t>
            </a:r>
          </a:p>
          <a:p>
            <a:pPr lvl="1">
              <a:lnSpc>
                <a:spcPct val="80000"/>
              </a:lnSpc>
            </a:pPr>
            <a:r>
              <a:rPr lang="en-GB" altLang="en-US"/>
              <a:t>Cramer’s V,  Kendall’s tau and phi, biserial correlation, tetrachoric correlation</a:t>
            </a:r>
            <a:endParaRPr lang="en-AU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F4F6B38E-03C2-A931-BA43-32726725B1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r>
              <a:rPr lang="en-GB" altLang="en-US" sz="4000" b="1"/>
              <a:t>ASSUMPTIONS OF CORRELATIONAL ANALYSIS</a:t>
            </a:r>
            <a:endParaRPr lang="en-AU" altLang="en-US" sz="4000"/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D8F06523-BE9B-098B-8965-3F3DA02E5B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229600" cy="5300662"/>
          </a:xfrm>
        </p:spPr>
        <p:txBody>
          <a:bodyPr/>
          <a:lstStyle/>
          <a:p>
            <a:pPr marL="533400" indent="-533400">
              <a:lnSpc>
                <a:spcPct val="90000"/>
              </a:lnSpc>
              <a:buFontTx/>
              <a:buAutoNum type="arabicPeriod"/>
            </a:pPr>
            <a:r>
              <a:rPr lang="en-GB" altLang="en-US" sz="2800"/>
              <a:t>Data must come from related pairs: if you have a score on X there must also be a score on Y from the same person/equipment/event</a:t>
            </a:r>
          </a:p>
          <a:p>
            <a:pPr marL="533400" indent="-533400">
              <a:lnSpc>
                <a:spcPct val="90000"/>
              </a:lnSpc>
              <a:buFontTx/>
              <a:buAutoNum type="arabicPeriod"/>
            </a:pPr>
            <a:r>
              <a:rPr lang="en-GB" altLang="en-US" sz="2800"/>
              <a:t>The measurement must be interval or ratio (scale data on SPSS) or ordinal</a:t>
            </a:r>
          </a:p>
          <a:p>
            <a:pPr marL="533400" indent="-533400">
              <a:lnSpc>
                <a:spcPct val="90000"/>
              </a:lnSpc>
              <a:buFontTx/>
              <a:buAutoNum type="arabicPeriod"/>
            </a:pPr>
            <a:r>
              <a:rPr lang="en-GB" altLang="en-US" sz="2800"/>
              <a:t>Each set of scores should be approximately normal</a:t>
            </a:r>
          </a:p>
          <a:p>
            <a:pPr marL="533400" indent="-533400">
              <a:lnSpc>
                <a:spcPct val="90000"/>
              </a:lnSpc>
              <a:buFontTx/>
              <a:buAutoNum type="arabicPeriod"/>
            </a:pPr>
            <a:r>
              <a:rPr lang="en-GB" altLang="en-US" sz="2800"/>
              <a:t>The relationship between the two sets of scores should be linear or approximately so</a:t>
            </a:r>
          </a:p>
          <a:p>
            <a:pPr marL="533400" indent="-533400">
              <a:lnSpc>
                <a:spcPct val="90000"/>
              </a:lnSpc>
              <a:buFontTx/>
              <a:buAutoNum type="arabicPeriod"/>
            </a:pPr>
            <a:r>
              <a:rPr lang="en-GB" altLang="en-US" sz="2800"/>
              <a:t>The variability of scores for one variable should be roughly similar at all values of the other variable (homoscedasticity)</a:t>
            </a:r>
            <a:endParaRPr lang="en-AU" altLang="en-US" sz="28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>
            <a:extLst>
              <a:ext uri="{FF2B5EF4-FFF2-40B4-BE49-F238E27FC236}">
                <a16:creationId xmlns:a16="http://schemas.microsoft.com/office/drawing/2014/main" id="{E0273FB0-C44E-AB53-EE4B-6B7D906CF76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922338"/>
          </a:xfrm>
        </p:spPr>
        <p:txBody>
          <a:bodyPr/>
          <a:lstStyle/>
          <a:p>
            <a:r>
              <a:rPr lang="en-GB" altLang="en-US" sz="4000" b="1"/>
              <a:t>CALCULATING PEARSON'S ‘r’</a:t>
            </a:r>
            <a:endParaRPr lang="en-US" altLang="en-US" sz="4000" b="1"/>
          </a:p>
        </p:txBody>
      </p:sp>
      <p:sp>
        <p:nvSpPr>
          <p:cNvPr id="67587" name="Rectangle 3">
            <a:extLst>
              <a:ext uri="{FF2B5EF4-FFF2-40B4-BE49-F238E27FC236}">
                <a16:creationId xmlns:a16="http://schemas.microsoft.com/office/drawing/2014/main" id="{405731B7-ADE5-440F-4EED-BF1C8FFFDB1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981075"/>
            <a:ext cx="8229600" cy="5876925"/>
          </a:xfrm>
        </p:spPr>
        <p:txBody>
          <a:bodyPr/>
          <a:lstStyle/>
          <a:p>
            <a:pPr marL="457200" indent="-457200">
              <a:lnSpc>
                <a:spcPct val="80000"/>
              </a:lnSpc>
              <a:buFontTx/>
              <a:buNone/>
            </a:pPr>
            <a:endParaRPr lang="en-GB" altLang="en-US" sz="2000"/>
          </a:p>
          <a:p>
            <a:pPr marL="457200" indent="-457200">
              <a:lnSpc>
                <a:spcPct val="80000"/>
              </a:lnSpc>
              <a:buFontTx/>
              <a:buNone/>
            </a:pPr>
            <a:r>
              <a:rPr lang="en-GB" altLang="en-US" sz="2000"/>
              <a:t>      </a:t>
            </a:r>
            <a:r>
              <a:rPr lang="en-GB" altLang="en-US" sz="2400"/>
              <a:t>We shall test whether there are significant relationships between  </a:t>
            </a:r>
          </a:p>
          <a:p>
            <a:pPr marL="457200" indent="-457200">
              <a:lnSpc>
                <a:spcPct val="80000"/>
              </a:lnSpc>
              <a:buFontTx/>
              <a:buAutoNum type="arabicPeriod"/>
            </a:pPr>
            <a:r>
              <a:rPr lang="en-GB" altLang="en-US" sz="2400"/>
              <a:t>starting salary and current salary,  </a:t>
            </a:r>
          </a:p>
          <a:p>
            <a:pPr marL="457200" indent="-457200">
              <a:lnSpc>
                <a:spcPct val="80000"/>
              </a:lnSpc>
              <a:buFontTx/>
              <a:buAutoNum type="arabicPeriod"/>
            </a:pPr>
            <a:r>
              <a:rPr lang="en-GB" altLang="en-US" sz="2400"/>
              <a:t>current salary and age, and  </a:t>
            </a:r>
          </a:p>
          <a:p>
            <a:pPr marL="457200" indent="-457200">
              <a:lnSpc>
                <a:spcPct val="80000"/>
              </a:lnSpc>
              <a:buFontTx/>
              <a:buAutoNum type="arabicPeriod"/>
            </a:pPr>
            <a:r>
              <a:rPr lang="en-GB" altLang="en-US" sz="2400"/>
              <a:t>age and number of days absent.  </a:t>
            </a:r>
          </a:p>
          <a:p>
            <a:pPr marL="457200" indent="-457200">
              <a:lnSpc>
                <a:spcPct val="80000"/>
              </a:lnSpc>
              <a:buFontTx/>
              <a:buNone/>
            </a:pPr>
            <a:endParaRPr lang="en-GB" altLang="en-US" sz="2400"/>
          </a:p>
          <a:p>
            <a:pPr marL="457200" indent="-457200">
              <a:lnSpc>
                <a:spcPct val="90000"/>
              </a:lnSpc>
              <a:buFontTx/>
              <a:buNone/>
            </a:pPr>
            <a:r>
              <a:rPr lang="en-GB" altLang="en-US" sz="2400"/>
              <a:t>     The H</a:t>
            </a:r>
            <a:r>
              <a:rPr lang="en-GB" altLang="en-US" sz="2500" baseline="-25000"/>
              <a:t>o</a:t>
            </a:r>
            <a:r>
              <a:rPr lang="en-GB" altLang="en-US" sz="2400"/>
              <a:t> for each of these three correlation tests is that there is no statistically significant relation between each pair of variables. </a:t>
            </a:r>
          </a:p>
          <a:p>
            <a:pPr marL="457200" indent="-457200">
              <a:lnSpc>
                <a:spcPct val="80000"/>
              </a:lnSpc>
              <a:buFontTx/>
              <a:buNone/>
            </a:pPr>
            <a:r>
              <a:rPr lang="en-GB" altLang="en-US" sz="2400"/>
              <a:t>     </a:t>
            </a:r>
          </a:p>
          <a:p>
            <a:pPr marL="457200" indent="-457200">
              <a:lnSpc>
                <a:spcPct val="80000"/>
              </a:lnSpc>
              <a:buFontTx/>
              <a:buNone/>
            </a:pPr>
            <a:r>
              <a:rPr lang="en-GB" altLang="en-US" sz="2400"/>
              <a:t>     SPSS can carry out a number of correlation tests simultaneously  although as the number increases the output table of inter-correlations becomes quite large and unwieldy on the computer screen as  it provides inter-correlations between every variable entered. </a:t>
            </a:r>
            <a:endParaRPr lang="en-US" altLang="en-US" sz="24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>
            <a:extLst>
              <a:ext uri="{FF2B5EF4-FFF2-40B4-BE49-F238E27FC236}">
                <a16:creationId xmlns:a16="http://schemas.microsoft.com/office/drawing/2014/main" id="{9016D0EC-A9DE-0CBE-BD68-447341D44A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/>
              <a:t>PEARSON CORRELATION SPSS</a:t>
            </a:r>
          </a:p>
        </p:txBody>
      </p:sp>
      <p:sp>
        <p:nvSpPr>
          <p:cNvPr id="71683" name="Rectangle 3">
            <a:extLst>
              <a:ext uri="{FF2B5EF4-FFF2-40B4-BE49-F238E27FC236}">
                <a16:creationId xmlns:a16="http://schemas.microsoft.com/office/drawing/2014/main" id="{40E437C0-C2FF-CA5B-7299-7240D4D431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Additionally, you should create a </a:t>
            </a:r>
            <a:r>
              <a:rPr lang="en-GB" altLang="en-US" b="1"/>
              <a:t>scattergraph</a:t>
            </a:r>
            <a:r>
              <a:rPr lang="en-GB" altLang="en-US"/>
              <a:t> to display the relationship visually.  </a:t>
            </a:r>
          </a:p>
          <a:p>
            <a:pPr>
              <a:lnSpc>
                <a:spcPct val="90000"/>
              </a:lnSpc>
            </a:pPr>
            <a:r>
              <a:rPr lang="en-GB" altLang="en-US"/>
              <a:t>It lets you see whether you have a </a:t>
            </a:r>
            <a:r>
              <a:rPr lang="en-GB" altLang="en-US" b="1"/>
              <a:t>linear or nonlinear relationship</a:t>
            </a:r>
            <a:r>
              <a:rPr lang="en-GB" altLang="en-US"/>
              <a:t>. Correlation assumes a linear or closely linear relationship.  </a:t>
            </a:r>
          </a:p>
          <a:p>
            <a:pPr>
              <a:lnSpc>
                <a:spcPct val="90000"/>
              </a:lnSpc>
            </a:pPr>
            <a:r>
              <a:rPr lang="en-GB" altLang="en-US" b="1"/>
              <a:t>If the scattergraph shows a curvilinear shape then you cannot use Pearson</a:t>
            </a:r>
            <a:r>
              <a:rPr lang="en-GB" altLang="en-US"/>
              <a:t>. </a:t>
            </a:r>
            <a:endParaRPr lang="en-US" alt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3" name="Rectangle 3">
            <a:extLst>
              <a:ext uri="{FF2B5EF4-FFF2-40B4-BE49-F238E27FC236}">
                <a16:creationId xmlns:a16="http://schemas.microsoft.com/office/drawing/2014/main" id="{E53140CA-CFAE-35C4-3BA1-E80CED7448F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" y="1066800"/>
            <a:ext cx="8915400" cy="56388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marL="609600" indent="-609600">
              <a:buFontTx/>
              <a:buNone/>
            </a:pPr>
            <a:r>
              <a:rPr lang="en-US" altLang="en-US">
                <a:latin typeface="Tahoma" panose="020B0604030504040204" pitchFamily="34" charset="0"/>
                <a:cs typeface="Times New Roman" panose="02020603050405020304" pitchFamily="18" charset="0"/>
              </a:rPr>
              <a:t> </a:t>
            </a:r>
          </a:p>
          <a:p>
            <a:pPr marL="609600" indent="-609600">
              <a:buFontTx/>
              <a:buNone/>
            </a:pPr>
            <a:endParaRPr lang="en-US" altLang="en-US"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1444" name="Rectangle 4">
            <a:extLst>
              <a:ext uri="{FF2B5EF4-FFF2-40B4-BE49-F238E27FC236}">
                <a16:creationId xmlns:a16="http://schemas.microsoft.com/office/drawing/2014/main" id="{CAB74994-98FD-A7DE-8407-39F751B56E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52513"/>
            <a:ext cx="9144000" cy="140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lnSpc>
                <a:spcPct val="90000"/>
              </a:lnSpc>
              <a:spcBef>
                <a:spcPct val="20000"/>
              </a:spcBef>
            </a:pPr>
            <a:r>
              <a:rPr lang="en-US" altLang="en-US" sz="2400" baseline="0">
                <a:latin typeface="Tahoma" panose="020B0604030504040204" pitchFamily="34" charset="0"/>
                <a:cs typeface="Times New Roman" panose="02020603050405020304" pitchFamily="18" charset="0"/>
              </a:rPr>
              <a:t>Each point on the scatterplot represents the intersection for a pair of data. The  Y axis represents values of the dependent variable (annual current salary) and the X axis the independent (annual starting salary). Approximate linearity is demonstrated</a:t>
            </a:r>
          </a:p>
        </p:txBody>
      </p:sp>
      <p:sp>
        <p:nvSpPr>
          <p:cNvPr id="61446" name="Rectangle 6">
            <a:extLst>
              <a:ext uri="{FF2B5EF4-FFF2-40B4-BE49-F238E27FC236}">
                <a16:creationId xmlns:a16="http://schemas.microsoft.com/office/drawing/2014/main" id="{B7B87A93-AE09-2F0B-B07A-779A6865323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88913"/>
            <a:ext cx="8229600" cy="719137"/>
          </a:xfrm>
        </p:spPr>
        <p:txBody>
          <a:bodyPr/>
          <a:lstStyle/>
          <a:p>
            <a:r>
              <a:rPr lang="en-US" altLang="en-US" sz="4000"/>
              <a:t>Scatterplot using SPSS</a:t>
            </a:r>
          </a:p>
        </p:txBody>
      </p:sp>
      <p:sp>
        <p:nvSpPr>
          <p:cNvPr id="61448" name="Rectangle 8">
            <a:extLst>
              <a:ext uri="{FF2B5EF4-FFF2-40B4-BE49-F238E27FC236}">
                <a16:creationId xmlns:a16="http://schemas.microsoft.com/office/drawing/2014/main" id="{FF931DC4-DC58-AF89-D56D-7F9607D6FA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9478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graphicFrame>
        <p:nvGraphicFramePr>
          <p:cNvPr id="61447" name="Object 7">
            <a:extLst>
              <a:ext uri="{FF2B5EF4-FFF2-40B4-BE49-F238E27FC236}">
                <a16:creationId xmlns:a16="http://schemas.microsoft.com/office/drawing/2014/main" id="{ED80D1FF-8DBF-2CF9-53BC-EBBA6CB8F00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50825" y="2492375"/>
          <a:ext cx="8208963" cy="4365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4535424" imgH="3700882" progId="StaticEnhancedMetafile">
                  <p:embed/>
                </p:oleObj>
              </mc:Choice>
              <mc:Fallback>
                <p:oleObj name="Picture" r:id="rId2" imgW="4535424" imgH="3700882" progId="StaticEnhancedMetafile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0825" y="2492375"/>
                        <a:ext cx="8208963" cy="4365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C6DDC6BF-7377-FDA1-E63D-37CC9E7908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Example of a Curvi-linear</a:t>
            </a:r>
            <a:r>
              <a:rPr lang="en-AU" altLang="en-US" sz="4000"/>
              <a:t> Relationship</a:t>
            </a:r>
          </a:p>
        </p:txBody>
      </p:sp>
      <p:grpSp>
        <p:nvGrpSpPr>
          <p:cNvPr id="37892" name="Group 4">
            <a:extLst>
              <a:ext uri="{FF2B5EF4-FFF2-40B4-BE49-F238E27FC236}">
                <a16:creationId xmlns:a16="http://schemas.microsoft.com/office/drawing/2014/main" id="{67BF73F5-2F58-06BD-BD77-87D50043672E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611188" y="1268413"/>
            <a:ext cx="8208962" cy="5092700"/>
            <a:chOff x="3571" y="1601"/>
            <a:chExt cx="7200" cy="4320"/>
          </a:xfrm>
        </p:grpSpPr>
        <p:sp>
          <p:nvSpPr>
            <p:cNvPr id="37893" name="AutoShape 5">
              <a:extLst>
                <a:ext uri="{FF2B5EF4-FFF2-40B4-BE49-F238E27FC236}">
                  <a16:creationId xmlns:a16="http://schemas.microsoft.com/office/drawing/2014/main" id="{67564678-E8AC-EF0D-D1B7-8E78599E5DC9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71" y="1601"/>
              <a:ext cx="7200" cy="4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894" name="AutoShape 6">
              <a:extLst>
                <a:ext uri="{FF2B5EF4-FFF2-40B4-BE49-F238E27FC236}">
                  <a16:creationId xmlns:a16="http://schemas.microsoft.com/office/drawing/2014/main" id="{17A3A14B-9DA5-C8EC-17BD-C36C1893752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197" y="2022"/>
              <a:ext cx="0" cy="3161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895" name="AutoShape 7">
              <a:extLst>
                <a:ext uri="{FF2B5EF4-FFF2-40B4-BE49-F238E27FC236}">
                  <a16:creationId xmlns:a16="http://schemas.microsoft.com/office/drawing/2014/main" id="{9327D8D1-6DA7-91DC-E08E-86CDBDCF611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197" y="5183"/>
              <a:ext cx="4904" cy="1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896" name="Freeform 8">
              <a:extLst>
                <a:ext uri="{FF2B5EF4-FFF2-40B4-BE49-F238E27FC236}">
                  <a16:creationId xmlns:a16="http://schemas.microsoft.com/office/drawing/2014/main" id="{024D1F53-485B-674C-689F-C1F770732745}"/>
                </a:ext>
              </a:extLst>
            </p:cNvPr>
            <p:cNvSpPr>
              <a:spLocks/>
            </p:cNvSpPr>
            <p:nvPr/>
          </p:nvSpPr>
          <p:spPr bwMode="auto">
            <a:xfrm>
              <a:off x="4197" y="2128"/>
              <a:ext cx="4904" cy="3055"/>
            </a:xfrm>
            <a:custGeom>
              <a:avLst/>
              <a:gdLst>
                <a:gd name="T0" fmla="*/ 0 w 5640"/>
                <a:gd name="T1" fmla="*/ 1560 h 1560"/>
                <a:gd name="T2" fmla="*/ 2880 w 5640"/>
                <a:gd name="T3" fmla="*/ 0 h 1560"/>
                <a:gd name="T4" fmla="*/ 5640 w 5640"/>
                <a:gd name="T5" fmla="*/ 1560 h 15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640" h="1560">
                  <a:moveTo>
                    <a:pt x="0" y="1560"/>
                  </a:moveTo>
                  <a:cubicBezTo>
                    <a:pt x="970" y="780"/>
                    <a:pt x="1940" y="0"/>
                    <a:pt x="2880" y="0"/>
                  </a:cubicBezTo>
                  <a:cubicBezTo>
                    <a:pt x="3820" y="0"/>
                    <a:pt x="4730" y="780"/>
                    <a:pt x="5640" y="1560"/>
                  </a:cubicBezTo>
                </a:path>
              </a:pathLst>
            </a:cu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897" name="Text Box 9">
              <a:extLst>
                <a:ext uri="{FF2B5EF4-FFF2-40B4-BE49-F238E27FC236}">
                  <a16:creationId xmlns:a16="http://schemas.microsoft.com/office/drawing/2014/main" id="{052552AF-8A7B-8533-577B-1F89C31015A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075" y="5289"/>
              <a:ext cx="1357" cy="421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/>
              <a:r>
                <a:rPr lang="en-AU" altLang="zh-CN" sz="1200" baseline="0">
                  <a:latin typeface="Times New Roman" panose="02020603050405020304" pitchFamily="18" charset="0"/>
                  <a:ea typeface="SimSun" panose="02010600030101010101" pitchFamily="2" charset="-122"/>
                </a:rPr>
                <a:t>Stress Levels</a:t>
              </a:r>
              <a:endParaRPr lang="en-AU" altLang="en-US" baseline="0"/>
            </a:p>
          </p:txBody>
        </p:sp>
        <p:sp>
          <p:nvSpPr>
            <p:cNvPr id="37898" name="Text Box 10">
              <a:extLst>
                <a:ext uri="{FF2B5EF4-FFF2-40B4-BE49-F238E27FC236}">
                  <a16:creationId xmlns:a16="http://schemas.microsoft.com/office/drawing/2014/main" id="{37E25318-F6DD-9623-AB0D-ACBA54915DE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10" y="5394"/>
              <a:ext cx="731" cy="31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/>
              <a:r>
                <a:rPr lang="en-AU" altLang="zh-CN" sz="1200" baseline="0">
                  <a:latin typeface="Times New Roman" panose="02020603050405020304" pitchFamily="18" charset="0"/>
                  <a:ea typeface="SimSun" panose="02010600030101010101" pitchFamily="2" charset="-122"/>
                </a:rPr>
                <a:t>Low</a:t>
              </a:r>
              <a:endParaRPr lang="en-AU" altLang="en-US" baseline="0"/>
            </a:p>
          </p:txBody>
        </p:sp>
        <p:sp>
          <p:nvSpPr>
            <p:cNvPr id="37899" name="Text Box 11">
              <a:extLst>
                <a:ext uri="{FF2B5EF4-FFF2-40B4-BE49-F238E27FC236}">
                  <a16:creationId xmlns:a16="http://schemas.microsoft.com/office/drawing/2014/main" id="{936600A6-8410-7764-3BD5-2D6BED79690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162" y="5394"/>
              <a:ext cx="732" cy="31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/>
              <a:r>
                <a:rPr lang="en-AU" altLang="zh-CN" sz="1200" baseline="0">
                  <a:latin typeface="Times New Roman" panose="02020603050405020304" pitchFamily="18" charset="0"/>
                  <a:ea typeface="SimSun" panose="02010600030101010101" pitchFamily="2" charset="-122"/>
                </a:rPr>
                <a:t>High</a:t>
              </a:r>
              <a:endParaRPr lang="en-AU" altLang="en-US" baseline="0"/>
            </a:p>
          </p:txBody>
        </p:sp>
        <p:sp>
          <p:nvSpPr>
            <p:cNvPr id="37900" name="Text Box 12">
              <a:extLst>
                <a:ext uri="{FF2B5EF4-FFF2-40B4-BE49-F238E27FC236}">
                  <a16:creationId xmlns:a16="http://schemas.microsoft.com/office/drawing/2014/main" id="{DCBF6C50-71E9-5FA3-F7DA-1080B275ED4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71" y="2865"/>
              <a:ext cx="522" cy="168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/>
              <a:r>
                <a:rPr lang="en-AU" altLang="zh-CN" sz="1200" baseline="0">
                  <a:latin typeface="Times New Roman" panose="02020603050405020304" pitchFamily="18" charset="0"/>
                  <a:ea typeface="SimSun" panose="02010600030101010101" pitchFamily="2" charset="-122"/>
                </a:rPr>
                <a:t>Level of Performance</a:t>
              </a:r>
              <a:endParaRPr lang="en-AU" altLang="en-US" baseline="0"/>
            </a:p>
          </p:txBody>
        </p:sp>
        <p:sp>
          <p:nvSpPr>
            <p:cNvPr id="37901" name="Text Box 13">
              <a:extLst>
                <a:ext uri="{FF2B5EF4-FFF2-40B4-BE49-F238E27FC236}">
                  <a16:creationId xmlns:a16="http://schemas.microsoft.com/office/drawing/2014/main" id="{ABD4D26E-7BF1-1D11-50F3-FD75C989B49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71" y="4657"/>
              <a:ext cx="522" cy="73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/>
              <a:r>
                <a:rPr lang="en-AU" altLang="zh-CN" sz="1200" baseline="0">
                  <a:latin typeface="Times New Roman" panose="02020603050405020304" pitchFamily="18" charset="0"/>
                  <a:ea typeface="SimSun" panose="02010600030101010101" pitchFamily="2" charset="-122"/>
                </a:rPr>
                <a:t>Low</a:t>
              </a:r>
              <a:endParaRPr lang="en-AU" altLang="en-US" baseline="0"/>
            </a:p>
          </p:txBody>
        </p:sp>
        <p:sp>
          <p:nvSpPr>
            <p:cNvPr id="37902" name="Text Box 14">
              <a:extLst>
                <a:ext uri="{FF2B5EF4-FFF2-40B4-BE49-F238E27FC236}">
                  <a16:creationId xmlns:a16="http://schemas.microsoft.com/office/drawing/2014/main" id="{419C24EA-0BD9-3ED7-4BDA-082A5EDA08E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71" y="1917"/>
              <a:ext cx="522" cy="739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/>
              <a:r>
                <a:rPr lang="en-AU" altLang="zh-CN" sz="1200" baseline="0">
                  <a:latin typeface="Times New Roman" panose="02020603050405020304" pitchFamily="18" charset="0"/>
                  <a:ea typeface="SimSun" panose="02010600030101010101" pitchFamily="2" charset="-122"/>
                </a:rPr>
                <a:t>High</a:t>
              </a:r>
              <a:endParaRPr lang="en-AU" altLang="en-US" baseline="0"/>
            </a:p>
          </p:txBody>
        </p:sp>
        <p:sp>
          <p:nvSpPr>
            <p:cNvPr id="37903" name="Oval 15">
              <a:extLst>
                <a:ext uri="{FF2B5EF4-FFF2-40B4-BE49-F238E27FC236}">
                  <a16:creationId xmlns:a16="http://schemas.microsoft.com/office/drawing/2014/main" id="{535FB92E-453F-B3FB-AF20-B8D66055D6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684" y="2760"/>
              <a:ext cx="1357" cy="948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r>
                <a:rPr lang="en-AU" altLang="zh-CN" sz="1200" baseline="0">
                  <a:latin typeface="Times New Roman" panose="02020603050405020304" pitchFamily="18" charset="0"/>
                  <a:ea typeface="SimSun" panose="02010600030101010101" pitchFamily="2" charset="-122"/>
                </a:rPr>
                <a:t>Negative correlation area</a:t>
              </a:r>
              <a:endParaRPr lang="en-AU" altLang="en-US" baseline="0"/>
            </a:p>
          </p:txBody>
        </p:sp>
        <p:sp>
          <p:nvSpPr>
            <p:cNvPr id="37904" name="Oval 16">
              <a:extLst>
                <a:ext uri="{FF2B5EF4-FFF2-40B4-BE49-F238E27FC236}">
                  <a16:creationId xmlns:a16="http://schemas.microsoft.com/office/drawing/2014/main" id="{2205F40C-FE46-20BD-57E0-4BECC9DE30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01" y="1917"/>
              <a:ext cx="1357" cy="948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r>
                <a:rPr lang="en-AU" altLang="zh-CN" sz="1200" baseline="0">
                  <a:latin typeface="Times New Roman" panose="02020603050405020304" pitchFamily="18" charset="0"/>
                  <a:ea typeface="SimSun" panose="02010600030101010101" pitchFamily="2" charset="-122"/>
                </a:rPr>
                <a:t>Positive correlation area</a:t>
              </a:r>
              <a:endParaRPr lang="en-AU" altLang="en-US" baseline="0"/>
            </a:p>
          </p:txBody>
        </p:sp>
        <p:sp>
          <p:nvSpPr>
            <p:cNvPr id="37905" name="Line 17">
              <a:extLst>
                <a:ext uri="{FF2B5EF4-FFF2-40B4-BE49-F238E27FC236}">
                  <a16:creationId xmlns:a16="http://schemas.microsoft.com/office/drawing/2014/main" id="{219445F2-9C8C-AE77-865A-09D211FB16B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921" y="2876"/>
              <a:ext cx="0" cy="9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906" name="Line 18">
              <a:extLst>
                <a:ext uri="{FF2B5EF4-FFF2-40B4-BE49-F238E27FC236}">
                  <a16:creationId xmlns:a16="http://schemas.microsoft.com/office/drawing/2014/main" id="{761B3AE1-0C0E-6D23-A687-971B797E8723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8475" y="3603"/>
              <a:ext cx="522" cy="42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4" name="Rectangle 4">
            <a:extLst>
              <a:ext uri="{FF2B5EF4-FFF2-40B4-BE49-F238E27FC236}">
                <a16:creationId xmlns:a16="http://schemas.microsoft.com/office/drawing/2014/main" id="{3E3AD97B-3689-BC08-D9C7-83829E5206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r>
              <a:rPr lang="en-US" altLang="en-US" sz="4000"/>
              <a:t>Output Inter-correlation Table</a:t>
            </a:r>
            <a:br>
              <a:rPr lang="en-US" altLang="en-US" sz="4000"/>
            </a:br>
            <a:r>
              <a:rPr lang="en-US" altLang="en-US" sz="4000"/>
              <a:t>Pearson Correlations</a:t>
            </a:r>
          </a:p>
        </p:txBody>
      </p:sp>
      <p:graphicFrame>
        <p:nvGraphicFramePr>
          <p:cNvPr id="76803" name="Object 3">
            <a:extLst>
              <a:ext uri="{FF2B5EF4-FFF2-40B4-BE49-F238E27FC236}">
                <a16:creationId xmlns:a16="http://schemas.microsoft.com/office/drawing/2014/main" id="{D4C8976F-2003-6710-6E81-4F4531530F89}"/>
              </a:ext>
            </a:extLst>
          </p:cNvPr>
          <p:cNvGraphicFramePr>
            <a:graphicFrameLocks noChangeAspect="1"/>
          </p:cNvGraphicFramePr>
          <p:nvPr>
            <p:ph idx="1"/>
          </p:nvPr>
        </p:nvGraphicFramePr>
        <p:xfrm>
          <a:off x="22225" y="1346200"/>
          <a:ext cx="8820150" cy="5854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665185" imgH="3761038" progId="Word.Document.8">
                  <p:embed/>
                </p:oleObj>
              </mc:Choice>
              <mc:Fallback>
                <p:oleObj name="Document" r:id="rId2" imgW="5665185" imgH="3761038" progId="Word.Document.8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225" y="1346200"/>
                        <a:ext cx="8820150" cy="5854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>
            <a:extLst>
              <a:ext uri="{FF2B5EF4-FFF2-40B4-BE49-F238E27FC236}">
                <a16:creationId xmlns:a16="http://schemas.microsoft.com/office/drawing/2014/main" id="{B8BF97B1-42C0-3CDC-5552-073EAC9367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en-US" altLang="en-US" sz="2800"/>
              <a:t>INTERPRETING PEARSON OUTPUT SPSS</a:t>
            </a:r>
          </a:p>
        </p:txBody>
      </p:sp>
      <p:sp>
        <p:nvSpPr>
          <p:cNvPr id="75779" name="Rectangle 3">
            <a:extLst>
              <a:ext uri="{FF2B5EF4-FFF2-40B4-BE49-F238E27FC236}">
                <a16:creationId xmlns:a16="http://schemas.microsoft.com/office/drawing/2014/main" id="{56BB9B46-5389-D4DF-C239-C89A01C9E2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29600" cy="5516562"/>
          </a:xfrm>
        </p:spPr>
        <p:txBody>
          <a:bodyPr/>
          <a:lstStyle/>
          <a:p>
            <a:pPr marL="609600" indent="-609600">
              <a:lnSpc>
                <a:spcPct val="80000"/>
              </a:lnSpc>
            </a:pPr>
            <a:r>
              <a:rPr lang="en-GB" altLang="en-US" sz="2800"/>
              <a:t>Only a correlation matrix is produced. The diagonal of this matrix (from top left to bottom right) consists of each variable correlated with itself, obviously giving a perfect correlation of 1.   No significance level is quoted for this value.</a:t>
            </a:r>
          </a:p>
          <a:p>
            <a:pPr marL="609600" indent="-609600">
              <a:lnSpc>
                <a:spcPct val="80000"/>
              </a:lnSpc>
              <a:buFontTx/>
              <a:buNone/>
            </a:pPr>
            <a:endParaRPr lang="en-GB" altLang="en-US" sz="2800"/>
          </a:p>
          <a:p>
            <a:pPr marL="609600" indent="-609600">
              <a:lnSpc>
                <a:spcPct val="80000"/>
              </a:lnSpc>
            </a:pPr>
            <a:r>
              <a:rPr lang="en-GB" altLang="en-US" sz="2800"/>
              <a:t>Each result is tabulated twice at the intersections of both variables. The exact significance level is given to three decimal places.</a:t>
            </a:r>
          </a:p>
          <a:p>
            <a:pPr marL="609600" indent="-609600">
              <a:lnSpc>
                <a:spcPct val="80000"/>
              </a:lnSpc>
              <a:buFontTx/>
              <a:buNone/>
            </a:pPr>
            <a:endParaRPr lang="en-GB" altLang="en-US" sz="2800"/>
          </a:p>
          <a:p>
            <a:pPr marL="609600" indent="-609600">
              <a:lnSpc>
                <a:spcPct val="80000"/>
              </a:lnSpc>
            </a:pPr>
            <a:r>
              <a:rPr lang="en-GB" altLang="en-US" sz="2800"/>
              <a:t>Forty pairs of scores were used to obtain the correlation coefficient.</a:t>
            </a:r>
            <a:endParaRPr lang="en-US" altLang="en-US" sz="280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>
            <a:extLst>
              <a:ext uri="{FF2B5EF4-FFF2-40B4-BE49-F238E27FC236}">
                <a16:creationId xmlns:a16="http://schemas.microsoft.com/office/drawing/2014/main" id="{770F3A16-1454-F848-E924-0F6FBC2C04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en-US" altLang="en-US" sz="3200"/>
              <a:t>INTERPRETING PEARSON OUTPUT SPSS</a:t>
            </a:r>
          </a:p>
        </p:txBody>
      </p:sp>
      <p:sp>
        <p:nvSpPr>
          <p:cNvPr id="106499" name="Rectangle 3">
            <a:extLst>
              <a:ext uri="{FF2B5EF4-FFF2-40B4-BE49-F238E27FC236}">
                <a16:creationId xmlns:a16="http://schemas.microsoft.com/office/drawing/2014/main" id="{DBD9B1C9-1B98-F92B-61A2-9752A993545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0688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/>
              <a:t>The correlation between starting and current salary is +0.735; this is significant at the .01 level, i.e high starting salaries are related to high current salaries and low with low </a:t>
            </a:r>
          </a:p>
          <a:p>
            <a:pPr>
              <a:lnSpc>
                <a:spcPct val="90000"/>
              </a:lnSpc>
            </a:pPr>
            <a:r>
              <a:rPr lang="en-GB" altLang="en-US" sz="2800"/>
              <a:t>The correlation between current salary and age is +0.354; this is significant at the .05 level, i.e  a weak relationship between increasing salary and increasing age.</a:t>
            </a:r>
          </a:p>
          <a:p>
            <a:pPr>
              <a:lnSpc>
                <a:spcPct val="90000"/>
              </a:lnSpc>
            </a:pPr>
            <a:r>
              <a:rPr lang="en-GB" altLang="en-US" sz="2800"/>
              <a:t>The correlations between age and absence, and age and  annual starting salary are not significant and both are close to a random relationship, i.e. they are not related at all</a:t>
            </a:r>
          </a:p>
          <a:p>
            <a:pPr>
              <a:lnSpc>
                <a:spcPct val="90000"/>
              </a:lnSpc>
            </a:pPr>
            <a:endParaRPr lang="en-US" altLang="en-US" sz="280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>
            <a:extLst>
              <a:ext uri="{FF2B5EF4-FFF2-40B4-BE49-F238E27FC236}">
                <a16:creationId xmlns:a16="http://schemas.microsoft.com/office/drawing/2014/main" id="{1D0874F9-6C87-7961-8790-051074FF93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en-US" altLang="en-US" sz="2800" b="1"/>
              <a:t>SPEARMAN’S RANK ORDER CORRELATION</a:t>
            </a:r>
          </a:p>
        </p:txBody>
      </p:sp>
      <p:sp>
        <p:nvSpPr>
          <p:cNvPr id="79875" name="Rectangle 3">
            <a:extLst>
              <a:ext uri="{FF2B5EF4-FFF2-40B4-BE49-F238E27FC236}">
                <a16:creationId xmlns:a16="http://schemas.microsoft.com/office/drawing/2014/main" id="{C95386D9-07F3-4EA2-C296-C628302785C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558958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/>
              <a:t>This correlation is typically used when there are only a few cases (or subjects) involved and the data are already ordinal or can be changed into ranks. 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This correlation is usually designated as </a:t>
            </a:r>
            <a:r>
              <a:rPr lang="en-GB" altLang="en-US" sz="2400" i="1"/>
              <a:t>'rho</a:t>
            </a:r>
            <a:r>
              <a:rPr lang="en-GB" altLang="en-US" sz="2400"/>
              <a:t>' to distinguish it from Pearson's ‘r’.  It is based on the differences in ranks between each of the pairs of ranks. E.g. if a subject is ranked first on one measure but only fifth on another the difference (d)  = 1 - 5 = 4.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Rank order correlation follows the same principles as outlined earlier and ranges from +1 to -1.  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While rho is suitable only for ranked (or ordinal) data, interval data can also be used </a:t>
            </a:r>
            <a:r>
              <a:rPr lang="en-GB" altLang="en-US" sz="2400" u="sng"/>
              <a:t>provided it is first ranked</a:t>
            </a:r>
            <a:r>
              <a:rPr lang="en-GB" altLang="en-US" sz="2400"/>
              <a:t>.  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However, rho will always provide a lower estimate of correlation than r because the data is degraded</a:t>
            </a:r>
            <a:r>
              <a:rPr lang="en-US" altLang="en-US" sz="2400"/>
              <a:t> 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4" name="Rectangle 4">
            <a:extLst>
              <a:ext uri="{FF2B5EF4-FFF2-40B4-BE49-F238E27FC236}">
                <a16:creationId xmlns:a16="http://schemas.microsoft.com/office/drawing/2014/main" id="{2380138C-DB51-3562-E25F-7C891A3E42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Spearman’s Rho Printout SPSS</a:t>
            </a:r>
          </a:p>
        </p:txBody>
      </p:sp>
      <p:graphicFrame>
        <p:nvGraphicFramePr>
          <p:cNvPr id="87043" name="Object 3">
            <a:extLst>
              <a:ext uri="{FF2B5EF4-FFF2-40B4-BE49-F238E27FC236}">
                <a16:creationId xmlns:a16="http://schemas.microsoft.com/office/drawing/2014/main" id="{2996D625-C6CB-D92C-B346-F0CC5DFE54A9}"/>
              </a:ext>
            </a:extLst>
          </p:cNvPr>
          <p:cNvGraphicFramePr>
            <a:graphicFrameLocks noChangeAspect="1"/>
          </p:cNvGraphicFramePr>
          <p:nvPr>
            <p:ph idx="1"/>
          </p:nvPr>
        </p:nvGraphicFramePr>
        <p:xfrm>
          <a:off x="179388" y="2060575"/>
          <a:ext cx="8785225" cy="4321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660451" imgH="1997391" progId="Word.Document.8">
                  <p:embed/>
                </p:oleObj>
              </mc:Choice>
              <mc:Fallback>
                <p:oleObj name="Document" r:id="rId2" imgW="5660451" imgH="1997391" progId="Word.Document.8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388" y="2060575"/>
                        <a:ext cx="8785225" cy="4321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>
            <a:extLst>
              <a:ext uri="{FF2B5EF4-FFF2-40B4-BE49-F238E27FC236}">
                <a16:creationId xmlns:a16="http://schemas.microsoft.com/office/drawing/2014/main" id="{1EA9C559-E3F7-6505-11AC-213C17CF45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r>
              <a:rPr lang="en-US" altLang="en-US" sz="2800"/>
              <a:t>INTERPRETATION OF SPEARMAN’S RHO PRINTOUT</a:t>
            </a:r>
          </a:p>
        </p:txBody>
      </p:sp>
      <p:sp>
        <p:nvSpPr>
          <p:cNvPr id="89091" name="Rectangle 3">
            <a:extLst>
              <a:ext uri="{FF2B5EF4-FFF2-40B4-BE49-F238E27FC236}">
                <a16:creationId xmlns:a16="http://schemas.microsoft.com/office/drawing/2014/main" id="{76F2CA9E-CF5B-D92F-4A57-00D744EE307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 marL="609600" indent="-609600">
              <a:lnSpc>
                <a:spcPct val="90000"/>
              </a:lnSpc>
            </a:pPr>
            <a:r>
              <a:rPr lang="en-GB" altLang="en-US"/>
              <a:t>Spearman's rho is printed in a matrix like that for Pearson with 1 in the top right diagonal and the results replicated in the top right to bottom left diagonal.</a:t>
            </a:r>
          </a:p>
          <a:p>
            <a:pPr marL="609600" indent="-609600">
              <a:lnSpc>
                <a:spcPct val="90000"/>
              </a:lnSpc>
            </a:pPr>
            <a:r>
              <a:rPr lang="en-GB" altLang="en-US"/>
              <a:t>Spearman's correlation of  +0.010 between the ranks for current salary and sales performance at period three is close to random and not statistically significant ( p = .953)</a:t>
            </a:r>
          </a:p>
          <a:p>
            <a:pPr marL="609600" indent="-609600">
              <a:lnSpc>
                <a:spcPct val="90000"/>
              </a:lnSpc>
            </a:pPr>
            <a:r>
              <a:rPr lang="en-GB" altLang="en-US"/>
              <a:t>The number of cases on which that correlation was based is 40. </a:t>
            </a:r>
            <a:endParaRPr lang="en-US" alt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7" name="Rectangle 3">
            <a:extLst>
              <a:ext uri="{FF2B5EF4-FFF2-40B4-BE49-F238E27FC236}">
                <a16:creationId xmlns:a16="http://schemas.microsoft.com/office/drawing/2014/main" id="{AB2F4571-3C35-C182-8726-533A853375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" y="1371600"/>
            <a:ext cx="8915400" cy="533400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marL="609600" indent="-609600">
              <a:buFontTx/>
              <a:buNone/>
            </a:pPr>
            <a:r>
              <a:rPr lang="en-US" altLang="en-US">
                <a:latin typeface="Tahoma" panose="020B0604030504040204" pitchFamily="34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62468" name="Rectangle 4">
            <a:extLst>
              <a:ext uri="{FF2B5EF4-FFF2-40B4-BE49-F238E27FC236}">
                <a16:creationId xmlns:a16="http://schemas.microsoft.com/office/drawing/2014/main" id="{5EA9D240-1AAE-D58C-1A24-8C59A184F6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95400"/>
            <a:ext cx="3505200" cy="420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lnSpc>
                <a:spcPct val="90000"/>
              </a:lnSpc>
              <a:spcBef>
                <a:spcPct val="20000"/>
              </a:spcBef>
            </a:pPr>
            <a:endParaRPr lang="en-US" altLang="en-US" sz="2400" baseline="0"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2469" name="Rectangle 5">
            <a:extLst>
              <a:ext uri="{FF2B5EF4-FFF2-40B4-BE49-F238E27FC236}">
                <a16:creationId xmlns:a16="http://schemas.microsoft.com/office/drawing/2014/main" id="{BDC025AE-9960-21F6-DD2A-2E609F8087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196975"/>
            <a:ext cx="8991600" cy="477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endParaRPr lang="en-US" altLang="en-US" sz="2000" baseline="0">
              <a:latin typeface="Tahoma" panose="020B0604030504040204" pitchFamily="34" charset="0"/>
              <a:cs typeface="Times New Roman" panose="02020603050405020304" pitchFamily="18" charset="0"/>
            </a:endParaRPr>
          </a:p>
          <a:p>
            <a:pPr eaLnBrk="0" hangingPunct="0">
              <a:buFontTx/>
              <a:buChar char="•"/>
            </a:pPr>
            <a:r>
              <a:rPr lang="en-US" altLang="en-US" sz="2400" baseline="0">
                <a:cs typeface="Times New Roman" panose="02020603050405020304" pitchFamily="18" charset="0"/>
              </a:rPr>
              <a:t>  The Coefficient of Determination (</a:t>
            </a:r>
            <a:r>
              <a:rPr lang="en-US" altLang="en-US" sz="2400" i="1" baseline="0">
                <a:cs typeface="Times New Roman" panose="02020603050405020304" pitchFamily="18" charset="0"/>
              </a:rPr>
              <a:t>r</a:t>
            </a:r>
            <a:r>
              <a:rPr lang="en-US" altLang="en-US" sz="2400" i="1" baseline="30000">
                <a:cs typeface="Times New Roman" panose="02020603050405020304" pitchFamily="18" charset="0"/>
              </a:rPr>
              <a:t>2</a:t>
            </a:r>
            <a:r>
              <a:rPr lang="en-US" altLang="en-US" sz="2400" baseline="0">
                <a:cs typeface="Times New Roman" panose="02020603050405020304" pitchFamily="18" charset="0"/>
              </a:rPr>
              <a:t>) represents the </a:t>
            </a:r>
            <a:r>
              <a:rPr lang="en-US" altLang="en-US" sz="2400" b="1" baseline="0">
                <a:cs typeface="Times New Roman" panose="02020603050405020304" pitchFamily="18" charset="0"/>
              </a:rPr>
              <a:t>proportion of variation</a:t>
            </a:r>
            <a:r>
              <a:rPr lang="en-US" altLang="en-US" sz="2400" baseline="0">
                <a:cs typeface="Times New Roman" panose="02020603050405020304" pitchFamily="18" charset="0"/>
              </a:rPr>
              <a:t> in one variable which is </a:t>
            </a:r>
            <a:r>
              <a:rPr lang="en-US" altLang="en-US" sz="2400" b="1" baseline="0">
                <a:cs typeface="Times New Roman" panose="02020603050405020304" pitchFamily="18" charset="0"/>
              </a:rPr>
              <a:t>explained </a:t>
            </a:r>
            <a:r>
              <a:rPr lang="en-US" altLang="en-US" sz="2400" baseline="0">
                <a:cs typeface="Times New Roman" panose="02020603050405020304" pitchFamily="18" charset="0"/>
              </a:rPr>
              <a:t>by the other.</a:t>
            </a:r>
          </a:p>
          <a:p>
            <a:pPr eaLnBrk="0" hangingPunct="0">
              <a:buFontTx/>
              <a:buChar char="•"/>
            </a:pPr>
            <a:endParaRPr lang="en-US" altLang="en-US" sz="2400" baseline="0">
              <a:cs typeface="Times New Roman" panose="02020603050405020304" pitchFamily="18" charset="0"/>
            </a:endParaRPr>
          </a:p>
          <a:p>
            <a:pPr eaLnBrk="0" hangingPunct="0">
              <a:buFontTx/>
              <a:buChar char="•"/>
            </a:pPr>
            <a:r>
              <a:rPr lang="en-US" altLang="en-US" sz="2400" i="1" baseline="0">
                <a:cs typeface="Times New Roman" panose="02020603050405020304" pitchFamily="18" charset="0"/>
              </a:rPr>
              <a:t>  r</a:t>
            </a:r>
            <a:r>
              <a:rPr lang="en-US" altLang="en-US" sz="2400" i="1" baseline="30000">
                <a:cs typeface="Times New Roman" panose="02020603050405020304" pitchFamily="18" charset="0"/>
              </a:rPr>
              <a:t>2</a:t>
            </a:r>
            <a:r>
              <a:rPr lang="en-US" altLang="en-US" sz="2400" baseline="0">
                <a:cs typeface="Times New Roman" panose="02020603050405020304" pitchFamily="18" charset="0"/>
              </a:rPr>
              <a:t> is </a:t>
            </a:r>
            <a:r>
              <a:rPr lang="en-US" altLang="en-US" sz="2400" b="1" baseline="0">
                <a:cs typeface="Times New Roman" panose="02020603050405020304" pitchFamily="18" charset="0"/>
              </a:rPr>
              <a:t>always positive </a:t>
            </a:r>
            <a:r>
              <a:rPr lang="en-US" altLang="en-US" sz="2400" baseline="0">
                <a:cs typeface="Times New Roman" panose="02020603050405020304" pitchFamily="18" charset="0"/>
              </a:rPr>
              <a:t>and usually reported as a </a:t>
            </a:r>
            <a:r>
              <a:rPr lang="en-US" altLang="en-US" sz="2400" b="1" baseline="0">
                <a:cs typeface="Times New Roman" panose="02020603050405020304" pitchFamily="18" charset="0"/>
              </a:rPr>
              <a:t>percentage</a:t>
            </a:r>
            <a:r>
              <a:rPr lang="en-US" altLang="en-US" sz="2400" baseline="0">
                <a:cs typeface="Times New Roman" panose="02020603050405020304" pitchFamily="18" charset="0"/>
              </a:rPr>
              <a:t>.</a:t>
            </a:r>
          </a:p>
          <a:p>
            <a:pPr eaLnBrk="0" hangingPunct="0">
              <a:buFontTx/>
              <a:buChar char="•"/>
            </a:pPr>
            <a:endParaRPr lang="en-US" altLang="en-US" sz="2400" baseline="0">
              <a:cs typeface="Times New Roman" panose="02020603050405020304" pitchFamily="18" charset="0"/>
            </a:endParaRPr>
          </a:p>
          <a:p>
            <a:pPr eaLnBrk="0" hangingPunct="0">
              <a:buFontTx/>
              <a:buChar char="•"/>
            </a:pPr>
            <a:r>
              <a:rPr lang="en-US" altLang="en-US" sz="2400" baseline="0">
                <a:cs typeface="Times New Roman" panose="02020603050405020304" pitchFamily="18" charset="0"/>
              </a:rPr>
              <a:t>  It is calculated by squaring the </a:t>
            </a:r>
            <a:r>
              <a:rPr lang="en-US" altLang="en-US" sz="2400" i="1" baseline="0">
                <a:cs typeface="Times New Roman" panose="02020603050405020304" pitchFamily="18" charset="0"/>
              </a:rPr>
              <a:t>r</a:t>
            </a:r>
            <a:r>
              <a:rPr lang="en-US" altLang="en-US" sz="2400" baseline="0">
                <a:cs typeface="Times New Roman" panose="02020603050405020304" pitchFamily="18" charset="0"/>
              </a:rPr>
              <a:t> value.</a:t>
            </a:r>
          </a:p>
          <a:p>
            <a:pPr eaLnBrk="0" hangingPunct="0"/>
            <a:endParaRPr lang="en-US" altLang="en-US" sz="2400" baseline="0">
              <a:cs typeface="Times New Roman" panose="02020603050405020304" pitchFamily="18" charset="0"/>
            </a:endParaRPr>
          </a:p>
          <a:p>
            <a:pPr eaLnBrk="0" hangingPunct="0"/>
            <a:r>
              <a:rPr lang="en-US" altLang="en-US" sz="2400" baseline="0">
                <a:cs typeface="Times New Roman" panose="02020603050405020304" pitchFamily="18" charset="0"/>
              </a:rPr>
              <a:t>e.g. 	</a:t>
            </a:r>
            <a:r>
              <a:rPr lang="en-US" altLang="en-US" sz="2400" i="1" baseline="0">
                <a:cs typeface="Times New Roman" panose="02020603050405020304" pitchFamily="18" charset="0"/>
              </a:rPr>
              <a:t>r</a:t>
            </a:r>
            <a:r>
              <a:rPr lang="en-US" altLang="en-US" sz="2400" i="1" baseline="30000">
                <a:cs typeface="Times New Roman" panose="02020603050405020304" pitchFamily="18" charset="0"/>
              </a:rPr>
              <a:t>2</a:t>
            </a:r>
            <a:r>
              <a:rPr lang="en-US" altLang="en-US" sz="2400" i="1" baseline="0">
                <a:cs typeface="Times New Roman" panose="02020603050405020304" pitchFamily="18" charset="0"/>
              </a:rPr>
              <a:t> 	</a:t>
            </a:r>
            <a:r>
              <a:rPr lang="en-US" altLang="en-US" sz="2400" baseline="0">
                <a:cs typeface="Times New Roman" panose="02020603050405020304" pitchFamily="18" charset="0"/>
              </a:rPr>
              <a:t>=</a:t>
            </a:r>
            <a:r>
              <a:rPr lang="en-US" altLang="en-US" sz="2400" i="1" baseline="0">
                <a:cs typeface="Times New Roman" panose="02020603050405020304" pitchFamily="18" charset="0"/>
              </a:rPr>
              <a:t> </a:t>
            </a:r>
            <a:r>
              <a:rPr lang="en-US" altLang="en-US" sz="2400" baseline="0">
                <a:cs typeface="Times New Roman" panose="02020603050405020304" pitchFamily="18" charset="0"/>
              </a:rPr>
              <a:t>.985</a:t>
            </a:r>
            <a:r>
              <a:rPr lang="en-US" altLang="en-US" sz="2400" baseline="30000">
                <a:cs typeface="Times New Roman" panose="02020603050405020304" pitchFamily="18" charset="0"/>
              </a:rPr>
              <a:t>2</a:t>
            </a:r>
            <a:r>
              <a:rPr lang="en-US" altLang="en-US" sz="2400" baseline="0">
                <a:cs typeface="Times New Roman" panose="02020603050405020304" pitchFamily="18" charset="0"/>
              </a:rPr>
              <a:t> </a:t>
            </a:r>
          </a:p>
          <a:p>
            <a:pPr eaLnBrk="0" hangingPunct="0"/>
            <a:r>
              <a:rPr lang="en-US" altLang="en-US" sz="2400" baseline="0">
                <a:cs typeface="Times New Roman" panose="02020603050405020304" pitchFamily="18" charset="0"/>
              </a:rPr>
              <a:t>		= .970</a:t>
            </a:r>
          </a:p>
          <a:p>
            <a:pPr eaLnBrk="0" hangingPunct="0"/>
            <a:endParaRPr lang="en-US" altLang="en-US" sz="2400" baseline="0">
              <a:cs typeface="Times New Roman" panose="02020603050405020304" pitchFamily="18" charset="0"/>
            </a:endParaRPr>
          </a:p>
          <a:p>
            <a:pPr eaLnBrk="0" hangingPunct="0"/>
            <a:r>
              <a:rPr lang="en-US" altLang="en-US" sz="2400" baseline="0">
                <a:cs typeface="Times New Roman" panose="02020603050405020304" pitchFamily="18" charset="0"/>
              </a:rPr>
              <a:t>Therefore, 97% of  the variance in variable Y is explained by the variance in variable X.</a:t>
            </a:r>
          </a:p>
        </p:txBody>
      </p:sp>
      <p:sp>
        <p:nvSpPr>
          <p:cNvPr id="62470" name="Rectangle 6">
            <a:extLst>
              <a:ext uri="{FF2B5EF4-FFF2-40B4-BE49-F238E27FC236}">
                <a16:creationId xmlns:a16="http://schemas.microsoft.com/office/drawing/2014/main" id="{34A5A72F-B988-89B3-C14C-7C5E600F55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US" altLang="en-US" sz="3600"/>
              <a:t>COEFFICIENT OF DETERMINATION</a:t>
            </a:r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046A3B1E-ED60-2F86-C6D4-EC31736F62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Coefficient of Determination</a:t>
            </a:r>
            <a:endParaRPr lang="en-AU" altLang="en-US" b="1"/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9EE8DF14-3FD6-722F-76F8-A1209DC5426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2981325"/>
          </a:xfrm>
        </p:spPr>
        <p:txBody>
          <a:bodyPr/>
          <a:lstStyle/>
          <a:p>
            <a:pPr>
              <a:buFontTx/>
              <a:buNone/>
            </a:pPr>
            <a:endParaRPr lang="en-AU" altLang="en-US"/>
          </a:p>
          <a:p>
            <a:pPr lvl="1"/>
            <a:r>
              <a:rPr lang="en-GB" altLang="en-US"/>
              <a:t>If the r between variable X and variable Y = 0, then the coefficient of determination = 0   or 0%. None of the factors accounting for variability is common to both variables</a:t>
            </a:r>
            <a:endParaRPr lang="en-AU" altLang="en-US"/>
          </a:p>
        </p:txBody>
      </p:sp>
      <p:grpSp>
        <p:nvGrpSpPr>
          <p:cNvPr id="38916" name="Group 4">
            <a:extLst>
              <a:ext uri="{FF2B5EF4-FFF2-40B4-BE49-F238E27FC236}">
                <a16:creationId xmlns:a16="http://schemas.microsoft.com/office/drawing/2014/main" id="{900BB8B0-599E-DF38-0723-6A7C39DC62E8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2555875" y="4652963"/>
            <a:ext cx="4343400" cy="1943100"/>
            <a:chOff x="2661" y="4369"/>
            <a:chExt cx="5130" cy="2295"/>
          </a:xfrm>
        </p:grpSpPr>
        <p:sp>
          <p:nvSpPr>
            <p:cNvPr id="38917" name="AutoShape 5">
              <a:extLst>
                <a:ext uri="{FF2B5EF4-FFF2-40B4-BE49-F238E27FC236}">
                  <a16:creationId xmlns:a16="http://schemas.microsoft.com/office/drawing/2014/main" id="{B22A0783-E26E-BD39-0132-5337514E3D1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661" y="4369"/>
              <a:ext cx="5130" cy="22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918" name="Oval 6">
              <a:extLst>
                <a:ext uri="{FF2B5EF4-FFF2-40B4-BE49-F238E27FC236}">
                  <a16:creationId xmlns:a16="http://schemas.microsoft.com/office/drawing/2014/main" id="{6F445EDB-E7B9-D59B-150D-A38DF7AA64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21" y="4639"/>
              <a:ext cx="1980" cy="189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algn="ctr"/>
              <a:endParaRPr lang="en-AU" altLang="zh-CN" sz="1400" b="1" baseline="0">
                <a:ea typeface="SimSun" panose="02010600030101010101" pitchFamily="2" charset="-122"/>
              </a:endParaRPr>
            </a:p>
            <a:p>
              <a:pPr algn="ctr"/>
              <a:r>
                <a:rPr lang="en-AU" altLang="zh-CN" sz="1400" b="1" baseline="0">
                  <a:ea typeface="SimSun" panose="02010600030101010101" pitchFamily="2" charset="-122"/>
                </a:rPr>
                <a:t>Total </a:t>
              </a:r>
            </a:p>
            <a:p>
              <a:pPr algn="ctr"/>
              <a:r>
                <a:rPr lang="en-AU" altLang="zh-CN" sz="1400" b="1" baseline="0">
                  <a:ea typeface="SimSun" panose="02010600030101010101" pitchFamily="2" charset="-122"/>
                </a:rPr>
                <a:t>Variance </a:t>
              </a:r>
            </a:p>
            <a:p>
              <a:pPr algn="ctr"/>
              <a:r>
                <a:rPr lang="en-AU" altLang="zh-CN" sz="1400" b="1" baseline="0">
                  <a:ea typeface="SimSun" panose="02010600030101010101" pitchFamily="2" charset="-122"/>
                </a:rPr>
                <a:t>X</a:t>
              </a:r>
              <a:endParaRPr lang="en-AU" altLang="en-US" baseline="0"/>
            </a:p>
          </p:txBody>
        </p:sp>
        <p:sp>
          <p:nvSpPr>
            <p:cNvPr id="38919" name="Oval 7">
              <a:extLst>
                <a:ext uri="{FF2B5EF4-FFF2-40B4-BE49-F238E27FC236}">
                  <a16:creationId xmlns:a16="http://schemas.microsoft.com/office/drawing/2014/main" id="{B8CA4701-DE3E-53A1-5623-4706941EEC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41" y="4639"/>
              <a:ext cx="1980" cy="189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algn="ctr"/>
              <a:endParaRPr lang="en-AU" altLang="zh-CN" sz="1400" b="1" baseline="0">
                <a:ea typeface="SimSun" panose="02010600030101010101" pitchFamily="2" charset="-122"/>
              </a:endParaRPr>
            </a:p>
            <a:p>
              <a:pPr algn="ctr"/>
              <a:r>
                <a:rPr lang="en-AU" altLang="zh-CN" sz="1400" b="1" baseline="0">
                  <a:ea typeface="SimSun" panose="02010600030101010101" pitchFamily="2" charset="-122"/>
                </a:rPr>
                <a:t>Total </a:t>
              </a:r>
            </a:p>
            <a:p>
              <a:pPr algn="ctr"/>
              <a:r>
                <a:rPr lang="en-AU" altLang="zh-CN" sz="1400" b="1" baseline="0">
                  <a:ea typeface="SimSun" panose="02010600030101010101" pitchFamily="2" charset="-122"/>
                </a:rPr>
                <a:t>Variance </a:t>
              </a:r>
            </a:p>
            <a:p>
              <a:pPr algn="ctr"/>
              <a:r>
                <a:rPr lang="en-AU" altLang="zh-CN" sz="1400" b="1" baseline="0">
                  <a:ea typeface="SimSun" panose="02010600030101010101" pitchFamily="2" charset="-122"/>
                </a:rPr>
                <a:t>Y</a:t>
              </a:r>
            </a:p>
            <a:p>
              <a:endParaRPr lang="en-AU" altLang="en-US" baseline="0"/>
            </a:p>
          </p:txBody>
        </p:sp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Rectangle 3">
            <a:extLst>
              <a:ext uri="{FF2B5EF4-FFF2-40B4-BE49-F238E27FC236}">
                <a16:creationId xmlns:a16="http://schemas.microsoft.com/office/drawing/2014/main" id="{22E07E7A-BA4F-935C-61EB-72BDBD77F6F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260350"/>
            <a:ext cx="8229600" cy="3384550"/>
          </a:xfrm>
        </p:spPr>
        <p:txBody>
          <a:bodyPr/>
          <a:lstStyle/>
          <a:p>
            <a:pPr algn="ctr">
              <a:lnSpc>
                <a:spcPct val="80000"/>
              </a:lnSpc>
              <a:buFontTx/>
              <a:buNone/>
            </a:pPr>
            <a:r>
              <a:rPr lang="en-GB" altLang="en-US" sz="2800" b="1"/>
              <a:t>COEFFICIENT OF DETERMINATION</a:t>
            </a:r>
          </a:p>
          <a:p>
            <a:pPr>
              <a:lnSpc>
                <a:spcPct val="80000"/>
              </a:lnSpc>
            </a:pPr>
            <a:endParaRPr lang="en-GB" altLang="en-US" sz="1800"/>
          </a:p>
          <a:p>
            <a:pPr>
              <a:lnSpc>
                <a:spcPct val="80000"/>
              </a:lnSpc>
            </a:pPr>
            <a:endParaRPr lang="en-GB" altLang="en-US" sz="1800"/>
          </a:p>
          <a:p>
            <a:pPr>
              <a:lnSpc>
                <a:spcPct val="90000"/>
              </a:lnSpc>
            </a:pPr>
            <a:r>
              <a:rPr lang="en-GB" altLang="en-US" sz="2400"/>
              <a:t>If the (r) between variable X and variable Y = 0.8, then the coefficient of determination = 0.8</a:t>
            </a:r>
            <a:r>
              <a:rPr lang="en-GB" altLang="en-US" sz="2400" baseline="42000"/>
              <a:t>2</a:t>
            </a:r>
            <a:r>
              <a:rPr lang="en-GB" altLang="en-US" sz="2400"/>
              <a:t>(100) = 0.64(100) or  64%.  Therefore 64% of the factors accounting for variability are common to both variables, or in other words, 64% of the variance in one variable is predictable from the variance in the other</a:t>
            </a:r>
            <a:r>
              <a:rPr lang="en-GB" altLang="en-US" sz="2000"/>
              <a:t>.</a:t>
            </a:r>
            <a:endParaRPr lang="en-AU" altLang="en-US" sz="2000"/>
          </a:p>
        </p:txBody>
      </p:sp>
      <p:grpSp>
        <p:nvGrpSpPr>
          <p:cNvPr id="39940" name="Group 4">
            <a:extLst>
              <a:ext uri="{FF2B5EF4-FFF2-40B4-BE49-F238E27FC236}">
                <a16:creationId xmlns:a16="http://schemas.microsoft.com/office/drawing/2014/main" id="{B45702C6-D78D-F8D0-133F-B30675766A4C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2268538" y="3716338"/>
            <a:ext cx="4608512" cy="2736850"/>
            <a:chOff x="1800" y="10858"/>
            <a:chExt cx="5400" cy="3420"/>
          </a:xfrm>
        </p:grpSpPr>
        <p:sp>
          <p:nvSpPr>
            <p:cNvPr id="39941" name="AutoShape 5">
              <a:extLst>
                <a:ext uri="{FF2B5EF4-FFF2-40B4-BE49-F238E27FC236}">
                  <a16:creationId xmlns:a16="http://schemas.microsoft.com/office/drawing/2014/main" id="{EFC128CF-2E58-8CB6-5A6A-243A0AD7F1F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800" y="10858"/>
              <a:ext cx="5400" cy="3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42" name="Oval 6">
              <a:extLst>
                <a:ext uri="{FF2B5EF4-FFF2-40B4-BE49-F238E27FC236}">
                  <a16:creationId xmlns:a16="http://schemas.microsoft.com/office/drawing/2014/main" id="{BAA9A805-1EA1-E1BE-AA9B-A905152913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20" y="11218"/>
              <a:ext cx="3240" cy="2880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AU" altLang="en-US" baseline="0"/>
            </a:p>
          </p:txBody>
        </p:sp>
        <p:sp>
          <p:nvSpPr>
            <p:cNvPr id="39943" name="Text Box 7">
              <a:extLst>
                <a:ext uri="{FF2B5EF4-FFF2-40B4-BE49-F238E27FC236}">
                  <a16:creationId xmlns:a16="http://schemas.microsoft.com/office/drawing/2014/main" id="{05AC2145-3ADC-5AA1-B0BE-F6E082F80A2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60" y="12118"/>
              <a:ext cx="1320" cy="1080"/>
            </a:xfrm>
            <a:prstGeom prst="rect">
              <a:avLst/>
            </a:prstGeom>
            <a:solidFill>
              <a:srgbClr val="9696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/>
              <a:r>
                <a:rPr lang="en-AU" altLang="zh-CN" sz="1200" b="1" baseline="0">
                  <a:ea typeface="SimSun" panose="02010600030101010101" pitchFamily="2" charset="-122"/>
                </a:rPr>
                <a:t>X Y Shared Variance       </a:t>
              </a:r>
            </a:p>
            <a:p>
              <a:pPr algn="ctr"/>
              <a:r>
                <a:rPr lang="en-AU" altLang="zh-CN" sz="1200" b="1" baseline="0">
                  <a:ea typeface="SimSun" panose="02010600030101010101" pitchFamily="2" charset="-122"/>
                </a:rPr>
                <a:t>  64%</a:t>
              </a:r>
              <a:endParaRPr lang="en-AU" altLang="en-US" baseline="0"/>
            </a:p>
          </p:txBody>
        </p:sp>
        <p:sp>
          <p:nvSpPr>
            <p:cNvPr id="39944" name="Oval 8">
              <a:extLst>
                <a:ext uri="{FF2B5EF4-FFF2-40B4-BE49-F238E27FC236}">
                  <a16:creationId xmlns:a16="http://schemas.microsoft.com/office/drawing/2014/main" id="{5870EB89-8171-9983-AE65-FF160A7372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60" y="11218"/>
              <a:ext cx="3240" cy="2880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945" name="Text Box 9">
              <a:extLst>
                <a:ext uri="{FF2B5EF4-FFF2-40B4-BE49-F238E27FC236}">
                  <a16:creationId xmlns:a16="http://schemas.microsoft.com/office/drawing/2014/main" id="{E8297C3D-6CBE-09DC-9B55-2466C2AB934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000" y="12298"/>
              <a:ext cx="600" cy="72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/>
              <a:r>
                <a:rPr lang="en-AU" altLang="zh-CN" sz="1200" b="1" baseline="0">
                  <a:ea typeface="SimSun" panose="02010600030101010101" pitchFamily="2" charset="-122"/>
                </a:rPr>
                <a:t>Y</a:t>
              </a:r>
              <a:endParaRPr lang="en-AU" altLang="en-US" baseline="0"/>
            </a:p>
          </p:txBody>
        </p:sp>
        <p:sp>
          <p:nvSpPr>
            <p:cNvPr id="39946" name="Text Box 10">
              <a:extLst>
                <a:ext uri="{FF2B5EF4-FFF2-40B4-BE49-F238E27FC236}">
                  <a16:creationId xmlns:a16="http://schemas.microsoft.com/office/drawing/2014/main" id="{D0174A1C-6057-021B-2309-E057241F036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80" y="12298"/>
              <a:ext cx="600" cy="72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/>
              <a:r>
                <a:rPr lang="en-AU" altLang="zh-CN" sz="1200" b="1" baseline="0">
                  <a:ea typeface="SimSun" panose="02010600030101010101" pitchFamily="2" charset="-122"/>
                </a:rPr>
                <a:t>X</a:t>
              </a:r>
              <a:endParaRPr lang="en-AU" altLang="en-US" baseline="0"/>
            </a:p>
          </p:txBody>
        </p:sp>
      </p:grp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7" name="Rectangle 3">
            <a:extLst>
              <a:ext uri="{FF2B5EF4-FFF2-40B4-BE49-F238E27FC236}">
                <a16:creationId xmlns:a16="http://schemas.microsoft.com/office/drawing/2014/main" id="{F5A6D92F-DFB0-74D3-7470-92B728CFAE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620713"/>
            <a:ext cx="8229600" cy="2736850"/>
          </a:xfrm>
        </p:spPr>
        <p:txBody>
          <a:bodyPr/>
          <a:lstStyle/>
          <a:p>
            <a:pPr marL="609600" indent="-609600" algn="ctr">
              <a:lnSpc>
                <a:spcPct val="80000"/>
              </a:lnSpc>
              <a:buFontTx/>
              <a:buNone/>
            </a:pPr>
            <a:r>
              <a:rPr lang="en-GB" altLang="en-US" b="1"/>
              <a:t>COEFFICIENT OF DETERMINATION</a:t>
            </a:r>
          </a:p>
          <a:p>
            <a:pPr marL="609600" indent="-609600">
              <a:lnSpc>
                <a:spcPct val="80000"/>
              </a:lnSpc>
              <a:buFontTx/>
              <a:buNone/>
            </a:pPr>
            <a:endParaRPr lang="en-GB" altLang="en-US" sz="2000"/>
          </a:p>
          <a:p>
            <a:pPr marL="609600" indent="-609600">
              <a:lnSpc>
                <a:spcPct val="80000"/>
              </a:lnSpc>
            </a:pPr>
            <a:r>
              <a:rPr lang="en-GB" altLang="en-US" sz="2800"/>
              <a:t>If the correlation (r) between variable X and variable Y = 1, then the coefficient of determination = 12 = 1 x 100 = 100%.    100% of the factors accounting for variability are common to both variables.</a:t>
            </a:r>
            <a:endParaRPr lang="en-AU" altLang="en-US" sz="2800"/>
          </a:p>
        </p:txBody>
      </p:sp>
      <p:grpSp>
        <p:nvGrpSpPr>
          <p:cNvPr id="41988" name="Group 4">
            <a:extLst>
              <a:ext uri="{FF2B5EF4-FFF2-40B4-BE49-F238E27FC236}">
                <a16:creationId xmlns:a16="http://schemas.microsoft.com/office/drawing/2014/main" id="{F6D99A2F-C8B5-2E14-19B2-AA321C7D5DE8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2627313" y="3284538"/>
            <a:ext cx="3600450" cy="3097212"/>
            <a:chOff x="3111" y="8959"/>
            <a:chExt cx="3330" cy="2970"/>
          </a:xfrm>
        </p:grpSpPr>
        <p:sp>
          <p:nvSpPr>
            <p:cNvPr id="41989" name="AutoShape 5">
              <a:extLst>
                <a:ext uri="{FF2B5EF4-FFF2-40B4-BE49-F238E27FC236}">
                  <a16:creationId xmlns:a16="http://schemas.microsoft.com/office/drawing/2014/main" id="{21D0A8BC-F992-9074-0473-9BABE1FE22D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111" y="8959"/>
              <a:ext cx="3330" cy="29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990" name="Oval 6">
              <a:extLst>
                <a:ext uri="{FF2B5EF4-FFF2-40B4-BE49-F238E27FC236}">
                  <a16:creationId xmlns:a16="http://schemas.microsoft.com/office/drawing/2014/main" id="{D88272A8-6FC6-27C8-D62A-67AA4D06E0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71" y="9229"/>
              <a:ext cx="2520" cy="2430"/>
            </a:xfrm>
            <a:prstGeom prst="ellipse">
              <a:avLst/>
            </a:prstGeom>
            <a:solidFill>
              <a:srgbClr val="808080">
                <a:alpha val="70000"/>
              </a:srgbClr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algn="ctr"/>
              <a:endParaRPr lang="en-AU" altLang="zh-CN" sz="1400" b="1" baseline="0">
                <a:ea typeface="SimSun" panose="02010600030101010101" pitchFamily="2" charset="-122"/>
              </a:endParaRPr>
            </a:p>
            <a:p>
              <a:pPr algn="ctr"/>
              <a:r>
                <a:rPr lang="en-AU" altLang="zh-CN" sz="1400" b="1" baseline="0">
                  <a:ea typeface="SimSun" panose="02010600030101010101" pitchFamily="2" charset="-122"/>
                </a:rPr>
                <a:t>X Y</a:t>
              </a:r>
            </a:p>
            <a:p>
              <a:pPr algn="ctr"/>
              <a:r>
                <a:rPr lang="en-AU" altLang="zh-CN" sz="1400" b="1" baseline="0">
                  <a:ea typeface="SimSun" panose="02010600030101010101" pitchFamily="2" charset="-122"/>
                </a:rPr>
                <a:t>Shared</a:t>
              </a:r>
            </a:p>
            <a:p>
              <a:pPr algn="ctr"/>
              <a:r>
                <a:rPr lang="en-AU" altLang="zh-CN" sz="1400" b="1" baseline="0">
                  <a:ea typeface="SimSun" panose="02010600030101010101" pitchFamily="2" charset="-122"/>
                </a:rPr>
                <a:t>Variance</a:t>
              </a:r>
            </a:p>
            <a:p>
              <a:pPr algn="ctr"/>
              <a:r>
                <a:rPr lang="en-AU" altLang="zh-CN" sz="1400" b="1" baseline="0">
                  <a:ea typeface="SimSun" panose="02010600030101010101" pitchFamily="2" charset="-122"/>
                </a:rPr>
                <a:t>100%</a:t>
              </a:r>
              <a:endParaRPr lang="en-AU" altLang="en-US" baseline="0"/>
            </a:p>
          </p:txBody>
        </p:sp>
      </p:grp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>
            <a:extLst>
              <a:ext uri="{FF2B5EF4-FFF2-40B4-BE49-F238E27FC236}">
                <a16:creationId xmlns:a16="http://schemas.microsoft.com/office/drawing/2014/main" id="{11AF0F8F-9ED6-C20C-87A1-AD1489ECA1F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en-US" altLang="en-US" sz="3600"/>
              <a:t>PROBLEMS IN INTERPRETING A CORRELATION</a:t>
            </a:r>
          </a:p>
        </p:txBody>
      </p:sp>
      <p:sp>
        <p:nvSpPr>
          <p:cNvPr id="90115" name="Rectangle 3">
            <a:extLst>
              <a:ext uri="{FF2B5EF4-FFF2-40B4-BE49-F238E27FC236}">
                <a16:creationId xmlns:a16="http://schemas.microsoft.com/office/drawing/2014/main" id="{DDD44CA0-7D4E-688D-54D0-1766FAB392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en-GB" altLang="en-US"/>
              <a:t>Whenever a correlation is computed from values that do not represent the full range of the distribution caution must be used in interpreting it.</a:t>
            </a:r>
            <a:r>
              <a:rPr lang="en-US" altLang="en-US"/>
              <a:t> </a:t>
            </a:r>
          </a:p>
          <a:p>
            <a:r>
              <a:rPr lang="en-US" altLang="en-US"/>
              <a:t>A high positive correlation can be obscured if only a limited range of data is obtained (following slide)</a:t>
            </a:r>
          </a:p>
          <a:p>
            <a:r>
              <a:rPr lang="en-US" altLang="en-US"/>
              <a:t>An overall zero ‘r’ can be inflated to a positive one by restricting the range too (following slide)</a:t>
            </a:r>
          </a:p>
          <a:p>
            <a:endParaRPr lang="en-US" altLang="en-US"/>
          </a:p>
          <a:p>
            <a:endParaRPr lang="en-US" alt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0" name="Rectangle 4">
            <a:extLst>
              <a:ext uri="{FF2B5EF4-FFF2-40B4-BE49-F238E27FC236}">
                <a16:creationId xmlns:a16="http://schemas.microsoft.com/office/drawing/2014/main" id="{639317B2-FADA-3B1D-5F6F-883D40413A4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/>
              <a:t>Restricted Range producing Zero ‘r’</a:t>
            </a:r>
          </a:p>
        </p:txBody>
      </p:sp>
      <p:graphicFrame>
        <p:nvGraphicFramePr>
          <p:cNvPr id="91139" name="Object 3">
            <a:extLst>
              <a:ext uri="{FF2B5EF4-FFF2-40B4-BE49-F238E27FC236}">
                <a16:creationId xmlns:a16="http://schemas.microsoft.com/office/drawing/2014/main" id="{6CF1AD56-BDAA-52E3-DF4F-BDFC46FCD726}"/>
              </a:ext>
            </a:extLst>
          </p:cNvPr>
          <p:cNvGraphicFramePr>
            <a:graphicFrameLocks noChangeAspect="1"/>
          </p:cNvGraphicFramePr>
          <p:nvPr>
            <p:ph idx="1"/>
          </p:nvPr>
        </p:nvGraphicFramePr>
        <p:xfrm>
          <a:off x="539750" y="1916113"/>
          <a:ext cx="8064500" cy="43926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523156" imgH="2531691" progId="Word.Document.8">
                  <p:embed/>
                </p:oleObj>
              </mc:Choice>
              <mc:Fallback>
                <p:oleObj name="Document" r:id="rId2" imgW="5523156" imgH="2531691" progId="Word.Document.8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750" y="1916113"/>
                        <a:ext cx="8064500" cy="43926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6" name="Rectangle 4">
            <a:extLst>
              <a:ext uri="{FF2B5EF4-FFF2-40B4-BE49-F238E27FC236}">
                <a16:creationId xmlns:a16="http://schemas.microsoft.com/office/drawing/2014/main" id="{81519C49-2DCB-D376-182B-F3FE61E791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066800"/>
          </a:xfrm>
        </p:spPr>
        <p:txBody>
          <a:bodyPr/>
          <a:lstStyle/>
          <a:p>
            <a:r>
              <a:rPr lang="en-US" altLang="en-US" sz="4000"/>
              <a:t>Restricting Range to Produce +ve ‘r’</a:t>
            </a:r>
          </a:p>
        </p:txBody>
      </p:sp>
      <p:graphicFrame>
        <p:nvGraphicFramePr>
          <p:cNvPr id="95235" name="Object 3">
            <a:extLst>
              <a:ext uri="{FF2B5EF4-FFF2-40B4-BE49-F238E27FC236}">
                <a16:creationId xmlns:a16="http://schemas.microsoft.com/office/drawing/2014/main" id="{F489A195-A4B8-736D-09C4-FD8284BB8D8E}"/>
              </a:ext>
            </a:extLst>
          </p:cNvPr>
          <p:cNvGraphicFramePr>
            <a:graphicFrameLocks noChangeAspect="1"/>
          </p:cNvGraphicFramePr>
          <p:nvPr>
            <p:ph idx="1"/>
          </p:nvPr>
        </p:nvGraphicFramePr>
        <p:xfrm>
          <a:off x="611188" y="1700213"/>
          <a:ext cx="8137525" cy="4681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540453" imgH="3135713" progId="Word.Document.8">
                  <p:embed/>
                </p:oleObj>
              </mc:Choice>
              <mc:Fallback>
                <p:oleObj name="Document" r:id="rId2" imgW="5540453" imgH="3135713" progId="Word.Document.8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1700213"/>
                        <a:ext cx="8137525" cy="46815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90DF8F51-2D49-5755-4545-360921ADA8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altLang="en-US"/>
              <a:t>PARTIAL CORRELATION</a:t>
            </a:r>
            <a:endParaRPr lang="en-US" altLang="en-US"/>
          </a:p>
        </p:txBody>
      </p:sp>
      <p:sp>
        <p:nvSpPr>
          <p:cNvPr id="55299" name="Rectangle 3">
            <a:extLst>
              <a:ext uri="{FF2B5EF4-FFF2-40B4-BE49-F238E27FC236}">
                <a16:creationId xmlns:a16="http://schemas.microsoft.com/office/drawing/2014/main" id="{5027B4B4-A4C5-5F1C-289A-7C3CE8B2699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29600" cy="53276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/>
              <a:t>Partialling out a variable is used when you wish to eliminate the influence of a third variable on the correlation between two other variables. It simply means controlling the influence of that variable. </a:t>
            </a:r>
          </a:p>
          <a:p>
            <a:pPr>
              <a:lnSpc>
                <a:spcPct val="90000"/>
              </a:lnSpc>
            </a:pPr>
            <a:r>
              <a:rPr lang="en-GB" altLang="en-US" sz="2800"/>
              <a:t>Other terms for </a:t>
            </a:r>
            <a:r>
              <a:rPr lang="en-GB" altLang="en-US" sz="2800" i="1"/>
              <a:t>partialling out</a:t>
            </a:r>
            <a:r>
              <a:rPr lang="en-GB" altLang="en-US" sz="2800"/>
              <a:t> are ‘</a:t>
            </a:r>
            <a:r>
              <a:rPr lang="en-GB" altLang="en-US" sz="2800" i="1"/>
              <a:t>holding constant</a:t>
            </a:r>
            <a:r>
              <a:rPr lang="en-GB" altLang="en-US" sz="2800"/>
              <a:t>’, and ‘</a:t>
            </a:r>
            <a:r>
              <a:rPr lang="en-GB" altLang="en-US" sz="2800" i="1"/>
              <a:t>controlling for’</a:t>
            </a:r>
            <a:r>
              <a:rPr lang="en-GB" altLang="en-US" sz="2800"/>
              <a:t>. </a:t>
            </a:r>
          </a:p>
          <a:p>
            <a:pPr>
              <a:lnSpc>
                <a:spcPct val="90000"/>
              </a:lnSpc>
            </a:pPr>
            <a:r>
              <a:rPr lang="en-GB" altLang="en-US" sz="2800"/>
              <a:t>The partial correlation coefficient, which, like other correlations takes values between -1 and +1, is essentially an ordinary bivariate correlation, except that some third variable is being controlled for.</a:t>
            </a:r>
            <a:endParaRPr lang="en-US" altLang="en-US" sz="280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>
            <a:extLst>
              <a:ext uri="{FF2B5EF4-FFF2-40B4-BE49-F238E27FC236}">
                <a16:creationId xmlns:a16="http://schemas.microsoft.com/office/drawing/2014/main" id="{9B9BC534-C497-CF84-FB89-9E274DEF8B0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en-US" altLang="en-US" sz="3200"/>
              <a:t>EXAMPLE OF PARTIAL CORRELATION</a:t>
            </a:r>
          </a:p>
        </p:txBody>
      </p:sp>
      <p:sp>
        <p:nvSpPr>
          <p:cNvPr id="97283" name="Rectangle 3">
            <a:extLst>
              <a:ext uri="{FF2B5EF4-FFF2-40B4-BE49-F238E27FC236}">
                <a16:creationId xmlns:a16="http://schemas.microsoft.com/office/drawing/2014/main" id="{CF04B271-86EA-107A-0805-CB7AD74480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547211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800"/>
              <a:t>We will illustrate this using Chap 13 data set with data from 40 employees on their </a:t>
            </a:r>
            <a:r>
              <a:rPr lang="en-GB" altLang="en-US" sz="2800" b="1" i="1"/>
              <a:t>age, their current salary, </a:t>
            </a:r>
            <a:r>
              <a:rPr lang="en-GB" altLang="en-US" sz="2800" b="1"/>
              <a:t>and</a:t>
            </a:r>
            <a:r>
              <a:rPr lang="en-GB" altLang="en-US" sz="2800" b="1" i="1"/>
              <a:t> their starting salary</a:t>
            </a:r>
            <a:r>
              <a:rPr lang="en-GB" altLang="en-US" sz="2800" i="1"/>
              <a:t>.</a:t>
            </a:r>
            <a:r>
              <a:rPr lang="en-GB" altLang="en-US" sz="2800"/>
              <a:t> 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altLang="en-US" sz="2800"/>
          </a:p>
          <a:p>
            <a:pPr>
              <a:lnSpc>
                <a:spcPct val="80000"/>
              </a:lnSpc>
            </a:pPr>
            <a:r>
              <a:rPr lang="en-GB" altLang="en-US" sz="2800"/>
              <a:t>A previous study had shown a significant Pearson’s ‘r’ of +0.735 between </a:t>
            </a:r>
            <a:r>
              <a:rPr lang="en-GB" altLang="en-US" sz="2800" b="1" i="1"/>
              <a:t>starting salary</a:t>
            </a:r>
            <a:r>
              <a:rPr lang="en-GB" altLang="en-US" sz="2800" b="1"/>
              <a:t> and </a:t>
            </a:r>
            <a:r>
              <a:rPr lang="en-GB" altLang="en-US" sz="2800" b="1" i="1"/>
              <a:t>current salary</a:t>
            </a:r>
            <a:r>
              <a:rPr lang="en-GB" altLang="en-US" sz="2800"/>
              <a:t> but this could be an artifact of their </a:t>
            </a:r>
            <a:r>
              <a:rPr lang="en-GB" altLang="en-US" sz="2800" b="1" i="1"/>
              <a:t>age</a:t>
            </a:r>
            <a:r>
              <a:rPr lang="en-GB" altLang="en-US" sz="2800" i="1"/>
              <a:t> </a:t>
            </a:r>
            <a:r>
              <a:rPr lang="en-GB" altLang="en-US" sz="2800"/>
              <a:t>since this  likely impacts on both.   </a:t>
            </a:r>
          </a:p>
          <a:p>
            <a:pPr>
              <a:lnSpc>
                <a:spcPct val="80000"/>
              </a:lnSpc>
            </a:pPr>
            <a:endParaRPr lang="en-GB" altLang="en-US" sz="2800"/>
          </a:p>
          <a:p>
            <a:pPr>
              <a:lnSpc>
                <a:spcPct val="80000"/>
              </a:lnSpc>
            </a:pPr>
            <a:r>
              <a:rPr lang="en-GB" altLang="en-US" sz="2800"/>
              <a:t>A partial correlation was computed to ‘</a:t>
            </a:r>
            <a:r>
              <a:rPr lang="en-GB" altLang="en-US" sz="2800" b="1"/>
              <a:t>hold constant’</a:t>
            </a:r>
            <a:r>
              <a:rPr lang="en-GB" altLang="en-US" sz="2800"/>
              <a:t> or ‘</a:t>
            </a:r>
            <a:r>
              <a:rPr lang="en-GB" altLang="en-US" sz="2800" b="1"/>
              <a:t>partial out</a:t>
            </a:r>
            <a:r>
              <a:rPr lang="en-GB" altLang="en-US" sz="2800"/>
              <a:t>’ the variable of </a:t>
            </a:r>
            <a:r>
              <a:rPr lang="en-GB" altLang="en-US" sz="2800" b="1" i="1"/>
              <a:t>age</a:t>
            </a:r>
            <a:r>
              <a:rPr lang="en-GB" altLang="en-US" sz="2800"/>
              <a:t> in the relationship between </a:t>
            </a:r>
            <a:r>
              <a:rPr lang="en-GB" altLang="en-US" sz="2800" b="1" i="1"/>
              <a:t>starting</a:t>
            </a:r>
            <a:r>
              <a:rPr lang="en-GB" altLang="en-US" sz="2800" b="1"/>
              <a:t> and</a:t>
            </a:r>
            <a:r>
              <a:rPr lang="en-GB" altLang="en-US" sz="2800" b="1" i="1"/>
              <a:t> current salary</a:t>
            </a:r>
            <a:r>
              <a:rPr lang="en-GB" altLang="en-US" sz="2800" i="1"/>
              <a:t> </a:t>
            </a:r>
            <a:r>
              <a:rPr lang="en-GB" altLang="en-US" sz="2800"/>
              <a:t>to check whether this assumption is correct</a:t>
            </a:r>
            <a:r>
              <a:rPr lang="en-GB" altLang="en-US" sz="2400"/>
              <a:t>. </a:t>
            </a:r>
            <a:endParaRPr lang="en-US" altLang="en-US" sz="240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0" name="Rectangle 4">
            <a:extLst>
              <a:ext uri="{FF2B5EF4-FFF2-40B4-BE49-F238E27FC236}">
                <a16:creationId xmlns:a16="http://schemas.microsoft.com/office/drawing/2014/main" id="{1B840247-7B6A-1BB1-9E30-9819406471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INTERCORRELATIONS BETWEEN VARIABLES</a:t>
            </a:r>
          </a:p>
        </p:txBody>
      </p:sp>
      <p:graphicFrame>
        <p:nvGraphicFramePr>
          <p:cNvPr id="101382" name="Object 6">
            <a:extLst>
              <a:ext uri="{FF2B5EF4-FFF2-40B4-BE49-F238E27FC236}">
                <a16:creationId xmlns:a16="http://schemas.microsoft.com/office/drawing/2014/main" id="{615BFFE3-2778-9DE1-9AEE-CCF831483A0D}"/>
              </a:ext>
            </a:extLst>
          </p:cNvPr>
          <p:cNvGraphicFramePr>
            <a:graphicFrameLocks noChangeAspect="1"/>
          </p:cNvGraphicFramePr>
          <p:nvPr>
            <p:ph idx="1"/>
          </p:nvPr>
        </p:nvGraphicFramePr>
        <p:xfrm>
          <a:off x="250825" y="1484313"/>
          <a:ext cx="8713788" cy="4897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523156" imgH="2454021" progId="Word.Document.8">
                  <p:embed/>
                </p:oleObj>
              </mc:Choice>
              <mc:Fallback>
                <p:oleObj name="Document" r:id="rId2" imgW="5523156" imgH="2454021" progId="Word.Document.8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0825" y="1484313"/>
                        <a:ext cx="8713788" cy="48974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1383" name="Text Box 7">
            <a:extLst>
              <a:ext uri="{FF2B5EF4-FFF2-40B4-BE49-F238E27FC236}">
                <a16:creationId xmlns:a16="http://schemas.microsoft.com/office/drawing/2014/main" id="{0F805C3E-F2D5-6280-31D4-AF2343323C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43663" y="3357563"/>
            <a:ext cx="2305050" cy="1314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b="1"/>
              <a:t>These inter-variable correlations are the normal Pearson ‘r’s before partialling out age.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8" name="Rectangle 4">
            <a:extLst>
              <a:ext uri="{FF2B5EF4-FFF2-40B4-BE49-F238E27FC236}">
                <a16:creationId xmlns:a16="http://schemas.microsoft.com/office/drawing/2014/main" id="{894808F0-3336-C7A5-7C60-23F5768F7D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/>
              <a:t>Intercorrelations with Age partialled Out</a:t>
            </a:r>
          </a:p>
        </p:txBody>
      </p:sp>
      <p:graphicFrame>
        <p:nvGraphicFramePr>
          <p:cNvPr id="103427" name="Object 3">
            <a:extLst>
              <a:ext uri="{FF2B5EF4-FFF2-40B4-BE49-F238E27FC236}">
                <a16:creationId xmlns:a16="http://schemas.microsoft.com/office/drawing/2014/main" id="{46337B7E-D36D-BB7F-CCC7-9B4D30B0580A}"/>
              </a:ext>
            </a:extLst>
          </p:cNvPr>
          <p:cNvGraphicFramePr>
            <a:graphicFrameLocks noChangeAspect="1"/>
          </p:cNvGraphicFramePr>
          <p:nvPr>
            <p:ph idx="1"/>
          </p:nvPr>
        </p:nvGraphicFramePr>
        <p:xfrm>
          <a:off x="250825" y="1700213"/>
          <a:ext cx="8424863" cy="4681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523156" imgH="1876370" progId="Word.Document.8">
                  <p:embed/>
                </p:oleObj>
              </mc:Choice>
              <mc:Fallback>
                <p:oleObj name="Document" r:id="rId2" imgW="5523156" imgH="1876370" progId="Word.Document.8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0825" y="1700213"/>
                        <a:ext cx="8424863" cy="46815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3430" name="Text Box 6">
            <a:extLst>
              <a:ext uri="{FF2B5EF4-FFF2-40B4-BE49-F238E27FC236}">
                <a16:creationId xmlns:a16="http://schemas.microsoft.com/office/drawing/2014/main" id="{58106343-74E0-E0F7-F412-CEE38A0333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51500" y="3500438"/>
            <a:ext cx="2808288" cy="1558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b="1"/>
              <a:t>These correlations now reflect the partialling out of age.  Note the correlation has increased marginally from +0.735 to +0.766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>
            <a:extLst>
              <a:ext uri="{FF2B5EF4-FFF2-40B4-BE49-F238E27FC236}">
                <a16:creationId xmlns:a16="http://schemas.microsoft.com/office/drawing/2014/main" id="{2FAA1572-AF18-E19B-82DA-D7D6CE9A21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en-US" altLang="en-US" sz="3200" b="1"/>
              <a:t>INTERPRETATION OF PARTIAL CORRELATION PRINTOUT</a:t>
            </a:r>
          </a:p>
        </p:txBody>
      </p:sp>
      <p:sp>
        <p:nvSpPr>
          <p:cNvPr id="105475" name="Rectangle 3">
            <a:extLst>
              <a:ext uri="{FF2B5EF4-FFF2-40B4-BE49-F238E27FC236}">
                <a16:creationId xmlns:a16="http://schemas.microsoft.com/office/drawing/2014/main" id="{FFE308E1-4A3C-EE6D-6008-00F67D9FE7C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lnSpc>
                <a:spcPct val="80000"/>
              </a:lnSpc>
            </a:pPr>
            <a:r>
              <a:rPr lang="en-GB" altLang="en-US" sz="2400"/>
              <a:t>The first table provides usual bivariate correlations between </a:t>
            </a:r>
            <a:r>
              <a:rPr lang="en-GB" altLang="en-US" sz="2400" i="1"/>
              <a:t>starting salary</a:t>
            </a:r>
            <a:r>
              <a:rPr lang="en-GB" altLang="en-US" sz="2400"/>
              <a:t> and </a:t>
            </a:r>
            <a:r>
              <a:rPr lang="en-GB" altLang="en-US" sz="2400" i="1"/>
              <a:t>current salary</a:t>
            </a:r>
            <a:r>
              <a:rPr lang="en-GB" altLang="en-US" sz="2400"/>
              <a:t> </a:t>
            </a:r>
            <a:r>
              <a:rPr lang="en-GB" altLang="en-US" sz="2400" i="1"/>
              <a:t>now</a:t>
            </a:r>
            <a:r>
              <a:rPr lang="en-GB" altLang="en-US" sz="2400"/>
              <a:t> </a:t>
            </a:r>
            <a:r>
              <a:rPr lang="en-GB" altLang="en-US" sz="2400" b="1" i="1"/>
              <a:t>without</a:t>
            </a:r>
            <a:r>
              <a:rPr lang="en-GB" altLang="en-US" sz="2400"/>
              <a:t> </a:t>
            </a:r>
            <a:r>
              <a:rPr lang="en-GB" altLang="en-US" sz="2400" i="1"/>
              <a:t>age</a:t>
            </a:r>
            <a:r>
              <a:rPr lang="en-GB" altLang="en-US" sz="2400"/>
              <a:t> held constant. This displays a correlation of +0.7353, p &lt; 0.001. </a:t>
            </a:r>
          </a:p>
          <a:p>
            <a:pPr marL="609600" indent="-609600">
              <a:lnSpc>
                <a:spcPct val="80000"/>
              </a:lnSpc>
            </a:pPr>
            <a:r>
              <a:rPr lang="en-GB" altLang="en-US" sz="2400"/>
              <a:t>The second table provides the partial correlation coefficient, with age held constant and the p value on a diagonal format as usual.  </a:t>
            </a:r>
          </a:p>
          <a:p>
            <a:pPr marL="609600" indent="-609600">
              <a:lnSpc>
                <a:spcPct val="80000"/>
              </a:lnSpc>
            </a:pPr>
            <a:r>
              <a:rPr lang="en-GB" altLang="en-US" sz="2400"/>
              <a:t>The partial correlation between </a:t>
            </a:r>
            <a:r>
              <a:rPr lang="en-GB" altLang="en-US" sz="2400" i="1"/>
              <a:t>starting salary</a:t>
            </a:r>
            <a:r>
              <a:rPr lang="en-GB" altLang="en-US" sz="2400"/>
              <a:t> and </a:t>
            </a:r>
            <a:r>
              <a:rPr lang="en-GB" altLang="en-US" sz="2400" i="1"/>
              <a:t>current salary</a:t>
            </a:r>
            <a:r>
              <a:rPr lang="en-GB" altLang="en-US" sz="2400"/>
              <a:t> with </a:t>
            </a:r>
            <a:r>
              <a:rPr lang="en-GB" altLang="en-US" sz="2400" i="1"/>
              <a:t>age</a:t>
            </a:r>
            <a:r>
              <a:rPr lang="en-GB" altLang="en-US" sz="2400"/>
              <a:t> held constant is +0.7662, with </a:t>
            </a:r>
            <a:br>
              <a:rPr lang="en-GB" altLang="en-US" sz="2400"/>
            </a:br>
            <a:r>
              <a:rPr lang="en-GB" altLang="en-US" sz="2400"/>
              <a:t>p &lt; 0.001 which indicates a stronger significant relationship than the zero order one of +0.7353.  </a:t>
            </a:r>
            <a:r>
              <a:rPr lang="en-GB" altLang="en-US" sz="2400" i="1"/>
              <a:t>Age</a:t>
            </a:r>
            <a:r>
              <a:rPr lang="en-GB" altLang="en-US" sz="2400"/>
              <a:t> has a small but important effect in moderating the correlation between </a:t>
            </a:r>
            <a:r>
              <a:rPr lang="en-GB" altLang="en-US" sz="2400" i="1"/>
              <a:t>starting salary</a:t>
            </a:r>
            <a:r>
              <a:rPr lang="en-GB" altLang="en-US" sz="2400"/>
              <a:t> and </a:t>
            </a:r>
            <a:r>
              <a:rPr lang="en-GB" altLang="en-US" sz="2400" i="1"/>
              <a:t>current salary</a:t>
            </a:r>
            <a:r>
              <a:rPr lang="en-GB" altLang="en-US" sz="2400"/>
              <a:t>.</a:t>
            </a:r>
          </a:p>
          <a:p>
            <a:pPr marL="609600" indent="-609600">
              <a:lnSpc>
                <a:spcPct val="80000"/>
              </a:lnSpc>
            </a:pPr>
            <a:r>
              <a:rPr lang="en-GB" altLang="en-US" sz="2400"/>
              <a:t>The null hypothesis that there is no significant relationship between </a:t>
            </a:r>
            <a:r>
              <a:rPr lang="en-GB" altLang="en-US" sz="2400" i="1"/>
              <a:t>starting salary</a:t>
            </a:r>
            <a:r>
              <a:rPr lang="en-GB" altLang="en-US" sz="2400"/>
              <a:t> and </a:t>
            </a:r>
            <a:r>
              <a:rPr lang="en-GB" altLang="en-US" sz="2400" i="1"/>
              <a:t>current salary</a:t>
            </a:r>
            <a:r>
              <a:rPr lang="en-GB" altLang="en-US" sz="2400"/>
              <a:t> with </a:t>
            </a:r>
            <a:r>
              <a:rPr lang="en-GB" altLang="en-US" sz="2400" i="1"/>
              <a:t>age</a:t>
            </a:r>
            <a:r>
              <a:rPr lang="en-GB" altLang="en-US" sz="2400"/>
              <a:t> partialled out must be rejected. </a:t>
            </a:r>
            <a:endParaRPr lang="en-US" altLang="en-US" sz="24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1200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1200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731</TotalTime>
  <Words>1850</Words>
  <Application>Microsoft Office PowerPoint</Application>
  <PresentationFormat>On-screen Show (4:3)</PresentationFormat>
  <Paragraphs>167</Paragraphs>
  <Slides>35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Arial</vt:lpstr>
      <vt:lpstr>Tahoma</vt:lpstr>
      <vt:lpstr>Times New Roman</vt:lpstr>
      <vt:lpstr>SimSun</vt:lpstr>
      <vt:lpstr>Default Design</vt:lpstr>
      <vt:lpstr>Picture (Enhanced Metafile)</vt:lpstr>
      <vt:lpstr>Microsoft Word Document</vt:lpstr>
      <vt:lpstr>CORRELATION</vt:lpstr>
      <vt:lpstr>CORRELATION</vt:lpstr>
      <vt:lpstr>RELATIONSHIPS</vt:lpstr>
      <vt:lpstr>THE CORRELATION COEFFICIENT (R)</vt:lpstr>
      <vt:lpstr>GUIDE TO INTERPRETING CORRELATION SIZE </vt:lpstr>
      <vt:lpstr>Perfect Positive Correlation</vt:lpstr>
      <vt:lpstr>Perfect Negative Correlation</vt:lpstr>
      <vt:lpstr>High Positive Correlation</vt:lpstr>
      <vt:lpstr>Moderate Negative Correlation</vt:lpstr>
      <vt:lpstr>Random Correlation</vt:lpstr>
      <vt:lpstr>DIRECTION AND STRENGTH OF CORRELATION COEFFICIENTS</vt:lpstr>
      <vt:lpstr>PowerPoint Presentation</vt:lpstr>
      <vt:lpstr>ASSUMPTIONS OF CORRELATIONAL ANALYSIS</vt:lpstr>
      <vt:lpstr>CALCULATING PEARSON'S ‘r’</vt:lpstr>
      <vt:lpstr>PEARSON CORRELATION SPSS</vt:lpstr>
      <vt:lpstr>Scatterplot using SPSS</vt:lpstr>
      <vt:lpstr>Example of a Curvi-linear Relationship</vt:lpstr>
      <vt:lpstr>Output Inter-correlation Table Pearson Correlations</vt:lpstr>
      <vt:lpstr>INTERPRETING PEARSON OUTPUT SPSS</vt:lpstr>
      <vt:lpstr>INTERPRETING PEARSON OUTPUT SPSS</vt:lpstr>
      <vt:lpstr>SPEARMAN’S RANK ORDER CORRELATION</vt:lpstr>
      <vt:lpstr>Spearman’s Rho Printout SPSS</vt:lpstr>
      <vt:lpstr>INTERPRETATION OF SPEARMAN’S RHO PRINTOUT</vt:lpstr>
      <vt:lpstr>COEFFICIENT OF DETERMINATION</vt:lpstr>
      <vt:lpstr>Coefficient of Determination</vt:lpstr>
      <vt:lpstr>PowerPoint Presentation</vt:lpstr>
      <vt:lpstr>PowerPoint Presentation</vt:lpstr>
      <vt:lpstr>PROBLEMS IN INTERPRETING A CORRELATION</vt:lpstr>
      <vt:lpstr>Restricted Range producing Zero ‘r’</vt:lpstr>
      <vt:lpstr>Restricting Range to Produce +ve ‘r’</vt:lpstr>
      <vt:lpstr>PARTIAL CORRELATION</vt:lpstr>
      <vt:lpstr>EXAMPLE OF PARTIAL CORRELATION</vt:lpstr>
      <vt:lpstr>INTERCORRELATIONS BETWEEN VARIABLES</vt:lpstr>
      <vt:lpstr>Intercorrelations with Age partialled Out</vt:lpstr>
      <vt:lpstr>INTERPRETATION OF PARTIAL CORRELATION PRINTOUT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Richard</dc:creator>
  <cp:lastModifiedBy>Ravshonbek Otojanov</cp:lastModifiedBy>
  <cp:revision>43</cp:revision>
  <dcterms:created xsi:type="dcterms:W3CDTF">2007-07-29T11:40:22Z</dcterms:created>
  <dcterms:modified xsi:type="dcterms:W3CDTF">2024-07-24T13:12:49Z</dcterms:modified>
</cp:coreProperties>
</file>