
<file path=[Content_Types].xml><?xml version="1.0" encoding="utf-8"?>
<Types xmlns="http://schemas.openxmlformats.org/package/2006/content-types"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7556500" cy="10693400"/>
  <p:notesSz cx="7556500" cy="10693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31"/>
    <p:restoredTop sz="94660"/>
  </p:normalViewPr>
  <p:slideViewPr>
    <p:cSldViewPr>
      <p:cViewPr varScale="1">
        <p:scale>
          <a:sx n="52" d="100"/>
          <a:sy n="52" d="100"/>
        </p:scale>
        <p:origin x="-2154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5013" cy="5349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79900" y="0"/>
            <a:ext cx="3275013" cy="5349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5B278-22EB-4D64-80CA-F9B9A565D849}" type="datetimeFigureOut">
              <a:rPr lang="en-US" smtClean="0"/>
              <a:t>11/3/2023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801688"/>
            <a:ext cx="2835275" cy="4010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080000"/>
            <a:ext cx="6045200" cy="48117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6825"/>
            <a:ext cx="3275013" cy="5349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79900" y="10156825"/>
            <a:ext cx="3275013" cy="5349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64F28A-B94A-461E-966A-0CEC45D57A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11/3/2023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11/3/2023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11/3/2023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11/3/2023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11/3/2023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11/3/2023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uowtsd-my.sharepoint.com/:v:/r/personal/2210332_student_uwtsd_ac_uk/Documents/Recording-20231026_130045.webm?csf=1&amp;web=1&amp;e=rWu4ye&amp;nav=eyJyZWZlcnJhbEluZm8iOnsicmVmZXJyYWxBcHAiOiJTdHJlYW1XZWJBcHAiLCJyZWZlcnJhbFZpZXciOiJTaGFyZURpYWxvZyIsInJlZmVycmFsQXBwUGxhdGZvcm0iOiJXZWIiLCJyZWZlcnJhbE1vZGUiOiJ2aWV3In19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1700" y="892555"/>
            <a:ext cx="4533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Times New Roman"/>
                <a:cs typeface="Times New Roman"/>
              </a:rPr>
              <a:t>Slide</a:t>
            </a:r>
            <a:r>
              <a:rPr sz="1200" spc="-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1700" y="5315203"/>
            <a:ext cx="5756910" cy="81534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algn="just">
              <a:lnSpc>
                <a:spcPct val="144200"/>
              </a:lnSpc>
              <a:spcBef>
                <a:spcPts val="85"/>
              </a:spcBef>
            </a:pP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London-based Diversity Hotel </a:t>
            </a:r>
            <a:r>
              <a:rPr sz="1200" dirty="0">
                <a:latin typeface="Times New Roman"/>
                <a:cs typeface="Times New Roman"/>
              </a:rPr>
              <a:t>&amp; Spa is </a:t>
            </a:r>
            <a:r>
              <a:rPr sz="1200" spc="-5" dirty="0">
                <a:latin typeface="Times New Roman"/>
                <a:cs typeface="Times New Roman"/>
              </a:rPr>
              <a:t>quite </a:t>
            </a:r>
            <a:r>
              <a:rPr sz="1200" dirty="0">
                <a:latin typeface="Times New Roman"/>
                <a:cs typeface="Times New Roman"/>
              </a:rPr>
              <a:t>proud of the </a:t>
            </a:r>
            <a:r>
              <a:rPr sz="1200" spc="-5" dirty="0">
                <a:latin typeface="Times New Roman"/>
                <a:cs typeface="Times New Roman"/>
              </a:rPr>
              <a:t>noteworthy number </a:t>
            </a:r>
            <a:r>
              <a:rPr sz="1200" dirty="0">
                <a:latin typeface="Times New Roman"/>
                <a:cs typeface="Times New Roman"/>
              </a:rPr>
              <a:t>of </a:t>
            </a:r>
            <a:r>
              <a:rPr sz="1200" spc="-5" dirty="0">
                <a:latin typeface="Times New Roman"/>
                <a:cs typeface="Times New Roman"/>
              </a:rPr>
              <a:t>visitors  </a:t>
            </a:r>
            <a:r>
              <a:rPr sz="1200" dirty="0">
                <a:latin typeface="Times New Roman"/>
                <a:cs typeface="Times New Roman"/>
              </a:rPr>
              <a:t>from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different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countries.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Thus,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learning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new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language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essential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if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we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want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reach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wider  audience worldwide. Therefore, </a:t>
            </a:r>
            <a:r>
              <a:rPr sz="1200" dirty="0">
                <a:latin typeface="Times New Roman"/>
                <a:cs typeface="Times New Roman"/>
              </a:rPr>
              <a:t>the Slide </a:t>
            </a:r>
            <a:r>
              <a:rPr sz="1200" spc="-5" dirty="0">
                <a:latin typeface="Times New Roman"/>
                <a:cs typeface="Times New Roman"/>
              </a:rPr>
              <a:t>focus </a:t>
            </a:r>
            <a:r>
              <a:rPr sz="1200" dirty="0">
                <a:latin typeface="Times New Roman"/>
                <a:cs typeface="Times New Roman"/>
              </a:rPr>
              <a:t>will be on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Spanish.</a:t>
            </a:r>
            <a:endParaRPr sz="12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22653" y="1643328"/>
            <a:ext cx="5715000" cy="3221355"/>
            <a:chOff x="922653" y="1643328"/>
            <a:chExt cx="5715000" cy="3221355"/>
          </a:xfrm>
        </p:grpSpPr>
        <p:sp>
          <p:nvSpPr>
            <p:cNvPr id="5" name="object 5"/>
            <p:cNvSpPr/>
            <p:nvPr/>
          </p:nvSpPr>
          <p:spPr>
            <a:xfrm>
              <a:off x="922653" y="1643341"/>
              <a:ext cx="5714988" cy="67726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22653" y="1643328"/>
              <a:ext cx="5715000" cy="3221355"/>
            </a:xfrm>
            <a:custGeom>
              <a:avLst/>
              <a:gdLst/>
              <a:ahLst/>
              <a:cxnLst/>
              <a:rect l="l" t="t" r="r" b="b"/>
              <a:pathLst>
                <a:path w="5715000" h="3221354">
                  <a:moveTo>
                    <a:pt x="5715000" y="0"/>
                  </a:moveTo>
                  <a:lnTo>
                    <a:pt x="0" y="0"/>
                  </a:lnTo>
                  <a:lnTo>
                    <a:pt x="0" y="3221278"/>
                  </a:lnTo>
                  <a:lnTo>
                    <a:pt x="5715000" y="3221278"/>
                  </a:lnTo>
                  <a:lnTo>
                    <a:pt x="5715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22653" y="1643341"/>
              <a:ext cx="5714988" cy="67726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109978" y="2306884"/>
            <a:ext cx="1616075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-235" dirty="0">
                <a:latin typeface="Verdana"/>
                <a:cs typeface="Verdana"/>
              </a:rPr>
              <a:t>INTRODUCTION</a:t>
            </a:r>
            <a:endParaRPr sz="1700">
              <a:latin typeface="Verdana"/>
              <a:cs typeface="Verdan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50647" y="2138641"/>
            <a:ext cx="5115560" cy="2428875"/>
            <a:chOff x="1150647" y="2138641"/>
            <a:chExt cx="5115560" cy="2428875"/>
          </a:xfrm>
        </p:grpSpPr>
        <p:sp>
          <p:nvSpPr>
            <p:cNvPr id="10" name="object 10"/>
            <p:cNvSpPr/>
            <p:nvPr/>
          </p:nvSpPr>
          <p:spPr>
            <a:xfrm>
              <a:off x="3094355" y="2138641"/>
              <a:ext cx="3171824" cy="242887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246120" y="2272918"/>
              <a:ext cx="2868168" cy="216536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150647" y="2942119"/>
              <a:ext cx="1734820" cy="1611630"/>
            </a:xfrm>
            <a:custGeom>
              <a:avLst/>
              <a:gdLst/>
              <a:ahLst/>
              <a:cxnLst/>
              <a:rect l="l" t="t" r="r" b="b"/>
              <a:pathLst>
                <a:path w="1734820" h="1611629">
                  <a:moveTo>
                    <a:pt x="1317394" y="0"/>
                  </a:moveTo>
                  <a:lnTo>
                    <a:pt x="1265959" y="84861"/>
                  </a:lnTo>
                  <a:lnTo>
                    <a:pt x="1306694" y="111390"/>
                  </a:lnTo>
                  <a:lnTo>
                    <a:pt x="1345208" y="140037"/>
                  </a:lnTo>
                  <a:lnTo>
                    <a:pt x="1381470" y="170678"/>
                  </a:lnTo>
                  <a:lnTo>
                    <a:pt x="1415449" y="203191"/>
                  </a:lnTo>
                  <a:lnTo>
                    <a:pt x="1447115" y="237450"/>
                  </a:lnTo>
                  <a:lnTo>
                    <a:pt x="1476439" y="273332"/>
                  </a:lnTo>
                  <a:lnTo>
                    <a:pt x="1503389" y="310714"/>
                  </a:lnTo>
                  <a:lnTo>
                    <a:pt x="1527936" y="349472"/>
                  </a:lnTo>
                  <a:lnTo>
                    <a:pt x="1550049" y="389483"/>
                  </a:lnTo>
                  <a:lnTo>
                    <a:pt x="1569698" y="430622"/>
                  </a:lnTo>
                  <a:lnTo>
                    <a:pt x="1586854" y="472766"/>
                  </a:lnTo>
                  <a:lnTo>
                    <a:pt x="1601484" y="515791"/>
                  </a:lnTo>
                  <a:lnTo>
                    <a:pt x="1613561" y="559574"/>
                  </a:lnTo>
                  <a:lnTo>
                    <a:pt x="1623052" y="603991"/>
                  </a:lnTo>
                  <a:lnTo>
                    <a:pt x="1629929" y="648918"/>
                  </a:lnTo>
                  <a:lnTo>
                    <a:pt x="1634160" y="694232"/>
                  </a:lnTo>
                  <a:lnTo>
                    <a:pt x="1635715" y="739809"/>
                  </a:lnTo>
                  <a:lnTo>
                    <a:pt x="1634565" y="785525"/>
                  </a:lnTo>
                  <a:lnTo>
                    <a:pt x="1630679" y="831256"/>
                  </a:lnTo>
                  <a:lnTo>
                    <a:pt x="1624026" y="876880"/>
                  </a:lnTo>
                  <a:lnTo>
                    <a:pt x="1614577" y="922271"/>
                  </a:lnTo>
                  <a:lnTo>
                    <a:pt x="1602302" y="967308"/>
                  </a:lnTo>
                  <a:lnTo>
                    <a:pt x="1587169" y="1011865"/>
                  </a:lnTo>
                  <a:lnTo>
                    <a:pt x="1569149" y="1055819"/>
                  </a:lnTo>
                  <a:lnTo>
                    <a:pt x="1548212" y="1099047"/>
                  </a:lnTo>
                  <a:lnTo>
                    <a:pt x="1524327" y="1141425"/>
                  </a:lnTo>
                  <a:lnTo>
                    <a:pt x="1497849" y="1182247"/>
                  </a:lnTo>
                  <a:lnTo>
                    <a:pt x="1469253" y="1220843"/>
                  </a:lnTo>
                  <a:lnTo>
                    <a:pt x="1438663" y="1257183"/>
                  </a:lnTo>
                  <a:lnTo>
                    <a:pt x="1406203" y="1291236"/>
                  </a:lnTo>
                  <a:lnTo>
                    <a:pt x="1371997" y="1322973"/>
                  </a:lnTo>
                  <a:lnTo>
                    <a:pt x="1336168" y="1352363"/>
                  </a:lnTo>
                  <a:lnTo>
                    <a:pt x="1298840" y="1379375"/>
                  </a:lnTo>
                  <a:lnTo>
                    <a:pt x="1260137" y="1403979"/>
                  </a:lnTo>
                  <a:lnTo>
                    <a:pt x="1220181" y="1426145"/>
                  </a:lnTo>
                  <a:lnTo>
                    <a:pt x="1179097" y="1445842"/>
                  </a:lnTo>
                  <a:lnTo>
                    <a:pt x="1137008" y="1463041"/>
                  </a:lnTo>
                  <a:lnTo>
                    <a:pt x="1094037" y="1477710"/>
                  </a:lnTo>
                  <a:lnTo>
                    <a:pt x="1050309" y="1489819"/>
                  </a:lnTo>
                  <a:lnTo>
                    <a:pt x="1005947" y="1499338"/>
                  </a:lnTo>
                  <a:lnTo>
                    <a:pt x="961075" y="1506237"/>
                  </a:lnTo>
                  <a:lnTo>
                    <a:pt x="915816" y="1510485"/>
                  </a:lnTo>
                  <a:lnTo>
                    <a:pt x="870293" y="1512052"/>
                  </a:lnTo>
                  <a:lnTo>
                    <a:pt x="824631" y="1510907"/>
                  </a:lnTo>
                  <a:lnTo>
                    <a:pt x="778952" y="1507021"/>
                  </a:lnTo>
                  <a:lnTo>
                    <a:pt x="733381" y="1500362"/>
                  </a:lnTo>
                  <a:lnTo>
                    <a:pt x="688042" y="1490900"/>
                  </a:lnTo>
                  <a:lnTo>
                    <a:pt x="643057" y="1478606"/>
                  </a:lnTo>
                  <a:lnTo>
                    <a:pt x="598550" y="1463448"/>
                  </a:lnTo>
                  <a:lnTo>
                    <a:pt x="554645" y="1445397"/>
                  </a:lnTo>
                  <a:lnTo>
                    <a:pt x="511465" y="1424422"/>
                  </a:lnTo>
                  <a:lnTo>
                    <a:pt x="469135" y="1400492"/>
                  </a:lnTo>
                  <a:lnTo>
                    <a:pt x="428372" y="1373976"/>
                  </a:lnTo>
                  <a:lnTo>
                    <a:pt x="389832" y="1345340"/>
                  </a:lnTo>
                  <a:lnTo>
                    <a:pt x="353544" y="1314706"/>
                  </a:lnTo>
                  <a:lnTo>
                    <a:pt x="319540" y="1282200"/>
                  </a:lnTo>
                  <a:lnTo>
                    <a:pt x="287850" y="1247944"/>
                  </a:lnTo>
                  <a:lnTo>
                    <a:pt x="258503" y="1212063"/>
                  </a:lnTo>
                  <a:lnTo>
                    <a:pt x="231530" y="1174680"/>
                  </a:lnTo>
                  <a:lnTo>
                    <a:pt x="206962" y="1135919"/>
                  </a:lnTo>
                  <a:lnTo>
                    <a:pt x="184828" y="1095904"/>
                  </a:lnTo>
                  <a:lnTo>
                    <a:pt x="165159" y="1054758"/>
                  </a:lnTo>
                  <a:lnTo>
                    <a:pt x="147986" y="1012607"/>
                  </a:lnTo>
                  <a:lnTo>
                    <a:pt x="133339" y="969572"/>
                  </a:lnTo>
                  <a:lnTo>
                    <a:pt x="121247" y="925779"/>
                  </a:lnTo>
                  <a:lnTo>
                    <a:pt x="111742" y="881350"/>
                  </a:lnTo>
                  <a:lnTo>
                    <a:pt x="104853" y="836411"/>
                  </a:lnTo>
                  <a:lnTo>
                    <a:pt x="100611" y="791083"/>
                  </a:lnTo>
                  <a:lnTo>
                    <a:pt x="99046" y="745493"/>
                  </a:lnTo>
                  <a:lnTo>
                    <a:pt x="100189" y="699762"/>
                  </a:lnTo>
                  <a:lnTo>
                    <a:pt x="104069" y="654015"/>
                  </a:lnTo>
                  <a:lnTo>
                    <a:pt x="110718" y="608376"/>
                  </a:lnTo>
                  <a:lnTo>
                    <a:pt x="120165" y="562969"/>
                  </a:lnTo>
                  <a:lnTo>
                    <a:pt x="132440" y="517917"/>
                  </a:lnTo>
                  <a:lnTo>
                    <a:pt x="147575" y="473344"/>
                  </a:lnTo>
                  <a:lnTo>
                    <a:pt x="165599" y="429374"/>
                  </a:lnTo>
                  <a:lnTo>
                    <a:pt x="186543" y="386130"/>
                  </a:lnTo>
                  <a:lnTo>
                    <a:pt x="210436" y="343738"/>
                  </a:lnTo>
                  <a:lnTo>
                    <a:pt x="262773" y="383717"/>
                  </a:lnTo>
                  <a:lnTo>
                    <a:pt x="217091" y="245960"/>
                  </a:lnTo>
                  <a:lnTo>
                    <a:pt x="78846" y="243255"/>
                  </a:lnTo>
                  <a:lnTo>
                    <a:pt x="131214" y="283248"/>
                  </a:lnTo>
                  <a:lnTo>
                    <a:pt x="102299" y="333320"/>
                  </a:lnTo>
                  <a:lnTo>
                    <a:pt x="81210" y="375467"/>
                  </a:lnTo>
                  <a:lnTo>
                    <a:pt x="62603" y="418260"/>
                  </a:lnTo>
                  <a:lnTo>
                    <a:pt x="46457" y="461607"/>
                  </a:lnTo>
                  <a:lnTo>
                    <a:pt x="32749" y="505418"/>
                  </a:lnTo>
                  <a:lnTo>
                    <a:pt x="21456" y="549601"/>
                  </a:lnTo>
                  <a:lnTo>
                    <a:pt x="12557" y="594066"/>
                  </a:lnTo>
                  <a:lnTo>
                    <a:pt x="6030" y="638722"/>
                  </a:lnTo>
                  <a:lnTo>
                    <a:pt x="1851" y="683477"/>
                  </a:lnTo>
                  <a:lnTo>
                    <a:pt x="0" y="728241"/>
                  </a:lnTo>
                  <a:lnTo>
                    <a:pt x="453" y="772922"/>
                  </a:lnTo>
                  <a:lnTo>
                    <a:pt x="3188" y="817430"/>
                  </a:lnTo>
                  <a:lnTo>
                    <a:pt x="8184" y="861673"/>
                  </a:lnTo>
                  <a:lnTo>
                    <a:pt x="15417" y="905561"/>
                  </a:lnTo>
                  <a:lnTo>
                    <a:pt x="24867" y="949002"/>
                  </a:lnTo>
                  <a:lnTo>
                    <a:pt x="36509" y="991906"/>
                  </a:lnTo>
                  <a:lnTo>
                    <a:pt x="50324" y="1034182"/>
                  </a:lnTo>
                  <a:lnTo>
                    <a:pt x="66287" y="1075738"/>
                  </a:lnTo>
                  <a:lnTo>
                    <a:pt x="84377" y="1116484"/>
                  </a:lnTo>
                  <a:lnTo>
                    <a:pt x="104572" y="1156328"/>
                  </a:lnTo>
                  <a:lnTo>
                    <a:pt x="126849" y="1195180"/>
                  </a:lnTo>
                  <a:lnTo>
                    <a:pt x="151186" y="1232949"/>
                  </a:lnTo>
                  <a:lnTo>
                    <a:pt x="177561" y="1269543"/>
                  </a:lnTo>
                  <a:lnTo>
                    <a:pt x="205952" y="1304872"/>
                  </a:lnTo>
                  <a:lnTo>
                    <a:pt x="236336" y="1338844"/>
                  </a:lnTo>
                  <a:lnTo>
                    <a:pt x="268692" y="1371369"/>
                  </a:lnTo>
                  <a:lnTo>
                    <a:pt x="302997" y="1402356"/>
                  </a:lnTo>
                  <a:lnTo>
                    <a:pt x="339228" y="1431713"/>
                  </a:lnTo>
                  <a:lnTo>
                    <a:pt x="377364" y="1459350"/>
                  </a:lnTo>
                  <a:lnTo>
                    <a:pt x="417383" y="1485176"/>
                  </a:lnTo>
                  <a:lnTo>
                    <a:pt x="458732" y="1508803"/>
                  </a:lnTo>
                  <a:lnTo>
                    <a:pt x="500816" y="1529923"/>
                  </a:lnTo>
                  <a:lnTo>
                    <a:pt x="543545" y="1548556"/>
                  </a:lnTo>
                  <a:lnTo>
                    <a:pt x="586828" y="1564726"/>
                  </a:lnTo>
                  <a:lnTo>
                    <a:pt x="630574" y="1578454"/>
                  </a:lnTo>
                  <a:lnTo>
                    <a:pt x="674691" y="1589763"/>
                  </a:lnTo>
                  <a:lnTo>
                    <a:pt x="719090" y="1598675"/>
                  </a:lnTo>
                  <a:lnTo>
                    <a:pt x="763679" y="1605211"/>
                  </a:lnTo>
                  <a:lnTo>
                    <a:pt x="808367" y="1609396"/>
                  </a:lnTo>
                  <a:lnTo>
                    <a:pt x="853064" y="1611250"/>
                  </a:lnTo>
                  <a:lnTo>
                    <a:pt x="897679" y="1610796"/>
                  </a:lnTo>
                  <a:lnTo>
                    <a:pt x="942120" y="1608056"/>
                  </a:lnTo>
                  <a:lnTo>
                    <a:pt x="986297" y="1603053"/>
                  </a:lnTo>
                  <a:lnTo>
                    <a:pt x="1030120" y="1595809"/>
                  </a:lnTo>
                  <a:lnTo>
                    <a:pt x="1073496" y="1586345"/>
                  </a:lnTo>
                  <a:lnTo>
                    <a:pt x="1116336" y="1574685"/>
                  </a:lnTo>
                  <a:lnTo>
                    <a:pt x="1158549" y="1560851"/>
                  </a:lnTo>
                  <a:lnTo>
                    <a:pt x="1200043" y="1544864"/>
                  </a:lnTo>
                  <a:lnTo>
                    <a:pt x="1240728" y="1526747"/>
                  </a:lnTo>
                  <a:lnTo>
                    <a:pt x="1280513" y="1506523"/>
                  </a:lnTo>
                  <a:lnTo>
                    <a:pt x="1319307" y="1484213"/>
                  </a:lnTo>
                  <a:lnTo>
                    <a:pt x="1357020" y="1459840"/>
                  </a:lnTo>
                  <a:lnTo>
                    <a:pt x="1393559" y="1433426"/>
                  </a:lnTo>
                  <a:lnTo>
                    <a:pt x="1428835" y="1404994"/>
                  </a:lnTo>
                  <a:lnTo>
                    <a:pt x="1462757" y="1374565"/>
                  </a:lnTo>
                  <a:lnTo>
                    <a:pt x="1495234" y="1342162"/>
                  </a:lnTo>
                  <a:lnTo>
                    <a:pt x="1526174" y="1307807"/>
                  </a:lnTo>
                  <a:lnTo>
                    <a:pt x="1555488" y="1271522"/>
                  </a:lnTo>
                  <a:lnTo>
                    <a:pt x="1583084" y="1233330"/>
                  </a:lnTo>
                  <a:lnTo>
                    <a:pt x="1608871" y="1193253"/>
                  </a:lnTo>
                  <a:lnTo>
                    <a:pt x="1632465" y="1151843"/>
                  </a:lnTo>
                  <a:lnTo>
                    <a:pt x="1653555" y="1109696"/>
                  </a:lnTo>
                  <a:lnTo>
                    <a:pt x="1672161" y="1066903"/>
                  </a:lnTo>
                  <a:lnTo>
                    <a:pt x="1688308" y="1023556"/>
                  </a:lnTo>
                  <a:lnTo>
                    <a:pt x="1702016" y="979745"/>
                  </a:lnTo>
                  <a:lnTo>
                    <a:pt x="1713308" y="935562"/>
                  </a:lnTo>
                  <a:lnTo>
                    <a:pt x="1722207" y="891098"/>
                  </a:lnTo>
                  <a:lnTo>
                    <a:pt x="1728735" y="846443"/>
                  </a:lnTo>
                  <a:lnTo>
                    <a:pt x="1732913" y="801688"/>
                  </a:lnTo>
                  <a:lnTo>
                    <a:pt x="1734764" y="756925"/>
                  </a:lnTo>
                  <a:lnTo>
                    <a:pt x="1734311" y="712245"/>
                  </a:lnTo>
                  <a:lnTo>
                    <a:pt x="1731576" y="667737"/>
                  </a:lnTo>
                  <a:lnTo>
                    <a:pt x="1726580" y="623495"/>
                  </a:lnTo>
                  <a:lnTo>
                    <a:pt x="1719346" y="579607"/>
                  </a:lnTo>
                  <a:lnTo>
                    <a:pt x="1709897" y="536167"/>
                  </a:lnTo>
                  <a:lnTo>
                    <a:pt x="1698254" y="493263"/>
                  </a:lnTo>
                  <a:lnTo>
                    <a:pt x="1684440" y="450988"/>
                  </a:lnTo>
                  <a:lnTo>
                    <a:pt x="1668476" y="409432"/>
                  </a:lnTo>
                  <a:lnTo>
                    <a:pt x="1650387" y="368687"/>
                  </a:lnTo>
                  <a:lnTo>
                    <a:pt x="1630192" y="328843"/>
                  </a:lnTo>
                  <a:lnTo>
                    <a:pt x="1607916" y="289992"/>
                  </a:lnTo>
                  <a:lnTo>
                    <a:pt x="1583579" y="252224"/>
                  </a:lnTo>
                  <a:lnTo>
                    <a:pt x="1557204" y="215630"/>
                  </a:lnTo>
                  <a:lnTo>
                    <a:pt x="1528815" y="180302"/>
                  </a:lnTo>
                  <a:lnTo>
                    <a:pt x="1498431" y="146330"/>
                  </a:lnTo>
                  <a:lnTo>
                    <a:pt x="1466077" y="113805"/>
                  </a:lnTo>
                  <a:lnTo>
                    <a:pt x="1431774" y="82819"/>
                  </a:lnTo>
                  <a:lnTo>
                    <a:pt x="1395544" y="53462"/>
                  </a:lnTo>
                  <a:lnTo>
                    <a:pt x="1357410" y="25825"/>
                  </a:lnTo>
                  <a:lnTo>
                    <a:pt x="1317394" y="0"/>
                  </a:lnTo>
                  <a:close/>
                </a:path>
              </a:pathLst>
            </a:custGeom>
            <a:solidFill>
              <a:srgbClr val="D1DB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403667" y="2830956"/>
              <a:ext cx="1238250" cy="620395"/>
            </a:xfrm>
            <a:custGeom>
              <a:avLst/>
              <a:gdLst/>
              <a:ahLst/>
              <a:cxnLst/>
              <a:rect l="l" t="t" r="r" b="b"/>
              <a:pathLst>
                <a:path w="1238250" h="620395">
                  <a:moveTo>
                    <a:pt x="1135049" y="0"/>
                  </a:moveTo>
                  <a:lnTo>
                    <a:pt x="103187" y="0"/>
                  </a:lnTo>
                  <a:lnTo>
                    <a:pt x="63023" y="8120"/>
                  </a:lnTo>
                  <a:lnTo>
                    <a:pt x="30224" y="30267"/>
                  </a:lnTo>
                  <a:lnTo>
                    <a:pt x="8109" y="63115"/>
                  </a:lnTo>
                  <a:lnTo>
                    <a:pt x="0" y="103339"/>
                  </a:lnTo>
                  <a:lnTo>
                    <a:pt x="0" y="516699"/>
                  </a:lnTo>
                  <a:lnTo>
                    <a:pt x="8109" y="556924"/>
                  </a:lnTo>
                  <a:lnTo>
                    <a:pt x="30224" y="589772"/>
                  </a:lnTo>
                  <a:lnTo>
                    <a:pt x="63023" y="611918"/>
                  </a:lnTo>
                  <a:lnTo>
                    <a:pt x="103187" y="620039"/>
                  </a:lnTo>
                  <a:lnTo>
                    <a:pt x="1135049" y="620039"/>
                  </a:lnTo>
                  <a:lnTo>
                    <a:pt x="1175220" y="611918"/>
                  </a:lnTo>
                  <a:lnTo>
                    <a:pt x="1208024" y="589772"/>
                  </a:lnTo>
                  <a:lnTo>
                    <a:pt x="1230140" y="556924"/>
                  </a:lnTo>
                  <a:lnTo>
                    <a:pt x="1238250" y="516699"/>
                  </a:lnTo>
                  <a:lnTo>
                    <a:pt x="1238250" y="103339"/>
                  </a:lnTo>
                  <a:lnTo>
                    <a:pt x="1230140" y="63115"/>
                  </a:lnTo>
                  <a:lnTo>
                    <a:pt x="1208024" y="30267"/>
                  </a:lnTo>
                  <a:lnTo>
                    <a:pt x="1175220" y="8120"/>
                  </a:lnTo>
                  <a:lnTo>
                    <a:pt x="1135049" y="0"/>
                  </a:lnTo>
                  <a:close/>
                </a:path>
              </a:pathLst>
            </a:custGeom>
            <a:solidFill>
              <a:srgbClr val="588F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403666" y="2830956"/>
              <a:ext cx="1238250" cy="620395"/>
            </a:xfrm>
            <a:custGeom>
              <a:avLst/>
              <a:gdLst/>
              <a:ahLst/>
              <a:cxnLst/>
              <a:rect l="l" t="t" r="r" b="b"/>
              <a:pathLst>
                <a:path w="1238250" h="620395">
                  <a:moveTo>
                    <a:pt x="0" y="103346"/>
                  </a:moveTo>
                  <a:lnTo>
                    <a:pt x="8109" y="63120"/>
                  </a:lnTo>
                  <a:lnTo>
                    <a:pt x="30223" y="30270"/>
                  </a:lnTo>
                  <a:lnTo>
                    <a:pt x="63023" y="8121"/>
                  </a:lnTo>
                  <a:lnTo>
                    <a:pt x="103190" y="0"/>
                  </a:lnTo>
                  <a:lnTo>
                    <a:pt x="1135056" y="0"/>
                  </a:lnTo>
                  <a:lnTo>
                    <a:pt x="1175226" y="8121"/>
                  </a:lnTo>
                  <a:lnTo>
                    <a:pt x="1208027" y="30270"/>
                  </a:lnTo>
                  <a:lnTo>
                    <a:pt x="1230141" y="63120"/>
                  </a:lnTo>
                  <a:lnTo>
                    <a:pt x="1238250" y="103346"/>
                  </a:lnTo>
                  <a:lnTo>
                    <a:pt x="1238250" y="516702"/>
                  </a:lnTo>
                  <a:lnTo>
                    <a:pt x="1230141" y="556928"/>
                  </a:lnTo>
                  <a:lnTo>
                    <a:pt x="1208027" y="589778"/>
                  </a:lnTo>
                  <a:lnTo>
                    <a:pt x="1175226" y="611927"/>
                  </a:lnTo>
                  <a:lnTo>
                    <a:pt x="1135056" y="620048"/>
                  </a:lnTo>
                  <a:lnTo>
                    <a:pt x="103190" y="620048"/>
                  </a:lnTo>
                  <a:lnTo>
                    <a:pt x="63023" y="611927"/>
                  </a:lnTo>
                  <a:lnTo>
                    <a:pt x="30223" y="589778"/>
                  </a:lnTo>
                  <a:lnTo>
                    <a:pt x="8109" y="556928"/>
                  </a:lnTo>
                  <a:lnTo>
                    <a:pt x="0" y="516702"/>
                  </a:lnTo>
                  <a:lnTo>
                    <a:pt x="0" y="103346"/>
                  </a:lnTo>
                  <a:close/>
                </a:path>
              </a:pathLst>
            </a:custGeom>
            <a:ln w="793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449082" y="2839719"/>
            <a:ext cx="1171575" cy="586105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5080" algn="ctr">
              <a:lnSpc>
                <a:spcPct val="93300"/>
              </a:lnSpc>
              <a:spcBef>
                <a:spcPts val="175"/>
              </a:spcBef>
            </a:pPr>
            <a:r>
              <a:rPr sz="650" spc="-35" dirty="0">
                <a:solidFill>
                  <a:srgbClr val="FFFFFF"/>
                </a:solidFill>
                <a:latin typeface="Verdana"/>
                <a:cs typeface="Verdana"/>
              </a:rPr>
              <a:t>The Diversity </a:t>
            </a:r>
            <a:r>
              <a:rPr sz="650" spc="-5" dirty="0">
                <a:solidFill>
                  <a:srgbClr val="FFFFFF"/>
                </a:solidFill>
                <a:latin typeface="Verdana"/>
                <a:cs typeface="Verdana"/>
              </a:rPr>
              <a:t>Hotel </a:t>
            </a:r>
            <a:r>
              <a:rPr sz="650" spc="35" dirty="0">
                <a:solidFill>
                  <a:srgbClr val="FFFFFF"/>
                </a:solidFill>
                <a:latin typeface="Verdana"/>
                <a:cs typeface="Verdana"/>
              </a:rPr>
              <a:t>&amp; </a:t>
            </a:r>
            <a:r>
              <a:rPr sz="650" spc="10" dirty="0">
                <a:solidFill>
                  <a:srgbClr val="FFFFFF"/>
                </a:solidFill>
                <a:latin typeface="Verdana"/>
                <a:cs typeface="Verdana"/>
              </a:rPr>
              <a:t>Spa</a:t>
            </a:r>
            <a:r>
              <a:rPr sz="650" spc="-1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-45" dirty="0">
                <a:solidFill>
                  <a:srgbClr val="FFFFFF"/>
                </a:solidFill>
                <a:latin typeface="Verdana"/>
                <a:cs typeface="Verdana"/>
              </a:rPr>
              <a:t>UK  </a:t>
            </a:r>
            <a:r>
              <a:rPr sz="650" spc="-5" dirty="0">
                <a:solidFill>
                  <a:srgbClr val="FFFFFF"/>
                </a:solidFill>
                <a:latin typeface="Verdana"/>
                <a:cs typeface="Verdana"/>
              </a:rPr>
              <a:t>takes </a:t>
            </a:r>
            <a:r>
              <a:rPr sz="650" spc="-10" dirty="0">
                <a:solidFill>
                  <a:srgbClr val="FFFFFF"/>
                </a:solidFill>
                <a:latin typeface="Verdana"/>
                <a:cs typeface="Verdana"/>
              </a:rPr>
              <a:t>immense </a:t>
            </a:r>
            <a:r>
              <a:rPr sz="650" spc="5" dirty="0">
                <a:solidFill>
                  <a:srgbClr val="FFFFFF"/>
                </a:solidFill>
                <a:latin typeface="Verdana"/>
                <a:cs typeface="Verdana"/>
              </a:rPr>
              <a:t>pride </a:t>
            </a:r>
            <a:r>
              <a:rPr sz="650" spc="-55" dirty="0">
                <a:solidFill>
                  <a:srgbClr val="FFFFFF"/>
                </a:solidFill>
                <a:latin typeface="Verdana"/>
                <a:cs typeface="Verdana"/>
              </a:rPr>
              <a:t>in </a:t>
            </a:r>
            <a:r>
              <a:rPr sz="650" spc="-50" dirty="0">
                <a:solidFill>
                  <a:srgbClr val="FFFFFF"/>
                </a:solidFill>
                <a:latin typeface="Verdana"/>
                <a:cs typeface="Verdana"/>
              </a:rPr>
              <a:t>its  </a:t>
            </a:r>
            <a:r>
              <a:rPr sz="650" spc="-10" dirty="0">
                <a:solidFill>
                  <a:srgbClr val="FFFFFF"/>
                </a:solidFill>
                <a:latin typeface="Verdana"/>
                <a:cs typeface="Verdana"/>
              </a:rPr>
              <a:t>cultural </a:t>
            </a:r>
            <a:r>
              <a:rPr sz="650" spc="-25" dirty="0">
                <a:solidFill>
                  <a:srgbClr val="FFFFFF"/>
                </a:solidFill>
                <a:latin typeface="Verdana"/>
                <a:cs typeface="Verdana"/>
              </a:rPr>
              <a:t>diversity </a:t>
            </a:r>
            <a:r>
              <a:rPr sz="650" spc="45" dirty="0">
                <a:solidFill>
                  <a:srgbClr val="FFFFFF"/>
                </a:solidFill>
                <a:latin typeface="Verdana"/>
                <a:cs typeface="Verdana"/>
              </a:rPr>
              <a:t>and </a:t>
            </a: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the  </a:t>
            </a:r>
            <a:r>
              <a:rPr sz="650" spc="-15" dirty="0">
                <a:solidFill>
                  <a:srgbClr val="FFFFFF"/>
                </a:solidFill>
                <a:latin typeface="Verdana"/>
                <a:cs typeface="Verdana"/>
              </a:rPr>
              <a:t>rich </a:t>
            </a:r>
            <a:r>
              <a:rPr sz="650" spc="-5" dirty="0">
                <a:solidFill>
                  <a:srgbClr val="FFFFFF"/>
                </a:solidFill>
                <a:latin typeface="Verdana"/>
                <a:cs typeface="Verdana"/>
              </a:rPr>
              <a:t>tapestry</a:t>
            </a:r>
            <a:r>
              <a:rPr sz="65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of</a:t>
            </a:r>
            <a:endParaRPr sz="650">
              <a:latin typeface="Verdana"/>
              <a:cs typeface="Verdana"/>
            </a:endParaRPr>
          </a:p>
          <a:p>
            <a:pPr algn="ctr">
              <a:lnSpc>
                <a:spcPts val="655"/>
              </a:lnSpc>
            </a:pPr>
            <a:r>
              <a:rPr sz="650" spc="-5" dirty="0">
                <a:solidFill>
                  <a:srgbClr val="FFFFFF"/>
                </a:solidFill>
                <a:latin typeface="Verdana"/>
                <a:cs typeface="Verdana"/>
              </a:rPr>
              <a:t>international </a:t>
            </a:r>
            <a:r>
              <a:rPr sz="650" spc="-15" dirty="0">
                <a:solidFill>
                  <a:srgbClr val="FFFFFF"/>
                </a:solidFill>
                <a:latin typeface="Verdana"/>
                <a:cs typeface="Verdana"/>
              </a:rPr>
              <a:t>guests</a:t>
            </a:r>
            <a:r>
              <a:rPr sz="65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-30" dirty="0">
                <a:solidFill>
                  <a:srgbClr val="FFFFFF"/>
                </a:solidFill>
                <a:latin typeface="Verdana"/>
                <a:cs typeface="Verdana"/>
              </a:rPr>
              <a:t>it</a:t>
            </a:r>
            <a:endParaRPr sz="650">
              <a:latin typeface="Verdana"/>
              <a:cs typeface="Verdana"/>
            </a:endParaRPr>
          </a:p>
          <a:p>
            <a:pPr marR="24130" algn="ctr">
              <a:lnSpc>
                <a:spcPts val="760"/>
              </a:lnSpc>
            </a:pPr>
            <a:r>
              <a:rPr sz="650" spc="-40" dirty="0">
                <a:solidFill>
                  <a:srgbClr val="FFFFFF"/>
                </a:solidFill>
                <a:latin typeface="Verdana"/>
                <a:cs typeface="Verdana"/>
              </a:rPr>
              <a:t>serves.</a:t>
            </a:r>
            <a:endParaRPr sz="650">
              <a:latin typeface="Verdana"/>
              <a:cs typeface="Verdana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399697" y="3847677"/>
            <a:ext cx="1246505" cy="790575"/>
            <a:chOff x="1399697" y="3847677"/>
            <a:chExt cx="1246505" cy="790575"/>
          </a:xfrm>
        </p:grpSpPr>
        <p:sp>
          <p:nvSpPr>
            <p:cNvPr id="17" name="object 17"/>
            <p:cNvSpPr/>
            <p:nvPr/>
          </p:nvSpPr>
          <p:spPr>
            <a:xfrm>
              <a:off x="1403667" y="3851643"/>
              <a:ext cx="1238250" cy="782320"/>
            </a:xfrm>
            <a:custGeom>
              <a:avLst/>
              <a:gdLst/>
              <a:ahLst/>
              <a:cxnLst/>
              <a:rect l="l" t="t" r="r" b="b"/>
              <a:pathLst>
                <a:path w="1238250" h="782320">
                  <a:moveTo>
                    <a:pt x="1108075" y="0"/>
                  </a:moveTo>
                  <a:lnTo>
                    <a:pt x="130175" y="0"/>
                  </a:lnTo>
                  <a:lnTo>
                    <a:pt x="79504" y="10245"/>
                  </a:lnTo>
                  <a:lnTo>
                    <a:pt x="38126" y="38184"/>
                  </a:lnTo>
                  <a:lnTo>
                    <a:pt x="10229" y="79622"/>
                  </a:lnTo>
                  <a:lnTo>
                    <a:pt x="0" y="130365"/>
                  </a:lnTo>
                  <a:lnTo>
                    <a:pt x="0" y="651827"/>
                  </a:lnTo>
                  <a:lnTo>
                    <a:pt x="10229" y="702575"/>
                  </a:lnTo>
                  <a:lnTo>
                    <a:pt x="38126" y="744013"/>
                  </a:lnTo>
                  <a:lnTo>
                    <a:pt x="79504" y="771949"/>
                  </a:lnTo>
                  <a:lnTo>
                    <a:pt x="130175" y="782192"/>
                  </a:lnTo>
                  <a:lnTo>
                    <a:pt x="1108075" y="782192"/>
                  </a:lnTo>
                  <a:lnTo>
                    <a:pt x="1158745" y="771949"/>
                  </a:lnTo>
                  <a:lnTo>
                    <a:pt x="1200123" y="744013"/>
                  </a:lnTo>
                  <a:lnTo>
                    <a:pt x="1228020" y="702575"/>
                  </a:lnTo>
                  <a:lnTo>
                    <a:pt x="1238250" y="651827"/>
                  </a:lnTo>
                  <a:lnTo>
                    <a:pt x="1238250" y="130365"/>
                  </a:lnTo>
                  <a:lnTo>
                    <a:pt x="1228020" y="79622"/>
                  </a:lnTo>
                  <a:lnTo>
                    <a:pt x="1200123" y="38184"/>
                  </a:lnTo>
                  <a:lnTo>
                    <a:pt x="1158745" y="10245"/>
                  </a:lnTo>
                  <a:lnTo>
                    <a:pt x="1108075" y="0"/>
                  </a:lnTo>
                  <a:close/>
                </a:path>
              </a:pathLst>
            </a:custGeom>
            <a:solidFill>
              <a:srgbClr val="127C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403666" y="3851646"/>
              <a:ext cx="1238250" cy="782320"/>
            </a:xfrm>
            <a:custGeom>
              <a:avLst/>
              <a:gdLst/>
              <a:ahLst/>
              <a:cxnLst/>
              <a:rect l="l" t="t" r="r" b="b"/>
              <a:pathLst>
                <a:path w="1238250" h="782320">
                  <a:moveTo>
                    <a:pt x="0" y="130368"/>
                  </a:moveTo>
                  <a:lnTo>
                    <a:pt x="10229" y="79623"/>
                  </a:lnTo>
                  <a:lnTo>
                    <a:pt x="38128" y="38184"/>
                  </a:lnTo>
                  <a:lnTo>
                    <a:pt x="79506" y="10245"/>
                  </a:lnTo>
                  <a:lnTo>
                    <a:pt x="130177" y="0"/>
                  </a:lnTo>
                  <a:lnTo>
                    <a:pt x="1108071" y="0"/>
                  </a:lnTo>
                  <a:lnTo>
                    <a:pt x="1158742" y="10245"/>
                  </a:lnTo>
                  <a:lnTo>
                    <a:pt x="1200121" y="38184"/>
                  </a:lnTo>
                  <a:lnTo>
                    <a:pt x="1228019" y="79623"/>
                  </a:lnTo>
                  <a:lnTo>
                    <a:pt x="1238250" y="130368"/>
                  </a:lnTo>
                  <a:lnTo>
                    <a:pt x="1238250" y="651833"/>
                  </a:lnTo>
                  <a:lnTo>
                    <a:pt x="1228019" y="702578"/>
                  </a:lnTo>
                  <a:lnTo>
                    <a:pt x="1200121" y="744017"/>
                  </a:lnTo>
                  <a:lnTo>
                    <a:pt x="1158742" y="771957"/>
                  </a:lnTo>
                  <a:lnTo>
                    <a:pt x="1108071" y="782202"/>
                  </a:lnTo>
                  <a:lnTo>
                    <a:pt x="130177" y="782202"/>
                  </a:lnTo>
                  <a:lnTo>
                    <a:pt x="79506" y="771957"/>
                  </a:lnTo>
                  <a:lnTo>
                    <a:pt x="38128" y="744017"/>
                  </a:lnTo>
                  <a:lnTo>
                    <a:pt x="10229" y="702578"/>
                  </a:lnTo>
                  <a:lnTo>
                    <a:pt x="0" y="651833"/>
                  </a:lnTo>
                  <a:lnTo>
                    <a:pt x="0" y="130368"/>
                  </a:lnTo>
                  <a:close/>
                </a:path>
              </a:pathLst>
            </a:custGeom>
            <a:ln w="793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468132" y="3897382"/>
            <a:ext cx="1130935" cy="680720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66040" marR="60960" indent="5080" algn="ctr">
              <a:lnSpc>
                <a:spcPct val="91500"/>
              </a:lnSpc>
              <a:spcBef>
                <a:spcPts val="190"/>
              </a:spcBef>
            </a:pPr>
            <a:r>
              <a:rPr sz="650" spc="-15" dirty="0">
                <a:solidFill>
                  <a:srgbClr val="FFFFFF"/>
                </a:solidFill>
                <a:latin typeface="Verdana"/>
                <a:cs typeface="Verdana"/>
              </a:rPr>
              <a:t>Our </a:t>
            </a:r>
            <a:r>
              <a:rPr sz="650" spc="-10" dirty="0">
                <a:solidFill>
                  <a:srgbClr val="FFFFFF"/>
                </a:solidFill>
                <a:latin typeface="Verdana"/>
                <a:cs typeface="Verdana"/>
              </a:rPr>
              <a:t>spotlight </a:t>
            </a:r>
            <a:r>
              <a:rPr sz="650" spc="-35" dirty="0">
                <a:solidFill>
                  <a:srgbClr val="FFFFFF"/>
                </a:solidFill>
                <a:latin typeface="Verdana"/>
                <a:cs typeface="Verdana"/>
              </a:rPr>
              <a:t>for</a:t>
            </a:r>
            <a:r>
              <a:rPr sz="65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dirty="0">
                <a:solidFill>
                  <a:srgbClr val="FFFFFF"/>
                </a:solidFill>
                <a:latin typeface="Verdana"/>
                <a:cs typeface="Verdana"/>
              </a:rPr>
              <a:t>today's  </a:t>
            </a:r>
            <a:r>
              <a:rPr sz="650" spc="-20" dirty="0">
                <a:solidFill>
                  <a:srgbClr val="FFFFFF"/>
                </a:solidFill>
                <a:latin typeface="Verdana"/>
                <a:cs typeface="Verdana"/>
              </a:rPr>
              <a:t>discussion falls </a:t>
            </a:r>
            <a:r>
              <a:rPr sz="650" spc="10" dirty="0">
                <a:solidFill>
                  <a:srgbClr val="FFFFFF"/>
                </a:solidFill>
                <a:latin typeface="Verdana"/>
                <a:cs typeface="Verdana"/>
              </a:rPr>
              <a:t>upon</a:t>
            </a:r>
            <a:r>
              <a:rPr sz="65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the  </a:t>
            </a:r>
            <a:r>
              <a:rPr sz="650" spc="-50" dirty="0">
                <a:solidFill>
                  <a:srgbClr val="FFFFFF"/>
                </a:solidFill>
                <a:latin typeface="Verdana"/>
                <a:cs typeface="Verdana"/>
              </a:rPr>
              <a:t>Sp </a:t>
            </a:r>
            <a:r>
              <a:rPr sz="650" spc="-15" dirty="0">
                <a:solidFill>
                  <a:srgbClr val="FFFFFF"/>
                </a:solidFill>
                <a:latin typeface="Verdana"/>
                <a:cs typeface="Verdana"/>
              </a:rPr>
              <a:t>anish </a:t>
            </a: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language. </a:t>
            </a:r>
            <a:r>
              <a:rPr sz="650" dirty="0">
                <a:solidFill>
                  <a:srgbClr val="FFFFFF"/>
                </a:solidFill>
                <a:latin typeface="Verdana"/>
                <a:cs typeface="Verdana"/>
              </a:rPr>
              <a:t>We  </a:t>
            </a: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ha</a:t>
            </a:r>
            <a:r>
              <a:rPr sz="650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20" dirty="0">
                <a:solidFill>
                  <a:srgbClr val="FFFFFF"/>
                </a:solidFill>
                <a:latin typeface="Verdana"/>
                <a:cs typeface="Verdana"/>
              </a:rPr>
              <a:t>ve</a:t>
            </a:r>
            <a:r>
              <a:rPr sz="65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20" dirty="0">
                <a:solidFill>
                  <a:srgbClr val="FFFFFF"/>
                </a:solidFill>
                <a:latin typeface="Verdana"/>
                <a:cs typeface="Verdana"/>
              </a:rPr>
              <a:t>chosen</a:t>
            </a:r>
            <a:r>
              <a:rPr sz="650" spc="-1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-15" dirty="0">
                <a:solidFill>
                  <a:srgbClr val="FFFFFF"/>
                </a:solidFill>
                <a:latin typeface="Verdana"/>
                <a:cs typeface="Verdana"/>
              </a:rPr>
              <a:t>Spanish</a:t>
            </a:r>
            <a:r>
              <a:rPr sz="65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-15" dirty="0">
                <a:solidFill>
                  <a:srgbClr val="FFFFFF"/>
                </a:solidFill>
                <a:latin typeface="Verdana"/>
                <a:cs typeface="Verdana"/>
              </a:rPr>
              <a:t>as  </a:t>
            </a:r>
            <a:r>
              <a:rPr sz="650" spc="-25" dirty="0">
                <a:solidFill>
                  <a:srgbClr val="FFFFFF"/>
                </a:solidFill>
                <a:latin typeface="Verdana"/>
                <a:cs typeface="Verdana"/>
              </a:rPr>
              <a:t>our </a:t>
            </a:r>
            <a:r>
              <a:rPr sz="650" spc="5" dirty="0">
                <a:solidFill>
                  <a:srgbClr val="FFFFFF"/>
                </a:solidFill>
                <a:latin typeface="Verdana"/>
                <a:cs typeface="Verdana"/>
              </a:rPr>
              <a:t>example to</a:t>
            </a:r>
            <a:r>
              <a:rPr sz="650" spc="-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-30" dirty="0">
                <a:solidFill>
                  <a:srgbClr val="FFFFFF"/>
                </a:solidFill>
                <a:latin typeface="Verdana"/>
                <a:cs typeface="Verdana"/>
              </a:rPr>
              <a:t>illustrate</a:t>
            </a:r>
            <a:endParaRPr sz="650">
              <a:latin typeface="Verdana"/>
              <a:cs typeface="Verdana"/>
            </a:endParaRPr>
          </a:p>
          <a:p>
            <a:pPr marL="12700" marR="5080" algn="ctr">
              <a:lnSpc>
                <a:spcPts val="740"/>
              </a:lnSpc>
              <a:spcBef>
                <a:spcPts val="25"/>
              </a:spcBef>
            </a:pP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the</a:t>
            </a:r>
            <a:r>
              <a:rPr sz="65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broader</a:t>
            </a:r>
            <a:r>
              <a:rPr sz="65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-5" dirty="0">
                <a:solidFill>
                  <a:srgbClr val="FFFFFF"/>
                </a:solidFill>
                <a:latin typeface="Verdana"/>
                <a:cs typeface="Verdana"/>
              </a:rPr>
              <a:t>principles</a:t>
            </a:r>
            <a:r>
              <a:rPr sz="650" spc="-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650" spc="-15" dirty="0">
                <a:solidFill>
                  <a:srgbClr val="FFFFFF"/>
                </a:solidFill>
                <a:latin typeface="Verdana"/>
                <a:cs typeface="Verdana"/>
              </a:rPr>
              <a:t>that  </a:t>
            </a:r>
            <a:r>
              <a:rPr sz="650" spc="15" dirty="0">
                <a:solidFill>
                  <a:srgbClr val="FFFFFF"/>
                </a:solidFill>
                <a:latin typeface="Verdana"/>
                <a:cs typeface="Verdana"/>
              </a:rPr>
              <a:t>apply</a:t>
            </a:r>
            <a:endParaRPr sz="650">
              <a:latin typeface="Verdana"/>
              <a:cs typeface="Verdana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06416" y="1131858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Video &amp; recording :-</a:t>
            </a:r>
            <a:r>
              <a:rPr lang="en-GB" dirty="0" smtClean="0">
                <a:hlinkClick r:id="rId6"/>
              </a:rPr>
              <a:t>Recording-20231026_130045.webm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1700" y="892555"/>
            <a:ext cx="4533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Times New Roman"/>
                <a:cs typeface="Times New Roman"/>
              </a:rPr>
              <a:t>Slide</a:t>
            </a:r>
            <a:r>
              <a:rPr sz="1200" spc="-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3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1700" y="5315203"/>
            <a:ext cx="5756910" cy="23907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43800"/>
              </a:lnSpc>
              <a:spcBef>
                <a:spcPts val="90"/>
              </a:spcBef>
            </a:pPr>
            <a:r>
              <a:rPr sz="1200" spc="-5" dirty="0">
                <a:latin typeface="Times New Roman"/>
                <a:cs typeface="Times New Roman"/>
              </a:rPr>
              <a:t>We should learn multilingualism </a:t>
            </a:r>
            <a:r>
              <a:rPr sz="1200" dirty="0">
                <a:latin typeface="Times New Roman"/>
                <a:cs typeface="Times New Roman"/>
              </a:rPr>
              <a:t>for </a:t>
            </a:r>
            <a:r>
              <a:rPr sz="1200" spc="-5" dirty="0">
                <a:latin typeface="Times New Roman"/>
                <a:cs typeface="Times New Roman"/>
              </a:rPr>
              <a:t>many reasons. </a:t>
            </a:r>
            <a:r>
              <a:rPr sz="1200" dirty="0">
                <a:latin typeface="Times New Roman"/>
                <a:cs typeface="Times New Roman"/>
              </a:rPr>
              <a:t>To </a:t>
            </a:r>
            <a:r>
              <a:rPr sz="1200" spc="-5" dirty="0">
                <a:latin typeface="Times New Roman"/>
                <a:cs typeface="Times New Roman"/>
              </a:rPr>
              <a:t>begin, customers </a:t>
            </a:r>
            <a:r>
              <a:rPr sz="1200" dirty="0">
                <a:latin typeface="Times New Roman"/>
                <a:cs typeface="Times New Roman"/>
              </a:rPr>
              <a:t>in the </a:t>
            </a:r>
            <a:r>
              <a:rPr sz="1200" spc="-5" dirty="0">
                <a:latin typeface="Times New Roman"/>
                <a:cs typeface="Times New Roman"/>
              </a:rPr>
              <a:t>hospitality  </a:t>
            </a:r>
            <a:r>
              <a:rPr sz="1200" dirty="0">
                <a:latin typeface="Times New Roman"/>
                <a:cs typeface="Times New Roman"/>
              </a:rPr>
              <a:t>industry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speak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lot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different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languages.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staff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member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who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speaks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multiple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languages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may  </a:t>
            </a:r>
            <a:r>
              <a:rPr sz="1200" dirty="0">
                <a:latin typeface="Times New Roman"/>
                <a:cs typeface="Times New Roman"/>
              </a:rPr>
              <a:t>be </a:t>
            </a:r>
            <a:r>
              <a:rPr sz="1200" spc="-5" dirty="0">
                <a:latin typeface="Times New Roman"/>
                <a:cs typeface="Times New Roman"/>
              </a:rPr>
              <a:t>able </a:t>
            </a:r>
            <a:r>
              <a:rPr sz="1200" dirty="0">
                <a:latin typeface="Times New Roman"/>
                <a:cs typeface="Times New Roman"/>
              </a:rPr>
              <a:t>to </a:t>
            </a:r>
            <a:r>
              <a:rPr sz="1200" spc="-5" dirty="0">
                <a:latin typeface="Times New Roman"/>
                <a:cs typeface="Times New Roman"/>
              </a:rPr>
              <a:t>better serve visitors </a:t>
            </a:r>
            <a:r>
              <a:rPr sz="1200" dirty="0">
                <a:latin typeface="Times New Roman"/>
                <a:cs typeface="Times New Roman"/>
              </a:rPr>
              <a:t>by </a:t>
            </a:r>
            <a:r>
              <a:rPr sz="1200" spc="-5" dirty="0">
                <a:latin typeface="Times New Roman"/>
                <a:cs typeface="Times New Roman"/>
              </a:rPr>
              <a:t>speaking </a:t>
            </a:r>
            <a:r>
              <a:rPr sz="1200" dirty="0">
                <a:latin typeface="Times New Roman"/>
                <a:cs typeface="Times New Roman"/>
              </a:rPr>
              <a:t>in </a:t>
            </a:r>
            <a:r>
              <a:rPr sz="1200" spc="-5" dirty="0">
                <a:latin typeface="Times New Roman"/>
                <a:cs typeface="Times New Roman"/>
              </a:rPr>
              <a:t>their preferred language. Speaking multiple  languages may also increase business opportunities. Hotels </a:t>
            </a:r>
            <a:r>
              <a:rPr sz="1200" dirty="0">
                <a:latin typeface="Times New Roman"/>
                <a:cs typeface="Times New Roman"/>
              </a:rPr>
              <a:t>with </a:t>
            </a:r>
            <a:r>
              <a:rPr sz="1200" spc="-5" dirty="0">
                <a:latin typeface="Times New Roman"/>
                <a:cs typeface="Times New Roman"/>
              </a:rPr>
              <a:t>multilingual staff are better at  attracting international customers and catering </a:t>
            </a:r>
            <a:r>
              <a:rPr sz="1200" dirty="0">
                <a:latin typeface="Times New Roman"/>
                <a:cs typeface="Times New Roman"/>
              </a:rPr>
              <a:t>to </a:t>
            </a:r>
            <a:r>
              <a:rPr sz="1200" spc="-5" dirty="0">
                <a:latin typeface="Times New Roman"/>
                <a:cs typeface="Times New Roman"/>
              </a:rPr>
              <a:t>their cultural preferences. </a:t>
            </a: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hotel </a:t>
            </a:r>
            <a:r>
              <a:rPr sz="1200" dirty="0">
                <a:latin typeface="Times New Roman"/>
                <a:cs typeface="Times New Roman"/>
              </a:rPr>
              <a:t>will </a:t>
            </a:r>
            <a:r>
              <a:rPr sz="1200" spc="-5" dirty="0">
                <a:latin typeface="Times New Roman"/>
                <a:cs typeface="Times New Roman"/>
              </a:rPr>
              <a:t>get  </a:t>
            </a:r>
            <a:r>
              <a:rPr sz="1200" dirty="0">
                <a:latin typeface="Times New Roman"/>
                <a:cs typeface="Times New Roman"/>
              </a:rPr>
              <a:t>more </a:t>
            </a:r>
            <a:r>
              <a:rPr sz="1200" spc="-5" dirty="0">
                <a:latin typeface="Times New Roman"/>
                <a:cs typeface="Times New Roman"/>
              </a:rPr>
              <a:t>reservations, </a:t>
            </a:r>
            <a:r>
              <a:rPr sz="1200" dirty="0">
                <a:latin typeface="Times New Roman"/>
                <a:cs typeface="Times New Roman"/>
              </a:rPr>
              <a:t>work with </a:t>
            </a:r>
            <a:r>
              <a:rPr sz="1200" spc="-5" dirty="0">
                <a:latin typeface="Times New Roman"/>
                <a:cs typeface="Times New Roman"/>
              </a:rPr>
              <a:t>other businesses, and get </a:t>
            </a:r>
            <a:r>
              <a:rPr sz="1200" dirty="0">
                <a:latin typeface="Times New Roman"/>
                <a:cs typeface="Times New Roman"/>
              </a:rPr>
              <a:t>good </a:t>
            </a:r>
            <a:r>
              <a:rPr sz="1200" spc="-5" dirty="0">
                <a:latin typeface="Times New Roman"/>
                <a:cs typeface="Times New Roman"/>
              </a:rPr>
              <a:t>reviews, which may </a:t>
            </a:r>
            <a:r>
              <a:rPr sz="1200" dirty="0">
                <a:latin typeface="Times New Roman"/>
                <a:cs typeface="Times New Roman"/>
              </a:rPr>
              <a:t>boost its  </a:t>
            </a:r>
            <a:r>
              <a:rPr sz="1200" spc="-5" dirty="0">
                <a:latin typeface="Times New Roman"/>
                <a:cs typeface="Times New Roman"/>
              </a:rPr>
              <a:t>global reputation and earnings. Thirdly, cultural values shape language. Hotel staff </a:t>
            </a:r>
            <a:r>
              <a:rPr sz="1200" dirty="0">
                <a:latin typeface="Times New Roman"/>
                <a:cs typeface="Times New Roman"/>
              </a:rPr>
              <a:t>who </a:t>
            </a:r>
            <a:r>
              <a:rPr sz="1200" spc="-5" dirty="0">
                <a:latin typeface="Times New Roman"/>
                <a:cs typeface="Times New Roman"/>
              </a:rPr>
              <a:t>speak  multiple languages are </a:t>
            </a:r>
            <a:r>
              <a:rPr sz="1200" dirty="0">
                <a:latin typeface="Times New Roman"/>
                <a:cs typeface="Times New Roman"/>
              </a:rPr>
              <a:t>more </a:t>
            </a:r>
            <a:r>
              <a:rPr sz="1200" spc="-5" dirty="0">
                <a:latin typeface="Times New Roman"/>
                <a:cs typeface="Times New Roman"/>
              </a:rPr>
              <a:t>likely </a:t>
            </a:r>
            <a:r>
              <a:rPr sz="1200" dirty="0">
                <a:latin typeface="Times New Roman"/>
                <a:cs typeface="Times New Roman"/>
              </a:rPr>
              <a:t>to be </a:t>
            </a:r>
            <a:r>
              <a:rPr sz="1200" spc="-5" dirty="0">
                <a:latin typeface="Times New Roman"/>
                <a:cs typeface="Times New Roman"/>
              </a:rPr>
              <a:t>sensitive and helpful </a:t>
            </a:r>
            <a:r>
              <a:rPr sz="1200" dirty="0">
                <a:latin typeface="Times New Roman"/>
                <a:cs typeface="Times New Roman"/>
              </a:rPr>
              <a:t>to </a:t>
            </a:r>
            <a:r>
              <a:rPr sz="1200" spc="-5" dirty="0">
                <a:latin typeface="Times New Roman"/>
                <a:cs typeface="Times New Roman"/>
              </a:rPr>
              <a:t>international guests. This </a:t>
            </a:r>
            <a:r>
              <a:rPr sz="1200" dirty="0">
                <a:latin typeface="Times New Roman"/>
                <a:cs typeface="Times New Roman"/>
              </a:rPr>
              <a:t>is  </a:t>
            </a:r>
            <a:r>
              <a:rPr sz="1200" spc="-5" dirty="0">
                <a:latin typeface="Times New Roman"/>
                <a:cs typeface="Times New Roman"/>
              </a:rPr>
              <a:t>crucial </a:t>
            </a:r>
            <a:r>
              <a:rPr sz="1200" dirty="0">
                <a:latin typeface="Times New Roman"/>
                <a:cs typeface="Times New Roman"/>
              </a:rPr>
              <a:t>to </a:t>
            </a:r>
            <a:r>
              <a:rPr sz="1200" spc="-5" dirty="0">
                <a:latin typeface="Times New Roman"/>
                <a:cs typeface="Times New Roman"/>
              </a:rPr>
              <a:t>making all hotel guests, regardless </a:t>
            </a:r>
            <a:r>
              <a:rPr sz="1200" dirty="0">
                <a:latin typeface="Times New Roman"/>
                <a:cs typeface="Times New Roman"/>
              </a:rPr>
              <a:t>of </a:t>
            </a:r>
            <a:r>
              <a:rPr sz="1200" spc="-5" dirty="0">
                <a:latin typeface="Times New Roman"/>
                <a:cs typeface="Times New Roman"/>
              </a:rPr>
              <a:t>culture, feel welcome and at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home.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22653" y="1643341"/>
            <a:ext cx="5714988" cy="6772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569034" y="2154484"/>
            <a:ext cx="4884420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-310" dirty="0">
                <a:latin typeface="Verdana"/>
                <a:cs typeface="Verdana"/>
              </a:rPr>
              <a:t>BENEFIT </a:t>
            </a:r>
            <a:r>
              <a:rPr sz="1700" b="1" spc="-150" dirty="0">
                <a:latin typeface="Verdana"/>
                <a:cs typeface="Verdana"/>
              </a:rPr>
              <a:t>OF </a:t>
            </a:r>
            <a:r>
              <a:rPr sz="1700" b="1" spc="-265" dirty="0">
                <a:latin typeface="Verdana"/>
                <a:cs typeface="Verdana"/>
              </a:rPr>
              <a:t>MULTILINGUALISM </a:t>
            </a:r>
            <a:r>
              <a:rPr sz="1700" b="1" spc="-215" dirty="0">
                <a:latin typeface="Verdana"/>
                <a:cs typeface="Verdana"/>
              </a:rPr>
              <a:t>FOR </a:t>
            </a:r>
            <a:r>
              <a:rPr sz="1700" b="1" spc="-265" dirty="0">
                <a:latin typeface="Verdana"/>
                <a:cs typeface="Verdana"/>
              </a:rPr>
              <a:t>HOTEL</a:t>
            </a:r>
            <a:r>
              <a:rPr sz="1700" b="1" spc="-375" dirty="0">
                <a:latin typeface="Verdana"/>
                <a:cs typeface="Verdana"/>
              </a:rPr>
              <a:t> </a:t>
            </a:r>
            <a:r>
              <a:rPr sz="1700" b="1" spc="-285" dirty="0">
                <a:latin typeface="Verdana"/>
                <a:cs typeface="Verdana"/>
              </a:rPr>
              <a:t>STAFF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14106" y="3602397"/>
            <a:ext cx="1177290" cy="7124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3810" algn="ctr">
              <a:lnSpc>
                <a:spcPct val="102400"/>
              </a:lnSpc>
              <a:spcBef>
                <a:spcPts val="95"/>
              </a:spcBef>
            </a:pPr>
            <a:r>
              <a:rPr sz="1100" spc="-10" dirty="0">
                <a:latin typeface="Verdana"/>
                <a:cs typeface="Verdana"/>
              </a:rPr>
              <a:t>Effective  </a:t>
            </a:r>
            <a:r>
              <a:rPr sz="1100" spc="15" dirty="0">
                <a:latin typeface="Verdana"/>
                <a:cs typeface="Verdana"/>
              </a:rPr>
              <a:t>Communication  </a:t>
            </a:r>
            <a:r>
              <a:rPr sz="1100" spc="-15" dirty="0">
                <a:latin typeface="Verdana"/>
                <a:cs typeface="Verdana"/>
              </a:rPr>
              <a:t>(De </a:t>
            </a:r>
            <a:r>
              <a:rPr sz="1100" spc="-5" dirty="0">
                <a:latin typeface="Verdana"/>
                <a:cs typeface="Verdana"/>
              </a:rPr>
              <a:t>Carlos </a:t>
            </a:r>
            <a:r>
              <a:rPr sz="1100" spc="15" dirty="0">
                <a:latin typeface="Verdana"/>
                <a:cs typeface="Verdana"/>
              </a:rPr>
              <a:t>et</a:t>
            </a:r>
            <a:r>
              <a:rPr sz="1100" spc="-280" dirty="0">
                <a:latin typeface="Verdana"/>
                <a:cs typeface="Verdana"/>
              </a:rPr>
              <a:t> </a:t>
            </a:r>
            <a:r>
              <a:rPr sz="1100" spc="-45" dirty="0">
                <a:latin typeface="Verdana"/>
                <a:cs typeface="Verdana"/>
              </a:rPr>
              <a:t>al.,  </a:t>
            </a:r>
            <a:r>
              <a:rPr sz="1100" spc="-90" dirty="0">
                <a:latin typeface="Verdana"/>
                <a:cs typeface="Verdana"/>
              </a:rPr>
              <a:t>2019)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56140" y="3694846"/>
            <a:ext cx="1532255" cy="6108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16559">
              <a:lnSpc>
                <a:spcPct val="114500"/>
              </a:lnSpc>
              <a:spcBef>
                <a:spcPts val="95"/>
              </a:spcBef>
            </a:pPr>
            <a:r>
              <a:rPr sz="1100" spc="-15" dirty="0">
                <a:latin typeface="Verdana"/>
                <a:cs typeface="Verdana"/>
              </a:rPr>
              <a:t>Improved  </a:t>
            </a:r>
            <a:r>
              <a:rPr sz="1100" spc="-10" dirty="0">
                <a:latin typeface="Verdana"/>
                <a:cs typeface="Verdana"/>
              </a:rPr>
              <a:t>Customer</a:t>
            </a:r>
            <a:r>
              <a:rPr sz="1100" spc="-125" dirty="0">
                <a:latin typeface="Verdana"/>
                <a:cs typeface="Verdana"/>
              </a:rPr>
              <a:t> </a:t>
            </a:r>
            <a:r>
              <a:rPr sz="1100" spc="-20" dirty="0">
                <a:latin typeface="Verdana"/>
                <a:cs typeface="Verdana"/>
              </a:rPr>
              <a:t>Satisfaction</a:t>
            </a:r>
            <a:endParaRPr sz="1100">
              <a:latin typeface="Verdana"/>
              <a:cs typeface="Verdana"/>
            </a:endParaRPr>
          </a:p>
          <a:p>
            <a:pPr marL="186690">
              <a:lnSpc>
                <a:spcPct val="100000"/>
              </a:lnSpc>
              <a:spcBef>
                <a:spcPts val="265"/>
              </a:spcBef>
            </a:pPr>
            <a:r>
              <a:rPr sz="1100" spc="-10" dirty="0">
                <a:latin typeface="Verdana"/>
                <a:cs typeface="Verdana"/>
              </a:rPr>
              <a:t>(Vellnagel,</a:t>
            </a:r>
            <a:r>
              <a:rPr sz="1100" spc="-110" dirty="0">
                <a:latin typeface="Verdana"/>
                <a:cs typeface="Verdana"/>
              </a:rPr>
              <a:t> </a:t>
            </a:r>
            <a:r>
              <a:rPr sz="1100" spc="-70" dirty="0">
                <a:latin typeface="Verdana"/>
                <a:cs typeface="Verdana"/>
              </a:rPr>
              <a:t>2010)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29353" y="3633885"/>
            <a:ext cx="1772920" cy="8026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3020" marR="28575" algn="ctr">
              <a:lnSpc>
                <a:spcPct val="112700"/>
              </a:lnSpc>
              <a:spcBef>
                <a:spcPts val="95"/>
              </a:spcBef>
            </a:pPr>
            <a:r>
              <a:rPr sz="1100" spc="30" dirty="0">
                <a:latin typeface="Verdana"/>
                <a:cs typeface="Verdana"/>
              </a:rPr>
              <a:t>Enhanced</a:t>
            </a:r>
            <a:r>
              <a:rPr sz="1100" spc="-45" dirty="0">
                <a:latin typeface="Verdana"/>
                <a:cs typeface="Verdana"/>
              </a:rPr>
              <a:t> </a:t>
            </a:r>
            <a:r>
              <a:rPr sz="1100" spc="-40" dirty="0">
                <a:latin typeface="Verdana"/>
                <a:cs typeface="Verdana"/>
              </a:rPr>
              <a:t>Cross-Cultural  </a:t>
            </a:r>
            <a:r>
              <a:rPr sz="1100" spc="-65" dirty="0">
                <a:latin typeface="Verdana"/>
                <a:cs typeface="Verdana"/>
              </a:rPr>
              <a:t>Sensitivity</a:t>
            </a:r>
            <a:endParaRPr sz="1100">
              <a:latin typeface="Verdana"/>
              <a:cs typeface="Verdana"/>
            </a:endParaRPr>
          </a:p>
          <a:p>
            <a:pPr marL="12065" marR="5080" algn="ctr">
              <a:lnSpc>
                <a:spcPct val="118200"/>
              </a:lnSpc>
              <a:spcBef>
                <a:spcPts val="20"/>
              </a:spcBef>
            </a:pPr>
            <a:r>
              <a:rPr sz="1100" spc="-10" dirty="0">
                <a:latin typeface="Verdana"/>
                <a:cs typeface="Verdana"/>
              </a:rPr>
              <a:t>(Maheshkar </a:t>
            </a:r>
            <a:r>
              <a:rPr sz="1100" spc="45" dirty="0">
                <a:latin typeface="Verdana"/>
                <a:cs typeface="Verdana"/>
              </a:rPr>
              <a:t>and</a:t>
            </a:r>
            <a:r>
              <a:rPr sz="1100" spc="-155" dirty="0">
                <a:latin typeface="Verdana"/>
                <a:cs typeface="Verdana"/>
              </a:rPr>
              <a:t> </a:t>
            </a:r>
            <a:r>
              <a:rPr sz="1100" spc="-40" dirty="0">
                <a:latin typeface="Verdana"/>
                <a:cs typeface="Verdana"/>
              </a:rPr>
              <a:t>Sharma,  </a:t>
            </a:r>
            <a:r>
              <a:rPr sz="1100" spc="-90" dirty="0">
                <a:latin typeface="Verdana"/>
                <a:cs typeface="Verdana"/>
              </a:rPr>
              <a:t>2018)</a:t>
            </a:r>
            <a:endParaRPr sz="1100">
              <a:latin typeface="Verdana"/>
              <a:cs typeface="Verdan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800739" y="2921577"/>
            <a:ext cx="615950" cy="618490"/>
            <a:chOff x="1800739" y="2921577"/>
            <a:chExt cx="615950" cy="618490"/>
          </a:xfrm>
        </p:grpSpPr>
        <p:sp>
          <p:nvSpPr>
            <p:cNvPr id="10" name="object 10"/>
            <p:cNvSpPr/>
            <p:nvPr/>
          </p:nvSpPr>
          <p:spPr>
            <a:xfrm>
              <a:off x="1803717" y="2926346"/>
              <a:ext cx="609600" cy="61050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803716" y="2926349"/>
              <a:ext cx="609600" cy="610870"/>
            </a:xfrm>
            <a:custGeom>
              <a:avLst/>
              <a:gdLst/>
              <a:ahLst/>
              <a:cxnLst/>
              <a:rect l="l" t="t" r="r" b="b"/>
              <a:pathLst>
                <a:path w="609600" h="610870">
                  <a:moveTo>
                    <a:pt x="0" y="305257"/>
                  </a:moveTo>
                  <a:lnTo>
                    <a:pt x="3989" y="255742"/>
                  </a:lnTo>
                  <a:lnTo>
                    <a:pt x="15539" y="208770"/>
                  </a:lnTo>
                  <a:lnTo>
                    <a:pt x="34021" y="164972"/>
                  </a:lnTo>
                  <a:lnTo>
                    <a:pt x="58809" y="124974"/>
                  </a:lnTo>
                  <a:lnTo>
                    <a:pt x="89274" y="89406"/>
                  </a:lnTo>
                  <a:lnTo>
                    <a:pt x="124789" y="58895"/>
                  </a:lnTo>
                  <a:lnTo>
                    <a:pt x="164727" y="34071"/>
                  </a:lnTo>
                  <a:lnTo>
                    <a:pt x="208460" y="15561"/>
                  </a:lnTo>
                  <a:lnTo>
                    <a:pt x="255360" y="3995"/>
                  </a:lnTo>
                  <a:lnTo>
                    <a:pt x="304800" y="0"/>
                  </a:lnTo>
                  <a:lnTo>
                    <a:pt x="354239" y="3995"/>
                  </a:lnTo>
                  <a:lnTo>
                    <a:pt x="401139" y="15561"/>
                  </a:lnTo>
                  <a:lnTo>
                    <a:pt x="444872" y="34071"/>
                  </a:lnTo>
                  <a:lnTo>
                    <a:pt x="484810" y="58895"/>
                  </a:lnTo>
                  <a:lnTo>
                    <a:pt x="520325" y="89406"/>
                  </a:lnTo>
                  <a:lnTo>
                    <a:pt x="550790" y="124974"/>
                  </a:lnTo>
                  <a:lnTo>
                    <a:pt x="575578" y="164972"/>
                  </a:lnTo>
                  <a:lnTo>
                    <a:pt x="594060" y="208770"/>
                  </a:lnTo>
                  <a:lnTo>
                    <a:pt x="605610" y="255742"/>
                  </a:lnTo>
                  <a:lnTo>
                    <a:pt x="609600" y="305257"/>
                  </a:lnTo>
                  <a:lnTo>
                    <a:pt x="605610" y="354769"/>
                  </a:lnTo>
                  <a:lnTo>
                    <a:pt x="594060" y="401738"/>
                  </a:lnTo>
                  <a:lnTo>
                    <a:pt x="575578" y="445535"/>
                  </a:lnTo>
                  <a:lnTo>
                    <a:pt x="550790" y="485532"/>
                  </a:lnTo>
                  <a:lnTo>
                    <a:pt x="520325" y="521099"/>
                  </a:lnTo>
                  <a:lnTo>
                    <a:pt x="484810" y="551609"/>
                  </a:lnTo>
                  <a:lnTo>
                    <a:pt x="444872" y="576433"/>
                  </a:lnTo>
                  <a:lnTo>
                    <a:pt x="401139" y="594943"/>
                  </a:lnTo>
                  <a:lnTo>
                    <a:pt x="354239" y="606509"/>
                  </a:lnTo>
                  <a:lnTo>
                    <a:pt x="304800" y="610504"/>
                  </a:lnTo>
                  <a:lnTo>
                    <a:pt x="255360" y="606509"/>
                  </a:lnTo>
                  <a:lnTo>
                    <a:pt x="208460" y="594943"/>
                  </a:lnTo>
                  <a:lnTo>
                    <a:pt x="164727" y="576433"/>
                  </a:lnTo>
                  <a:lnTo>
                    <a:pt x="124789" y="551609"/>
                  </a:lnTo>
                  <a:lnTo>
                    <a:pt x="89274" y="521099"/>
                  </a:lnTo>
                  <a:lnTo>
                    <a:pt x="58809" y="485532"/>
                  </a:lnTo>
                  <a:lnTo>
                    <a:pt x="34021" y="445535"/>
                  </a:lnTo>
                  <a:lnTo>
                    <a:pt x="15539" y="401738"/>
                  </a:lnTo>
                  <a:lnTo>
                    <a:pt x="3989" y="354769"/>
                  </a:lnTo>
                  <a:lnTo>
                    <a:pt x="0" y="305257"/>
                  </a:lnTo>
                  <a:close/>
                </a:path>
              </a:pathLst>
            </a:custGeom>
            <a:ln w="595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011819" y="2921577"/>
              <a:ext cx="396735" cy="61049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3515239" y="2902499"/>
            <a:ext cx="615950" cy="618490"/>
            <a:chOff x="3515239" y="2902499"/>
            <a:chExt cx="615950" cy="618490"/>
          </a:xfrm>
        </p:grpSpPr>
        <p:sp>
          <p:nvSpPr>
            <p:cNvPr id="14" name="object 14"/>
            <p:cNvSpPr/>
            <p:nvPr/>
          </p:nvSpPr>
          <p:spPr>
            <a:xfrm>
              <a:off x="3518217" y="2907271"/>
              <a:ext cx="609600" cy="61050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518216" y="2907271"/>
              <a:ext cx="609600" cy="610870"/>
            </a:xfrm>
            <a:custGeom>
              <a:avLst/>
              <a:gdLst/>
              <a:ahLst/>
              <a:cxnLst/>
              <a:rect l="l" t="t" r="r" b="b"/>
              <a:pathLst>
                <a:path w="609600" h="610870">
                  <a:moveTo>
                    <a:pt x="0" y="305257"/>
                  </a:moveTo>
                  <a:lnTo>
                    <a:pt x="3989" y="255742"/>
                  </a:lnTo>
                  <a:lnTo>
                    <a:pt x="15539" y="208770"/>
                  </a:lnTo>
                  <a:lnTo>
                    <a:pt x="34021" y="164972"/>
                  </a:lnTo>
                  <a:lnTo>
                    <a:pt x="58809" y="124974"/>
                  </a:lnTo>
                  <a:lnTo>
                    <a:pt x="89274" y="89406"/>
                  </a:lnTo>
                  <a:lnTo>
                    <a:pt x="124789" y="58895"/>
                  </a:lnTo>
                  <a:lnTo>
                    <a:pt x="164727" y="34071"/>
                  </a:lnTo>
                  <a:lnTo>
                    <a:pt x="208460" y="15561"/>
                  </a:lnTo>
                  <a:lnTo>
                    <a:pt x="255360" y="3995"/>
                  </a:lnTo>
                  <a:lnTo>
                    <a:pt x="304800" y="0"/>
                  </a:lnTo>
                  <a:lnTo>
                    <a:pt x="354239" y="3995"/>
                  </a:lnTo>
                  <a:lnTo>
                    <a:pt x="401139" y="15561"/>
                  </a:lnTo>
                  <a:lnTo>
                    <a:pt x="444872" y="34071"/>
                  </a:lnTo>
                  <a:lnTo>
                    <a:pt x="484810" y="58895"/>
                  </a:lnTo>
                  <a:lnTo>
                    <a:pt x="520325" y="89406"/>
                  </a:lnTo>
                  <a:lnTo>
                    <a:pt x="550790" y="124974"/>
                  </a:lnTo>
                  <a:lnTo>
                    <a:pt x="575578" y="164972"/>
                  </a:lnTo>
                  <a:lnTo>
                    <a:pt x="594060" y="208770"/>
                  </a:lnTo>
                  <a:lnTo>
                    <a:pt x="605610" y="255742"/>
                  </a:lnTo>
                  <a:lnTo>
                    <a:pt x="609600" y="305257"/>
                  </a:lnTo>
                  <a:lnTo>
                    <a:pt x="605610" y="354769"/>
                  </a:lnTo>
                  <a:lnTo>
                    <a:pt x="594060" y="401738"/>
                  </a:lnTo>
                  <a:lnTo>
                    <a:pt x="575578" y="445535"/>
                  </a:lnTo>
                  <a:lnTo>
                    <a:pt x="550790" y="485532"/>
                  </a:lnTo>
                  <a:lnTo>
                    <a:pt x="520325" y="521099"/>
                  </a:lnTo>
                  <a:lnTo>
                    <a:pt x="484810" y="551609"/>
                  </a:lnTo>
                  <a:lnTo>
                    <a:pt x="444872" y="576433"/>
                  </a:lnTo>
                  <a:lnTo>
                    <a:pt x="401139" y="594943"/>
                  </a:lnTo>
                  <a:lnTo>
                    <a:pt x="354239" y="606509"/>
                  </a:lnTo>
                  <a:lnTo>
                    <a:pt x="304800" y="610504"/>
                  </a:lnTo>
                  <a:lnTo>
                    <a:pt x="255360" y="606509"/>
                  </a:lnTo>
                  <a:lnTo>
                    <a:pt x="208460" y="594943"/>
                  </a:lnTo>
                  <a:lnTo>
                    <a:pt x="164727" y="576433"/>
                  </a:lnTo>
                  <a:lnTo>
                    <a:pt x="124789" y="551609"/>
                  </a:lnTo>
                  <a:lnTo>
                    <a:pt x="89274" y="521099"/>
                  </a:lnTo>
                  <a:lnTo>
                    <a:pt x="58809" y="485532"/>
                  </a:lnTo>
                  <a:lnTo>
                    <a:pt x="34021" y="445535"/>
                  </a:lnTo>
                  <a:lnTo>
                    <a:pt x="15539" y="401738"/>
                  </a:lnTo>
                  <a:lnTo>
                    <a:pt x="3989" y="354769"/>
                  </a:lnTo>
                  <a:lnTo>
                    <a:pt x="0" y="305257"/>
                  </a:lnTo>
                  <a:close/>
                </a:path>
              </a:pathLst>
            </a:custGeom>
            <a:ln w="595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818255" y="2902499"/>
              <a:ext cx="281876" cy="30524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5315464" y="2902499"/>
            <a:ext cx="615950" cy="618490"/>
            <a:chOff x="5315464" y="2902499"/>
            <a:chExt cx="615950" cy="618490"/>
          </a:xfrm>
        </p:grpSpPr>
        <p:sp>
          <p:nvSpPr>
            <p:cNvPr id="18" name="object 18"/>
            <p:cNvSpPr/>
            <p:nvPr/>
          </p:nvSpPr>
          <p:spPr>
            <a:xfrm>
              <a:off x="5318442" y="2907271"/>
              <a:ext cx="609600" cy="610501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18441" y="2907271"/>
              <a:ext cx="609600" cy="610870"/>
            </a:xfrm>
            <a:custGeom>
              <a:avLst/>
              <a:gdLst/>
              <a:ahLst/>
              <a:cxnLst/>
              <a:rect l="l" t="t" r="r" b="b"/>
              <a:pathLst>
                <a:path w="609600" h="610870">
                  <a:moveTo>
                    <a:pt x="0" y="305257"/>
                  </a:moveTo>
                  <a:lnTo>
                    <a:pt x="3989" y="255742"/>
                  </a:lnTo>
                  <a:lnTo>
                    <a:pt x="15539" y="208770"/>
                  </a:lnTo>
                  <a:lnTo>
                    <a:pt x="34021" y="164972"/>
                  </a:lnTo>
                  <a:lnTo>
                    <a:pt x="58809" y="124974"/>
                  </a:lnTo>
                  <a:lnTo>
                    <a:pt x="89274" y="89406"/>
                  </a:lnTo>
                  <a:lnTo>
                    <a:pt x="124789" y="58895"/>
                  </a:lnTo>
                  <a:lnTo>
                    <a:pt x="164727" y="34071"/>
                  </a:lnTo>
                  <a:lnTo>
                    <a:pt x="208460" y="15561"/>
                  </a:lnTo>
                  <a:lnTo>
                    <a:pt x="255360" y="3995"/>
                  </a:lnTo>
                  <a:lnTo>
                    <a:pt x="304800" y="0"/>
                  </a:lnTo>
                  <a:lnTo>
                    <a:pt x="354239" y="3995"/>
                  </a:lnTo>
                  <a:lnTo>
                    <a:pt x="401139" y="15561"/>
                  </a:lnTo>
                  <a:lnTo>
                    <a:pt x="444872" y="34071"/>
                  </a:lnTo>
                  <a:lnTo>
                    <a:pt x="484810" y="58895"/>
                  </a:lnTo>
                  <a:lnTo>
                    <a:pt x="520325" y="89406"/>
                  </a:lnTo>
                  <a:lnTo>
                    <a:pt x="550790" y="124974"/>
                  </a:lnTo>
                  <a:lnTo>
                    <a:pt x="575578" y="164972"/>
                  </a:lnTo>
                  <a:lnTo>
                    <a:pt x="594060" y="208770"/>
                  </a:lnTo>
                  <a:lnTo>
                    <a:pt x="605610" y="255742"/>
                  </a:lnTo>
                  <a:lnTo>
                    <a:pt x="609600" y="305257"/>
                  </a:lnTo>
                  <a:lnTo>
                    <a:pt x="605610" y="354769"/>
                  </a:lnTo>
                  <a:lnTo>
                    <a:pt x="594060" y="401738"/>
                  </a:lnTo>
                  <a:lnTo>
                    <a:pt x="575578" y="445535"/>
                  </a:lnTo>
                  <a:lnTo>
                    <a:pt x="550790" y="485532"/>
                  </a:lnTo>
                  <a:lnTo>
                    <a:pt x="520325" y="521099"/>
                  </a:lnTo>
                  <a:lnTo>
                    <a:pt x="484810" y="551609"/>
                  </a:lnTo>
                  <a:lnTo>
                    <a:pt x="444872" y="576433"/>
                  </a:lnTo>
                  <a:lnTo>
                    <a:pt x="401139" y="594943"/>
                  </a:lnTo>
                  <a:lnTo>
                    <a:pt x="354239" y="606509"/>
                  </a:lnTo>
                  <a:lnTo>
                    <a:pt x="304800" y="610504"/>
                  </a:lnTo>
                  <a:lnTo>
                    <a:pt x="255360" y="606509"/>
                  </a:lnTo>
                  <a:lnTo>
                    <a:pt x="208460" y="594943"/>
                  </a:lnTo>
                  <a:lnTo>
                    <a:pt x="164727" y="576433"/>
                  </a:lnTo>
                  <a:lnTo>
                    <a:pt x="124789" y="551609"/>
                  </a:lnTo>
                  <a:lnTo>
                    <a:pt x="89274" y="521099"/>
                  </a:lnTo>
                  <a:lnTo>
                    <a:pt x="58809" y="485532"/>
                  </a:lnTo>
                  <a:lnTo>
                    <a:pt x="34021" y="445535"/>
                  </a:lnTo>
                  <a:lnTo>
                    <a:pt x="15539" y="401738"/>
                  </a:lnTo>
                  <a:lnTo>
                    <a:pt x="3989" y="354769"/>
                  </a:lnTo>
                  <a:lnTo>
                    <a:pt x="0" y="305257"/>
                  </a:lnTo>
                  <a:close/>
                </a:path>
              </a:pathLst>
            </a:custGeom>
            <a:ln w="595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618480" y="2902499"/>
              <a:ext cx="298107" cy="305240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1700" y="892555"/>
            <a:ext cx="4533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Times New Roman"/>
                <a:cs typeface="Times New Roman"/>
              </a:rPr>
              <a:t>Slide</a:t>
            </a:r>
            <a:r>
              <a:rPr sz="1200" spc="-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4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1700" y="5315203"/>
            <a:ext cx="5756910" cy="37471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43900"/>
              </a:lnSpc>
              <a:spcBef>
                <a:spcPts val="90"/>
              </a:spcBef>
            </a:pP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significance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Spanish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language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stems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from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fact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that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spoken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globally.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Spanish  </a:t>
            </a:r>
            <a:r>
              <a:rPr sz="1200" dirty="0">
                <a:latin typeface="Times New Roman"/>
                <a:cs typeface="Times New Roman"/>
              </a:rPr>
              <a:t>is </a:t>
            </a:r>
            <a:r>
              <a:rPr sz="1200" spc="-5" dirty="0">
                <a:latin typeface="Times New Roman"/>
                <a:cs typeface="Times New Roman"/>
              </a:rPr>
              <a:t>an official language </a:t>
            </a:r>
            <a:r>
              <a:rPr sz="1200" dirty="0">
                <a:latin typeface="Times New Roman"/>
                <a:cs typeface="Times New Roman"/>
              </a:rPr>
              <a:t>in </a:t>
            </a:r>
            <a:r>
              <a:rPr sz="1200" spc="-5" dirty="0">
                <a:latin typeface="Times New Roman"/>
                <a:cs typeface="Times New Roman"/>
              </a:rPr>
              <a:t>twenty countries, making </a:t>
            </a:r>
            <a:r>
              <a:rPr sz="1200" dirty="0">
                <a:latin typeface="Times New Roman"/>
                <a:cs typeface="Times New Roman"/>
              </a:rPr>
              <a:t>it one of the most </a:t>
            </a:r>
            <a:r>
              <a:rPr sz="1200" spc="-5" dirty="0">
                <a:latin typeface="Times New Roman"/>
                <a:cs typeface="Times New Roman"/>
              </a:rPr>
              <a:t>widely spoken</a:t>
            </a:r>
            <a:r>
              <a:rPr sz="1200" spc="-16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languages  </a:t>
            </a:r>
            <a:r>
              <a:rPr sz="1200" dirty="0">
                <a:latin typeface="Times New Roman"/>
                <a:cs typeface="Times New Roman"/>
              </a:rPr>
              <a:t>in the </a:t>
            </a:r>
            <a:r>
              <a:rPr sz="1200" spc="-5" dirty="0">
                <a:latin typeface="Times New Roman"/>
                <a:cs typeface="Times New Roman"/>
              </a:rPr>
              <a:t>world. After English, Spanish ranks as </a:t>
            </a: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second </a:t>
            </a:r>
            <a:r>
              <a:rPr sz="1200" dirty="0">
                <a:latin typeface="Times New Roman"/>
                <a:cs typeface="Times New Roman"/>
              </a:rPr>
              <a:t>most </a:t>
            </a:r>
            <a:r>
              <a:rPr sz="1200" spc="-5" dirty="0">
                <a:latin typeface="Times New Roman"/>
                <a:cs typeface="Times New Roman"/>
              </a:rPr>
              <a:t>advantageous language </a:t>
            </a:r>
            <a:r>
              <a:rPr sz="1200" dirty="0">
                <a:latin typeface="Times New Roman"/>
                <a:cs typeface="Times New Roman"/>
              </a:rPr>
              <a:t>in the  </a:t>
            </a:r>
            <a:r>
              <a:rPr sz="1200" spc="-5" dirty="0">
                <a:latin typeface="Times New Roman"/>
                <a:cs typeface="Times New Roman"/>
              </a:rPr>
              <a:t>hospitality and tourism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sector.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43900"/>
              </a:lnSpc>
              <a:spcBef>
                <a:spcPts val="785"/>
              </a:spcBef>
            </a:pP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phonetic and grammatical simplicity </a:t>
            </a:r>
            <a:r>
              <a:rPr sz="1200" dirty="0">
                <a:latin typeface="Times New Roman"/>
                <a:cs typeface="Times New Roman"/>
              </a:rPr>
              <a:t>of </a:t>
            </a:r>
            <a:r>
              <a:rPr sz="1200" spc="-5" dirty="0">
                <a:latin typeface="Times New Roman"/>
                <a:cs typeface="Times New Roman"/>
              </a:rPr>
              <a:t>Spanish renders </a:t>
            </a:r>
            <a:r>
              <a:rPr sz="1200" dirty="0">
                <a:latin typeface="Times New Roman"/>
                <a:cs typeface="Times New Roman"/>
              </a:rPr>
              <a:t>it a </a:t>
            </a:r>
            <a:r>
              <a:rPr sz="1200" spc="-5" dirty="0">
                <a:latin typeface="Times New Roman"/>
                <a:cs typeface="Times New Roman"/>
              </a:rPr>
              <a:t>language that learners </a:t>
            </a:r>
            <a:r>
              <a:rPr sz="1200" dirty="0">
                <a:latin typeface="Times New Roman"/>
                <a:cs typeface="Times New Roman"/>
              </a:rPr>
              <a:t>from  </a:t>
            </a:r>
            <a:r>
              <a:rPr sz="1200" spc="-5" dirty="0">
                <a:latin typeface="Times New Roman"/>
                <a:cs typeface="Times New Roman"/>
              </a:rPr>
              <a:t>diverse backgrounds easily understand. </a:t>
            </a: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expressions "Buenos das" </a:t>
            </a:r>
            <a:r>
              <a:rPr sz="1200" dirty="0">
                <a:latin typeface="Times New Roman"/>
                <a:cs typeface="Times New Roman"/>
              </a:rPr>
              <a:t>(Good </a:t>
            </a:r>
            <a:r>
              <a:rPr sz="1200" spc="-5" dirty="0">
                <a:latin typeface="Times New Roman"/>
                <a:cs typeface="Times New Roman"/>
              </a:rPr>
              <a:t>morning) and  </a:t>
            </a:r>
            <a:r>
              <a:rPr sz="1200" dirty="0">
                <a:latin typeface="Times New Roman"/>
                <a:cs typeface="Times New Roman"/>
              </a:rPr>
              <a:t>"Por </a:t>
            </a:r>
            <a:r>
              <a:rPr sz="1200" spc="-5" dirty="0">
                <a:latin typeface="Times New Roman"/>
                <a:cs typeface="Times New Roman"/>
              </a:rPr>
              <a:t>favour" (Please) are examples </a:t>
            </a:r>
            <a:r>
              <a:rPr sz="1200" dirty="0">
                <a:latin typeface="Times New Roman"/>
                <a:cs typeface="Times New Roman"/>
              </a:rPr>
              <a:t>of </a:t>
            </a:r>
            <a:r>
              <a:rPr sz="1200" spc="-5" dirty="0">
                <a:latin typeface="Times New Roman"/>
                <a:cs typeface="Times New Roman"/>
              </a:rPr>
              <a:t>Spanish courtesy. </a:t>
            </a:r>
            <a:r>
              <a:rPr sz="1200" dirty="0">
                <a:latin typeface="Times New Roman"/>
                <a:cs typeface="Times New Roman"/>
              </a:rPr>
              <a:t>It is </a:t>
            </a:r>
            <a:r>
              <a:rPr sz="1200" spc="-5" dirty="0">
                <a:latin typeface="Times New Roman"/>
                <a:cs typeface="Times New Roman"/>
              </a:rPr>
              <a:t>appropriate </a:t>
            </a:r>
            <a:r>
              <a:rPr sz="1200" dirty="0">
                <a:latin typeface="Times New Roman"/>
                <a:cs typeface="Times New Roman"/>
              </a:rPr>
              <a:t>to </a:t>
            </a:r>
            <a:r>
              <a:rPr sz="1200" spc="-5" dirty="0">
                <a:latin typeface="Times New Roman"/>
                <a:cs typeface="Times New Roman"/>
              </a:rPr>
              <a:t>address guests </a:t>
            </a:r>
            <a:r>
              <a:rPr sz="1200" dirty="0">
                <a:latin typeface="Times New Roman"/>
                <a:cs typeface="Times New Roman"/>
              </a:rPr>
              <a:t>by  </a:t>
            </a:r>
            <a:r>
              <a:rPr sz="1200" spc="-5" dirty="0">
                <a:latin typeface="Times New Roman"/>
                <a:cs typeface="Times New Roman"/>
              </a:rPr>
              <a:t>their proper titles and last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names.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43300"/>
              </a:lnSpc>
              <a:spcBef>
                <a:spcPts val="815"/>
              </a:spcBef>
            </a:pPr>
            <a:r>
              <a:rPr sz="1200" dirty="0">
                <a:latin typeface="Times New Roman"/>
                <a:cs typeface="Times New Roman"/>
              </a:rPr>
              <a:t>On the </a:t>
            </a:r>
            <a:r>
              <a:rPr sz="1200" spc="-5" dirty="0">
                <a:latin typeface="Times New Roman"/>
                <a:cs typeface="Times New Roman"/>
              </a:rPr>
              <a:t>contrary, Slang and other informal forms </a:t>
            </a:r>
            <a:r>
              <a:rPr sz="1200" dirty="0">
                <a:latin typeface="Times New Roman"/>
                <a:cs typeface="Times New Roman"/>
              </a:rPr>
              <a:t>of </a:t>
            </a:r>
            <a:r>
              <a:rPr sz="1200" spc="-5" dirty="0">
                <a:latin typeface="Times New Roman"/>
                <a:cs typeface="Times New Roman"/>
              </a:rPr>
              <a:t>speech that may offend customers </a:t>
            </a:r>
            <a:r>
              <a:rPr sz="1200" dirty="0">
                <a:latin typeface="Times New Roman"/>
                <a:cs typeface="Times New Roman"/>
              </a:rPr>
              <a:t>or  </a:t>
            </a:r>
            <a:r>
              <a:rPr sz="1200" spc="-5" dirty="0">
                <a:latin typeface="Times New Roman"/>
                <a:cs typeface="Times New Roman"/>
              </a:rPr>
              <a:t>employees should </a:t>
            </a:r>
            <a:r>
              <a:rPr sz="1200" dirty="0">
                <a:latin typeface="Times New Roman"/>
                <a:cs typeface="Times New Roman"/>
              </a:rPr>
              <a:t>be </a:t>
            </a:r>
            <a:r>
              <a:rPr sz="1200" spc="-5" dirty="0">
                <a:latin typeface="Times New Roman"/>
                <a:cs typeface="Times New Roman"/>
              </a:rPr>
              <a:t>avoided. </a:t>
            </a:r>
            <a:r>
              <a:rPr sz="1200" dirty="0">
                <a:latin typeface="Times New Roman"/>
                <a:cs typeface="Times New Roman"/>
              </a:rPr>
              <a:t>It is </a:t>
            </a:r>
            <a:r>
              <a:rPr sz="1200" spc="-5" dirty="0">
                <a:latin typeface="Times New Roman"/>
                <a:cs typeface="Times New Roman"/>
              </a:rPr>
              <a:t>essential </a:t>
            </a:r>
            <a:r>
              <a:rPr sz="1200" dirty="0">
                <a:latin typeface="Times New Roman"/>
                <a:cs typeface="Times New Roman"/>
              </a:rPr>
              <a:t>to use </a:t>
            </a:r>
            <a:r>
              <a:rPr sz="1200" spc="-5" dirty="0">
                <a:latin typeface="Times New Roman"/>
                <a:cs typeface="Times New Roman"/>
              </a:rPr>
              <a:t>proper titles and greetings when interacting  </a:t>
            </a:r>
            <a:r>
              <a:rPr sz="1200" dirty="0">
                <a:latin typeface="Times New Roman"/>
                <a:cs typeface="Times New Roman"/>
              </a:rPr>
              <a:t>with </a:t>
            </a:r>
            <a:r>
              <a:rPr sz="1200" spc="-5" dirty="0">
                <a:latin typeface="Times New Roman"/>
                <a:cs typeface="Times New Roman"/>
              </a:rPr>
              <a:t>others </a:t>
            </a:r>
            <a:r>
              <a:rPr sz="1200" dirty="0">
                <a:latin typeface="Times New Roman"/>
                <a:cs typeface="Times New Roman"/>
              </a:rPr>
              <a:t>in </a:t>
            </a:r>
            <a:r>
              <a:rPr sz="1200" spc="-5" dirty="0">
                <a:latin typeface="Times New Roman"/>
                <a:cs typeface="Times New Roman"/>
              </a:rPr>
              <a:t>order </a:t>
            </a:r>
            <a:r>
              <a:rPr sz="1200" dirty="0">
                <a:latin typeface="Times New Roman"/>
                <a:cs typeface="Times New Roman"/>
              </a:rPr>
              <a:t>to </a:t>
            </a:r>
            <a:r>
              <a:rPr sz="1200" spc="-5" dirty="0">
                <a:latin typeface="Times New Roman"/>
                <a:cs typeface="Times New Roman"/>
              </a:rPr>
              <a:t>avoid making </a:t>
            </a:r>
            <a:r>
              <a:rPr sz="1200" dirty="0">
                <a:latin typeface="Times New Roman"/>
                <a:cs typeface="Times New Roman"/>
              </a:rPr>
              <a:t>a </a:t>
            </a:r>
            <a:r>
              <a:rPr sz="1200" spc="-5" dirty="0">
                <a:latin typeface="Times New Roman"/>
                <a:cs typeface="Times New Roman"/>
              </a:rPr>
              <a:t>negative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impression.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43300"/>
              </a:lnSpc>
              <a:spcBef>
                <a:spcPts val="815"/>
              </a:spcBef>
            </a:pPr>
            <a:r>
              <a:rPr sz="1200" dirty="0">
                <a:latin typeface="Times New Roman"/>
                <a:cs typeface="Times New Roman"/>
              </a:rPr>
              <a:t>As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an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illustration,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Hotel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RH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Princesa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&amp;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Spa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has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achieved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remarkable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success</a:t>
            </a:r>
            <a:r>
              <a:rPr sz="1200" spc="-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by</a:t>
            </a:r>
            <a:r>
              <a:rPr sz="1200" spc="-5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employing  personnel </a:t>
            </a:r>
            <a:r>
              <a:rPr sz="1200" dirty="0">
                <a:latin typeface="Times New Roman"/>
                <a:cs typeface="Times New Roman"/>
              </a:rPr>
              <a:t>who </a:t>
            </a:r>
            <a:r>
              <a:rPr sz="1200" spc="-5" dirty="0">
                <a:latin typeface="Times New Roman"/>
                <a:cs typeface="Times New Roman"/>
              </a:rPr>
              <a:t>are proficient </a:t>
            </a:r>
            <a:r>
              <a:rPr sz="1200" dirty="0">
                <a:latin typeface="Times New Roman"/>
                <a:cs typeface="Times New Roman"/>
              </a:rPr>
              <a:t>in </a:t>
            </a:r>
            <a:r>
              <a:rPr sz="1200" spc="-5" dirty="0">
                <a:latin typeface="Times New Roman"/>
                <a:cs typeface="Times New Roman"/>
              </a:rPr>
              <a:t>multiple languages, including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Spanish.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22653" y="1643341"/>
            <a:ext cx="5714988" cy="6772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089515" y="1983796"/>
            <a:ext cx="5382260" cy="6153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80235">
              <a:lnSpc>
                <a:spcPct val="100000"/>
              </a:lnSpc>
              <a:spcBef>
                <a:spcPts val="125"/>
              </a:spcBef>
            </a:pPr>
            <a:r>
              <a:rPr sz="1700" b="1" spc="-210" dirty="0">
                <a:latin typeface="Verdana"/>
                <a:cs typeface="Verdana"/>
              </a:rPr>
              <a:t>LEARNING </a:t>
            </a:r>
            <a:r>
              <a:rPr sz="1700" b="1" spc="-130" dirty="0">
                <a:latin typeface="Verdana"/>
                <a:cs typeface="Verdana"/>
              </a:rPr>
              <a:t>LANGUAGE </a:t>
            </a:r>
            <a:r>
              <a:rPr sz="1700" b="1" spc="-350" dirty="0">
                <a:latin typeface="Verdana"/>
                <a:cs typeface="Verdana"/>
              </a:rPr>
              <a:t>–</a:t>
            </a:r>
            <a:r>
              <a:rPr sz="1700" b="1" spc="-135" dirty="0">
                <a:latin typeface="Verdana"/>
                <a:cs typeface="Verdana"/>
              </a:rPr>
              <a:t> </a:t>
            </a:r>
            <a:r>
              <a:rPr sz="1700" b="1" spc="-265" dirty="0">
                <a:latin typeface="Verdana"/>
                <a:cs typeface="Verdana"/>
              </a:rPr>
              <a:t>SPANISH</a:t>
            </a:r>
            <a:endParaRPr sz="17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100" b="1" spc="-85" dirty="0">
                <a:latin typeface="Verdana"/>
                <a:cs typeface="Verdana"/>
              </a:rPr>
              <a:t>Importance </a:t>
            </a:r>
            <a:r>
              <a:rPr sz="1100" b="1" spc="-80" dirty="0">
                <a:latin typeface="Verdana"/>
                <a:cs typeface="Verdana"/>
              </a:rPr>
              <a:t>of </a:t>
            </a:r>
            <a:r>
              <a:rPr sz="1100" b="1" spc="-105" dirty="0">
                <a:latin typeface="Verdana"/>
                <a:cs typeface="Verdana"/>
              </a:rPr>
              <a:t>Spanish </a:t>
            </a:r>
            <a:r>
              <a:rPr sz="1100" b="1" spc="-55" dirty="0">
                <a:latin typeface="Verdana"/>
                <a:cs typeface="Verdana"/>
              </a:rPr>
              <a:t>Language</a:t>
            </a:r>
            <a:r>
              <a:rPr sz="1100" b="1" spc="-160" dirty="0">
                <a:latin typeface="Verdana"/>
                <a:cs typeface="Verdana"/>
              </a:rPr>
              <a:t> </a:t>
            </a:r>
            <a:r>
              <a:rPr sz="1100" b="1" spc="-120" dirty="0">
                <a:latin typeface="Verdana"/>
                <a:cs typeface="Verdana"/>
              </a:rPr>
              <a:t>Skills</a:t>
            </a:r>
            <a:endParaRPr sz="1100">
              <a:latin typeface="Verdana"/>
              <a:cs typeface="Verdana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686439" y="3304944"/>
            <a:ext cx="3511550" cy="588010"/>
            <a:chOff x="1686439" y="3304944"/>
            <a:chExt cx="3511550" cy="588010"/>
          </a:xfrm>
        </p:grpSpPr>
        <p:sp>
          <p:nvSpPr>
            <p:cNvPr id="7" name="object 7"/>
            <p:cNvSpPr/>
            <p:nvPr/>
          </p:nvSpPr>
          <p:spPr>
            <a:xfrm>
              <a:off x="4156392" y="3546386"/>
              <a:ext cx="468630" cy="635"/>
            </a:xfrm>
            <a:custGeom>
              <a:avLst/>
              <a:gdLst/>
              <a:ahLst/>
              <a:cxnLst/>
              <a:rect l="l" t="t" r="r" b="b"/>
              <a:pathLst>
                <a:path w="468629" h="635">
                  <a:moveTo>
                    <a:pt x="0" y="127"/>
                  </a:moveTo>
                  <a:lnTo>
                    <a:pt x="468479" y="0"/>
                  </a:lnTo>
                </a:path>
              </a:pathLst>
            </a:custGeom>
            <a:ln w="5961">
              <a:solidFill>
                <a:srgbClr val="A5B7C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03766" y="3546398"/>
              <a:ext cx="1430655" cy="0"/>
            </a:xfrm>
            <a:custGeom>
              <a:avLst/>
              <a:gdLst/>
              <a:ahLst/>
              <a:cxnLst/>
              <a:rect l="l" t="t" r="r" b="b"/>
              <a:pathLst>
                <a:path w="1430654">
                  <a:moveTo>
                    <a:pt x="962025" y="0"/>
                  </a:moveTo>
                  <a:lnTo>
                    <a:pt x="1430502" y="0"/>
                  </a:lnTo>
                </a:path>
                <a:path w="1430654">
                  <a:moveTo>
                    <a:pt x="0" y="0"/>
                  </a:moveTo>
                  <a:lnTo>
                    <a:pt x="468477" y="0"/>
                  </a:lnTo>
                </a:path>
              </a:pathLst>
            </a:custGeom>
            <a:ln w="5953">
              <a:solidFill>
                <a:srgbClr val="A5B7C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689417" y="3412845"/>
              <a:ext cx="609600" cy="47694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689416" y="3412848"/>
              <a:ext cx="609600" cy="477520"/>
            </a:xfrm>
            <a:custGeom>
              <a:avLst/>
              <a:gdLst/>
              <a:ahLst/>
              <a:cxnLst/>
              <a:rect l="l" t="t" r="r" b="b"/>
              <a:pathLst>
                <a:path w="609600" h="477520">
                  <a:moveTo>
                    <a:pt x="0" y="238477"/>
                  </a:moveTo>
                  <a:lnTo>
                    <a:pt x="4910" y="195609"/>
                  </a:lnTo>
                  <a:lnTo>
                    <a:pt x="19069" y="155263"/>
                  </a:lnTo>
                  <a:lnTo>
                    <a:pt x="41614" y="118111"/>
                  </a:lnTo>
                  <a:lnTo>
                    <a:pt x="71685" y="84827"/>
                  </a:lnTo>
                  <a:lnTo>
                    <a:pt x="108421" y="56085"/>
                  </a:lnTo>
                  <a:lnTo>
                    <a:pt x="150961" y="32558"/>
                  </a:lnTo>
                  <a:lnTo>
                    <a:pt x="198445" y="14919"/>
                  </a:lnTo>
                  <a:lnTo>
                    <a:pt x="250011" y="3842"/>
                  </a:lnTo>
                  <a:lnTo>
                    <a:pt x="304800" y="0"/>
                  </a:lnTo>
                  <a:lnTo>
                    <a:pt x="359587" y="3842"/>
                  </a:lnTo>
                  <a:lnTo>
                    <a:pt x="411154" y="14919"/>
                  </a:lnTo>
                  <a:lnTo>
                    <a:pt x="458637" y="32558"/>
                  </a:lnTo>
                  <a:lnTo>
                    <a:pt x="501178" y="56085"/>
                  </a:lnTo>
                  <a:lnTo>
                    <a:pt x="537914" y="84827"/>
                  </a:lnTo>
                  <a:lnTo>
                    <a:pt x="567985" y="118111"/>
                  </a:lnTo>
                  <a:lnTo>
                    <a:pt x="590530" y="155263"/>
                  </a:lnTo>
                  <a:lnTo>
                    <a:pt x="604689" y="195609"/>
                  </a:lnTo>
                  <a:lnTo>
                    <a:pt x="609600" y="238477"/>
                  </a:lnTo>
                  <a:lnTo>
                    <a:pt x="604689" y="281342"/>
                  </a:lnTo>
                  <a:lnTo>
                    <a:pt x="590530" y="321687"/>
                  </a:lnTo>
                  <a:lnTo>
                    <a:pt x="567985" y="358839"/>
                  </a:lnTo>
                  <a:lnTo>
                    <a:pt x="537914" y="392123"/>
                  </a:lnTo>
                  <a:lnTo>
                    <a:pt x="501178" y="420866"/>
                  </a:lnTo>
                  <a:lnTo>
                    <a:pt x="458637" y="444394"/>
                  </a:lnTo>
                  <a:lnTo>
                    <a:pt x="411154" y="462034"/>
                  </a:lnTo>
                  <a:lnTo>
                    <a:pt x="359587" y="473112"/>
                  </a:lnTo>
                  <a:lnTo>
                    <a:pt x="304800" y="476954"/>
                  </a:lnTo>
                  <a:lnTo>
                    <a:pt x="250011" y="473112"/>
                  </a:lnTo>
                  <a:lnTo>
                    <a:pt x="198445" y="462034"/>
                  </a:lnTo>
                  <a:lnTo>
                    <a:pt x="150961" y="444394"/>
                  </a:lnTo>
                  <a:lnTo>
                    <a:pt x="108421" y="420866"/>
                  </a:lnTo>
                  <a:lnTo>
                    <a:pt x="71685" y="392123"/>
                  </a:lnTo>
                  <a:lnTo>
                    <a:pt x="41614" y="358839"/>
                  </a:lnTo>
                  <a:lnTo>
                    <a:pt x="19069" y="321687"/>
                  </a:lnTo>
                  <a:lnTo>
                    <a:pt x="4910" y="281342"/>
                  </a:lnTo>
                  <a:lnTo>
                    <a:pt x="0" y="238477"/>
                  </a:lnTo>
                  <a:close/>
                </a:path>
              </a:pathLst>
            </a:custGeom>
            <a:ln w="5953">
              <a:solidFill>
                <a:srgbClr val="5F7D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670492" y="3346068"/>
              <a:ext cx="571500" cy="47694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670491" y="3346068"/>
              <a:ext cx="571500" cy="477520"/>
            </a:xfrm>
            <a:custGeom>
              <a:avLst/>
              <a:gdLst/>
              <a:ahLst/>
              <a:cxnLst/>
              <a:rect l="l" t="t" r="r" b="b"/>
              <a:pathLst>
                <a:path w="571500" h="477520">
                  <a:moveTo>
                    <a:pt x="0" y="238477"/>
                  </a:moveTo>
                  <a:lnTo>
                    <a:pt x="4603" y="195612"/>
                  </a:lnTo>
                  <a:lnTo>
                    <a:pt x="17876" y="155267"/>
                  </a:lnTo>
                  <a:lnTo>
                    <a:pt x="39012" y="118115"/>
                  </a:lnTo>
                  <a:lnTo>
                    <a:pt x="67203" y="84831"/>
                  </a:lnTo>
                  <a:lnTo>
                    <a:pt x="101643" y="56088"/>
                  </a:lnTo>
                  <a:lnTo>
                    <a:pt x="141524" y="32560"/>
                  </a:lnTo>
                  <a:lnTo>
                    <a:pt x="186040" y="14920"/>
                  </a:lnTo>
                  <a:lnTo>
                    <a:pt x="234384" y="3842"/>
                  </a:lnTo>
                  <a:lnTo>
                    <a:pt x="285750" y="0"/>
                  </a:lnTo>
                  <a:lnTo>
                    <a:pt x="337115" y="3842"/>
                  </a:lnTo>
                  <a:lnTo>
                    <a:pt x="385459" y="14920"/>
                  </a:lnTo>
                  <a:lnTo>
                    <a:pt x="429975" y="32560"/>
                  </a:lnTo>
                  <a:lnTo>
                    <a:pt x="469856" y="56088"/>
                  </a:lnTo>
                  <a:lnTo>
                    <a:pt x="504296" y="84831"/>
                  </a:lnTo>
                  <a:lnTo>
                    <a:pt x="532487" y="118115"/>
                  </a:lnTo>
                  <a:lnTo>
                    <a:pt x="553623" y="155267"/>
                  </a:lnTo>
                  <a:lnTo>
                    <a:pt x="566896" y="195612"/>
                  </a:lnTo>
                  <a:lnTo>
                    <a:pt x="571500" y="238477"/>
                  </a:lnTo>
                  <a:lnTo>
                    <a:pt x="566896" y="281345"/>
                  </a:lnTo>
                  <a:lnTo>
                    <a:pt x="553623" y="321692"/>
                  </a:lnTo>
                  <a:lnTo>
                    <a:pt x="532487" y="358845"/>
                  </a:lnTo>
                  <a:lnTo>
                    <a:pt x="504296" y="392131"/>
                  </a:lnTo>
                  <a:lnTo>
                    <a:pt x="469856" y="420874"/>
                  </a:lnTo>
                  <a:lnTo>
                    <a:pt x="429975" y="444403"/>
                  </a:lnTo>
                  <a:lnTo>
                    <a:pt x="385459" y="462043"/>
                  </a:lnTo>
                  <a:lnTo>
                    <a:pt x="337115" y="473121"/>
                  </a:lnTo>
                  <a:lnTo>
                    <a:pt x="285750" y="476964"/>
                  </a:lnTo>
                  <a:lnTo>
                    <a:pt x="234384" y="473121"/>
                  </a:lnTo>
                  <a:lnTo>
                    <a:pt x="186040" y="462043"/>
                  </a:lnTo>
                  <a:lnTo>
                    <a:pt x="141524" y="444403"/>
                  </a:lnTo>
                  <a:lnTo>
                    <a:pt x="101643" y="420874"/>
                  </a:lnTo>
                  <a:lnTo>
                    <a:pt x="67203" y="392131"/>
                  </a:lnTo>
                  <a:lnTo>
                    <a:pt x="39012" y="358845"/>
                  </a:lnTo>
                  <a:lnTo>
                    <a:pt x="17876" y="321692"/>
                  </a:lnTo>
                  <a:lnTo>
                    <a:pt x="4603" y="281345"/>
                  </a:lnTo>
                  <a:lnTo>
                    <a:pt x="0" y="238477"/>
                  </a:lnTo>
                  <a:close/>
                </a:path>
              </a:pathLst>
            </a:custGeom>
            <a:ln w="5953">
              <a:solidFill>
                <a:srgbClr val="5F7D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642042" y="3326991"/>
              <a:ext cx="600075" cy="47695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642041" y="3326990"/>
              <a:ext cx="600075" cy="477520"/>
            </a:xfrm>
            <a:custGeom>
              <a:avLst/>
              <a:gdLst/>
              <a:ahLst/>
              <a:cxnLst/>
              <a:rect l="l" t="t" r="r" b="b"/>
              <a:pathLst>
                <a:path w="600075" h="477520">
                  <a:moveTo>
                    <a:pt x="0" y="238486"/>
                  </a:moveTo>
                  <a:lnTo>
                    <a:pt x="4833" y="195618"/>
                  </a:lnTo>
                  <a:lnTo>
                    <a:pt x="18771" y="155271"/>
                  </a:lnTo>
                  <a:lnTo>
                    <a:pt x="40963" y="118118"/>
                  </a:lnTo>
                  <a:lnTo>
                    <a:pt x="70564" y="84833"/>
                  </a:lnTo>
                  <a:lnTo>
                    <a:pt x="106727" y="56089"/>
                  </a:lnTo>
                  <a:lnTo>
                    <a:pt x="148602" y="32560"/>
                  </a:lnTo>
                  <a:lnTo>
                    <a:pt x="195344" y="14920"/>
                  </a:lnTo>
                  <a:lnTo>
                    <a:pt x="246105" y="3842"/>
                  </a:lnTo>
                  <a:lnTo>
                    <a:pt x="300037" y="0"/>
                  </a:lnTo>
                  <a:lnTo>
                    <a:pt x="353969" y="3842"/>
                  </a:lnTo>
                  <a:lnTo>
                    <a:pt x="404730" y="14920"/>
                  </a:lnTo>
                  <a:lnTo>
                    <a:pt x="451472" y="32560"/>
                  </a:lnTo>
                  <a:lnTo>
                    <a:pt x="493347" y="56089"/>
                  </a:lnTo>
                  <a:lnTo>
                    <a:pt x="529510" y="84833"/>
                  </a:lnTo>
                  <a:lnTo>
                    <a:pt x="559111" y="118118"/>
                  </a:lnTo>
                  <a:lnTo>
                    <a:pt x="581303" y="155271"/>
                  </a:lnTo>
                  <a:lnTo>
                    <a:pt x="595241" y="195618"/>
                  </a:lnTo>
                  <a:lnTo>
                    <a:pt x="600075" y="238486"/>
                  </a:lnTo>
                  <a:lnTo>
                    <a:pt x="595241" y="281352"/>
                  </a:lnTo>
                  <a:lnTo>
                    <a:pt x="581303" y="321697"/>
                  </a:lnTo>
                  <a:lnTo>
                    <a:pt x="559111" y="358848"/>
                  </a:lnTo>
                  <a:lnTo>
                    <a:pt x="529510" y="392132"/>
                  </a:lnTo>
                  <a:lnTo>
                    <a:pt x="493347" y="420875"/>
                  </a:lnTo>
                  <a:lnTo>
                    <a:pt x="451472" y="444404"/>
                  </a:lnTo>
                  <a:lnTo>
                    <a:pt x="404730" y="462044"/>
                  </a:lnTo>
                  <a:lnTo>
                    <a:pt x="353969" y="473122"/>
                  </a:lnTo>
                  <a:lnTo>
                    <a:pt x="300037" y="476964"/>
                  </a:lnTo>
                  <a:lnTo>
                    <a:pt x="246105" y="473122"/>
                  </a:lnTo>
                  <a:lnTo>
                    <a:pt x="195344" y="462044"/>
                  </a:lnTo>
                  <a:lnTo>
                    <a:pt x="148602" y="444404"/>
                  </a:lnTo>
                  <a:lnTo>
                    <a:pt x="106727" y="420875"/>
                  </a:lnTo>
                  <a:lnTo>
                    <a:pt x="70564" y="392132"/>
                  </a:lnTo>
                  <a:lnTo>
                    <a:pt x="40963" y="358848"/>
                  </a:lnTo>
                  <a:lnTo>
                    <a:pt x="18771" y="321697"/>
                  </a:lnTo>
                  <a:lnTo>
                    <a:pt x="4833" y="281352"/>
                  </a:lnTo>
                  <a:lnTo>
                    <a:pt x="0" y="238486"/>
                  </a:lnTo>
                  <a:close/>
                </a:path>
              </a:pathLst>
            </a:custGeom>
            <a:ln w="5953">
              <a:solidFill>
                <a:srgbClr val="5F7D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623117" y="3307918"/>
              <a:ext cx="571500" cy="476948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623116" y="3307921"/>
              <a:ext cx="571500" cy="477520"/>
            </a:xfrm>
            <a:custGeom>
              <a:avLst/>
              <a:gdLst/>
              <a:ahLst/>
              <a:cxnLst/>
              <a:rect l="l" t="t" r="r" b="b"/>
              <a:pathLst>
                <a:path w="571500" h="477520">
                  <a:moveTo>
                    <a:pt x="0" y="238477"/>
                  </a:moveTo>
                  <a:lnTo>
                    <a:pt x="4603" y="195609"/>
                  </a:lnTo>
                  <a:lnTo>
                    <a:pt x="17876" y="155263"/>
                  </a:lnTo>
                  <a:lnTo>
                    <a:pt x="39012" y="118111"/>
                  </a:lnTo>
                  <a:lnTo>
                    <a:pt x="67203" y="84827"/>
                  </a:lnTo>
                  <a:lnTo>
                    <a:pt x="101643" y="56085"/>
                  </a:lnTo>
                  <a:lnTo>
                    <a:pt x="141524" y="32558"/>
                  </a:lnTo>
                  <a:lnTo>
                    <a:pt x="186040" y="14919"/>
                  </a:lnTo>
                  <a:lnTo>
                    <a:pt x="234384" y="3842"/>
                  </a:lnTo>
                  <a:lnTo>
                    <a:pt x="285750" y="0"/>
                  </a:lnTo>
                  <a:lnTo>
                    <a:pt x="337115" y="3842"/>
                  </a:lnTo>
                  <a:lnTo>
                    <a:pt x="385459" y="14919"/>
                  </a:lnTo>
                  <a:lnTo>
                    <a:pt x="429975" y="32558"/>
                  </a:lnTo>
                  <a:lnTo>
                    <a:pt x="469856" y="56085"/>
                  </a:lnTo>
                  <a:lnTo>
                    <a:pt x="504296" y="84827"/>
                  </a:lnTo>
                  <a:lnTo>
                    <a:pt x="532487" y="118111"/>
                  </a:lnTo>
                  <a:lnTo>
                    <a:pt x="553623" y="155263"/>
                  </a:lnTo>
                  <a:lnTo>
                    <a:pt x="566896" y="195609"/>
                  </a:lnTo>
                  <a:lnTo>
                    <a:pt x="571500" y="238477"/>
                  </a:lnTo>
                  <a:lnTo>
                    <a:pt x="566896" y="281342"/>
                  </a:lnTo>
                  <a:lnTo>
                    <a:pt x="553623" y="321687"/>
                  </a:lnTo>
                  <a:lnTo>
                    <a:pt x="532487" y="358839"/>
                  </a:lnTo>
                  <a:lnTo>
                    <a:pt x="504296" y="392123"/>
                  </a:lnTo>
                  <a:lnTo>
                    <a:pt x="469856" y="420866"/>
                  </a:lnTo>
                  <a:lnTo>
                    <a:pt x="429975" y="444394"/>
                  </a:lnTo>
                  <a:lnTo>
                    <a:pt x="385459" y="462034"/>
                  </a:lnTo>
                  <a:lnTo>
                    <a:pt x="337115" y="473112"/>
                  </a:lnTo>
                  <a:lnTo>
                    <a:pt x="285750" y="476954"/>
                  </a:lnTo>
                  <a:lnTo>
                    <a:pt x="234384" y="473112"/>
                  </a:lnTo>
                  <a:lnTo>
                    <a:pt x="186040" y="462034"/>
                  </a:lnTo>
                  <a:lnTo>
                    <a:pt x="141524" y="444394"/>
                  </a:lnTo>
                  <a:lnTo>
                    <a:pt x="101643" y="420866"/>
                  </a:lnTo>
                  <a:lnTo>
                    <a:pt x="67203" y="392123"/>
                  </a:lnTo>
                  <a:lnTo>
                    <a:pt x="39012" y="358839"/>
                  </a:lnTo>
                  <a:lnTo>
                    <a:pt x="17876" y="321687"/>
                  </a:lnTo>
                  <a:lnTo>
                    <a:pt x="4603" y="281342"/>
                  </a:lnTo>
                  <a:lnTo>
                    <a:pt x="0" y="238477"/>
                  </a:lnTo>
                  <a:close/>
                </a:path>
              </a:pathLst>
            </a:custGeom>
            <a:ln w="5953">
              <a:solidFill>
                <a:srgbClr val="5F7D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4623116" y="2687872"/>
            <a:ext cx="1743075" cy="314960"/>
          </a:xfrm>
          <a:prstGeom prst="rect">
            <a:avLst/>
          </a:prstGeom>
          <a:solidFill>
            <a:srgbClr val="001746"/>
          </a:solidFill>
          <a:ln w="5953">
            <a:solidFill>
              <a:srgbClr val="5F7D95"/>
            </a:solidFill>
          </a:ln>
        </p:spPr>
        <p:txBody>
          <a:bodyPr vert="horz" wrap="square" lIns="0" tIns="8382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660"/>
              </a:spcBef>
            </a:pPr>
            <a:r>
              <a:rPr sz="950" b="1" spc="-180" dirty="0">
                <a:solidFill>
                  <a:srgbClr val="FFFFFF"/>
                </a:solidFill>
                <a:latin typeface="Verdana"/>
                <a:cs typeface="Verdana"/>
              </a:rPr>
              <a:t>Is </a:t>
            </a:r>
            <a:r>
              <a:rPr sz="950" b="1" spc="-85" dirty="0">
                <a:solidFill>
                  <a:srgbClr val="FFFFFF"/>
                </a:solidFill>
                <a:latin typeface="Verdana"/>
                <a:cs typeface="Verdana"/>
              </a:rPr>
              <a:t>Spanish </a:t>
            </a:r>
            <a:r>
              <a:rPr sz="950" b="1" spc="-70" dirty="0">
                <a:solidFill>
                  <a:srgbClr val="FFFFFF"/>
                </a:solidFill>
                <a:latin typeface="Verdana"/>
                <a:cs typeface="Verdana"/>
              </a:rPr>
              <a:t>Hard </a:t>
            </a:r>
            <a:r>
              <a:rPr sz="950" b="1" spc="-85" dirty="0">
                <a:solidFill>
                  <a:srgbClr val="FFFFFF"/>
                </a:solidFill>
                <a:latin typeface="Verdana"/>
                <a:cs typeface="Verdana"/>
              </a:rPr>
              <a:t>to</a:t>
            </a:r>
            <a:r>
              <a:rPr sz="950" b="1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950" b="1" spc="-90" dirty="0">
                <a:solidFill>
                  <a:srgbClr val="FFFFFF"/>
                </a:solidFill>
                <a:latin typeface="Verdana"/>
                <a:cs typeface="Verdana"/>
              </a:rPr>
              <a:t>Learn?</a:t>
            </a:r>
            <a:endParaRPr sz="950">
              <a:latin typeface="Verdana"/>
              <a:cs typeface="Verdan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593214" y="3965115"/>
            <a:ext cx="2224405" cy="7092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1100" b="1" spc="-105" dirty="0">
                <a:latin typeface="Verdana"/>
                <a:cs typeface="Verdana"/>
              </a:rPr>
              <a:t>Politeness-</a:t>
            </a:r>
            <a:endParaRPr sz="1100">
              <a:latin typeface="Verdana"/>
              <a:cs typeface="Verdana"/>
            </a:endParaRPr>
          </a:p>
          <a:p>
            <a:pPr marL="12065" marR="5080" algn="ctr">
              <a:lnSpc>
                <a:spcPct val="101800"/>
              </a:lnSpc>
            </a:pPr>
            <a:r>
              <a:rPr sz="1100" spc="-45" dirty="0">
                <a:latin typeface="Verdana"/>
                <a:cs typeface="Verdana"/>
              </a:rPr>
              <a:t>"Buenos días" </a:t>
            </a:r>
            <a:r>
              <a:rPr sz="1100" spc="45" dirty="0">
                <a:latin typeface="Verdana"/>
                <a:cs typeface="Verdana"/>
              </a:rPr>
              <a:t>(Good </a:t>
            </a:r>
            <a:r>
              <a:rPr sz="1100" spc="-25" dirty="0">
                <a:latin typeface="Verdana"/>
                <a:cs typeface="Verdana"/>
              </a:rPr>
              <a:t>morning)  </a:t>
            </a:r>
            <a:r>
              <a:rPr sz="1100" spc="45" dirty="0">
                <a:latin typeface="Verdana"/>
                <a:cs typeface="Verdana"/>
              </a:rPr>
              <a:t>and </a:t>
            </a:r>
            <a:r>
              <a:rPr sz="1100" spc="-65" dirty="0">
                <a:latin typeface="Verdana"/>
                <a:cs typeface="Verdana"/>
              </a:rPr>
              <a:t>"Por </a:t>
            </a:r>
            <a:r>
              <a:rPr sz="1100" spc="-40" dirty="0">
                <a:latin typeface="Verdana"/>
                <a:cs typeface="Verdana"/>
              </a:rPr>
              <a:t>favor" </a:t>
            </a:r>
            <a:r>
              <a:rPr sz="1100" spc="-20" dirty="0">
                <a:latin typeface="Verdana"/>
                <a:cs typeface="Verdana"/>
              </a:rPr>
              <a:t>(Please)</a:t>
            </a:r>
            <a:r>
              <a:rPr sz="1100" spc="-195" dirty="0">
                <a:latin typeface="Verdana"/>
                <a:cs typeface="Verdana"/>
              </a:rPr>
              <a:t> </a:t>
            </a:r>
            <a:r>
              <a:rPr sz="1100" spc="-5" dirty="0">
                <a:latin typeface="Verdana"/>
                <a:cs typeface="Verdana"/>
              </a:rPr>
              <a:t>(Paffey</a:t>
            </a:r>
            <a:r>
              <a:rPr sz="1100" i="1" spc="-5" dirty="0">
                <a:latin typeface="URW Gothic"/>
                <a:cs typeface="URW Gothic"/>
              </a:rPr>
              <a:t>,  </a:t>
            </a:r>
            <a:r>
              <a:rPr sz="1100" i="1" spc="10" dirty="0">
                <a:latin typeface="URW Gothic"/>
                <a:cs typeface="URW Gothic"/>
              </a:rPr>
              <a:t>2012)</a:t>
            </a:r>
            <a:endParaRPr sz="1100">
              <a:latin typeface="URW Gothic"/>
              <a:cs typeface="URW Gothic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89515" y="2572963"/>
            <a:ext cx="2451100" cy="63182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91135" marR="5080" indent="-179070">
              <a:lnSpc>
                <a:spcPct val="105300"/>
              </a:lnSpc>
              <a:spcBef>
                <a:spcPts val="65"/>
              </a:spcBef>
              <a:buFont typeface="Arial"/>
              <a:buChar char="•"/>
              <a:tabLst>
                <a:tab pos="191135" algn="l"/>
                <a:tab pos="191770" algn="l"/>
              </a:tabLst>
            </a:pPr>
            <a:r>
              <a:rPr sz="950" spc="-10" dirty="0">
                <a:latin typeface="Verdana"/>
                <a:cs typeface="Verdana"/>
              </a:rPr>
              <a:t>Widely spoken </a:t>
            </a:r>
            <a:r>
              <a:rPr sz="950" spc="-60" dirty="0">
                <a:latin typeface="Verdana"/>
                <a:cs typeface="Verdana"/>
              </a:rPr>
              <a:t>in </a:t>
            </a:r>
            <a:r>
              <a:rPr sz="950" spc="-5" dirty="0">
                <a:latin typeface="Verdana"/>
                <a:cs typeface="Verdana"/>
              </a:rPr>
              <a:t>Europe </a:t>
            </a:r>
            <a:r>
              <a:rPr sz="950" spc="55" dirty="0">
                <a:latin typeface="Verdana"/>
                <a:cs typeface="Verdana"/>
              </a:rPr>
              <a:t>and</a:t>
            </a:r>
            <a:r>
              <a:rPr sz="950" spc="-215" dirty="0">
                <a:latin typeface="Verdana"/>
                <a:cs typeface="Verdana"/>
              </a:rPr>
              <a:t> </a:t>
            </a:r>
            <a:r>
              <a:rPr sz="950" spc="40" dirty="0">
                <a:latin typeface="Verdana"/>
                <a:cs typeface="Verdana"/>
              </a:rPr>
              <a:t>beyond  </a:t>
            </a:r>
            <a:r>
              <a:rPr sz="950" spc="-30" dirty="0">
                <a:latin typeface="Verdana"/>
                <a:cs typeface="Verdana"/>
              </a:rPr>
              <a:t>(Stewart,</a:t>
            </a:r>
            <a:r>
              <a:rPr sz="950" spc="-85" dirty="0">
                <a:latin typeface="Verdana"/>
                <a:cs typeface="Verdana"/>
              </a:rPr>
              <a:t> </a:t>
            </a:r>
            <a:r>
              <a:rPr sz="950" spc="-55" dirty="0">
                <a:latin typeface="Verdana"/>
                <a:cs typeface="Verdana"/>
              </a:rPr>
              <a:t>2012).</a:t>
            </a:r>
            <a:endParaRPr sz="950">
              <a:latin typeface="Verdana"/>
              <a:cs typeface="Verdana"/>
            </a:endParaRPr>
          </a:p>
          <a:p>
            <a:pPr marL="191135" marR="109220" indent="-179070">
              <a:lnSpc>
                <a:spcPct val="105300"/>
              </a:lnSpc>
              <a:buFont typeface="Arial"/>
              <a:buChar char="•"/>
              <a:tabLst>
                <a:tab pos="191135" algn="l"/>
                <a:tab pos="191770" algn="l"/>
              </a:tabLst>
            </a:pPr>
            <a:r>
              <a:rPr sz="950" spc="20" dirty="0">
                <a:latin typeface="Verdana"/>
                <a:cs typeface="Verdana"/>
              </a:rPr>
              <a:t>Phonetic</a:t>
            </a:r>
            <a:r>
              <a:rPr sz="950" spc="-80" dirty="0">
                <a:latin typeface="Verdana"/>
                <a:cs typeface="Verdana"/>
              </a:rPr>
              <a:t> </a:t>
            </a:r>
            <a:r>
              <a:rPr sz="950" spc="30" dirty="0">
                <a:latin typeface="Verdana"/>
                <a:cs typeface="Verdana"/>
              </a:rPr>
              <a:t>and</a:t>
            </a:r>
            <a:r>
              <a:rPr sz="950" spc="-40" dirty="0">
                <a:latin typeface="Verdana"/>
                <a:cs typeface="Verdana"/>
              </a:rPr>
              <a:t> </a:t>
            </a:r>
            <a:r>
              <a:rPr sz="950" spc="10" dirty="0">
                <a:latin typeface="Verdana"/>
                <a:cs typeface="Verdana"/>
              </a:rPr>
              <a:t>grammatical</a:t>
            </a:r>
            <a:r>
              <a:rPr sz="950" spc="-85" dirty="0">
                <a:latin typeface="Verdana"/>
                <a:cs typeface="Verdana"/>
              </a:rPr>
              <a:t> </a:t>
            </a:r>
            <a:r>
              <a:rPr sz="950" spc="35" dirty="0">
                <a:latin typeface="Verdana"/>
                <a:cs typeface="Verdana"/>
              </a:rPr>
              <a:t>ease</a:t>
            </a:r>
            <a:r>
              <a:rPr sz="950" spc="-75" dirty="0">
                <a:latin typeface="Verdana"/>
                <a:cs typeface="Verdana"/>
              </a:rPr>
              <a:t> </a:t>
            </a:r>
            <a:r>
              <a:rPr sz="950" spc="-45" dirty="0">
                <a:latin typeface="Verdana"/>
                <a:cs typeface="Verdana"/>
              </a:rPr>
              <a:t>for  </a:t>
            </a:r>
            <a:r>
              <a:rPr sz="950" spc="-30" dirty="0">
                <a:latin typeface="Verdana"/>
                <a:cs typeface="Verdana"/>
              </a:rPr>
              <a:t>learners </a:t>
            </a:r>
            <a:r>
              <a:rPr sz="950" spc="15" dirty="0">
                <a:latin typeface="Verdana"/>
                <a:cs typeface="Verdana"/>
              </a:rPr>
              <a:t>(Gámez </a:t>
            </a:r>
            <a:r>
              <a:rPr sz="950" spc="55" dirty="0">
                <a:latin typeface="Verdana"/>
                <a:cs typeface="Verdana"/>
              </a:rPr>
              <a:t>and </a:t>
            </a:r>
            <a:r>
              <a:rPr sz="950" dirty="0">
                <a:latin typeface="Verdana"/>
                <a:cs typeface="Verdana"/>
              </a:rPr>
              <a:t>Levine,</a:t>
            </a:r>
            <a:r>
              <a:rPr sz="950" spc="-165" dirty="0">
                <a:latin typeface="Verdana"/>
                <a:cs typeface="Verdana"/>
              </a:rPr>
              <a:t> </a:t>
            </a:r>
            <a:r>
              <a:rPr sz="950" spc="-55" dirty="0">
                <a:latin typeface="Verdana"/>
                <a:cs typeface="Verdana"/>
              </a:rPr>
              <a:t>2013)</a:t>
            </a:r>
            <a:endParaRPr sz="950">
              <a:latin typeface="Verdana"/>
              <a:cs typeface="Verdan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402289" y="3955971"/>
            <a:ext cx="1139825" cy="538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1800"/>
              </a:lnSpc>
              <a:spcBef>
                <a:spcPts val="100"/>
              </a:spcBef>
            </a:pPr>
            <a:r>
              <a:rPr sz="1100" b="1" spc="-114" dirty="0">
                <a:latin typeface="Verdana"/>
                <a:cs typeface="Verdana"/>
              </a:rPr>
              <a:t>Impoliteness </a:t>
            </a:r>
            <a:r>
              <a:rPr sz="1100" b="1" spc="-60" dirty="0">
                <a:latin typeface="Verdana"/>
                <a:cs typeface="Verdana"/>
              </a:rPr>
              <a:t>-  </a:t>
            </a:r>
            <a:r>
              <a:rPr sz="1100" spc="10" dirty="0">
                <a:latin typeface="Verdana"/>
                <a:cs typeface="Verdana"/>
              </a:rPr>
              <a:t>Avoiding</a:t>
            </a:r>
            <a:r>
              <a:rPr sz="1100" spc="-150" dirty="0">
                <a:latin typeface="Verdana"/>
                <a:cs typeface="Verdana"/>
              </a:rPr>
              <a:t> </a:t>
            </a:r>
            <a:r>
              <a:rPr sz="1100" spc="20" dirty="0">
                <a:latin typeface="Verdana"/>
                <a:cs typeface="Verdana"/>
              </a:rPr>
              <a:t>casual  </a:t>
            </a:r>
            <a:r>
              <a:rPr sz="1100" spc="25" dirty="0">
                <a:latin typeface="Verdana"/>
                <a:cs typeface="Verdana"/>
              </a:rPr>
              <a:t>language.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761354" y="3951809"/>
            <a:ext cx="676273" cy="68681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</TotalTime>
  <Words>534</Words>
  <Application>Microsoft Macintosh PowerPoint</Application>
  <PresentationFormat>Custom</PresentationFormat>
  <Paragraphs>30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Slide 1</vt:lpstr>
      <vt:lpstr>Slide 2</vt:lpstr>
      <vt:lpstr>Slide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User</cp:lastModifiedBy>
  <cp:revision>4</cp:revision>
  <dcterms:created xsi:type="dcterms:W3CDTF">2023-11-03T00:25:56Z</dcterms:created>
  <dcterms:modified xsi:type="dcterms:W3CDTF">2023-11-03T00:46:33Z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2023-11-03T00:00:00Z</vt:filetime>
  </property>
  <property fmtid="{D5CDD505-2E9C-101B-9397-08002B2CF9AE}" pid="3" name="LastSaved">
    <vt:filetime>2023-11-03T00:00:00Z</vt:filetime>
  </property>
</Properties>
</file>