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321" r:id="rId4"/>
    <p:sldId id="322" r:id="rId5"/>
    <p:sldId id="316" r:id="rId6"/>
    <p:sldId id="317" r:id="rId7"/>
    <p:sldId id="318" r:id="rId8"/>
    <p:sldId id="319" r:id="rId9"/>
    <p:sldId id="320" r:id="rId10"/>
    <p:sldId id="323" r:id="rId11"/>
    <p:sldId id="324" r:id="rId12"/>
    <p:sldId id="325" r:id="rId13"/>
    <p:sldId id="326" r:id="rId14"/>
    <p:sldId id="327" r:id="rId15"/>
    <p:sldId id="328" r:id="rId16"/>
    <p:sldId id="329" r:id="rId17"/>
    <p:sldId id="330" r:id="rId18"/>
    <p:sldId id="331" r:id="rId19"/>
    <p:sldId id="332" r:id="rId20"/>
    <p:sldId id="333" r:id="rId21"/>
    <p:sldId id="334" r:id="rId22"/>
    <p:sldId id="336" r:id="rId23"/>
    <p:sldId id="33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76944-3B9A-D006-879D-2BFDE4900B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64ACC4-5EFD-1B8E-198F-04652E5103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11349E-A7E2-D2EA-102E-2C46F2277A9A}"/>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5" name="Footer Placeholder 4">
            <a:extLst>
              <a:ext uri="{FF2B5EF4-FFF2-40B4-BE49-F238E27FC236}">
                <a16:creationId xmlns:a16="http://schemas.microsoft.com/office/drawing/2014/main" id="{9A7500E0-7B93-5C96-DBFE-D5C5A64D6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15BAD-C8C7-669C-3B8D-76292C0B6F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49686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EF93-C7BC-93D6-0EBF-C68D342B5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AEB60B-4C49-44D3-9541-0D0C868E38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A44C5F-FB29-B0F3-24E5-C13A6AE0A289}"/>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5" name="Footer Placeholder 4">
            <a:extLst>
              <a:ext uri="{FF2B5EF4-FFF2-40B4-BE49-F238E27FC236}">
                <a16:creationId xmlns:a16="http://schemas.microsoft.com/office/drawing/2014/main" id="{CAC42D46-4AA5-DA55-2EBA-1A762BF0E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C3311-AC70-6098-739C-0B65379D370B}"/>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917355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0F38-0444-60F8-E895-4DFC03A9C99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E1A116-13DB-A02E-354F-074B7D3F1F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7048E1-5C05-B0D3-182D-0669420D5005}"/>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5" name="Footer Placeholder 4">
            <a:extLst>
              <a:ext uri="{FF2B5EF4-FFF2-40B4-BE49-F238E27FC236}">
                <a16:creationId xmlns:a16="http://schemas.microsoft.com/office/drawing/2014/main" id="{E58FFFEE-137A-89E8-4292-FAF9E418D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8924FE-940A-F67C-1A11-EA51E507B20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98716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7E47-C3C4-A952-33A3-14FA75D9E4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8F37F9-8E8A-FA1D-192F-A829B45D5A9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BB582-1A12-C145-FE83-EA59DD3B32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9133DF-4114-265B-FB53-C967EC51CF0A}"/>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6" name="Footer Placeholder 5">
            <a:extLst>
              <a:ext uri="{FF2B5EF4-FFF2-40B4-BE49-F238E27FC236}">
                <a16:creationId xmlns:a16="http://schemas.microsoft.com/office/drawing/2014/main" id="{FADB380F-7E58-8D5E-7EF3-AADA2EB25F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EA932-BA7A-2982-E3D7-A680BF004E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3134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583D1-EB35-DFC4-9B2F-B02E1FCEFF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7CE831-FCBE-FFD2-0910-E80C308853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2BBEB3-663E-6D1F-AF93-2060B144D9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85D376E-2874-DFB9-7200-F0CAAB27E6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BFB390-007B-BB85-DAFB-C195914DAF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ED6815-F923-77D7-0039-E11914E303C6}"/>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8" name="Footer Placeholder 7">
            <a:extLst>
              <a:ext uri="{FF2B5EF4-FFF2-40B4-BE49-F238E27FC236}">
                <a16:creationId xmlns:a16="http://schemas.microsoft.com/office/drawing/2014/main" id="{940CDD86-E049-13D4-2DEA-617E71260C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D7B9C-3ED6-5703-0666-8D18430E87C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81084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5B716-4A07-6AB8-65A6-F1AE6D09B90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4738916-41B8-8CA9-FAE0-B6E7E3562A29}"/>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4" name="Footer Placeholder 3">
            <a:extLst>
              <a:ext uri="{FF2B5EF4-FFF2-40B4-BE49-F238E27FC236}">
                <a16:creationId xmlns:a16="http://schemas.microsoft.com/office/drawing/2014/main" id="{A7532DF4-A948-0EEF-1A85-A3D7034239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344B23-9D34-882C-54D8-2460ACE3C06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785996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38076F-C3F0-26CC-2D99-A4CEFB1016E7}"/>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3" name="Footer Placeholder 2">
            <a:extLst>
              <a:ext uri="{FF2B5EF4-FFF2-40B4-BE49-F238E27FC236}">
                <a16:creationId xmlns:a16="http://schemas.microsoft.com/office/drawing/2014/main" id="{97B49900-BC6F-79EC-6A25-67DDA28B7E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A9858C-6CB8-8473-0F61-BE880D8E87E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988309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CE2B5-0106-D1AD-C912-6566913481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E949DEC-6D38-6379-FD71-B886F805EE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D9BB3B9-D70A-C965-8710-E2017042E8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49990F-F5E3-A786-0664-099B75DD74F1}"/>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6" name="Footer Placeholder 5">
            <a:extLst>
              <a:ext uri="{FF2B5EF4-FFF2-40B4-BE49-F238E27FC236}">
                <a16:creationId xmlns:a16="http://schemas.microsoft.com/office/drawing/2014/main" id="{92E985FE-70BF-C33C-002F-013CA4958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F86211-5B0A-E253-42C2-15F464C9B3E4}"/>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2371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A348-90C4-C2B0-3470-BE55DAF15D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0CD67D-E9A5-C335-2F8A-0F6004EA36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D66E9B-B722-3E62-C75A-C19AFF2FB9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85633B6-80D0-EC9A-7EE8-7C523C3EFD08}"/>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6" name="Footer Placeholder 5">
            <a:extLst>
              <a:ext uri="{FF2B5EF4-FFF2-40B4-BE49-F238E27FC236}">
                <a16:creationId xmlns:a16="http://schemas.microsoft.com/office/drawing/2014/main" id="{DE133B6E-8A80-2F4C-FAD8-5056CAB04C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D2234-780D-256B-7097-9387F8E31CE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234618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FB47-9489-6134-AA9F-71A10E9A798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339422-78B1-B2FB-E4D4-7AEB3560C3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3132AE-D884-9787-8FAF-EE99D5382D40}"/>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5" name="Footer Placeholder 4">
            <a:extLst>
              <a:ext uri="{FF2B5EF4-FFF2-40B4-BE49-F238E27FC236}">
                <a16:creationId xmlns:a16="http://schemas.microsoft.com/office/drawing/2014/main" id="{43172AD9-61EA-EB43-576F-72842CCCE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011C74-E76B-12BB-AE6C-9EB0BA40857F}"/>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2303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8F4E8-0A6E-2C8C-EE74-292964CA657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066DD0-700B-89A2-505B-A6F4D4E6B4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863D23-C1FC-5248-C583-7BDFAE664B54}"/>
              </a:ext>
            </a:extLst>
          </p:cNvPr>
          <p:cNvSpPr>
            <a:spLocks noGrp="1"/>
          </p:cNvSpPr>
          <p:nvPr>
            <p:ph type="dt" sz="half" idx="10"/>
          </p:nvPr>
        </p:nvSpPr>
        <p:spPr/>
        <p:txBody>
          <a:bodyPr/>
          <a:lstStyle/>
          <a:p>
            <a:fld id="{E4B492E5-93F4-4B9E-8E26-4BC3F9526D10}" type="datetimeFigureOut">
              <a:rPr lang="en-GB" smtClean="0"/>
              <a:t>11/04/2025</a:t>
            </a:fld>
            <a:endParaRPr lang="en-GB"/>
          </a:p>
        </p:txBody>
      </p:sp>
      <p:sp>
        <p:nvSpPr>
          <p:cNvPr id="5" name="Footer Placeholder 4">
            <a:extLst>
              <a:ext uri="{FF2B5EF4-FFF2-40B4-BE49-F238E27FC236}">
                <a16:creationId xmlns:a16="http://schemas.microsoft.com/office/drawing/2014/main" id="{9B63EDE0-16BE-5D08-B36E-1A104D6B3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41D27-F9DB-FBEC-0519-886369F3F5A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87753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1314EA-55E2-41B0-FEA0-966416B2F9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49C61D-1D75-20A5-A120-F74F2D73B9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56B51D-B363-7DA8-35E1-F585A27C97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B492E5-93F4-4B9E-8E26-4BC3F9526D10}" type="datetimeFigureOut">
              <a:rPr lang="en-GB" smtClean="0"/>
              <a:t>11/04/2025</a:t>
            </a:fld>
            <a:endParaRPr lang="en-GB"/>
          </a:p>
        </p:txBody>
      </p:sp>
      <p:sp>
        <p:nvSpPr>
          <p:cNvPr id="5" name="Footer Placeholder 4">
            <a:extLst>
              <a:ext uri="{FF2B5EF4-FFF2-40B4-BE49-F238E27FC236}">
                <a16:creationId xmlns:a16="http://schemas.microsoft.com/office/drawing/2014/main" id="{FD83D695-D6AF-2931-3751-43245E52FD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F59F87-D4D2-7A3F-8BF6-26D951F777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918137-F92C-496B-B1ED-4467B6A3AE94}" type="slidenum">
              <a:rPr lang="en-GB" smtClean="0"/>
              <a:t>‹#›</a:t>
            </a:fld>
            <a:endParaRPr lang="en-GB"/>
          </a:p>
        </p:txBody>
      </p:sp>
    </p:spTree>
    <p:extLst>
      <p:ext uri="{BB962C8B-B14F-4D97-AF65-F5344CB8AC3E}">
        <p14:creationId xmlns:p14="http://schemas.microsoft.com/office/powerpoint/2010/main" val="2112556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s3.amazonaws.com/ghwbpr-2019/UAE/GH19_Ch1.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orldhappiness.report/ed/2019/"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A741-E965-E9DD-0280-8809EFD9FDAD}"/>
              </a:ext>
            </a:extLst>
          </p:cNvPr>
          <p:cNvSpPr>
            <a:spLocks noGrp="1"/>
          </p:cNvSpPr>
          <p:nvPr>
            <p:ph type="ctrTitle"/>
          </p:nvPr>
        </p:nvSpPr>
        <p:spPr/>
        <p:txBody>
          <a:bodyPr/>
          <a:lstStyle/>
          <a:p>
            <a:r>
              <a:rPr lang="en-GB" dirty="0"/>
              <a:t>Being Human (HPFY3008)</a:t>
            </a:r>
          </a:p>
        </p:txBody>
      </p:sp>
      <p:sp>
        <p:nvSpPr>
          <p:cNvPr id="3" name="Subtitle 2">
            <a:extLst>
              <a:ext uri="{FF2B5EF4-FFF2-40B4-BE49-F238E27FC236}">
                <a16:creationId xmlns:a16="http://schemas.microsoft.com/office/drawing/2014/main" id="{0F94DC83-8E8E-2A01-A55C-AC6DD7CFA92A}"/>
              </a:ext>
            </a:extLst>
          </p:cNvPr>
          <p:cNvSpPr>
            <a:spLocks noGrp="1"/>
          </p:cNvSpPr>
          <p:nvPr>
            <p:ph type="subTitle" idx="1"/>
          </p:nvPr>
        </p:nvSpPr>
        <p:spPr/>
        <p:txBody>
          <a:bodyPr>
            <a:normAutofit/>
          </a:bodyPr>
          <a:lstStyle/>
          <a:p>
            <a:r>
              <a:rPr lang="en-GB" sz="3200"/>
              <a:t>Lecture 8: </a:t>
            </a:r>
            <a:r>
              <a:rPr lang="en-GB" sz="3200" dirty="0"/>
              <a:t>Emotional and Mental Aspects </a:t>
            </a:r>
          </a:p>
          <a:p>
            <a:r>
              <a:rPr lang="en-GB" sz="3200" dirty="0"/>
              <a:t>of Well-being: Creating Peace</a:t>
            </a:r>
          </a:p>
        </p:txBody>
      </p:sp>
    </p:spTree>
    <p:extLst>
      <p:ext uri="{BB962C8B-B14F-4D97-AF65-F5344CB8AC3E}">
        <p14:creationId xmlns:p14="http://schemas.microsoft.com/office/powerpoint/2010/main" val="3781713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21398-365A-FDA6-8E86-DECF8CE78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2AD35-69A2-AE98-465C-9DCE065AC22E}"/>
              </a:ext>
            </a:extLst>
          </p:cNvPr>
          <p:cNvSpPr>
            <a:spLocks noGrp="1"/>
          </p:cNvSpPr>
          <p:nvPr>
            <p:ph type="title"/>
          </p:nvPr>
        </p:nvSpPr>
        <p:spPr/>
        <p:txBody>
          <a:bodyPr/>
          <a:lstStyle/>
          <a:p>
            <a:pPr algn="ctr"/>
            <a:r>
              <a:rPr lang="en-GB" dirty="0"/>
              <a:t>The State of Mental and Emotional Well-being</a:t>
            </a:r>
          </a:p>
        </p:txBody>
      </p:sp>
      <p:sp>
        <p:nvSpPr>
          <p:cNvPr id="3" name="Content Placeholder 2">
            <a:extLst>
              <a:ext uri="{FF2B5EF4-FFF2-40B4-BE49-F238E27FC236}">
                <a16:creationId xmlns:a16="http://schemas.microsoft.com/office/drawing/2014/main" id="{D7BD567A-3F80-3931-37CE-E2AE8702D0C2}"/>
              </a:ext>
            </a:extLst>
          </p:cNvPr>
          <p:cNvSpPr>
            <a:spLocks noGrp="1"/>
          </p:cNvSpPr>
          <p:nvPr>
            <p:ph idx="1"/>
          </p:nvPr>
        </p:nvSpPr>
        <p:spPr/>
        <p:txBody>
          <a:bodyPr>
            <a:normAutofit/>
          </a:bodyPr>
          <a:lstStyle/>
          <a:p>
            <a:r>
              <a:rPr lang="en-US" dirty="0">
                <a:effectLst/>
                <a:latin typeface="Times New Roman" panose="02020603050405020304" pitchFamily="18" charset="0"/>
                <a:ea typeface="Calibri" panose="020F0502020204030204" pitchFamily="34" charset="0"/>
              </a:rPr>
              <a:t>The pursuit of happiness and well-being has become a priority area in international global policy, in particular as nations deal with the challenge of mental health. With mental illness being a growing concern in the world and accounting for half of all disability claims in OECD nations, helping people struggling with mental illness is a global priority. Countries are finding that improved economic growth does not necessarily translated into more happiness in society. </a:t>
            </a:r>
            <a:endParaRPr lang="en-GB" dirty="0"/>
          </a:p>
        </p:txBody>
      </p:sp>
    </p:spTree>
    <p:extLst>
      <p:ext uri="{BB962C8B-B14F-4D97-AF65-F5344CB8AC3E}">
        <p14:creationId xmlns:p14="http://schemas.microsoft.com/office/powerpoint/2010/main" val="62152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50511D-3179-FAD1-DF8A-AE8107D1E9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2C52A6-962C-8F92-50A0-8DAB78995D0B}"/>
              </a:ext>
            </a:extLst>
          </p:cNvPr>
          <p:cNvSpPr>
            <a:spLocks noGrp="1"/>
          </p:cNvSpPr>
          <p:nvPr>
            <p:ph type="title"/>
          </p:nvPr>
        </p:nvSpPr>
        <p:spPr/>
        <p:txBody>
          <a:bodyPr/>
          <a:lstStyle/>
          <a:p>
            <a:pPr algn="ctr"/>
            <a:r>
              <a:rPr lang="en-GB" dirty="0"/>
              <a:t>The State of Mental and Emotional Well-being</a:t>
            </a:r>
          </a:p>
        </p:txBody>
      </p:sp>
      <p:sp>
        <p:nvSpPr>
          <p:cNvPr id="3" name="Content Placeholder 2">
            <a:extLst>
              <a:ext uri="{FF2B5EF4-FFF2-40B4-BE49-F238E27FC236}">
                <a16:creationId xmlns:a16="http://schemas.microsoft.com/office/drawing/2014/main" id="{01F4F1B2-74BC-2EE8-F988-CF56527DE338}"/>
              </a:ext>
            </a:extLst>
          </p:cNvPr>
          <p:cNvSpPr>
            <a:spLocks noGrp="1"/>
          </p:cNvSpPr>
          <p:nvPr>
            <p:ph idx="1"/>
          </p:nvPr>
        </p:nvSpPr>
        <p:spPr/>
        <p:txBody>
          <a:bodyPr>
            <a:normAutofit/>
          </a:bodyPr>
          <a:lstStyle/>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modern world, feelings of loneliness, anger, stress, anxiety, and depression are not uncommon.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 artificial world—filled with mass media, low vibration entertainment promoting violence, illicit substances, and immorality, drugs as quick-fix solutions for physical and mental ailments, and chemically processed foods-- de-emphasizes nourishment for the soul, peace, and contentment.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sense of psychological unrest and imbalance is created where one moves from one source of stimulation to another in hopes of finding elusive and short-term satisfaction.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chemicals found in food, such as animal-injected growth hormones and residual pesticides, drugs, substances like alcohol, and even radiation can have an impact on our mental processes affecting our emotions, our thoughts, and consequently our reaction to stimuli around us.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Regular biological rhythms such as hormonal cycles may also have an effect on mood and thought patterns as well.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56393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D2B11-4B48-AAF8-6316-BA037ADA07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F2CDCB-7815-2632-991A-1B5399A3CAB9}"/>
              </a:ext>
            </a:extLst>
          </p:cNvPr>
          <p:cNvSpPr>
            <a:spLocks noGrp="1"/>
          </p:cNvSpPr>
          <p:nvPr>
            <p:ph type="title"/>
          </p:nvPr>
        </p:nvSpPr>
        <p:spPr/>
        <p:txBody>
          <a:bodyPr/>
          <a:lstStyle/>
          <a:p>
            <a:pPr algn="ctr"/>
            <a:r>
              <a:rPr lang="en-GB" dirty="0"/>
              <a:t>The State of Mental and Emotional Well-being</a:t>
            </a:r>
          </a:p>
        </p:txBody>
      </p:sp>
      <p:sp>
        <p:nvSpPr>
          <p:cNvPr id="3" name="Content Placeholder 2">
            <a:extLst>
              <a:ext uri="{FF2B5EF4-FFF2-40B4-BE49-F238E27FC236}">
                <a16:creationId xmlns:a16="http://schemas.microsoft.com/office/drawing/2014/main" id="{0945185E-1174-4AD0-7CFA-AA0EA183DBEA}"/>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Therefore, to maintain balance in mental and emotional aspects of health, it is even more imperative that we develop an awareness and understanding of how inputs not only from our bodies but from our environment may be affecting our minds.  Getting back in touch with our spirit, our authentic hearts and minds, our inner peace- is essential for mental and emotional aspects of health and well-being.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66784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4B018B-2C13-40CF-42DB-6AFE3D67D7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60D244-3C3E-7A18-2E58-1B539A67D9B4}"/>
              </a:ext>
            </a:extLst>
          </p:cNvPr>
          <p:cNvSpPr>
            <a:spLocks noGrp="1"/>
          </p:cNvSpPr>
          <p:nvPr>
            <p:ph type="title"/>
          </p:nvPr>
        </p:nvSpPr>
        <p:spPr/>
        <p:txBody>
          <a:bodyPr/>
          <a:lstStyle/>
          <a:p>
            <a:pPr algn="ctr"/>
            <a:r>
              <a:rPr lang="en-GB" dirty="0"/>
              <a:t>The Study of Mental and Emotional Well-being</a:t>
            </a:r>
          </a:p>
        </p:txBody>
      </p:sp>
      <p:sp>
        <p:nvSpPr>
          <p:cNvPr id="3" name="Content Placeholder 2">
            <a:extLst>
              <a:ext uri="{FF2B5EF4-FFF2-40B4-BE49-F238E27FC236}">
                <a16:creationId xmlns:a16="http://schemas.microsoft.com/office/drawing/2014/main" id="{59270CF5-184C-2154-7015-47C4F765DF1B}"/>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modern study of well-being first began in the late part of the 20</a:t>
            </a:r>
            <a:r>
              <a:rPr lang="en-US" sz="24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century. There are two primary schools of thought in well-being studies.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first is the hedonic tradition, which focuses on happiness, defined by positive affect and low negative affect. Positive affect refers to a tendency for an individual to respond to others as well as challenges in a positive way, while negative affect refers to a tendency to see and experience the world as well as relationships more negatively.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second is the eudaimonic tradition, which focuses on a deep sense of life satisfaction. In the eudaimonic tradition, well-being is a process rather than an outcome, one of fulfilling one’s potential or true nature.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14333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742FE-87FF-A2BA-A443-42111908BC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997889-1831-40D0-CE25-DBD1AF2A8012}"/>
              </a:ext>
            </a:extLst>
          </p:cNvPr>
          <p:cNvSpPr>
            <a:spLocks noGrp="1"/>
          </p:cNvSpPr>
          <p:nvPr>
            <p:ph type="title"/>
          </p:nvPr>
        </p:nvSpPr>
        <p:spPr/>
        <p:txBody>
          <a:bodyPr/>
          <a:lstStyle/>
          <a:p>
            <a:pPr algn="ctr"/>
            <a:r>
              <a:rPr lang="en-GB" dirty="0"/>
              <a:t>The Study of Mental and Emotional Well-being</a:t>
            </a:r>
          </a:p>
        </p:txBody>
      </p:sp>
      <p:sp>
        <p:nvSpPr>
          <p:cNvPr id="3" name="Content Placeholder 2">
            <a:extLst>
              <a:ext uri="{FF2B5EF4-FFF2-40B4-BE49-F238E27FC236}">
                <a16:creationId xmlns:a16="http://schemas.microsoft.com/office/drawing/2014/main" id="{3A170C28-DECB-5E6B-63DB-E62285B86E67}"/>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study of well-being often entails defining well-being as a multidimensional construct. Such measures of well-being can include: emotional well-being, life satisfaction, a sense of meaning and purpose, and healthy relationships. (</a:t>
            </a:r>
            <a:r>
              <a:rPr lang="en-US" sz="2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https://s3.amazonaws.com/ghwbpr-2019/UAE/GH19_Ch1.pdf</a:t>
            </a:r>
            <a:r>
              <a:rPr lang="en-US" sz="24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dirty="0">
                <a:effectLst/>
                <a:latin typeface="Times New Roman" panose="02020603050405020304" pitchFamily="18" charset="0"/>
                <a:ea typeface="Calibri" panose="020F0502020204030204" pitchFamily="34" charset="0"/>
              </a:rPr>
              <a:t> </a:t>
            </a:r>
          </a:p>
        </p:txBody>
      </p:sp>
    </p:spTree>
    <p:extLst>
      <p:ext uri="{BB962C8B-B14F-4D97-AF65-F5344CB8AC3E}">
        <p14:creationId xmlns:p14="http://schemas.microsoft.com/office/powerpoint/2010/main" val="1258481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6DCCD-F252-C7E0-38EE-9FDC224FA5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0A3722-2BD4-C8E1-3AED-094034A54A2D}"/>
              </a:ext>
            </a:extLst>
          </p:cNvPr>
          <p:cNvSpPr>
            <a:spLocks noGrp="1"/>
          </p:cNvSpPr>
          <p:nvPr>
            <p:ph type="title"/>
          </p:nvPr>
        </p:nvSpPr>
        <p:spPr/>
        <p:txBody>
          <a:bodyPr/>
          <a:lstStyle/>
          <a:p>
            <a:pPr algn="ctr"/>
            <a:r>
              <a:rPr lang="en-GB" dirty="0"/>
              <a:t>The Study of Mental and Emotional Well-being</a:t>
            </a:r>
          </a:p>
        </p:txBody>
      </p:sp>
      <p:sp>
        <p:nvSpPr>
          <p:cNvPr id="3" name="Content Placeholder 2">
            <a:extLst>
              <a:ext uri="{FF2B5EF4-FFF2-40B4-BE49-F238E27FC236}">
                <a16:creationId xmlns:a16="http://schemas.microsoft.com/office/drawing/2014/main" id="{9DC27CCE-9D8A-2E85-6EF9-E7F88BC742B3}"/>
              </a:ext>
            </a:extLst>
          </p:cNvPr>
          <p:cNvSpPr>
            <a:spLocks noGrp="1"/>
          </p:cNvSpPr>
          <p:nvPr>
            <p:ph idx="1"/>
          </p:nvPr>
        </p:nvSpPr>
        <p:spPr/>
        <p:txBody>
          <a:bodyPr>
            <a:no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rPr>
              <a:t>In 1969, Bradburn defined a model of psychological well-being with two classifications: high psychological well-being and low psychological well-being. According to Bradburn’s model, an individual with high psychological well-being has more positive than negative affect, while an individual with low psychological well-being has more negative than positive affect. The use of positive and negative affect as measures of well-being has become a standard definition for well-being studies.  </a:t>
            </a:r>
            <a:r>
              <a:rPr lang="en-US"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https://worldhappiness.report/ed/2019/</a:t>
            </a:r>
            <a:r>
              <a:rPr lang="en-US" sz="2000" dirty="0">
                <a:effectLst/>
                <a:latin typeface="Times New Roman" panose="02020603050405020304" pitchFamily="18" charset="0"/>
                <a:ea typeface="Calibri" panose="020F0502020204030204" pitchFamily="34" charset="0"/>
              </a:rPr>
              <a:t>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In 1984, Diener defined the idea of subjective well-being (SWB), which referred to one’s self-evaluation of the degree to which one experienced wellness. Subjective well-being refers to having a high level of life satisfaction, high positive affect, and low negative affect. It has been used synonymously with the term “happiness,” and as Deci and Ryan (2006) explain it, “maximizing well-being has been viewed as maximizing happiness.” Research on subjective well-being focus on identifying factors contributing to it, including social, cultural, and environmental factors.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3401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6C8D3-8187-EEC8-566A-705D6F441E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70B75B-DFA2-DE0A-F40B-B34DF65FEB59}"/>
              </a:ext>
            </a:extLst>
          </p:cNvPr>
          <p:cNvSpPr>
            <a:spLocks noGrp="1"/>
          </p:cNvSpPr>
          <p:nvPr>
            <p:ph type="title"/>
          </p:nvPr>
        </p:nvSpPr>
        <p:spPr/>
        <p:txBody>
          <a:bodyPr/>
          <a:lstStyle/>
          <a:p>
            <a:pPr algn="ctr"/>
            <a:r>
              <a:rPr lang="en-GB" dirty="0"/>
              <a:t>OECD and Subjective Well-being</a:t>
            </a:r>
          </a:p>
        </p:txBody>
      </p:sp>
      <p:sp>
        <p:nvSpPr>
          <p:cNvPr id="3" name="Content Placeholder 2">
            <a:extLst>
              <a:ext uri="{FF2B5EF4-FFF2-40B4-BE49-F238E27FC236}">
                <a16:creationId xmlns:a16="http://schemas.microsoft.com/office/drawing/2014/main" id="{C18FB5AE-0D18-B521-6BC5-A234C76E2A33}"/>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2013, the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for Economic Cooperation and Development (OECD) published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OECD Guidelines on the Measurement of Subjective Well-being</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The OECD defines subjective well-being as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indent="0">
              <a:lnSpc>
                <a:spcPct val="107000"/>
              </a:lnSpc>
              <a:spcAft>
                <a:spcPts val="800"/>
              </a:spcAft>
              <a:buNone/>
            </a:pPr>
            <a:r>
              <a:rPr lang="en-US" dirty="0">
                <a:effectLst/>
                <a:latin typeface="Times New Roman" panose="02020603050405020304" pitchFamily="18" charset="0"/>
                <a:ea typeface="Calibri" panose="020F0502020204030204" pitchFamily="34" charset="0"/>
                <a:cs typeface="Times New Roman" panose="02020603050405020304" pitchFamily="18" charset="0"/>
              </a:rPr>
              <a:t>“Good mental states, including all of the various evaluations, positive and negative, that people make of their lives and the affective reactions of people to their experiences.”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59385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CE140-2BFC-3487-89E0-FE2797392F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DA805D-F099-6FB4-D1CB-E7044029EF97}"/>
              </a:ext>
            </a:extLst>
          </p:cNvPr>
          <p:cNvSpPr>
            <a:spLocks noGrp="1"/>
          </p:cNvSpPr>
          <p:nvPr>
            <p:ph type="title"/>
          </p:nvPr>
        </p:nvSpPr>
        <p:spPr/>
        <p:txBody>
          <a:bodyPr/>
          <a:lstStyle/>
          <a:p>
            <a:pPr algn="ctr"/>
            <a:r>
              <a:rPr lang="en-GB" dirty="0"/>
              <a:t>OECD and Subjective Well-being</a:t>
            </a:r>
          </a:p>
        </p:txBody>
      </p:sp>
      <p:sp>
        <p:nvSpPr>
          <p:cNvPr id="3" name="Content Placeholder 2">
            <a:extLst>
              <a:ext uri="{FF2B5EF4-FFF2-40B4-BE49-F238E27FC236}">
                <a16:creationId xmlns:a16="http://schemas.microsoft.com/office/drawing/2014/main" id="{D845DFF9-E2FD-0F4E-1C55-613993C8E6BE}"/>
              </a:ext>
            </a:extLst>
          </p:cNvPr>
          <p:cNvSpPr>
            <a:spLocks noGrp="1"/>
          </p:cNvSpPr>
          <p:nvPr>
            <p:ph idx="1"/>
          </p:nvPr>
        </p:nvSpPr>
        <p:spPr/>
        <p:txBody>
          <a:bodyPr>
            <a:noAutofit/>
          </a:bodyPr>
          <a:lstStyle/>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OECD definition of subjective well-being includes three elements: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dirty="0">
                <a:effectLst/>
                <a:latin typeface="Times New Roman" panose="02020603050405020304" pitchFamily="18" charset="0"/>
                <a:ea typeface="Calibri" panose="020F0502020204030204" pitchFamily="34" charset="0"/>
                <a:cs typeface="Times New Roman" panose="02020603050405020304" pitchFamily="18" charset="0"/>
              </a:rPr>
              <a:t>1) Life evaluation- “a reflective assessment on a person’s life or some specific aspects of it”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dirty="0">
                <a:effectLst/>
                <a:latin typeface="Times New Roman" panose="02020603050405020304" pitchFamily="18" charset="0"/>
                <a:ea typeface="Calibri" panose="020F0502020204030204" pitchFamily="34" charset="0"/>
                <a:cs typeface="Times New Roman" panose="02020603050405020304" pitchFamily="18" charset="0"/>
              </a:rPr>
              <a:t>2) Affect- “a person’s feelings or emotional states, typically measured with reference to a particular point in time”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dirty="0">
                <a:effectLst/>
                <a:latin typeface="Times New Roman" panose="02020603050405020304" pitchFamily="18" charset="0"/>
                <a:ea typeface="Calibri" panose="020F0502020204030204" pitchFamily="34" charset="0"/>
                <a:cs typeface="Times New Roman" panose="02020603050405020304" pitchFamily="18" charset="0"/>
              </a:rPr>
              <a:t>3) Eudaimonia- “a sense of meaning and purpose in life, or good psychological functioning”</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6503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029EB-5F94-E168-831A-55F7660D21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BD9912-5F86-88E5-7E88-6203E2DA8558}"/>
              </a:ext>
            </a:extLst>
          </p:cNvPr>
          <p:cNvSpPr>
            <a:spLocks noGrp="1"/>
          </p:cNvSpPr>
          <p:nvPr>
            <p:ph type="title"/>
          </p:nvPr>
        </p:nvSpPr>
        <p:spPr/>
        <p:txBody>
          <a:bodyPr/>
          <a:lstStyle/>
          <a:p>
            <a:pPr algn="ctr"/>
            <a:r>
              <a:rPr lang="en-GB" dirty="0"/>
              <a:t>Cultivating Inner Peace</a:t>
            </a:r>
          </a:p>
        </p:txBody>
      </p:sp>
      <p:sp>
        <p:nvSpPr>
          <p:cNvPr id="3" name="Content Placeholder 2">
            <a:extLst>
              <a:ext uri="{FF2B5EF4-FFF2-40B4-BE49-F238E27FC236}">
                <a16:creationId xmlns:a16="http://schemas.microsoft.com/office/drawing/2014/main" id="{FD540A63-AEBC-89B2-C7F0-6017186B4F63}"/>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Peace comes from the Latin word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pax</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which means “tranquility or the absence of war.” According to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Paramahansa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Yogananda, peace “emanates from the soul, and is the sacred inner environment in which true happiness unfolds.”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Many have probably heard the saying: peace in the world begins with peace with oneself. The more peace one can create within oneself, the more peace one can create in the immediate environment, community, nation, and world.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is because we are all interconnected, so the more peace we have within and share with one another, one individual at a time, the more peace there is throughout the world.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44738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13990-10F4-4F78-B547-30344BBA78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1A18CD-DBBE-C80B-DA79-9BE3B9C34666}"/>
              </a:ext>
            </a:extLst>
          </p:cNvPr>
          <p:cNvSpPr>
            <a:spLocks noGrp="1"/>
          </p:cNvSpPr>
          <p:nvPr>
            <p:ph type="title"/>
          </p:nvPr>
        </p:nvSpPr>
        <p:spPr/>
        <p:txBody>
          <a:bodyPr/>
          <a:lstStyle/>
          <a:p>
            <a:pPr algn="ctr"/>
            <a:r>
              <a:rPr lang="en-GB" dirty="0"/>
              <a:t>Cultivating Inner Peace</a:t>
            </a:r>
          </a:p>
        </p:txBody>
      </p:sp>
      <p:sp>
        <p:nvSpPr>
          <p:cNvPr id="3" name="Content Placeholder 2">
            <a:extLst>
              <a:ext uri="{FF2B5EF4-FFF2-40B4-BE49-F238E27FC236}">
                <a16:creationId xmlns:a16="http://schemas.microsoft.com/office/drawing/2014/main" id="{E815FE1C-9726-5011-07F0-C342CE3EB586}"/>
              </a:ext>
            </a:extLst>
          </p:cNvPr>
          <p:cNvSpPr>
            <a:spLocks noGrp="1"/>
          </p:cNvSpPr>
          <p:nvPr>
            <p:ph idx="1"/>
          </p:nvPr>
        </p:nvSpPr>
        <p:spPr/>
        <p:txBody>
          <a:bodyPr>
            <a:noAutofit/>
          </a:bodyPr>
          <a:lstStyle/>
          <a:p>
            <a:pPr marL="0" indent="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Quoting Buddhist master Thich Nhat Hahn,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“If in our daily life we can smile, if we can be peaceful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and happy, not only we, but everyone will profit from it.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is the most basic kind of peace work.”</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55198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D48D34-1EE9-42FA-FC2A-5F078BA019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2803C1-B023-7DB6-5546-CE82FE8FD088}"/>
              </a:ext>
            </a:extLst>
          </p:cNvPr>
          <p:cNvSpPr>
            <a:spLocks noGrp="1"/>
          </p:cNvSpPr>
          <p:nvPr>
            <p:ph type="title"/>
          </p:nvPr>
        </p:nvSpPr>
        <p:spPr/>
        <p:txBody>
          <a:bodyPr/>
          <a:lstStyle/>
          <a:p>
            <a:pPr algn="ctr"/>
            <a:r>
              <a:rPr lang="en-GB" dirty="0"/>
              <a:t>Cultivating Inner Peace</a:t>
            </a:r>
          </a:p>
        </p:txBody>
      </p:sp>
      <p:sp>
        <p:nvSpPr>
          <p:cNvPr id="3" name="Content Placeholder 2">
            <a:extLst>
              <a:ext uri="{FF2B5EF4-FFF2-40B4-BE49-F238E27FC236}">
                <a16:creationId xmlns:a16="http://schemas.microsoft.com/office/drawing/2014/main" id="{0BA18EF0-99F7-F0EA-04E5-BF707201D19A}"/>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Psychiatrist and spiritual author Dr. Paul Fleischman writes, “Inner peace is cultivated by the act of choosing.” (Fleischman)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cultivation of inner peace is not only the pursuit of merely a single culture, nation, or religion.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As stated by Fleischman, “the cultivation of inner peace is as rational and orderly as any other aspect of the human condition, and pertains equally to all of us…” “…it always converges on purity of heart, horizonless perspective, and service to the common cause.” Everything in life can contribute to this process of soul evolution and personal development. “Every one of [our] thoughts and actions can facilitate [our] growth in peace…”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321042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3EFE0E-8928-4694-7189-8D6C850A6A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46715A-A7C1-A458-FF61-FF93DF6FD103}"/>
              </a:ext>
            </a:extLst>
          </p:cNvPr>
          <p:cNvSpPr>
            <a:spLocks noGrp="1"/>
          </p:cNvSpPr>
          <p:nvPr>
            <p:ph type="title"/>
          </p:nvPr>
        </p:nvSpPr>
        <p:spPr/>
        <p:txBody>
          <a:bodyPr/>
          <a:lstStyle/>
          <a:p>
            <a:pPr algn="ctr"/>
            <a:r>
              <a:rPr lang="en-GB" dirty="0"/>
              <a:t>Cultivating Inner Peace</a:t>
            </a:r>
          </a:p>
        </p:txBody>
      </p:sp>
      <p:sp>
        <p:nvSpPr>
          <p:cNvPr id="3" name="Content Placeholder 2">
            <a:extLst>
              <a:ext uri="{FF2B5EF4-FFF2-40B4-BE49-F238E27FC236}">
                <a16:creationId xmlns:a16="http://schemas.microsoft.com/office/drawing/2014/main" id="{B07C4BA5-F956-9CF1-64A0-0EE7338E1F44}"/>
              </a:ext>
            </a:extLst>
          </p:cNvPr>
          <p:cNvSpPr>
            <a:spLocks noGrp="1"/>
          </p:cNvSpPr>
          <p:nvPr>
            <p:ph idx="1"/>
          </p:nvPr>
        </p:nvSpPr>
        <p:spPr/>
        <p:txBody>
          <a:bodyPr>
            <a:no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According to Buddhist sage Pema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Chödrön</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we all have, at any given moment, the opportunity to choose peace, or to choose conflict. Multiple inputs in our lives shape our thoughts and emotions from day to day.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When we choose peace, we choose it based on a basic intelligence and wisdom from a place of openness, receptivity, and calm. Despite the inputs one may come across, we realize that we are fully in control of the how we choose to affect the outcome.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When we choose conflict, our intelligence and wisdom is obscured by emotional reactivity. We become more about self than the other, and we choose to emotionally react to a situation, rather than to step back and assess how one may create the most peaceful outcome.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In order to create the most optimal outcomes in any situation, a sense of peace is ideal for receiving and responding to a range of life experiences.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80272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145AA5-D943-575D-4AA0-85A5C1FE11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16399B-EC6A-6F8F-A8E6-E3856F9E9A2D}"/>
              </a:ext>
            </a:extLst>
          </p:cNvPr>
          <p:cNvSpPr>
            <a:spLocks noGrp="1"/>
          </p:cNvSpPr>
          <p:nvPr>
            <p:ph type="title"/>
          </p:nvPr>
        </p:nvSpPr>
        <p:spPr/>
        <p:txBody>
          <a:bodyPr/>
          <a:lstStyle/>
          <a:p>
            <a:pPr algn="ctr"/>
            <a:r>
              <a:rPr lang="en-GB" dirty="0"/>
              <a:t>The Experience of Inner Peace</a:t>
            </a:r>
          </a:p>
        </p:txBody>
      </p:sp>
      <p:sp>
        <p:nvSpPr>
          <p:cNvPr id="3" name="Content Placeholder 2">
            <a:extLst>
              <a:ext uri="{FF2B5EF4-FFF2-40B4-BE49-F238E27FC236}">
                <a16:creationId xmlns:a16="http://schemas.microsoft.com/office/drawing/2014/main" id="{3C7FD5C9-479B-AB5F-8078-663FA0331F70}"/>
              </a:ext>
            </a:extLst>
          </p:cNvPr>
          <p:cNvSpPr>
            <a:spLocks noGrp="1"/>
          </p:cNvSpPr>
          <p:nvPr>
            <p:ph idx="1"/>
          </p:nvPr>
        </p:nvSpPr>
        <p:spPr/>
        <p:txBody>
          <a:bodyPr>
            <a:no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rPr>
              <a:t>Inner peace is not a single emotion, but rather a universal experience borne from natural phenomena and felt in relation to “the vast project of finding meaning and purpose within the context of the infinite…”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It is not a “one-mood state” but rather a context in which all moods and experiences of life can take place. It, like other emotions, has a certain vibration which connects us to levels of vibrations of existence.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In this sense the emotional and spiritual aspects of well-being merge, with effect on our physical state, so that inner peace becomes not only a fleeting and transitory experience but a way of being.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At any given moment and throughout all moments, we are and become peace as a way of being, a way of existing and experiencing the world. Fleischman observes, “peace is a dynamic product of the way you live, and not a mere parenthesis or vacation from who you truly are.” </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5052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7B1C7-76D7-9105-CEE1-58774FF034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7CFFF-769C-CAA7-0806-C99AEF4123AD}"/>
              </a:ext>
            </a:extLst>
          </p:cNvPr>
          <p:cNvSpPr>
            <a:spLocks noGrp="1"/>
          </p:cNvSpPr>
          <p:nvPr>
            <p:ph type="title"/>
          </p:nvPr>
        </p:nvSpPr>
        <p:spPr/>
        <p:txBody>
          <a:bodyPr/>
          <a:lstStyle/>
          <a:p>
            <a:pPr algn="ctr"/>
            <a:r>
              <a:rPr lang="en-GB" dirty="0"/>
              <a:t>A State of Being</a:t>
            </a:r>
          </a:p>
        </p:txBody>
      </p:sp>
      <p:sp>
        <p:nvSpPr>
          <p:cNvPr id="3" name="Content Placeholder 2">
            <a:extLst>
              <a:ext uri="{FF2B5EF4-FFF2-40B4-BE49-F238E27FC236}">
                <a16:creationId xmlns:a16="http://schemas.microsoft.com/office/drawing/2014/main" id="{43F7F4BE-29C7-6BE6-35D2-C25214D784E4}"/>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Finding and maintaining inner peace means putting peace at the center of life’s objectives. It means rather than basing decisions on convenience, success, conformity, one bases decisions on how the outcome of decisions big and small affect one’s peace of mind.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Every individual not only exists in nature but is a manifestation of nature. Therefore when one turns inward to explore inner peace, we not only explore our thoughts, emotions, our individual consciousness, but universal truths that connect us to all people, nature, and phenomena. And in this way, “inner peace is attained through discovery of the eternal within.”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21195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59406-1C0D-7837-B9B6-6A04E86A24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9421B9-8651-2604-0878-D4EB805CCF20}"/>
              </a:ext>
            </a:extLst>
          </p:cNvPr>
          <p:cNvSpPr>
            <a:spLocks noGrp="1"/>
          </p:cNvSpPr>
          <p:nvPr>
            <p:ph type="title"/>
          </p:nvPr>
        </p:nvSpPr>
        <p:spPr/>
        <p:txBody>
          <a:bodyPr/>
          <a:lstStyle/>
          <a:p>
            <a:pPr algn="ctr"/>
            <a:r>
              <a:rPr lang="en-GB" dirty="0"/>
              <a:t>Transcendentalism</a:t>
            </a:r>
          </a:p>
        </p:txBody>
      </p:sp>
      <p:sp>
        <p:nvSpPr>
          <p:cNvPr id="3" name="Content Placeholder 2">
            <a:extLst>
              <a:ext uri="{FF2B5EF4-FFF2-40B4-BE49-F238E27FC236}">
                <a16:creationId xmlns:a16="http://schemas.microsoft.com/office/drawing/2014/main" id="{5809AA42-98F6-0515-F0CA-0D626574C16F}"/>
              </a:ext>
            </a:extLst>
          </p:cNvPr>
          <p:cNvSpPr>
            <a:spLocks noGrp="1"/>
          </p:cNvSpPr>
          <p:nvPr>
            <p:ph idx="1"/>
          </p:nvPr>
        </p:nvSpPr>
        <p:spPr/>
        <p:txBody>
          <a:bodyPr>
            <a:noAutofit/>
          </a:bodyPr>
          <a:lstStyle/>
          <a:p>
            <a:pPr>
              <a:lnSpc>
                <a:spcPct val="107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Perhaps one of the more prominent expressions of the search for inner peace in the West has been through the American literary and philosophical movement of transcendentalism in the early 19</a:t>
            </a:r>
            <a:r>
              <a:rPr lang="en-US" sz="1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century, which rejected conformity to contemporary society in favor of solitude and peace amongst nature in search of an “original relation to the universe,” in the words of Ralph Waldo Emerson. Through the movement has emerged great works of literature from other key figures such as Henry David Thoreau, Walt Whitman, William Wordsworth among many others. </a:t>
            </a:r>
          </a:p>
          <a:p>
            <a:pPr>
              <a:lnSpc>
                <a:spcPct val="107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On inner peace, Thoreau writes, “If the day and night are such that you greet them with joy, and life emits a fragrance like flowers and sweet-scented herbs, is more elastic, more starry, more immortal- that is your success.” </a:t>
            </a:r>
          </a:p>
          <a:p>
            <a:pPr>
              <a:lnSpc>
                <a:spcPct val="107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Indeed, Fleischman notes that inner peace is a transcendental experience that is more permanent and of more substance than the world around us, in that when it has been found, it cannot be undone by life or death. “This is the ultimate goal of cultivating inner peace, a light that shines from within when the outer light fades.” </a:t>
            </a:r>
          </a:p>
          <a:p>
            <a:pPr>
              <a:lnSpc>
                <a:spcPct val="107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And so, Thoreau writes, “we saunter toward the Holy Land, till one day the sun shall shine more brightly than ever he has done … and light up our whole lives with a great awakening light.”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57582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2B0D5-62D4-DC78-D501-B13BFA4B66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8A82BC-30FF-D63D-3784-4D2F3F49725C}"/>
              </a:ext>
            </a:extLst>
          </p:cNvPr>
          <p:cNvSpPr>
            <a:spLocks noGrp="1"/>
          </p:cNvSpPr>
          <p:nvPr>
            <p:ph type="title"/>
          </p:nvPr>
        </p:nvSpPr>
        <p:spPr/>
        <p:txBody>
          <a:bodyPr/>
          <a:lstStyle/>
          <a:p>
            <a:pPr algn="ctr"/>
            <a:r>
              <a:rPr lang="en-GB" dirty="0"/>
              <a:t>Cultivating Mindfulness</a:t>
            </a:r>
          </a:p>
        </p:txBody>
      </p:sp>
      <p:sp>
        <p:nvSpPr>
          <p:cNvPr id="3" name="Content Placeholder 2">
            <a:extLst>
              <a:ext uri="{FF2B5EF4-FFF2-40B4-BE49-F238E27FC236}">
                <a16:creationId xmlns:a16="http://schemas.microsoft.com/office/drawing/2014/main" id="{CC9D27C6-72B3-CBD3-AFA4-59935A58C96A}"/>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Cultivating mindfulness is a first step toward cultivating inner peace. As Thoreau writes, “The age of miracles is each moment.” The definition of “mindfulness” according to the Merriam-Webster’s Dictionary is: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buFont typeface="+mj-lt"/>
              <a:buAutoNum type="arabicPeriod"/>
            </a:pPr>
            <a:r>
              <a:rPr lang="en-US" sz="2400" dirty="0">
                <a:effectLst/>
                <a:latin typeface="Times New Roman" panose="02020603050405020304" pitchFamily="18" charset="0"/>
                <a:ea typeface="SimSun" panose="02010600030101010101" pitchFamily="2" charset="-122"/>
                <a:cs typeface="Times New Roman" panose="02020603050405020304" pitchFamily="18" charset="0"/>
              </a:rPr>
              <a:t>“the quality or state of being mindful</a:t>
            </a:r>
            <a:endParaRPr lang="en-GB" sz="2400" dirty="0">
              <a:effectLst/>
              <a:latin typeface="Calibri" panose="020F0502020204030204" pitchFamily="34" charset="0"/>
              <a:ea typeface="SimSun" panose="02010600030101010101" pitchFamily="2" charset="-122"/>
              <a:cs typeface="Times New Roman" panose="02020603050405020304" pitchFamily="18" charset="0"/>
            </a:endParaRPr>
          </a:p>
          <a:p>
            <a:pPr marL="342900" marR="0" lvl="0" indent="-342900">
              <a:lnSpc>
                <a:spcPct val="107000"/>
              </a:lnSpc>
              <a:spcAft>
                <a:spcPts val="800"/>
              </a:spcAft>
              <a:buFont typeface="+mj-lt"/>
              <a:buAutoNum type="arabicPeriod"/>
            </a:pPr>
            <a:r>
              <a:rPr lang="en-US" sz="2400" dirty="0">
                <a:effectLst/>
                <a:latin typeface="Times New Roman" panose="02020603050405020304" pitchFamily="18" charset="0"/>
                <a:ea typeface="SimSun" panose="02010600030101010101" pitchFamily="2" charset="-122"/>
                <a:cs typeface="Times New Roman" panose="02020603050405020304" pitchFamily="18" charset="0"/>
              </a:rPr>
              <a:t>the practice of maintaining a nonjudgmental state of heightened or complete awareness of one’s thoughts, emotions, or experiences on a moment-to-moment basis; also: such a state of awareness”</a:t>
            </a:r>
            <a:endParaRPr lang="en-GB" sz="2400" dirty="0">
              <a:effectLst/>
              <a:latin typeface="Calibri" panose="020F0502020204030204" pitchFamily="34" charset="0"/>
              <a:ea typeface="SimSun" panose="02010600030101010101" pitchFamily="2" charset="-122"/>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43331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B110E-251C-3FA8-1F65-4B3904C846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B6C5AD-5847-12CC-1E63-432074B9D40D}"/>
              </a:ext>
            </a:extLst>
          </p:cNvPr>
          <p:cNvSpPr>
            <a:spLocks noGrp="1"/>
          </p:cNvSpPr>
          <p:nvPr>
            <p:ph type="title"/>
          </p:nvPr>
        </p:nvSpPr>
        <p:spPr/>
        <p:txBody>
          <a:bodyPr/>
          <a:lstStyle/>
          <a:p>
            <a:pPr algn="ctr"/>
            <a:r>
              <a:rPr lang="en-GB" dirty="0"/>
              <a:t>Cultivating Mindfulness</a:t>
            </a:r>
          </a:p>
        </p:txBody>
      </p:sp>
      <p:sp>
        <p:nvSpPr>
          <p:cNvPr id="3" name="Content Placeholder 2">
            <a:extLst>
              <a:ext uri="{FF2B5EF4-FFF2-40B4-BE49-F238E27FC236}">
                <a16:creationId xmlns:a16="http://schemas.microsoft.com/office/drawing/2014/main" id="{E2137B46-A753-885B-12BE-4F9F394DD9D2}"/>
              </a:ext>
            </a:extLst>
          </p:cNvPr>
          <p:cNvSpPr>
            <a:spLocks noGrp="1"/>
          </p:cNvSpPr>
          <p:nvPr>
            <p:ph idx="1"/>
          </p:nvPr>
        </p:nvSpPr>
        <p:spPr/>
        <p:txBody>
          <a:bodyPr>
            <a:no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Mindfulness is not merely a technique or a form of meditation. Rather, it is a way of being, a quality of mind that can be cultivated as a way of life. It is possible to utilize different techniques to cultivate the state of mindfulness, including but not limited to chanting, prayer, creative expression, and meditation.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Mindfulness allows us to become more aware of our thoughts, emotions, reactions and responses to the environment around us, so that we may cultivate a more peaceful way of being. It teaches us acceptance, kindness, awareness, and compassion, not only toward others but toward ourselves.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Cultivating mindfulness has many practical benefits on physical, emotional and mental, as well as spiritual levels. Benefits include an improved emotional state of mind and mood, decreased stress, improved sleep, decreased emotional reactiveness, time management, confidence, focus, stronger immune system, reduced addictive tendencies, and improved self-awareness as well as relationships.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59784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BF9C5-F2C9-AFEB-AB7F-22E1FC537F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3B4D66-CF07-1C35-5F41-B9ED5B66261A}"/>
              </a:ext>
            </a:extLst>
          </p:cNvPr>
          <p:cNvSpPr>
            <a:spLocks noGrp="1"/>
          </p:cNvSpPr>
          <p:nvPr>
            <p:ph type="title"/>
          </p:nvPr>
        </p:nvSpPr>
        <p:spPr/>
        <p:txBody>
          <a:bodyPr/>
          <a:lstStyle/>
          <a:p>
            <a:pPr algn="ctr"/>
            <a:r>
              <a:rPr lang="en-GB" dirty="0"/>
              <a:t>Cultivating Mindfulness</a:t>
            </a:r>
          </a:p>
        </p:txBody>
      </p:sp>
      <p:sp>
        <p:nvSpPr>
          <p:cNvPr id="3" name="Content Placeholder 2">
            <a:extLst>
              <a:ext uri="{FF2B5EF4-FFF2-40B4-BE49-F238E27FC236}">
                <a16:creationId xmlns:a16="http://schemas.microsoft.com/office/drawing/2014/main" id="{C96475DC-8C6E-A4AA-67EA-A0FEE27A61AA}"/>
              </a:ext>
            </a:extLst>
          </p:cNvPr>
          <p:cNvSpPr>
            <a:spLocks noGrp="1"/>
          </p:cNvSpPr>
          <p:nvPr>
            <p:ph idx="1"/>
          </p:nvPr>
        </p:nvSpPr>
        <p:spPr/>
        <p:txBody>
          <a:bodyPr>
            <a:no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Mindfulness has been incorporated in the West into modern psychology and psychotherapy. It has been employed as therapy for a variety of ailments, including physical pain, personality disorders, as well as emotional disorders. Such programs include mindfulness-based stress reduction (MBSR), dialectical behavior therapy (DBT), and mindfulness-based cognitive therapy (MBCT).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Mindfulness-based stress reduction utilizes sitting and walking meditation, guided body awareness, and light yoga to help patients with pain management. Dialectical behavior therapy helps patients with borderline personality disorders improve emotional and thought awareness as well as interpersonal skills to reduce and minimize thoughts and behaviors harmful to the self.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Mindfulness-based cognitive therapy utilizes mindfulness techniques to cultivate metacognition, or an ongoing awareness of the thought process to manage emotional disorders such as depression.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04278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5BB749-9F5F-47EA-739A-C59850EAE8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02C6A5-AB28-45A2-A6A7-75412571887B}"/>
              </a:ext>
            </a:extLst>
          </p:cNvPr>
          <p:cNvSpPr>
            <a:spLocks noGrp="1"/>
          </p:cNvSpPr>
          <p:nvPr>
            <p:ph type="title"/>
          </p:nvPr>
        </p:nvSpPr>
        <p:spPr/>
        <p:txBody>
          <a:bodyPr/>
          <a:lstStyle/>
          <a:p>
            <a:pPr algn="ctr"/>
            <a:r>
              <a:rPr lang="en-GB" dirty="0"/>
              <a:t>Cultivating Mindfulness</a:t>
            </a:r>
          </a:p>
        </p:txBody>
      </p:sp>
      <p:sp>
        <p:nvSpPr>
          <p:cNvPr id="3" name="Content Placeholder 2">
            <a:extLst>
              <a:ext uri="{FF2B5EF4-FFF2-40B4-BE49-F238E27FC236}">
                <a16:creationId xmlns:a16="http://schemas.microsoft.com/office/drawing/2014/main" id="{AFD90877-AA57-A440-D60E-44C7912A0669}"/>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Mindfulness is awareness- it is the innate human potential to be fully present and fully aware of our thoughts, feelings, of how we are experiencing and how we react to the world around us.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“We must also be conscious of each breath, each movement, every thought and feeling, everything which has any relation to ourselves.” (Miracle of Mindfulness)</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“The goal of mindfulness is to wake up to the inner workings of our mental, emotional, and physical processes.” (https://www.mindful.org/meditation/mindfulness-getting-started/)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98615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5A9B2-E5E5-560F-E4EE-121F9D578F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EC32D5-7BED-69C8-576B-4464983E4C9F}"/>
              </a:ext>
            </a:extLst>
          </p:cNvPr>
          <p:cNvSpPr>
            <a:spLocks noGrp="1"/>
          </p:cNvSpPr>
          <p:nvPr>
            <p:ph type="title"/>
          </p:nvPr>
        </p:nvSpPr>
        <p:spPr/>
        <p:txBody>
          <a:bodyPr/>
          <a:lstStyle/>
          <a:p>
            <a:pPr algn="ctr"/>
            <a:r>
              <a:rPr lang="en-GB" dirty="0"/>
              <a:t>Cultivating Mindfulness</a:t>
            </a:r>
          </a:p>
        </p:txBody>
      </p:sp>
      <p:sp>
        <p:nvSpPr>
          <p:cNvPr id="3" name="Content Placeholder 2">
            <a:extLst>
              <a:ext uri="{FF2B5EF4-FFF2-40B4-BE49-F238E27FC236}">
                <a16:creationId xmlns:a16="http://schemas.microsoft.com/office/drawing/2014/main" id="{72544DAF-6117-6B20-769B-55C38524C979}"/>
              </a:ext>
            </a:extLst>
          </p:cNvPr>
          <p:cNvSpPr>
            <a:spLocks noGrp="1"/>
          </p:cNvSpPr>
          <p:nvPr>
            <p:ph idx="1"/>
          </p:nvPr>
        </p:nvSpPr>
        <p:spPr/>
        <p:txBody>
          <a:bodyPr>
            <a:noAutofit/>
          </a:bodyPr>
          <a:lstStyle/>
          <a:p>
            <a:pPr marL="57150" indent="-285750">
              <a:lnSpc>
                <a:spcPct val="107000"/>
              </a:lnSpc>
              <a:spcAft>
                <a:spcPts val="800"/>
              </a:spcAft>
            </a:pP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The Sutra of Mindfulness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states,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“When walking, the practitioner must be conscious that he is walking. When sitting, the practitioner must be conscious that he is sitting. When lying down, the practitioner must be conscious that he is lying down… No matter what position one’s body is in, the practitioner must be conscious of that position. Practicing thus, the practitioner lives in direct and constant mindfulness of the body….”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74904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DC66B8-C596-58AC-E009-6609CA0ADB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9C47A8-ED68-9A49-D93F-BE0C80845650}"/>
              </a:ext>
            </a:extLst>
          </p:cNvPr>
          <p:cNvSpPr>
            <a:spLocks noGrp="1"/>
          </p:cNvSpPr>
          <p:nvPr>
            <p:ph type="title"/>
          </p:nvPr>
        </p:nvSpPr>
        <p:spPr/>
        <p:txBody>
          <a:bodyPr/>
          <a:lstStyle/>
          <a:p>
            <a:pPr algn="ctr"/>
            <a:r>
              <a:rPr lang="en-GB" dirty="0"/>
              <a:t>The Human Condition</a:t>
            </a:r>
          </a:p>
        </p:txBody>
      </p:sp>
      <p:sp>
        <p:nvSpPr>
          <p:cNvPr id="3" name="Content Placeholder 2">
            <a:extLst>
              <a:ext uri="{FF2B5EF4-FFF2-40B4-BE49-F238E27FC236}">
                <a16:creationId xmlns:a16="http://schemas.microsoft.com/office/drawing/2014/main" id="{71CD0603-8E21-8266-E244-467A2BB8652C}"/>
              </a:ext>
            </a:extLst>
          </p:cNvPr>
          <p:cNvSpPr>
            <a:spLocks noGrp="1"/>
          </p:cNvSpPr>
          <p:nvPr>
            <p:ph idx="1"/>
          </p:nvPr>
        </p:nvSpPr>
        <p:spPr/>
        <p:txBody>
          <a:bodyPr>
            <a:noAutofit/>
          </a:bodyPr>
          <a:lstStyle/>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Just as beauty, joy, and happiness are part of life, so are loss, pain, and suffering. It is the human condition to experience joy and happiness, just as it is the human condition to experience pain and sorrow. It is not for us to avoid and run from such experiences but rather to experience and heal through them, to allow ourselves to transcend pain and suffering so that we may attain a greater understanding of love and compassion. One meaning of compassion is “suffering with,” having love and empathy for the suffering of others. The degree to which we overcome our own setbacks, shortcomings, are often vehicles for expanding our sense of compassion and understanding for those who have shared the same. Moving through pain, suffering, and sorrow, finding strength, peace, and compassion for self and others on the other side, is as integral to the process of spiritual growth and attainment of inner peace as any experience in life. The more we are able to move through our own suffering, the more we are able to serve humanity by helping with those of others. Understanding and compassion are two sides of the same coin. When we have understanding, we cannot help but have compassion. And when we have compassion, we naturally act in a way that can relieve the suffering of people. At every moment of life, and every experience, we are presented with choices. We have the ability to choose peace, to choose compassion and understanding, and to choose transcendence.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63840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024F3-B15B-B5BF-F319-9C5B59B348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685E96-926F-5D01-C8AD-AF10100FF0E8}"/>
              </a:ext>
            </a:extLst>
          </p:cNvPr>
          <p:cNvSpPr>
            <a:spLocks noGrp="1"/>
          </p:cNvSpPr>
          <p:nvPr>
            <p:ph type="title"/>
          </p:nvPr>
        </p:nvSpPr>
        <p:spPr/>
        <p:txBody>
          <a:bodyPr/>
          <a:lstStyle/>
          <a:p>
            <a:pPr algn="ctr"/>
            <a:r>
              <a:rPr lang="en-GB" dirty="0"/>
              <a:t>Inner Peace is a Journey</a:t>
            </a:r>
          </a:p>
        </p:txBody>
      </p:sp>
      <p:sp>
        <p:nvSpPr>
          <p:cNvPr id="3" name="Content Placeholder 2">
            <a:extLst>
              <a:ext uri="{FF2B5EF4-FFF2-40B4-BE49-F238E27FC236}">
                <a16:creationId xmlns:a16="http://schemas.microsoft.com/office/drawing/2014/main" id="{D72A83F6-FC12-44F7-B1BD-2E5ECD56CE35}"/>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Above all, let us remember that the search for inner peace is a journey… a journey of life, of spirit, of the heart and mind. “To find inner peace, you have to accept yourself.” In the wisdom of the soul you will find your path of peace. And </a:t>
            </a:r>
            <a:r>
              <a:rPr lang="en-US" sz="2400" dirty="0" err="1">
                <a:effectLst/>
                <a:latin typeface="Times New Roman" panose="02020603050405020304" pitchFamily="18" charset="0"/>
                <a:ea typeface="Calibri" panose="020F0502020204030204" pitchFamily="34" charset="0"/>
              </a:rPr>
              <a:t>insodoing</a:t>
            </a:r>
            <a:r>
              <a:rPr lang="en-US" sz="2400" dirty="0">
                <a:effectLst/>
                <a:latin typeface="Times New Roman" panose="02020603050405020304" pitchFamily="18" charset="0"/>
                <a:ea typeface="Calibri" panose="020F0502020204030204" pitchFamily="34" charset="0"/>
              </a:rPr>
              <a:t> you shall come to the greatest realization of who you are, your spiritual purpose in life, your own unique and individual role in the great miracle and wonder of the cosmos.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30426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111</TotalTime>
  <Words>2900</Words>
  <Application>Microsoft Office PowerPoint</Application>
  <PresentationFormat>Widescreen</PresentationFormat>
  <Paragraphs>86</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Aptos Display</vt:lpstr>
      <vt:lpstr>Arial</vt:lpstr>
      <vt:lpstr>Calibri</vt:lpstr>
      <vt:lpstr>Times New Roman</vt:lpstr>
      <vt:lpstr>Office Theme</vt:lpstr>
      <vt:lpstr>Being Human (HPFY3008)</vt:lpstr>
      <vt:lpstr>The State of Mental and Emotional Well-being</vt:lpstr>
      <vt:lpstr>The State of Mental and Emotional Well-being</vt:lpstr>
      <vt:lpstr>The State of Mental and Emotional Well-being</vt:lpstr>
      <vt:lpstr>The Study of Mental and Emotional Well-being</vt:lpstr>
      <vt:lpstr>The Study of Mental and Emotional Well-being</vt:lpstr>
      <vt:lpstr>The Study of Mental and Emotional Well-being</vt:lpstr>
      <vt:lpstr>OECD and Subjective Well-being</vt:lpstr>
      <vt:lpstr>OECD and Subjective Well-being</vt:lpstr>
      <vt:lpstr>Cultivating Inner Peace</vt:lpstr>
      <vt:lpstr>Cultivating Inner Peace</vt:lpstr>
      <vt:lpstr>Cultivating Inner Peace</vt:lpstr>
      <vt:lpstr>Cultivating Inner Peace</vt:lpstr>
      <vt:lpstr>The Experience of Inner Peace</vt:lpstr>
      <vt:lpstr>A State of Being</vt:lpstr>
      <vt:lpstr>Transcendentalism</vt:lpstr>
      <vt:lpstr>Cultivating Mindfulness</vt:lpstr>
      <vt:lpstr>Cultivating Mindfulness</vt:lpstr>
      <vt:lpstr>Cultivating Mindfulness</vt:lpstr>
      <vt:lpstr>Cultivating Mindfulness</vt:lpstr>
      <vt:lpstr>Cultivating Mindfulness</vt:lpstr>
      <vt:lpstr>The Human Condition</vt:lpstr>
      <vt:lpstr>Inner Peace is a Journey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84</cp:revision>
  <dcterms:created xsi:type="dcterms:W3CDTF">2025-04-11T03:12:47Z</dcterms:created>
  <dcterms:modified xsi:type="dcterms:W3CDTF">2025-04-11T09:07:07Z</dcterms:modified>
</cp:coreProperties>
</file>