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1"/>
  </p:notesMasterIdLst>
  <p:sldIdLst>
    <p:sldId id="256" r:id="rId2"/>
    <p:sldId id="294" r:id="rId3"/>
    <p:sldId id="306" r:id="rId4"/>
    <p:sldId id="296" r:id="rId5"/>
    <p:sldId id="297" r:id="rId6"/>
    <p:sldId id="298" r:id="rId7"/>
    <p:sldId id="299" r:id="rId8"/>
    <p:sldId id="300" r:id="rId9"/>
    <p:sldId id="301" r:id="rId10"/>
    <p:sldId id="302" r:id="rId11"/>
    <p:sldId id="303" r:id="rId12"/>
    <p:sldId id="304" r:id="rId13"/>
    <p:sldId id="258" r:id="rId14"/>
    <p:sldId id="259" r:id="rId15"/>
    <p:sldId id="749" r:id="rId16"/>
    <p:sldId id="260" r:id="rId17"/>
    <p:sldId id="261" r:id="rId18"/>
    <p:sldId id="262" r:id="rId19"/>
    <p:sldId id="263" r:id="rId20"/>
    <p:sldId id="264" r:id="rId21"/>
    <p:sldId id="265" r:id="rId22"/>
    <p:sldId id="266" r:id="rId23"/>
    <p:sldId id="267" r:id="rId24"/>
    <p:sldId id="268" r:id="rId25"/>
    <p:sldId id="269" r:id="rId26"/>
    <p:sldId id="270" r:id="rId27"/>
    <p:sldId id="271" r:id="rId28"/>
    <p:sldId id="272" r:id="rId29"/>
    <p:sldId id="273" r:id="rId30"/>
    <p:sldId id="274" r:id="rId31"/>
    <p:sldId id="275" r:id="rId32"/>
    <p:sldId id="276" r:id="rId33"/>
    <p:sldId id="277" r:id="rId34"/>
    <p:sldId id="278" r:id="rId35"/>
    <p:sldId id="279" r:id="rId36"/>
    <p:sldId id="280" r:id="rId37"/>
    <p:sldId id="281" r:id="rId38"/>
    <p:sldId id="282" r:id="rId39"/>
    <p:sldId id="283" r:id="rId40"/>
    <p:sldId id="284" r:id="rId41"/>
    <p:sldId id="285" r:id="rId42"/>
    <p:sldId id="286" r:id="rId43"/>
    <p:sldId id="287" r:id="rId44"/>
    <p:sldId id="288" r:id="rId45"/>
    <p:sldId id="289" r:id="rId46"/>
    <p:sldId id="290" r:id="rId47"/>
    <p:sldId id="291" r:id="rId48"/>
    <p:sldId id="292" r:id="rId49"/>
    <p:sldId id="293" r:id="rId50"/>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76" d="100"/>
          <a:sy n="76" d="100"/>
        </p:scale>
        <p:origin x="63" y="3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824961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717E18-13AE-E72F-66BD-EABD68D0D0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90D449-E61B-4A21-1C13-0DBF42DA2D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279C4B-54AE-9625-CBDE-01CA4DBAE3D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D23AAC9-221E-71DE-AB74-0C9B00967579}"/>
              </a:ext>
            </a:extLst>
          </p:cNvPr>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38344877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D1ADD-26CA-2325-EEE2-9D6ECF6EA1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0A34AE-5C50-8125-6C00-AECDA2AD7B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B49CCB-F486-AE9D-69B3-236056081CED}"/>
              </a:ext>
            </a:extLst>
          </p:cNvPr>
          <p:cNvSpPr>
            <a:spLocks noGrp="1"/>
          </p:cNvSpPr>
          <p:nvPr>
            <p:ph type="dt" sz="half" idx="10"/>
          </p:nvPr>
        </p:nvSpPr>
        <p:spPr/>
        <p:txBody>
          <a:bodyPr/>
          <a:lstStyle/>
          <a:p>
            <a:fld id="{CA885831-701B-4C7B-B4C7-E848C095E6DA}" type="datetimeFigureOut">
              <a:rPr lang="en-GB" smtClean="0"/>
              <a:t>22/02/2026</a:t>
            </a:fld>
            <a:endParaRPr lang="en-GB"/>
          </a:p>
        </p:txBody>
      </p:sp>
      <p:sp>
        <p:nvSpPr>
          <p:cNvPr id="5" name="Footer Placeholder 4">
            <a:extLst>
              <a:ext uri="{FF2B5EF4-FFF2-40B4-BE49-F238E27FC236}">
                <a16:creationId xmlns:a16="http://schemas.microsoft.com/office/drawing/2014/main" id="{AF345244-4322-87C3-6B68-63AAFD3EF7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9CB7C8-1E45-BE34-BF6C-064FBB564EE9}"/>
              </a:ext>
            </a:extLst>
          </p:cNvPr>
          <p:cNvSpPr>
            <a:spLocks noGrp="1"/>
          </p:cNvSpPr>
          <p:nvPr>
            <p:ph type="sldNum" sz="quarter" idx="12"/>
          </p:nvPr>
        </p:nvSpPr>
        <p:spPr/>
        <p:txBody>
          <a:bodyPr/>
          <a:lstStyle/>
          <a:p>
            <a:fld id="{462CFF5D-BAB1-4715-88A9-2BC28E8C1625}" type="slidenum">
              <a:rPr lang="en-GB" smtClean="0"/>
              <a:t>‹#›</a:t>
            </a:fld>
            <a:endParaRPr lang="en-GB"/>
          </a:p>
        </p:txBody>
      </p:sp>
    </p:spTree>
    <p:extLst>
      <p:ext uri="{BB962C8B-B14F-4D97-AF65-F5344CB8AC3E}">
        <p14:creationId xmlns:p14="http://schemas.microsoft.com/office/powerpoint/2010/main" val="4063796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2C2DEF-00DE-4CE1-EAC2-DFCF99AFB0E3}"/>
              </a:ext>
            </a:extLst>
          </p:cNvPr>
          <p:cNvSpPr>
            <a:spLocks noGrp="1"/>
          </p:cNvSpPr>
          <p:nvPr>
            <p:ph type="dt" sz="half" idx="10"/>
          </p:nvPr>
        </p:nvSpPr>
        <p:spPr/>
        <p:txBody>
          <a:bodyPr/>
          <a:lstStyle/>
          <a:p>
            <a:fld id="{4FB4F1E2-E412-49CA-BFC9-0DECE77A7246}" type="datetimeFigureOut">
              <a:rPr lang="en-GB" smtClean="0"/>
              <a:t>22/02/2026</a:t>
            </a:fld>
            <a:endParaRPr lang="en-GB"/>
          </a:p>
        </p:txBody>
      </p:sp>
      <p:sp>
        <p:nvSpPr>
          <p:cNvPr id="3" name="Footer Placeholder 2">
            <a:extLst>
              <a:ext uri="{FF2B5EF4-FFF2-40B4-BE49-F238E27FC236}">
                <a16:creationId xmlns:a16="http://schemas.microsoft.com/office/drawing/2014/main" id="{737DEAE4-2C08-D976-8A6A-846170F6D5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CA644-2E6F-D73D-42C6-62EC0C1CD392}"/>
              </a:ext>
            </a:extLst>
          </p:cNvPr>
          <p:cNvSpPr>
            <a:spLocks noGrp="1"/>
          </p:cNvSpPr>
          <p:nvPr>
            <p:ph type="sldNum" sz="quarter" idx="12"/>
          </p:nvPr>
        </p:nvSpPr>
        <p:spPr/>
        <p:txBody>
          <a:bodyPr/>
          <a:lstStyle/>
          <a:p>
            <a:fld id="{32B8EF90-9F6D-4E5C-A934-F159A885BACF}" type="slidenum">
              <a:rPr lang="en-GB" smtClean="0"/>
              <a:t>‹#›</a:t>
            </a:fld>
            <a:endParaRPr lang="en-GB"/>
          </a:p>
        </p:txBody>
      </p:sp>
    </p:spTree>
    <p:extLst>
      <p:ext uri="{BB962C8B-B14F-4D97-AF65-F5344CB8AC3E}">
        <p14:creationId xmlns:p14="http://schemas.microsoft.com/office/powerpoint/2010/main" val="340510439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C3A5E"/>
        </a:solidFill>
        <a:effectLst/>
      </p:bgPr>
    </p:bg>
    <p:spTree>
      <p:nvGrpSpPr>
        <p:cNvPr id="1" name=""/>
        <p:cNvGrpSpPr/>
        <p:nvPr/>
      </p:nvGrpSpPr>
      <p:grpSpPr>
        <a:xfrm>
          <a:off x="0" y="0"/>
          <a:ext cx="0" cy="0"/>
          <a:chOff x="0" y="0"/>
          <a:chExt cx="0" cy="0"/>
        </a:xfrm>
      </p:grpSpPr>
      <p:sp>
        <p:nvSpPr>
          <p:cNvPr id="2" name="Text 0"/>
          <p:cNvSpPr/>
          <p:nvPr/>
        </p:nvSpPr>
        <p:spPr>
          <a:xfrm>
            <a:off x="548640" y="1005840"/>
            <a:ext cx="8046720" cy="2011680"/>
          </a:xfrm>
          <a:prstGeom prst="rect">
            <a:avLst/>
          </a:prstGeom>
          <a:noFill/>
          <a:ln/>
        </p:spPr>
        <p:txBody>
          <a:bodyPr wrap="square" rtlCol="0" anchor="ctr"/>
          <a:lstStyle/>
          <a:p>
            <a:pPr marL="0" indent="0" algn="l">
              <a:buNone/>
            </a:pPr>
            <a:r>
              <a:rPr lang="en-US" sz="3000" b="1" dirty="0">
                <a:solidFill>
                  <a:srgbClr val="FFFFFF"/>
                </a:solidFill>
                <a:latin typeface="Calibri" pitchFamily="34" charset="0"/>
                <a:ea typeface="Calibri" pitchFamily="34" charset="-122"/>
                <a:cs typeface="Calibri" pitchFamily="34" charset="-120"/>
              </a:rPr>
              <a:t>LCDB7007 Research Principles and Philosophy</a:t>
            </a:r>
            <a:endParaRPr lang="en-US" sz="3000" dirty="0"/>
          </a:p>
          <a:p>
            <a:pPr marL="0" indent="0" algn="l">
              <a:buNone/>
            </a:pPr>
            <a:r>
              <a:rPr lang="en-US" sz="3000" b="1" dirty="0">
                <a:solidFill>
                  <a:srgbClr val="FFFFFF"/>
                </a:solidFill>
                <a:latin typeface="Calibri" pitchFamily="34" charset="0"/>
                <a:ea typeface="Calibri" pitchFamily="34" charset="-122"/>
                <a:cs typeface="Calibri" pitchFamily="34" charset="-120"/>
              </a:rPr>
              <a:t>Week 2: The Research Topic</a:t>
            </a:r>
            <a:endParaRPr lang="en-US" sz="3000" dirty="0"/>
          </a:p>
        </p:txBody>
      </p:sp>
      <p:sp>
        <p:nvSpPr>
          <p:cNvPr id="3" name="Text 1"/>
          <p:cNvSpPr/>
          <p:nvPr/>
        </p:nvSpPr>
        <p:spPr>
          <a:xfrm>
            <a:off x="548640" y="3108960"/>
            <a:ext cx="8046720" cy="640080"/>
          </a:xfrm>
          <a:prstGeom prst="rect">
            <a:avLst/>
          </a:prstGeom>
          <a:noFill/>
          <a:ln/>
        </p:spPr>
        <p:txBody>
          <a:bodyPr wrap="square" rtlCol="0" anchor="ctr"/>
          <a:lstStyle/>
          <a:p>
            <a:pPr marL="0" indent="0">
              <a:buNone/>
            </a:pPr>
            <a:r>
              <a:rPr lang="en-US" sz="1700" dirty="0">
                <a:solidFill>
                  <a:srgbClr val="CADCFC"/>
                </a:solidFill>
                <a:latin typeface="Calibri" pitchFamily="34" charset="0"/>
                <a:ea typeface="Calibri" pitchFamily="34" charset="-122"/>
                <a:cs typeface="Calibri" pitchFamily="34" charset="-120"/>
              </a:rPr>
              <a:t>Dr Caroline Jawad  |  2025</a:t>
            </a:r>
            <a:endParaRPr lang="en-US" sz="1700" dirty="0"/>
          </a:p>
        </p:txBody>
      </p:sp>
      <p:sp>
        <p:nvSpPr>
          <p:cNvPr id="4" name="Text 2"/>
          <p:cNvSpPr/>
          <p:nvPr/>
        </p:nvSpPr>
        <p:spPr>
          <a:xfrm>
            <a:off x="548640" y="4480560"/>
            <a:ext cx="8046720" cy="457200"/>
          </a:xfrm>
          <a:prstGeom prst="rect">
            <a:avLst/>
          </a:prstGeom>
          <a:noFill/>
          <a:ln/>
        </p:spPr>
        <p:txBody>
          <a:bodyPr wrap="square" rtlCol="0" anchor="ctr"/>
          <a:lstStyle/>
          <a:p>
            <a:pPr marL="0" indent="0">
              <a:buNone/>
            </a:pPr>
            <a:r>
              <a:rPr lang="en-US" sz="1200" i="1" dirty="0">
                <a:solidFill>
                  <a:srgbClr val="C9A84C"/>
                </a:solidFill>
                <a:latin typeface="Calibri" pitchFamily="34" charset="0"/>
                <a:ea typeface="Calibri" pitchFamily="34" charset="-122"/>
                <a:cs typeface="Calibri" pitchFamily="34" charset="-120"/>
              </a:rPr>
              <a:t>Five-hour session  ·  Four teaching blocks  ·  Five in-class activities</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28650" y="273843"/>
            <a:ext cx="3938487" cy="1355479"/>
          </a:xfrm>
        </p:spPr>
        <p:txBody>
          <a:bodyPr>
            <a:normAutofit/>
          </a:bodyPr>
          <a:lstStyle/>
          <a:p>
            <a:r>
              <a:rPr lang="en-GB"/>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28650" y="1749972"/>
            <a:ext cx="3464715" cy="2882750"/>
          </a:xfrm>
        </p:spPr>
        <p:txBody>
          <a:bodyPr>
            <a:normAutofit/>
          </a:bodyPr>
          <a:lstStyle/>
          <a:p>
            <a:pPr>
              <a:lnSpc>
                <a:spcPct val="90000"/>
              </a:lnSpc>
            </a:pPr>
            <a:r>
              <a:rPr lang="en-GB" sz="1300"/>
              <a:t>This presentation  will introduce you to some aspects of research methods – but it is NOT intended to replace key reading, such as Bryman, Crotty, Creswell, Maxwell, Denscombe, Denzin, Guba and Lincoln and Cohen.  </a:t>
            </a:r>
          </a:p>
          <a:p>
            <a:pPr>
              <a:lnSpc>
                <a:spcPct val="90000"/>
              </a:lnSpc>
            </a:pPr>
            <a:r>
              <a:rPr lang="en-GB" sz="1300"/>
              <a:t>You must read key texts and beyond at doctoral level that cover the method and for this you may have to go beyond your modules reading list.</a:t>
            </a:r>
          </a:p>
          <a:p>
            <a:pPr>
              <a:lnSpc>
                <a:spcPct val="90000"/>
              </a:lnSpc>
            </a:pPr>
            <a:r>
              <a:rPr lang="en-GB" sz="1300"/>
              <a:t>Some slides will not be focused on and you are expected at this doctoral level to be motivated, engaged and understand the areas you need to explore.</a:t>
            </a:r>
          </a:p>
          <a:p>
            <a:pPr>
              <a:lnSpc>
                <a:spcPct val="90000"/>
              </a:lnSpc>
            </a:pPr>
            <a:endParaRPr lang="en-GB" sz="13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7604" r="27620" b="2"/>
          <a:stretch>
            <a:fillRect/>
          </a:stretch>
        </p:blipFill>
        <p:spPr>
          <a:xfrm>
            <a:off x="4671911" y="10"/>
            <a:ext cx="4472089" cy="51434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260192-200D-D1F0-04AD-C1379411FFED}"/>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856E87C6-C125-1CAE-91F8-0F7AA9F38776}"/>
              </a:ext>
            </a:extLst>
          </p:cNvPr>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a:extLst>
              <a:ext uri="{FF2B5EF4-FFF2-40B4-BE49-F238E27FC236}">
                <a16:creationId xmlns:a16="http://schemas.microsoft.com/office/drawing/2014/main" id="{E20686F4-FFB9-2395-F7CD-2468FB8719E9}"/>
              </a:ext>
            </a:extLst>
          </p:cNvPr>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Last Week: What Was Introduced and Why It Matters Now</a:t>
            </a:r>
            <a:endParaRPr lang="en-US" sz="1900" dirty="0"/>
          </a:p>
        </p:txBody>
      </p:sp>
      <p:sp>
        <p:nvSpPr>
          <p:cNvPr id="4" name="Text 2">
            <a:extLst>
              <a:ext uri="{FF2B5EF4-FFF2-40B4-BE49-F238E27FC236}">
                <a16:creationId xmlns:a16="http://schemas.microsoft.com/office/drawing/2014/main" id="{23207111-BCDE-1A1D-B3EC-A72E698D336E}"/>
              </a:ext>
            </a:extLst>
          </p:cNvPr>
          <p:cNvSpPr/>
          <p:nvPr/>
        </p:nvSpPr>
        <p:spPr>
          <a:xfrm>
            <a:off x="274320" y="841248"/>
            <a:ext cx="8595360" cy="841248"/>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Last week you were introduced to the idea that research is not neutral. Kuhn (1962) showed us that all researchers work within a paradigm — a shared worldview of beliefs about what is real, how we can know it, and what counts as valid research. But here is the key point for today:</a:t>
            </a:r>
            <a:endParaRPr lang="en-US" sz="1300" dirty="0"/>
          </a:p>
        </p:txBody>
      </p:sp>
      <p:sp>
        <p:nvSpPr>
          <p:cNvPr id="5" name="Shape 3">
            <a:extLst>
              <a:ext uri="{FF2B5EF4-FFF2-40B4-BE49-F238E27FC236}">
                <a16:creationId xmlns:a16="http://schemas.microsoft.com/office/drawing/2014/main" id="{22FC97BE-F49B-77CD-848A-505204FDA17A}"/>
              </a:ext>
            </a:extLst>
          </p:cNvPr>
          <p:cNvSpPr/>
          <p:nvPr/>
        </p:nvSpPr>
        <p:spPr>
          <a:xfrm>
            <a:off x="274320" y="1755648"/>
            <a:ext cx="8595360" cy="914400"/>
          </a:xfrm>
          <a:prstGeom prst="rect">
            <a:avLst/>
          </a:prstGeom>
          <a:solidFill>
            <a:srgbClr val="EEF2FF"/>
          </a:solidFill>
          <a:ln w="12700">
            <a:solidFill>
              <a:srgbClr val="1C3A5E"/>
            </a:solidFill>
            <a:prstDash val="solid"/>
          </a:ln>
        </p:spPr>
        <p:txBody>
          <a:bodyPr/>
          <a:lstStyle/>
          <a:p>
            <a:endParaRPr lang="en-GB"/>
          </a:p>
        </p:txBody>
      </p:sp>
      <p:sp>
        <p:nvSpPr>
          <p:cNvPr id="6" name="Text 4">
            <a:extLst>
              <a:ext uri="{FF2B5EF4-FFF2-40B4-BE49-F238E27FC236}">
                <a16:creationId xmlns:a16="http://schemas.microsoft.com/office/drawing/2014/main" id="{527E8033-CEF0-02D0-159C-164F178F5E7A}"/>
              </a:ext>
            </a:extLst>
          </p:cNvPr>
          <p:cNvSpPr/>
          <p:nvPr/>
        </p:nvSpPr>
        <p:spPr>
          <a:xfrm>
            <a:off x="411480" y="1810512"/>
            <a:ext cx="8321040" cy="804672"/>
          </a:xfrm>
          <a:prstGeom prst="rect">
            <a:avLst/>
          </a:prstGeom>
          <a:noFill/>
          <a:ln/>
        </p:spPr>
        <p:txBody>
          <a:bodyPr wrap="square" rtlCol="0" anchor="ctr"/>
          <a:lstStyle/>
          <a:p>
            <a:pPr marL="0" indent="0">
              <a:buNone/>
            </a:pPr>
            <a:r>
              <a:rPr lang="en-US" sz="1400" b="1" dirty="0">
                <a:solidFill>
                  <a:srgbClr val="1C3A5E"/>
                </a:solidFill>
                <a:latin typeface="Calibri" pitchFamily="34" charset="0"/>
                <a:ea typeface="Calibri" pitchFamily="34" charset="-122"/>
                <a:cs typeface="Calibri" pitchFamily="34" charset="-120"/>
              </a:rPr>
              <a:t>You cannot locate yourself within a paradigm, write a research philosophy, choose a methodology, or design your research — until you know what you are actually trying to find out. Everything begins with the research topic.</a:t>
            </a:r>
            <a:endParaRPr lang="en-US" sz="1400" dirty="0"/>
          </a:p>
        </p:txBody>
      </p:sp>
      <p:sp>
        <p:nvSpPr>
          <p:cNvPr id="7" name="Text 5">
            <a:extLst>
              <a:ext uri="{FF2B5EF4-FFF2-40B4-BE49-F238E27FC236}">
                <a16:creationId xmlns:a16="http://schemas.microsoft.com/office/drawing/2014/main" id="{38273B5A-8550-250C-E85D-0EA4F1A94BFE}"/>
              </a:ext>
            </a:extLst>
          </p:cNvPr>
          <p:cNvSpPr/>
          <p:nvPr/>
        </p:nvSpPr>
        <p:spPr>
          <a:xfrm>
            <a:off x="274320" y="2761488"/>
            <a:ext cx="8595360" cy="1024128"/>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This week, therefore, we focus entirely on the research topic. The paradigms, Crotty's framework, and the seven philosophical positions will be explored next week - once you have something to anchor them to. Today is about helping you identify, develop, and begin to articulate your research topic with sufficient clarity for doctoral-level work.</a:t>
            </a:r>
            <a:endParaRPr lang="en-US" sz="1300" dirty="0"/>
          </a:p>
        </p:txBody>
      </p:sp>
      <p:sp>
        <p:nvSpPr>
          <p:cNvPr id="8" name="Text 6">
            <a:extLst>
              <a:ext uri="{FF2B5EF4-FFF2-40B4-BE49-F238E27FC236}">
                <a16:creationId xmlns:a16="http://schemas.microsoft.com/office/drawing/2014/main" id="{1F3D3BBB-E010-A391-7C57-1DD8BB293AC0}"/>
              </a:ext>
            </a:extLst>
          </p:cNvPr>
          <p:cNvSpPr/>
          <p:nvPr/>
        </p:nvSpPr>
        <p:spPr>
          <a:xfrm>
            <a:off x="274320" y="3858768"/>
            <a:ext cx="8595360" cy="320040"/>
          </a:xfrm>
          <a:prstGeom prst="rect">
            <a:avLst/>
          </a:prstGeom>
          <a:noFill/>
          <a:ln/>
        </p:spPr>
        <p:txBody>
          <a:bodyPr wrap="square" rtlCol="0" anchor="ctr"/>
          <a:lstStyle/>
          <a:p>
            <a:pPr marL="342900" indent="-342900">
              <a:buSzPct val="100000"/>
              <a:buChar char="•"/>
            </a:pPr>
            <a:r>
              <a:rPr lang="en-US" sz="900" dirty="0">
                <a:solidFill>
                  <a:srgbClr val="666666"/>
                </a:solidFill>
                <a:latin typeface="Calibri" pitchFamily="34" charset="0"/>
                <a:ea typeface="Calibri" pitchFamily="34" charset="-122"/>
                <a:cs typeface="Calibri" pitchFamily="34" charset="-120"/>
              </a:rPr>
              <a:t>Kuhn, T.S. (1962) The Structure of Scientific Revolutions. Chicago: University of Chicago Press.</a:t>
            </a:r>
            <a:endParaRPr lang="en-US" sz="900" dirty="0"/>
          </a:p>
        </p:txBody>
      </p:sp>
    </p:spTree>
    <p:extLst>
      <p:ext uri="{BB962C8B-B14F-4D97-AF65-F5344CB8AC3E}">
        <p14:creationId xmlns:p14="http://schemas.microsoft.com/office/powerpoint/2010/main" val="1830411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21792"/>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Why Does Research Philosophy Matter?</a:t>
            </a:r>
            <a:endParaRPr lang="en-US" sz="2000" dirty="0"/>
          </a:p>
        </p:txBody>
      </p:sp>
      <p:sp>
        <p:nvSpPr>
          <p:cNvPr id="4" name="Text 2"/>
          <p:cNvSpPr/>
          <p:nvPr/>
        </p:nvSpPr>
        <p:spPr>
          <a:xfrm>
            <a:off x="274320" y="868680"/>
            <a:ext cx="8595360" cy="1097280"/>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You might be thinking: 'I am a business professional. Why do I need philosophy?'</a:t>
            </a:r>
            <a:endParaRPr lang="en-US" sz="1300" dirty="0"/>
          </a:p>
          <a:p>
            <a:pPr marL="0" indent="0">
              <a:buNone/>
            </a:pPr>
            <a:r>
              <a:rPr lang="en-US" sz="1300" dirty="0">
                <a:solidFill>
                  <a:srgbClr val="222222"/>
                </a:solidFill>
                <a:latin typeface="Calibri" pitchFamily="34" charset="0"/>
                <a:ea typeface="Calibri" pitchFamily="34" charset="-122"/>
                <a:cs typeface="Calibri" pitchFamily="34" charset="-120"/>
              </a:rPr>
              <a:t>The answer is simple: every research decision you make — your topic, your questions, how you collect data, how you analyse it — is shaped by beliefs you may not even know you hold. Research philosophy makes those beliefs visible, and defensible.</a:t>
            </a:r>
            <a:endParaRPr lang="en-US" sz="1300" dirty="0"/>
          </a:p>
        </p:txBody>
      </p:sp>
      <p:sp>
        <p:nvSpPr>
          <p:cNvPr id="5" name="Text 3"/>
          <p:cNvSpPr/>
          <p:nvPr/>
        </p:nvSpPr>
        <p:spPr>
          <a:xfrm>
            <a:off x="274320" y="2011680"/>
            <a:ext cx="8595360" cy="365760"/>
          </a:xfrm>
          <a:prstGeom prst="rect">
            <a:avLst/>
          </a:prstGeom>
          <a:noFill/>
          <a:ln/>
        </p:spPr>
        <p:txBody>
          <a:bodyPr wrap="square" rtlCol="0" anchor="ctr"/>
          <a:lstStyle/>
          <a:p>
            <a:pPr marL="0" indent="0">
              <a:buNone/>
            </a:pPr>
            <a:r>
              <a:rPr lang="en-US" sz="1300" b="1" dirty="0">
                <a:solidFill>
                  <a:srgbClr val="1C3A5E"/>
                </a:solidFill>
                <a:latin typeface="Calibri" pitchFamily="34" charset="0"/>
                <a:ea typeface="Calibri" pitchFamily="34" charset="-122"/>
                <a:cs typeface="Calibri" pitchFamily="34" charset="-120"/>
              </a:rPr>
              <a:t>Consider two researchers studying employee motivation:</a:t>
            </a:r>
            <a:endParaRPr lang="en-US" sz="1300" dirty="0"/>
          </a:p>
        </p:txBody>
      </p:sp>
      <p:sp>
        <p:nvSpPr>
          <p:cNvPr id="6" name="Shape 4"/>
          <p:cNvSpPr/>
          <p:nvPr/>
        </p:nvSpPr>
        <p:spPr>
          <a:xfrm>
            <a:off x="274320" y="2423160"/>
            <a:ext cx="4114800" cy="2148840"/>
          </a:xfrm>
          <a:prstGeom prst="rect">
            <a:avLst/>
          </a:prstGeom>
          <a:solidFill>
            <a:srgbClr val="FFFFFF"/>
          </a:solidFill>
          <a:ln w="12700">
            <a:solidFill>
              <a:srgbClr val="1C3A5E"/>
            </a:solidFill>
            <a:prstDash val="solid"/>
          </a:ln>
        </p:spPr>
        <p:txBody>
          <a:bodyPr/>
          <a:lstStyle/>
          <a:p>
            <a:endParaRPr lang="en-GB"/>
          </a:p>
        </p:txBody>
      </p:sp>
      <p:sp>
        <p:nvSpPr>
          <p:cNvPr id="7" name="Shape 5"/>
          <p:cNvSpPr/>
          <p:nvPr/>
        </p:nvSpPr>
        <p:spPr>
          <a:xfrm>
            <a:off x="274320" y="2423160"/>
            <a:ext cx="4114800" cy="411480"/>
          </a:xfrm>
          <a:prstGeom prst="rect">
            <a:avLst/>
          </a:prstGeom>
          <a:solidFill>
            <a:srgbClr val="1C3A5E"/>
          </a:solidFill>
          <a:ln w="12700">
            <a:solidFill>
              <a:srgbClr val="1C3A5E"/>
            </a:solidFill>
            <a:prstDash val="solid"/>
          </a:ln>
        </p:spPr>
        <p:txBody>
          <a:bodyPr/>
          <a:lstStyle/>
          <a:p>
            <a:endParaRPr lang="en-GB"/>
          </a:p>
        </p:txBody>
      </p:sp>
      <p:sp>
        <p:nvSpPr>
          <p:cNvPr id="8" name="Text 6"/>
          <p:cNvSpPr/>
          <p:nvPr/>
        </p:nvSpPr>
        <p:spPr>
          <a:xfrm>
            <a:off x="365760" y="2468880"/>
            <a:ext cx="38404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Researcher A</a:t>
            </a:r>
            <a:endParaRPr lang="en-US" sz="1300" dirty="0"/>
          </a:p>
        </p:txBody>
      </p:sp>
      <p:sp>
        <p:nvSpPr>
          <p:cNvPr id="9" name="Text 7"/>
          <p:cNvSpPr/>
          <p:nvPr/>
        </p:nvSpPr>
        <p:spPr>
          <a:xfrm>
            <a:off x="365760" y="2880360"/>
            <a:ext cx="3840480" cy="1645920"/>
          </a:xfrm>
          <a:prstGeom prst="rect">
            <a:avLst/>
          </a:prstGeom>
          <a:noFill/>
          <a:ln/>
        </p:spPr>
        <p:txBody>
          <a:bodyPr wrap="square" rtlCol="0" anchor="ctr"/>
          <a:lstStyle/>
          <a:p>
            <a:pPr marL="0" indent="0">
              <a:buNone/>
            </a:pPr>
            <a:r>
              <a:rPr lang="en-US" sz="1200" dirty="0">
                <a:solidFill>
                  <a:srgbClr val="222222"/>
                </a:solidFill>
                <a:latin typeface="Calibri" pitchFamily="34" charset="0"/>
                <a:ea typeface="Calibri" pitchFamily="34" charset="-122"/>
                <a:cs typeface="Calibri" pitchFamily="34" charset="-120"/>
              </a:rPr>
              <a:t>Designs a survey. Measures motivation on a 1–10 scale across 500 employees. Produces statistics and graphs. Believes motivation is a thing that can be measured.</a:t>
            </a:r>
            <a:endParaRPr lang="en-US" sz="1200" dirty="0"/>
          </a:p>
        </p:txBody>
      </p:sp>
      <p:sp>
        <p:nvSpPr>
          <p:cNvPr id="10" name="Shape 8"/>
          <p:cNvSpPr/>
          <p:nvPr/>
        </p:nvSpPr>
        <p:spPr>
          <a:xfrm>
            <a:off x="4754880" y="2423160"/>
            <a:ext cx="4114800" cy="2148840"/>
          </a:xfrm>
          <a:prstGeom prst="rect">
            <a:avLst/>
          </a:prstGeom>
          <a:solidFill>
            <a:srgbClr val="FFFFFF"/>
          </a:solidFill>
          <a:ln w="12700">
            <a:solidFill>
              <a:srgbClr val="C9A84C"/>
            </a:solidFill>
            <a:prstDash val="solid"/>
          </a:ln>
        </p:spPr>
        <p:txBody>
          <a:bodyPr/>
          <a:lstStyle/>
          <a:p>
            <a:endParaRPr lang="en-GB"/>
          </a:p>
        </p:txBody>
      </p:sp>
      <p:sp>
        <p:nvSpPr>
          <p:cNvPr id="11" name="Shape 9"/>
          <p:cNvSpPr/>
          <p:nvPr/>
        </p:nvSpPr>
        <p:spPr>
          <a:xfrm>
            <a:off x="4754880" y="2423160"/>
            <a:ext cx="4114800" cy="411480"/>
          </a:xfrm>
          <a:prstGeom prst="rect">
            <a:avLst/>
          </a:prstGeom>
          <a:solidFill>
            <a:srgbClr val="C9A84C"/>
          </a:solidFill>
          <a:ln w="12700">
            <a:solidFill>
              <a:srgbClr val="C9A84C"/>
            </a:solidFill>
            <a:prstDash val="solid"/>
          </a:ln>
        </p:spPr>
        <p:txBody>
          <a:bodyPr/>
          <a:lstStyle/>
          <a:p>
            <a:endParaRPr lang="en-GB"/>
          </a:p>
        </p:txBody>
      </p:sp>
      <p:sp>
        <p:nvSpPr>
          <p:cNvPr id="12" name="Text 10"/>
          <p:cNvSpPr/>
          <p:nvPr/>
        </p:nvSpPr>
        <p:spPr>
          <a:xfrm>
            <a:off x="4846320" y="2468880"/>
            <a:ext cx="38404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Researcher B</a:t>
            </a:r>
            <a:endParaRPr lang="en-US" sz="1300" dirty="0"/>
          </a:p>
        </p:txBody>
      </p:sp>
      <p:sp>
        <p:nvSpPr>
          <p:cNvPr id="13" name="Text 11"/>
          <p:cNvSpPr/>
          <p:nvPr/>
        </p:nvSpPr>
        <p:spPr>
          <a:xfrm>
            <a:off x="4846320" y="2880360"/>
            <a:ext cx="3840480" cy="1645920"/>
          </a:xfrm>
          <a:prstGeom prst="rect">
            <a:avLst/>
          </a:prstGeom>
          <a:noFill/>
          <a:ln/>
        </p:spPr>
        <p:txBody>
          <a:bodyPr wrap="square" rtlCol="0" anchor="ctr"/>
          <a:lstStyle/>
          <a:p>
            <a:pPr marL="0" indent="0">
              <a:buNone/>
            </a:pPr>
            <a:r>
              <a:rPr lang="en-US" sz="1200" dirty="0">
                <a:solidFill>
                  <a:srgbClr val="222222"/>
                </a:solidFill>
                <a:latin typeface="Calibri" pitchFamily="34" charset="0"/>
                <a:ea typeface="Calibri" pitchFamily="34" charset="-122"/>
                <a:cs typeface="Calibri" pitchFamily="34" charset="-120"/>
              </a:rPr>
              <a:t>Conducts interviews. Sits with employees and listens to their stories. Believes motivation means different things to different people and cannot be reduced to a number.</a:t>
            </a:r>
            <a:endParaRPr lang="en-US" sz="1200" dirty="0"/>
          </a:p>
        </p:txBody>
      </p:sp>
      <p:sp>
        <p:nvSpPr>
          <p:cNvPr id="14" name="Text 12"/>
          <p:cNvSpPr/>
          <p:nvPr/>
        </p:nvSpPr>
        <p:spPr>
          <a:xfrm>
            <a:off x="274320" y="4800600"/>
            <a:ext cx="8595360" cy="274320"/>
          </a:xfrm>
          <a:prstGeom prst="rect">
            <a:avLst/>
          </a:prstGeom>
          <a:noFill/>
          <a:ln/>
        </p:spPr>
        <p:txBody>
          <a:bodyPr wrap="square" rtlCol="0" anchor="ctr"/>
          <a:lstStyle/>
          <a:p>
            <a:pPr marL="0" indent="0">
              <a:buNone/>
            </a:pPr>
            <a:r>
              <a:rPr lang="en-US" sz="900" i="1" dirty="0">
                <a:solidFill>
                  <a:srgbClr val="555555"/>
                </a:solidFill>
                <a:latin typeface="Calibri" pitchFamily="34" charset="0"/>
                <a:ea typeface="Calibri" pitchFamily="34" charset="-122"/>
                <a:cs typeface="Calibri" pitchFamily="34" charset="-120"/>
              </a:rPr>
              <a:t>Both are legitimate. But they reflect completely different beliefs about what is real and how we know things.</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21792"/>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Two Aliens Visit Earth to Study Business — The Alien Analogy</a:t>
            </a:r>
            <a:endParaRPr lang="en-US" sz="2000" dirty="0"/>
          </a:p>
        </p:txBody>
      </p:sp>
      <p:sp>
        <p:nvSpPr>
          <p:cNvPr id="4" name="Text 2"/>
          <p:cNvSpPr/>
          <p:nvPr/>
        </p:nvSpPr>
        <p:spPr>
          <a:xfrm>
            <a:off x="274320" y="868680"/>
            <a:ext cx="8595360" cy="914400"/>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Imagine that two aliens arrive on Earth. Both want to understand the same thing: 'How do organisations treat their employees?' They are equally intelligent. They both work very hard. But they see the world in completely different ways.</a:t>
            </a:r>
            <a:endParaRPr lang="en-US" sz="1300" dirty="0"/>
          </a:p>
        </p:txBody>
      </p:sp>
      <p:sp>
        <p:nvSpPr>
          <p:cNvPr id="5" name="Shape 3"/>
          <p:cNvSpPr/>
          <p:nvPr/>
        </p:nvSpPr>
        <p:spPr>
          <a:xfrm>
            <a:off x="274320" y="1874520"/>
            <a:ext cx="4114800" cy="2880360"/>
          </a:xfrm>
          <a:prstGeom prst="rect">
            <a:avLst/>
          </a:prstGeom>
          <a:solidFill>
            <a:srgbClr val="FFFFFF"/>
          </a:solidFill>
          <a:ln w="12700">
            <a:solidFill>
              <a:srgbClr val="1C3A5E"/>
            </a:solidFill>
            <a:prstDash val="solid"/>
          </a:ln>
        </p:spPr>
        <p:txBody>
          <a:bodyPr/>
          <a:lstStyle/>
          <a:p>
            <a:endParaRPr lang="en-GB"/>
          </a:p>
        </p:txBody>
      </p:sp>
      <p:sp>
        <p:nvSpPr>
          <p:cNvPr id="6" name="Text 4"/>
          <p:cNvSpPr/>
          <p:nvPr/>
        </p:nvSpPr>
        <p:spPr>
          <a:xfrm>
            <a:off x="457200" y="1938528"/>
            <a:ext cx="3749040" cy="411480"/>
          </a:xfrm>
          <a:prstGeom prst="rect">
            <a:avLst/>
          </a:prstGeom>
          <a:noFill/>
          <a:ln/>
        </p:spPr>
        <p:txBody>
          <a:bodyPr wrap="square" rtlCol="0" anchor="ctr"/>
          <a:lstStyle/>
          <a:p>
            <a:pPr marL="0" indent="0">
              <a:buNone/>
            </a:pPr>
            <a:r>
              <a:rPr lang="en-US" sz="1500" b="1" dirty="0">
                <a:solidFill>
                  <a:srgbClr val="1C3A5E"/>
                </a:solidFill>
                <a:latin typeface="Calibri" pitchFamily="34" charset="0"/>
                <a:ea typeface="Calibri" pitchFamily="34" charset="-122"/>
                <a:cs typeface="Calibri" pitchFamily="34" charset="-120"/>
              </a:rPr>
              <a:t>🛸  Alien A</a:t>
            </a:r>
            <a:endParaRPr lang="en-US" sz="1500" dirty="0"/>
          </a:p>
        </p:txBody>
      </p:sp>
      <p:sp>
        <p:nvSpPr>
          <p:cNvPr id="7" name="Text 5"/>
          <p:cNvSpPr/>
          <p:nvPr/>
        </p:nvSpPr>
        <p:spPr>
          <a:xfrm>
            <a:off x="457200" y="2395728"/>
            <a:ext cx="3749040" cy="2286000"/>
          </a:xfrm>
          <a:prstGeom prst="rect">
            <a:avLst/>
          </a:prstGeom>
          <a:noFill/>
          <a:ln/>
        </p:spPr>
        <p:txBody>
          <a:bodyPr wrap="square" rtlCol="0" anchor="ctr"/>
          <a:lstStyle/>
          <a:p>
            <a:pPr marL="0" indent="0">
              <a:buNone/>
            </a:pPr>
            <a:r>
              <a:rPr lang="en-US" sz="1200" dirty="0">
                <a:solidFill>
                  <a:srgbClr val="222222"/>
                </a:solidFill>
                <a:latin typeface="Calibri" pitchFamily="34" charset="0"/>
                <a:ea typeface="Calibri" pitchFamily="34" charset="-122"/>
                <a:cs typeface="Calibri" pitchFamily="34" charset="-120"/>
              </a:rPr>
              <a:t>Alien A believes that facts are facts. Reality exists 'out there', independently of what people think or feel about it. If you want to understand something, you must measure it. Numbers do not lie. </a:t>
            </a:r>
            <a:endParaRPr lang="en-US" sz="1200" dirty="0"/>
          </a:p>
          <a:p>
            <a:pPr marL="0" indent="0">
              <a:buNone/>
            </a:pPr>
            <a:endParaRPr lang="en-US" sz="1200" dirty="0"/>
          </a:p>
          <a:p>
            <a:pPr marL="0" indent="0">
              <a:buNone/>
            </a:pPr>
            <a:r>
              <a:rPr lang="en-US" sz="1200" dirty="0">
                <a:solidFill>
                  <a:srgbClr val="222222"/>
                </a:solidFill>
                <a:latin typeface="Calibri" pitchFamily="34" charset="0"/>
                <a:ea typeface="Calibri" pitchFamily="34" charset="-122"/>
                <a:cs typeface="Calibri" pitchFamily="34" charset="-120"/>
              </a:rPr>
              <a:t>Alien A counts things. Designs questionnaires. Analyses data using statistics. Stays as far away from participants as possible so as not to influence them.</a:t>
            </a:r>
            <a:endParaRPr lang="en-US" sz="1200" dirty="0"/>
          </a:p>
        </p:txBody>
      </p:sp>
      <p:sp>
        <p:nvSpPr>
          <p:cNvPr id="8" name="Shape 6"/>
          <p:cNvSpPr/>
          <p:nvPr/>
        </p:nvSpPr>
        <p:spPr>
          <a:xfrm>
            <a:off x="4754880" y="1874520"/>
            <a:ext cx="4114800" cy="2880360"/>
          </a:xfrm>
          <a:prstGeom prst="rect">
            <a:avLst/>
          </a:prstGeom>
          <a:solidFill>
            <a:srgbClr val="FFFFFF"/>
          </a:solidFill>
          <a:ln w="12700">
            <a:solidFill>
              <a:srgbClr val="C9A84C"/>
            </a:solidFill>
            <a:prstDash val="solid"/>
          </a:ln>
        </p:spPr>
        <p:txBody>
          <a:bodyPr/>
          <a:lstStyle/>
          <a:p>
            <a:endParaRPr lang="en-GB"/>
          </a:p>
        </p:txBody>
      </p:sp>
      <p:sp>
        <p:nvSpPr>
          <p:cNvPr id="9" name="Text 7"/>
          <p:cNvSpPr/>
          <p:nvPr/>
        </p:nvSpPr>
        <p:spPr>
          <a:xfrm>
            <a:off x="4937760" y="1938528"/>
            <a:ext cx="3749040" cy="411480"/>
          </a:xfrm>
          <a:prstGeom prst="rect">
            <a:avLst/>
          </a:prstGeom>
          <a:noFill/>
          <a:ln/>
        </p:spPr>
        <p:txBody>
          <a:bodyPr wrap="square" rtlCol="0" anchor="ctr"/>
          <a:lstStyle/>
          <a:p>
            <a:pPr marL="0" indent="0">
              <a:buNone/>
            </a:pPr>
            <a:r>
              <a:rPr lang="en-US" sz="1500" b="1" dirty="0">
                <a:solidFill>
                  <a:srgbClr val="1C3A5E"/>
                </a:solidFill>
                <a:latin typeface="Calibri" pitchFamily="34" charset="0"/>
                <a:ea typeface="Calibri" pitchFamily="34" charset="-122"/>
                <a:cs typeface="Calibri" pitchFamily="34" charset="-120"/>
              </a:rPr>
              <a:t>🛸  Alien B</a:t>
            </a:r>
            <a:endParaRPr lang="en-US" sz="1500" dirty="0"/>
          </a:p>
        </p:txBody>
      </p:sp>
      <p:sp>
        <p:nvSpPr>
          <p:cNvPr id="10" name="Text 8"/>
          <p:cNvSpPr/>
          <p:nvPr/>
        </p:nvSpPr>
        <p:spPr>
          <a:xfrm>
            <a:off x="4937760" y="2395728"/>
            <a:ext cx="3749040" cy="2286000"/>
          </a:xfrm>
          <a:prstGeom prst="rect">
            <a:avLst/>
          </a:prstGeom>
          <a:noFill/>
          <a:ln/>
        </p:spPr>
        <p:txBody>
          <a:bodyPr wrap="square" rtlCol="0" anchor="ctr"/>
          <a:lstStyle/>
          <a:p>
            <a:pPr marL="0" indent="0">
              <a:buNone/>
            </a:pPr>
            <a:r>
              <a:rPr lang="en-US" sz="1200" dirty="0">
                <a:solidFill>
                  <a:srgbClr val="222222"/>
                </a:solidFill>
                <a:latin typeface="Calibri" pitchFamily="34" charset="0"/>
                <a:ea typeface="Calibri" pitchFamily="34" charset="-122"/>
                <a:cs typeface="Calibri" pitchFamily="34" charset="-120"/>
              </a:rPr>
              <a:t>Alien B believes that people construct their own realities through experience and meaning. Facts cannot be separated from the people who experience them. You cannot measure a feeling on a scale of 1 to 10 and pretend it tells the whole story. </a:t>
            </a:r>
            <a:endParaRPr lang="en-US" sz="1200" dirty="0"/>
          </a:p>
          <a:p>
            <a:pPr marL="0" indent="0">
              <a:buNone/>
            </a:pPr>
            <a:endParaRPr lang="en-US" sz="1200" dirty="0"/>
          </a:p>
          <a:p>
            <a:pPr marL="0" indent="0">
              <a:buNone/>
            </a:pPr>
            <a:r>
              <a:rPr lang="en-US" sz="1200" dirty="0">
                <a:solidFill>
                  <a:srgbClr val="222222"/>
                </a:solidFill>
                <a:latin typeface="Calibri" pitchFamily="34" charset="0"/>
                <a:ea typeface="Calibri" pitchFamily="34" charset="-122"/>
                <a:cs typeface="Calibri" pitchFamily="34" charset="-120"/>
              </a:rPr>
              <a:t>Alien B listens. Asks open questions. Spends time with people. Tries to understand the world from the inside rather than measuring it from the outside.</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21792"/>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Ontology — What is Real?</a:t>
            </a:r>
            <a:endParaRPr lang="en-US" sz="2000" dirty="0"/>
          </a:p>
        </p:txBody>
      </p:sp>
      <p:sp>
        <p:nvSpPr>
          <p:cNvPr id="4" name="Text 2"/>
          <p:cNvSpPr/>
          <p:nvPr/>
        </p:nvSpPr>
        <p:spPr>
          <a:xfrm>
            <a:off x="274320" y="868680"/>
            <a:ext cx="8595360" cy="822960"/>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'Ontology' comes from the Greek word ontos, meaning 'being'. It is the study of what exists. In research, your ontological position answers the question: what is the nature of reality in the area I am studying?</a:t>
            </a:r>
            <a:endParaRPr lang="en-US" sz="1300" dirty="0"/>
          </a:p>
        </p:txBody>
      </p:sp>
      <p:sp>
        <p:nvSpPr>
          <p:cNvPr id="5" name="Shape 3"/>
          <p:cNvSpPr/>
          <p:nvPr/>
        </p:nvSpPr>
        <p:spPr>
          <a:xfrm>
            <a:off x="274320" y="1755648"/>
            <a:ext cx="4114800" cy="3108960"/>
          </a:xfrm>
          <a:prstGeom prst="rect">
            <a:avLst/>
          </a:prstGeom>
          <a:solidFill>
            <a:srgbClr val="FFFFFF"/>
          </a:solidFill>
          <a:ln w="12700">
            <a:solidFill>
              <a:srgbClr val="1C3A5E"/>
            </a:solidFill>
            <a:prstDash val="solid"/>
          </a:ln>
        </p:spPr>
        <p:txBody>
          <a:bodyPr/>
          <a:lstStyle/>
          <a:p>
            <a:endParaRPr lang="en-GB"/>
          </a:p>
        </p:txBody>
      </p:sp>
      <p:sp>
        <p:nvSpPr>
          <p:cNvPr id="6" name="Text 4"/>
          <p:cNvSpPr/>
          <p:nvPr/>
        </p:nvSpPr>
        <p:spPr>
          <a:xfrm>
            <a:off x="457200" y="1819656"/>
            <a:ext cx="3749040" cy="411480"/>
          </a:xfrm>
          <a:prstGeom prst="rect">
            <a:avLst/>
          </a:prstGeom>
          <a:noFill/>
          <a:ln/>
        </p:spPr>
        <p:txBody>
          <a:bodyPr wrap="square" rtlCol="0" anchor="ctr"/>
          <a:lstStyle/>
          <a:p>
            <a:pPr marL="0" indent="0">
              <a:buNone/>
            </a:pPr>
            <a:r>
              <a:rPr lang="en-US" sz="1400" b="1" dirty="0">
                <a:solidFill>
                  <a:srgbClr val="1C3A5E"/>
                </a:solidFill>
                <a:latin typeface="Calibri" pitchFamily="34" charset="0"/>
                <a:ea typeface="Calibri" pitchFamily="34" charset="-122"/>
                <a:cs typeface="Calibri" pitchFamily="34" charset="-120"/>
              </a:rPr>
              <a:t>Objective Reality</a:t>
            </a:r>
            <a:endParaRPr lang="en-US" sz="1400" dirty="0"/>
          </a:p>
        </p:txBody>
      </p:sp>
      <p:sp>
        <p:nvSpPr>
          <p:cNvPr id="7" name="Text 5"/>
          <p:cNvSpPr/>
          <p:nvPr/>
        </p:nvSpPr>
        <p:spPr>
          <a:xfrm>
            <a:off x="457200" y="2267712"/>
            <a:ext cx="3749040" cy="2514600"/>
          </a:xfrm>
          <a:prstGeom prst="rect">
            <a:avLst/>
          </a:prstGeom>
          <a:noFill/>
          <a:ln/>
        </p:spPr>
        <p:txBody>
          <a:bodyPr wrap="square" rtlCol="0" anchor="ctr"/>
          <a:lstStyle/>
          <a:p>
            <a:pPr marL="0" indent="0">
              <a:buNone/>
            </a:pPr>
            <a:r>
              <a:rPr lang="en-US" sz="1200" dirty="0">
                <a:solidFill>
                  <a:srgbClr val="222222"/>
                </a:solidFill>
                <a:latin typeface="Calibri" pitchFamily="34" charset="0"/>
                <a:ea typeface="Calibri" pitchFamily="34" charset="-122"/>
                <a:cs typeface="Calibri" pitchFamily="34" charset="-120"/>
              </a:rPr>
              <a:t>Reality exists independently of what people think about it.</a:t>
            </a:r>
            <a:endParaRPr lang="en-US" sz="1200" dirty="0"/>
          </a:p>
          <a:p>
            <a:pPr marL="0" indent="0">
              <a:buNone/>
            </a:pPr>
            <a:endParaRPr lang="en-US" sz="1200" dirty="0"/>
          </a:p>
          <a:p>
            <a:pPr marL="0" indent="0">
              <a:buNone/>
            </a:pPr>
            <a:r>
              <a:rPr lang="en-US" sz="1200" dirty="0">
                <a:solidFill>
                  <a:srgbClr val="222222"/>
                </a:solidFill>
                <a:latin typeface="Calibri" pitchFamily="34" charset="0"/>
                <a:ea typeface="Calibri" pitchFamily="34" charset="-122"/>
                <a:cs typeface="Calibri" pitchFamily="34" charset="-120"/>
              </a:rPr>
              <a:t>Example: 'Staff turnover at this organisation is 34%. That is a fact regardless of whether the manager agrees with it or not.'</a:t>
            </a:r>
            <a:endParaRPr lang="en-US" sz="1200" dirty="0"/>
          </a:p>
          <a:p>
            <a:pPr marL="0" indent="0">
              <a:buNone/>
            </a:pPr>
            <a:endParaRPr lang="en-US" sz="1200" dirty="0"/>
          </a:p>
          <a:p>
            <a:pPr marL="0" indent="0">
              <a:buNone/>
            </a:pPr>
            <a:r>
              <a:rPr lang="en-US" sz="1200" dirty="0">
                <a:solidFill>
                  <a:srgbClr val="222222"/>
                </a:solidFill>
                <a:latin typeface="Calibri" pitchFamily="34" charset="0"/>
                <a:ea typeface="Calibri" pitchFamily="34" charset="-122"/>
                <a:cs typeface="Calibri" pitchFamily="34" charset="-120"/>
              </a:rPr>
              <a:t>This is the ontological position of Alien A.</a:t>
            </a:r>
            <a:endParaRPr lang="en-US" sz="1200" dirty="0"/>
          </a:p>
          <a:p>
            <a:pPr marL="0" indent="0">
              <a:buNone/>
            </a:pPr>
            <a:endParaRPr lang="en-US" sz="1200" dirty="0"/>
          </a:p>
          <a:p>
            <a:pPr marL="0" indent="0">
              <a:buNone/>
            </a:pPr>
            <a:r>
              <a:rPr lang="en-US" sz="1200" dirty="0">
                <a:solidFill>
                  <a:srgbClr val="222222"/>
                </a:solidFill>
                <a:latin typeface="Calibri" pitchFamily="34" charset="0"/>
                <a:ea typeface="Calibri" pitchFamily="34" charset="-122"/>
                <a:cs typeface="Calibri" pitchFamily="34" charset="-120"/>
              </a:rPr>
              <a:t>In research philosophy this is called OBJECTIVISM.</a:t>
            </a:r>
            <a:endParaRPr lang="en-US" sz="1200" dirty="0"/>
          </a:p>
        </p:txBody>
      </p:sp>
      <p:sp>
        <p:nvSpPr>
          <p:cNvPr id="8" name="Shape 6"/>
          <p:cNvSpPr/>
          <p:nvPr/>
        </p:nvSpPr>
        <p:spPr>
          <a:xfrm>
            <a:off x="4754880" y="1755648"/>
            <a:ext cx="4114800" cy="3108960"/>
          </a:xfrm>
          <a:prstGeom prst="rect">
            <a:avLst/>
          </a:prstGeom>
          <a:solidFill>
            <a:srgbClr val="FFFFFF"/>
          </a:solidFill>
          <a:ln w="12700">
            <a:solidFill>
              <a:srgbClr val="C9A84C"/>
            </a:solidFill>
            <a:prstDash val="solid"/>
          </a:ln>
        </p:spPr>
        <p:txBody>
          <a:bodyPr/>
          <a:lstStyle/>
          <a:p>
            <a:endParaRPr lang="en-GB"/>
          </a:p>
        </p:txBody>
      </p:sp>
      <p:sp>
        <p:nvSpPr>
          <p:cNvPr id="9" name="Text 7"/>
          <p:cNvSpPr/>
          <p:nvPr/>
        </p:nvSpPr>
        <p:spPr>
          <a:xfrm>
            <a:off x="4937760" y="1819656"/>
            <a:ext cx="3749040" cy="411480"/>
          </a:xfrm>
          <a:prstGeom prst="rect">
            <a:avLst/>
          </a:prstGeom>
          <a:noFill/>
          <a:ln/>
        </p:spPr>
        <p:txBody>
          <a:bodyPr wrap="square" rtlCol="0" anchor="ctr"/>
          <a:lstStyle/>
          <a:p>
            <a:pPr marL="0" indent="0">
              <a:buNone/>
            </a:pPr>
            <a:r>
              <a:rPr lang="en-US" sz="1400" b="1" dirty="0">
                <a:solidFill>
                  <a:srgbClr val="1C3A5E"/>
                </a:solidFill>
                <a:latin typeface="Calibri" pitchFamily="34" charset="0"/>
                <a:ea typeface="Calibri" pitchFamily="34" charset="-122"/>
                <a:cs typeface="Calibri" pitchFamily="34" charset="-120"/>
              </a:rPr>
              <a:t>Subjective / Constructed Reality</a:t>
            </a:r>
            <a:endParaRPr lang="en-US" sz="1400" dirty="0"/>
          </a:p>
        </p:txBody>
      </p:sp>
      <p:sp>
        <p:nvSpPr>
          <p:cNvPr id="10" name="Text 8"/>
          <p:cNvSpPr/>
          <p:nvPr/>
        </p:nvSpPr>
        <p:spPr>
          <a:xfrm>
            <a:off x="4937760" y="2267712"/>
            <a:ext cx="3749040" cy="2514600"/>
          </a:xfrm>
          <a:prstGeom prst="rect">
            <a:avLst/>
          </a:prstGeom>
          <a:noFill/>
          <a:ln/>
        </p:spPr>
        <p:txBody>
          <a:bodyPr wrap="square" rtlCol="0" anchor="ctr"/>
          <a:lstStyle/>
          <a:p>
            <a:pPr marL="0" indent="0">
              <a:buNone/>
            </a:pPr>
            <a:r>
              <a:rPr lang="en-US" sz="1200" dirty="0">
                <a:solidFill>
                  <a:srgbClr val="222222"/>
                </a:solidFill>
                <a:latin typeface="Calibri" pitchFamily="34" charset="0"/>
                <a:ea typeface="Calibri" pitchFamily="34" charset="-122"/>
                <a:cs typeface="Calibri" pitchFamily="34" charset="-120"/>
              </a:rPr>
              <a:t>Reality is constructed through human experience, language, and interaction. Different people experience different realities.</a:t>
            </a:r>
            <a:endParaRPr lang="en-US" sz="1200" dirty="0"/>
          </a:p>
          <a:p>
            <a:pPr marL="0" indent="0">
              <a:buNone/>
            </a:pPr>
            <a:endParaRPr lang="en-US" sz="1200" dirty="0"/>
          </a:p>
          <a:p>
            <a:pPr marL="0" indent="0">
              <a:buNone/>
            </a:pPr>
            <a:r>
              <a:rPr lang="en-US" sz="1200" dirty="0">
                <a:solidFill>
                  <a:srgbClr val="222222"/>
                </a:solidFill>
                <a:latin typeface="Calibri" pitchFamily="34" charset="0"/>
                <a:ea typeface="Calibri" pitchFamily="34" charset="-122"/>
                <a:cs typeface="Calibri" pitchFamily="34" charset="-120"/>
              </a:rPr>
              <a:t>Example: 'The experience of being managed here means something completely different to a junior employee than it does to the CEO.'</a:t>
            </a:r>
            <a:endParaRPr lang="en-US" sz="1200" dirty="0"/>
          </a:p>
          <a:p>
            <a:pPr marL="0" indent="0">
              <a:buNone/>
            </a:pPr>
            <a:endParaRPr lang="en-US" sz="1200" dirty="0"/>
          </a:p>
          <a:p>
            <a:pPr marL="0" indent="0">
              <a:buNone/>
            </a:pPr>
            <a:r>
              <a:rPr lang="en-US" sz="1200" dirty="0">
                <a:solidFill>
                  <a:srgbClr val="222222"/>
                </a:solidFill>
                <a:latin typeface="Calibri" pitchFamily="34" charset="0"/>
                <a:ea typeface="Calibri" pitchFamily="34" charset="-122"/>
                <a:cs typeface="Calibri" pitchFamily="34" charset="-120"/>
              </a:rPr>
              <a:t>This is the ontological position of Alien B.</a:t>
            </a:r>
            <a:endParaRPr lang="en-US" sz="1200" dirty="0"/>
          </a:p>
          <a:p>
            <a:pPr marL="0" indent="0">
              <a:buNone/>
            </a:pPr>
            <a:endParaRPr lang="en-US" sz="1200" dirty="0"/>
          </a:p>
          <a:p>
            <a:pPr marL="0" indent="0">
              <a:buNone/>
            </a:pPr>
            <a:r>
              <a:rPr lang="en-US" sz="1200" dirty="0">
                <a:solidFill>
                  <a:srgbClr val="222222"/>
                </a:solidFill>
                <a:latin typeface="Calibri" pitchFamily="34" charset="0"/>
                <a:ea typeface="Calibri" pitchFamily="34" charset="-122"/>
                <a:cs typeface="Calibri" pitchFamily="34" charset="-120"/>
              </a:rPr>
              <a:t>In research philosophy this is called CONSTRUCTIONISM or SUBJECTIVISM.</a:t>
            </a:r>
            <a:endParaRPr lang="en-US" sz="1200" dirty="0"/>
          </a:p>
        </p:txBody>
      </p:sp>
      <p:sp>
        <p:nvSpPr>
          <p:cNvPr id="11" name="Text 9"/>
          <p:cNvSpPr/>
          <p:nvPr/>
        </p:nvSpPr>
        <p:spPr>
          <a:xfrm>
            <a:off x="274320" y="4800600"/>
            <a:ext cx="8595360" cy="274320"/>
          </a:xfrm>
          <a:prstGeom prst="rect">
            <a:avLst/>
          </a:prstGeom>
          <a:noFill/>
          <a:ln/>
        </p:spPr>
        <p:txBody>
          <a:bodyPr wrap="square" rtlCol="0" anchor="ctr"/>
          <a:lstStyle/>
          <a:p>
            <a:pPr marL="0" indent="0">
              <a:buNone/>
            </a:pPr>
            <a:r>
              <a:rPr lang="en-US" sz="900" i="1" dirty="0">
                <a:solidFill>
                  <a:srgbClr val="555555"/>
                </a:solidFill>
                <a:latin typeface="Calibri" pitchFamily="34" charset="0"/>
                <a:ea typeface="Calibri" pitchFamily="34" charset="-122"/>
                <a:cs typeface="Calibri" pitchFamily="34" charset="-120"/>
              </a:rPr>
              <a:t>Crotty (1998) The Foundations of Social Research, p. 8–9. Bryman (2016) Social Research Methods, pp. 29–30.</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21792"/>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Epistemology — How Do We Know Things?</a:t>
            </a:r>
            <a:endParaRPr lang="en-US" sz="2000" dirty="0"/>
          </a:p>
        </p:txBody>
      </p:sp>
      <p:sp>
        <p:nvSpPr>
          <p:cNvPr id="4" name="Text 2"/>
          <p:cNvSpPr/>
          <p:nvPr/>
        </p:nvSpPr>
        <p:spPr>
          <a:xfrm>
            <a:off x="274320" y="868680"/>
            <a:ext cx="8595360" cy="777240"/>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'Epistemology' comes from the Greek word episteme, meaning 'knowledge'. It asks: what counts as valid knowledge, and how can it be obtained? Your epistemological position flows directly from your ontology.</a:t>
            </a:r>
            <a:endParaRPr lang="en-US" sz="1300" dirty="0"/>
          </a:p>
        </p:txBody>
      </p:sp>
      <p:graphicFrame>
        <p:nvGraphicFramePr>
          <p:cNvPr id="9" name="Table 0"/>
          <p:cNvGraphicFramePr>
            <a:graphicFrameLocks noGrp="1"/>
          </p:cNvGraphicFramePr>
          <p:nvPr/>
        </p:nvGraphicFramePr>
        <p:xfrm>
          <a:off x="274320" y="1691640"/>
          <a:ext cx="8595360" cy="3246120"/>
        </p:xfrm>
        <a:graphic>
          <a:graphicData uri="http://schemas.openxmlformats.org/drawingml/2006/table">
            <a:tbl>
              <a:tblPr/>
              <a:tblGrid>
                <a:gridCol w="1828800">
                  <a:extLst>
                    <a:ext uri="{9D8B030D-6E8A-4147-A177-3AD203B41FA5}">
                      <a16:colId xmlns:a16="http://schemas.microsoft.com/office/drawing/2014/main" val="20000"/>
                    </a:ext>
                  </a:extLst>
                </a:gridCol>
                <a:gridCol w="2560320">
                  <a:extLst>
                    <a:ext uri="{9D8B030D-6E8A-4147-A177-3AD203B41FA5}">
                      <a16:colId xmlns:a16="http://schemas.microsoft.com/office/drawing/2014/main" val="20001"/>
                    </a:ext>
                  </a:extLst>
                </a:gridCol>
                <a:gridCol w="1097280">
                  <a:extLst>
                    <a:ext uri="{9D8B030D-6E8A-4147-A177-3AD203B41FA5}">
                      <a16:colId xmlns:a16="http://schemas.microsoft.com/office/drawing/2014/main" val="20002"/>
                    </a:ext>
                  </a:extLst>
                </a:gridCol>
                <a:gridCol w="3108960">
                  <a:extLst>
                    <a:ext uri="{9D8B030D-6E8A-4147-A177-3AD203B41FA5}">
                      <a16:colId xmlns:a16="http://schemas.microsoft.com/office/drawing/2014/main" val="20003"/>
                    </a:ext>
                  </a:extLst>
                </a:gridCol>
              </a:tblGrid>
              <a:tr h="811530">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Epistemological Position</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1C3A5E"/>
                    </a:solidFill>
                  </a:tcPr>
                </a:tc>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Core Belief</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1C3A5E"/>
                    </a:solidFill>
                  </a:tcPr>
                </a:tc>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The Alien</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1C3A5E"/>
                    </a:solidFill>
                  </a:tcPr>
                </a:tc>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Business Example</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1C3A5E"/>
                    </a:solidFill>
                  </a:tcPr>
                </a:tc>
                <a:extLst>
                  <a:ext uri="{0D108BD9-81ED-4DB2-BD59-A6C34878D82A}">
                    <a16:rowId xmlns:a16="http://schemas.microsoft.com/office/drawing/2014/main" val="10000"/>
                  </a:ext>
                </a:extLst>
              </a:tr>
              <a:tr h="811530">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Objectivism</a:t>
                      </a:r>
                      <a:endParaRPr lang="en-US" sz="1100" dirty="0">
                        <a:latin typeface="Calibri" charset="0"/>
                        <a:ea typeface="Calibri" charset="0"/>
                        <a:cs typeface="Calibri" charset="0"/>
                      </a:endParaRPr>
                    </a:p>
                    <a:p>
                      <a:pPr marL="0" indent="0">
                        <a:buNone/>
                      </a:pPr>
                      <a:r>
                        <a:rPr lang="en-US" sz="1100" dirty="0">
                          <a:solidFill>
                            <a:srgbClr val="222222"/>
                          </a:solidFill>
                          <a:latin typeface="Calibri" pitchFamily="34" charset="0"/>
                          <a:ea typeface="Calibri" pitchFamily="34" charset="-122"/>
                          <a:cs typeface="Calibri" pitchFamily="34" charset="-120"/>
                        </a:rPr>
                        <a:t>(Knowledge is 'out there')</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Truth exists independently of human minds. We discover it through measurement.</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Alien A</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Company X's profit fell by 18% in Q3. This is a fact regardless of how anyone feels about it.</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1"/>
                  </a:ext>
                </a:extLst>
              </a:tr>
              <a:tr h="811530">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Constructionism</a:t>
                      </a:r>
                      <a:endParaRPr lang="en-US" sz="1100" dirty="0">
                        <a:latin typeface="Calibri" charset="0"/>
                        <a:ea typeface="Calibri" charset="0"/>
                        <a:cs typeface="Calibri" charset="0"/>
                      </a:endParaRPr>
                    </a:p>
                    <a:p>
                      <a:pPr marL="0" indent="0">
                        <a:buNone/>
                      </a:pPr>
                      <a:r>
                        <a:rPr lang="en-US" sz="1100" dirty="0">
                          <a:solidFill>
                            <a:srgbClr val="222222"/>
                          </a:solidFill>
                          <a:latin typeface="Calibri" pitchFamily="34" charset="0"/>
                          <a:ea typeface="Calibri" pitchFamily="34" charset="-122"/>
                          <a:cs typeface="Calibri" pitchFamily="34" charset="-120"/>
                        </a:rPr>
                        <a:t>(Knowledge is built together)</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Meaning is not found in the world. It is created through human interaction with the world (Crotty, 1998).</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Alien B</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The 'meaning' of that profit fall is constructed differently by the CEO, the employees, and the shareholders.</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2"/>
                  </a:ext>
                </a:extLst>
              </a:tr>
              <a:tr h="811530">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Subjectivism</a:t>
                      </a:r>
                      <a:endParaRPr lang="en-US" sz="1100" dirty="0">
                        <a:latin typeface="Calibri" charset="0"/>
                        <a:ea typeface="Calibri" charset="0"/>
                        <a:cs typeface="Calibri" charset="0"/>
                      </a:endParaRPr>
                    </a:p>
                    <a:p>
                      <a:pPr marL="0" indent="0">
                        <a:buNone/>
                      </a:pPr>
                      <a:r>
                        <a:rPr lang="en-US" sz="1100" dirty="0">
                          <a:solidFill>
                            <a:srgbClr val="222222"/>
                          </a:solidFill>
                          <a:latin typeface="Calibri" pitchFamily="34" charset="0"/>
                          <a:ea typeface="Calibri" pitchFamily="34" charset="-122"/>
                          <a:cs typeface="Calibri" pitchFamily="34" charset="-120"/>
                        </a:rPr>
                        <a:t>(Knowledge is individual)</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Meaning comes from individual minds. Each person's experience is their own unique truth.</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Alien B (extreme)</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Each employee has their own individual, deeply personal experience of the redundancy process.</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6" name="Text 3"/>
          <p:cNvSpPr/>
          <p:nvPr/>
        </p:nvSpPr>
        <p:spPr>
          <a:xfrm>
            <a:off x="274320" y="4800600"/>
            <a:ext cx="8595360" cy="274320"/>
          </a:xfrm>
          <a:prstGeom prst="rect">
            <a:avLst/>
          </a:prstGeom>
          <a:noFill/>
          <a:ln/>
        </p:spPr>
        <p:txBody>
          <a:bodyPr wrap="square" rtlCol="0" anchor="ctr"/>
          <a:lstStyle/>
          <a:p>
            <a:pPr marL="0" indent="0">
              <a:buNone/>
            </a:pPr>
            <a:r>
              <a:rPr lang="en-US" sz="900" i="1" dirty="0">
                <a:solidFill>
                  <a:srgbClr val="555555"/>
                </a:solidFill>
                <a:latin typeface="Calibri" pitchFamily="34" charset="0"/>
                <a:ea typeface="Calibri" pitchFamily="34" charset="-122"/>
                <a:cs typeface="Calibri" pitchFamily="34" charset="-120"/>
              </a:rPr>
              <a:t>Crotty, M. (1998) The Foundations of Social Research. London: Sage, pp. 5–8.</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21792"/>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Axiology — The Role of Values in Research</a:t>
            </a:r>
            <a:endParaRPr lang="en-US" sz="2000" dirty="0"/>
          </a:p>
        </p:txBody>
      </p:sp>
      <p:sp>
        <p:nvSpPr>
          <p:cNvPr id="4" name="Text 2"/>
          <p:cNvSpPr/>
          <p:nvPr/>
        </p:nvSpPr>
        <p:spPr>
          <a:xfrm>
            <a:off x="274320" y="868680"/>
            <a:ext cx="8595360" cy="822960"/>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'Axiology' asks: what is the role of the researcher's values in the research process? This is particularly important in business and management research, where the researcher often has personal and professional connections to the topic.</a:t>
            </a:r>
            <a:endParaRPr lang="en-US" sz="1300" dirty="0"/>
          </a:p>
        </p:txBody>
      </p:sp>
      <p:sp>
        <p:nvSpPr>
          <p:cNvPr id="5" name="Shape 3"/>
          <p:cNvSpPr/>
          <p:nvPr/>
        </p:nvSpPr>
        <p:spPr>
          <a:xfrm>
            <a:off x="274320" y="1755648"/>
            <a:ext cx="4114800" cy="3017520"/>
          </a:xfrm>
          <a:prstGeom prst="rect">
            <a:avLst/>
          </a:prstGeom>
          <a:solidFill>
            <a:srgbClr val="FFFFFF"/>
          </a:solidFill>
          <a:ln w="12700">
            <a:solidFill>
              <a:srgbClr val="1C3A5E"/>
            </a:solidFill>
            <a:prstDash val="solid"/>
          </a:ln>
        </p:spPr>
        <p:txBody>
          <a:bodyPr/>
          <a:lstStyle/>
          <a:p>
            <a:endParaRPr lang="en-GB"/>
          </a:p>
        </p:txBody>
      </p:sp>
      <p:sp>
        <p:nvSpPr>
          <p:cNvPr id="6" name="Text 4"/>
          <p:cNvSpPr/>
          <p:nvPr/>
        </p:nvSpPr>
        <p:spPr>
          <a:xfrm>
            <a:off x="457200" y="1819656"/>
            <a:ext cx="3749040" cy="411480"/>
          </a:xfrm>
          <a:prstGeom prst="rect">
            <a:avLst/>
          </a:prstGeom>
          <a:noFill/>
          <a:ln/>
        </p:spPr>
        <p:txBody>
          <a:bodyPr wrap="square" rtlCol="0" anchor="ctr"/>
          <a:lstStyle/>
          <a:p>
            <a:pPr marL="0" indent="0">
              <a:buNone/>
            </a:pPr>
            <a:r>
              <a:rPr lang="en-US" sz="1300" b="1" dirty="0">
                <a:solidFill>
                  <a:srgbClr val="1C3A5E"/>
                </a:solidFill>
                <a:latin typeface="Calibri" pitchFamily="34" charset="0"/>
                <a:ea typeface="Calibri" pitchFamily="34" charset="-122"/>
                <a:cs typeface="Calibri" pitchFamily="34" charset="-120"/>
              </a:rPr>
              <a:t>🛸 Alien A — Values must be excluded</a:t>
            </a:r>
            <a:endParaRPr lang="en-US" sz="1300" dirty="0"/>
          </a:p>
        </p:txBody>
      </p:sp>
      <p:sp>
        <p:nvSpPr>
          <p:cNvPr id="7" name="Text 5"/>
          <p:cNvSpPr/>
          <p:nvPr/>
        </p:nvSpPr>
        <p:spPr>
          <a:xfrm>
            <a:off x="457200" y="2267712"/>
            <a:ext cx="3749040" cy="2423160"/>
          </a:xfrm>
          <a:prstGeom prst="rect">
            <a:avLst/>
          </a:prstGeom>
          <a:noFill/>
          <a:ln/>
        </p:spPr>
        <p:txBody>
          <a:bodyPr wrap="square" rtlCol="0" anchor="ctr"/>
          <a:lstStyle/>
          <a:p>
            <a:pPr marL="0" indent="0">
              <a:buNone/>
            </a:pPr>
            <a:r>
              <a:rPr lang="en-US" sz="1200" dirty="0">
                <a:solidFill>
                  <a:srgbClr val="222222"/>
                </a:solidFill>
                <a:latin typeface="Calibri" pitchFamily="34" charset="0"/>
                <a:ea typeface="Calibri" pitchFamily="34" charset="-122"/>
                <a:cs typeface="Calibri" pitchFamily="34" charset="-120"/>
              </a:rPr>
              <a:t>Alien A tries to keep their own values and opinions completely out of the research. This is called being 'value-free' or 'value-neutral'.</a:t>
            </a:r>
            <a:endParaRPr lang="en-US" sz="1200" dirty="0"/>
          </a:p>
          <a:p>
            <a:pPr marL="0" indent="0">
              <a:buNone/>
            </a:pPr>
            <a:endParaRPr lang="en-US" sz="1200" dirty="0"/>
          </a:p>
          <a:p>
            <a:pPr marL="0" indent="0">
              <a:buNone/>
            </a:pPr>
            <a:r>
              <a:rPr lang="en-US" sz="1200" dirty="0">
                <a:solidFill>
                  <a:srgbClr val="222222"/>
                </a:solidFill>
                <a:latin typeface="Calibri" pitchFamily="34" charset="0"/>
                <a:ea typeface="Calibri" pitchFamily="34" charset="-122"/>
                <a:cs typeface="Calibri" pitchFamily="34" charset="-120"/>
              </a:rPr>
              <a:t>Alien A studying consumer behaviour will try to remain objective and keep personal values entirely separate from the research process.</a:t>
            </a:r>
            <a:endParaRPr lang="en-US" sz="1200" dirty="0"/>
          </a:p>
          <a:p>
            <a:pPr marL="0" indent="0">
              <a:buNone/>
            </a:pPr>
            <a:endParaRPr lang="en-US" sz="1200" dirty="0"/>
          </a:p>
          <a:p>
            <a:pPr marL="0" indent="0">
              <a:buNone/>
            </a:pPr>
            <a:r>
              <a:rPr lang="en-US" sz="1200" dirty="0">
                <a:solidFill>
                  <a:srgbClr val="222222"/>
                </a:solidFill>
                <a:latin typeface="Calibri" pitchFamily="34" charset="0"/>
                <a:ea typeface="Calibri" pitchFamily="34" charset="-122"/>
                <a:cs typeface="Calibri" pitchFamily="34" charset="-120"/>
              </a:rPr>
              <a:t>They want 'the facts' without bias.</a:t>
            </a:r>
            <a:endParaRPr lang="en-US" sz="1200" dirty="0"/>
          </a:p>
        </p:txBody>
      </p:sp>
      <p:sp>
        <p:nvSpPr>
          <p:cNvPr id="8" name="Shape 6"/>
          <p:cNvSpPr/>
          <p:nvPr/>
        </p:nvSpPr>
        <p:spPr>
          <a:xfrm>
            <a:off x="4754880" y="1755648"/>
            <a:ext cx="4114800" cy="3017520"/>
          </a:xfrm>
          <a:prstGeom prst="rect">
            <a:avLst/>
          </a:prstGeom>
          <a:solidFill>
            <a:srgbClr val="FFFFFF"/>
          </a:solidFill>
          <a:ln w="12700">
            <a:solidFill>
              <a:srgbClr val="C9A84C"/>
            </a:solidFill>
            <a:prstDash val="solid"/>
          </a:ln>
        </p:spPr>
        <p:txBody>
          <a:bodyPr/>
          <a:lstStyle/>
          <a:p>
            <a:endParaRPr lang="en-GB"/>
          </a:p>
        </p:txBody>
      </p:sp>
      <p:sp>
        <p:nvSpPr>
          <p:cNvPr id="9" name="Text 7"/>
          <p:cNvSpPr/>
          <p:nvPr/>
        </p:nvSpPr>
        <p:spPr>
          <a:xfrm>
            <a:off x="4937760" y="1819656"/>
            <a:ext cx="3749040" cy="411480"/>
          </a:xfrm>
          <a:prstGeom prst="rect">
            <a:avLst/>
          </a:prstGeom>
          <a:noFill/>
          <a:ln/>
        </p:spPr>
        <p:txBody>
          <a:bodyPr wrap="square" rtlCol="0" anchor="ctr"/>
          <a:lstStyle/>
          <a:p>
            <a:pPr marL="0" indent="0">
              <a:buNone/>
            </a:pPr>
            <a:r>
              <a:rPr lang="en-US" sz="1300" b="1" dirty="0">
                <a:solidFill>
                  <a:srgbClr val="1C3A5E"/>
                </a:solidFill>
                <a:latin typeface="Calibri" pitchFamily="34" charset="0"/>
                <a:ea typeface="Calibri" pitchFamily="34" charset="-122"/>
                <a:cs typeface="Calibri" pitchFamily="34" charset="-120"/>
              </a:rPr>
              <a:t>🛸 Alien B — Values are always present</a:t>
            </a:r>
            <a:endParaRPr lang="en-US" sz="1300" dirty="0"/>
          </a:p>
        </p:txBody>
      </p:sp>
      <p:sp>
        <p:nvSpPr>
          <p:cNvPr id="10" name="Text 8"/>
          <p:cNvSpPr/>
          <p:nvPr/>
        </p:nvSpPr>
        <p:spPr>
          <a:xfrm>
            <a:off x="4937760" y="2267712"/>
            <a:ext cx="3749040" cy="2423160"/>
          </a:xfrm>
          <a:prstGeom prst="rect">
            <a:avLst/>
          </a:prstGeom>
          <a:noFill/>
          <a:ln/>
        </p:spPr>
        <p:txBody>
          <a:bodyPr wrap="square" rtlCol="0" anchor="ctr"/>
          <a:lstStyle/>
          <a:p>
            <a:pPr marL="0" indent="0">
              <a:buNone/>
            </a:pPr>
            <a:r>
              <a:rPr lang="en-US" sz="1200" dirty="0">
                <a:solidFill>
                  <a:srgbClr val="222222"/>
                </a:solidFill>
                <a:latin typeface="Calibri" pitchFamily="34" charset="0"/>
                <a:ea typeface="Calibri" pitchFamily="34" charset="-122"/>
                <a:cs typeface="Calibri" pitchFamily="34" charset="-120"/>
              </a:rPr>
              <a:t>Alien B believes that values are unavoidable and must be acknowledged, not hidden. The very choice of research topic reflects values.</a:t>
            </a:r>
            <a:endParaRPr lang="en-US" sz="1200" dirty="0"/>
          </a:p>
          <a:p>
            <a:pPr marL="0" indent="0">
              <a:buNone/>
            </a:pPr>
            <a:endParaRPr lang="en-US" sz="1200" dirty="0"/>
          </a:p>
          <a:p>
            <a:pPr marL="0" indent="0">
              <a:buNone/>
            </a:pPr>
            <a:r>
              <a:rPr lang="en-US" sz="1200" dirty="0">
                <a:solidFill>
                  <a:srgbClr val="222222"/>
                </a:solidFill>
                <a:latin typeface="Calibri" pitchFamily="34" charset="0"/>
                <a:ea typeface="Calibri" pitchFamily="34" charset="-122"/>
                <a:cs typeface="Calibri" pitchFamily="34" charset="-120"/>
              </a:rPr>
              <a:t>Alien B studying consumer behaviour may be motivated by values around sustainability. Those values shape the topic chosen, the questions asked, and how the data is interpreted.</a:t>
            </a:r>
            <a:endParaRPr lang="en-US" sz="1200" dirty="0"/>
          </a:p>
          <a:p>
            <a:pPr marL="0" indent="0">
              <a:buNone/>
            </a:pPr>
            <a:endParaRPr lang="en-US" sz="1200" dirty="0"/>
          </a:p>
          <a:p>
            <a:pPr marL="0" indent="0">
              <a:buNone/>
            </a:pPr>
            <a:r>
              <a:rPr lang="en-US" sz="1200" dirty="0">
                <a:solidFill>
                  <a:srgbClr val="222222"/>
                </a:solidFill>
                <a:latin typeface="Calibri" pitchFamily="34" charset="0"/>
                <a:ea typeface="Calibri" pitchFamily="34" charset="-122"/>
                <a:cs typeface="Calibri" pitchFamily="34" charset="-120"/>
              </a:rPr>
              <a:t>Alien B must be honest about this — this is called being REFLEXIVE.</a:t>
            </a:r>
            <a:endParaRPr lang="en-US" sz="1200" dirty="0"/>
          </a:p>
        </p:txBody>
      </p:sp>
      <p:sp>
        <p:nvSpPr>
          <p:cNvPr id="11" name="Text 9"/>
          <p:cNvSpPr/>
          <p:nvPr/>
        </p:nvSpPr>
        <p:spPr>
          <a:xfrm>
            <a:off x="274320" y="4800600"/>
            <a:ext cx="8595360" cy="274320"/>
          </a:xfrm>
          <a:prstGeom prst="rect">
            <a:avLst/>
          </a:prstGeom>
          <a:noFill/>
          <a:ln/>
        </p:spPr>
        <p:txBody>
          <a:bodyPr wrap="square" rtlCol="0" anchor="ctr"/>
          <a:lstStyle/>
          <a:p>
            <a:pPr marL="0" indent="0">
              <a:buNone/>
            </a:pPr>
            <a:r>
              <a:rPr lang="en-US" sz="900" i="1" dirty="0">
                <a:solidFill>
                  <a:srgbClr val="555555"/>
                </a:solidFill>
                <a:latin typeface="Calibri" pitchFamily="34" charset="0"/>
                <a:ea typeface="Calibri" pitchFamily="34" charset="-122"/>
                <a:cs typeface="Calibri" pitchFamily="34" charset="-120"/>
              </a:rPr>
              <a:t>Saunders, Lewis and Thornhill (2019) Research Methods for Business Students, p. 134.</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21792"/>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So What Exactly is a Research Paradigm?</a:t>
            </a:r>
            <a:endParaRPr lang="en-US" sz="2000" dirty="0"/>
          </a:p>
        </p:txBody>
      </p:sp>
      <p:sp>
        <p:nvSpPr>
          <p:cNvPr id="4" name="Text 2"/>
          <p:cNvSpPr/>
          <p:nvPr/>
        </p:nvSpPr>
        <p:spPr>
          <a:xfrm>
            <a:off x="274320" y="4800600"/>
            <a:ext cx="8595360" cy="274320"/>
          </a:xfrm>
          <a:prstGeom prst="rect">
            <a:avLst/>
          </a:prstGeom>
          <a:noFill/>
          <a:ln/>
        </p:spPr>
        <p:txBody>
          <a:bodyPr wrap="square" rtlCol="0" anchor="ctr"/>
          <a:lstStyle/>
          <a:p>
            <a:pPr marL="0" indent="0">
              <a:buNone/>
            </a:pPr>
            <a:r>
              <a:rPr lang="en-US" sz="900" i="1" dirty="0">
                <a:solidFill>
                  <a:srgbClr val="555555"/>
                </a:solidFill>
                <a:latin typeface="Calibri" pitchFamily="34" charset="0"/>
                <a:ea typeface="Calibri" pitchFamily="34" charset="-122"/>
                <a:cs typeface="Calibri" pitchFamily="34" charset="-120"/>
              </a:rPr>
              <a:t>Guba and Lincoln (1994, p. 107); Crotty (1998, p. 3).</a:t>
            </a:r>
            <a:endParaRPr lang="en-US" sz="900" dirty="0"/>
          </a:p>
        </p:txBody>
      </p:sp>
      <p:sp>
        <p:nvSpPr>
          <p:cNvPr id="5" name="Text 3"/>
          <p:cNvSpPr/>
          <p:nvPr/>
        </p:nvSpPr>
        <p:spPr>
          <a:xfrm>
            <a:off x="274320" y="868680"/>
            <a:ext cx="8595360" cy="777240"/>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A research paradigm is a shared worldview — a set of beliefs about what reality is, how we can know it, and what counts as valid research within a community of scholars.</a:t>
            </a:r>
            <a:endParaRPr lang="en-US" sz="1300" dirty="0"/>
          </a:p>
        </p:txBody>
      </p:sp>
      <p:sp>
        <p:nvSpPr>
          <p:cNvPr id="6" name="Text 4"/>
          <p:cNvSpPr/>
          <p:nvPr/>
        </p:nvSpPr>
        <p:spPr>
          <a:xfrm>
            <a:off x="274320" y="1691640"/>
            <a:ext cx="8595360" cy="731520"/>
          </a:xfrm>
          <a:prstGeom prst="rect">
            <a:avLst/>
          </a:prstGeom>
          <a:noFill/>
          <a:ln/>
        </p:spPr>
        <p:txBody>
          <a:bodyPr wrap="square" rtlCol="0" anchor="ctr"/>
          <a:lstStyle/>
          <a:p>
            <a:pPr marL="0" indent="0">
              <a:buNone/>
            </a:pPr>
            <a:r>
              <a:rPr lang="en-US" sz="1200" i="1" dirty="0">
                <a:solidFill>
                  <a:srgbClr val="555555"/>
                </a:solidFill>
                <a:latin typeface="Calibri" pitchFamily="34" charset="0"/>
                <a:ea typeface="Calibri" pitchFamily="34" charset="-122"/>
                <a:cs typeface="Calibri" pitchFamily="34" charset="-120"/>
              </a:rPr>
              <a:t>Guba and Lincoln (1994, p. 107) define a paradigm as 'the basic belief system or worldview that guides the investigator, not only in choices of method but in ontologically and epistemologically fundamental ways.'</a:t>
            </a:r>
            <a:endParaRPr lang="en-US" sz="1200" dirty="0"/>
          </a:p>
        </p:txBody>
      </p:sp>
      <p:sp>
        <p:nvSpPr>
          <p:cNvPr id="7" name="Text 5"/>
          <p:cNvSpPr/>
          <p:nvPr/>
        </p:nvSpPr>
        <p:spPr>
          <a:xfrm>
            <a:off x="274320" y="2514600"/>
            <a:ext cx="8595360" cy="365760"/>
          </a:xfrm>
          <a:prstGeom prst="rect">
            <a:avLst/>
          </a:prstGeom>
          <a:noFill/>
          <a:ln/>
        </p:spPr>
        <p:txBody>
          <a:bodyPr wrap="square" rtlCol="0" anchor="ctr"/>
          <a:lstStyle/>
          <a:p>
            <a:pPr marL="0" indent="0">
              <a:buNone/>
            </a:pPr>
            <a:r>
              <a:rPr lang="en-US" sz="1300" b="1" dirty="0">
                <a:solidFill>
                  <a:srgbClr val="1C3A5E"/>
                </a:solidFill>
                <a:latin typeface="Calibri" pitchFamily="34" charset="0"/>
                <a:ea typeface="Calibri" pitchFamily="34" charset="-122"/>
                <a:cs typeface="Calibri" pitchFamily="34" charset="-120"/>
              </a:rPr>
              <a:t>A paradigm answers three fundamental questions:</a:t>
            </a:r>
            <a:endParaRPr lang="en-US" sz="1300" dirty="0"/>
          </a:p>
        </p:txBody>
      </p:sp>
      <p:sp>
        <p:nvSpPr>
          <p:cNvPr id="8" name="Text 6"/>
          <p:cNvSpPr/>
          <p:nvPr/>
        </p:nvSpPr>
        <p:spPr>
          <a:xfrm>
            <a:off x="274320" y="2926080"/>
            <a:ext cx="8595360" cy="1691640"/>
          </a:xfrm>
          <a:prstGeom prst="rect">
            <a:avLst/>
          </a:prstGeom>
          <a:noFill/>
          <a:ln/>
        </p:spPr>
        <p:txBody>
          <a:bodyPr wrap="square" rtlCol="0" anchor="ctr"/>
          <a:lstStyle/>
          <a:p>
            <a:pPr marL="342900" indent="-342900">
              <a:buSzPct val="100000"/>
              <a:buChar char="•"/>
            </a:pPr>
            <a:r>
              <a:rPr lang="en-US" sz="1300" dirty="0">
                <a:solidFill>
                  <a:srgbClr val="000000"/>
                </a:solidFill>
                <a:latin typeface="Calibri" pitchFamily="34" charset="0"/>
                <a:ea typeface="Calibri" pitchFamily="34" charset="-122"/>
                <a:cs typeface="Calibri" pitchFamily="34" charset="-120"/>
              </a:rPr>
              <a:t>The ONTOLOGICAL question: What is the nature of reality and what can be known about it?</a:t>
            </a:r>
            <a:endParaRPr lang="en-US" sz="1300" dirty="0"/>
          </a:p>
          <a:p>
            <a:pPr marL="342900" indent="-342900">
              <a:buSzPct val="100000"/>
              <a:buChar char="•"/>
            </a:pPr>
            <a:r>
              <a:rPr lang="en-US" sz="1300" dirty="0">
                <a:solidFill>
                  <a:srgbClr val="000000"/>
                </a:solidFill>
                <a:latin typeface="Calibri" pitchFamily="34" charset="0"/>
                <a:ea typeface="Calibri" pitchFamily="34" charset="-122"/>
                <a:cs typeface="Calibri" pitchFamily="34" charset="-120"/>
              </a:rPr>
              <a:t>The EPISTEMOLOGICAL question: What is the relationship between the researcher and that reality? How do we gain knowledge?</a:t>
            </a:r>
          </a:p>
          <a:p>
            <a:pPr marL="342900" indent="-342900">
              <a:buSzPct val="100000"/>
              <a:buChar char="•"/>
            </a:pPr>
            <a:r>
              <a:rPr lang="en-GB" sz="1400" dirty="0"/>
              <a:t>The AXIOLOGICAL question: What is the role of values in the research process? Whose values shape what is studied, how it is studied, and how findings are interpreted? (Guba and Lincoln, 1994)</a:t>
            </a:r>
            <a:endParaRPr lang="en-US" sz="1300" dirty="0"/>
          </a:p>
          <a:p>
            <a:pPr marL="342900" indent="-342900">
              <a:buSzPct val="100000"/>
              <a:buChar char="•"/>
            </a:pPr>
            <a:r>
              <a:rPr lang="en-US" sz="1300" dirty="0">
                <a:solidFill>
                  <a:srgbClr val="000000"/>
                </a:solidFill>
                <a:latin typeface="Calibri" pitchFamily="34" charset="0"/>
                <a:ea typeface="Calibri" pitchFamily="34" charset="-122"/>
                <a:cs typeface="Calibri" pitchFamily="34" charset="-120"/>
              </a:rPr>
              <a:t>The METHODOLOGICAL question: How should the researcher go about finding out what they want to know? (Guba and Lincoln, 1994)</a:t>
            </a:r>
            <a:endParaRPr lang="en-US" sz="13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21792"/>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Crotty's Framework — Connecting Philosophy to Methods</a:t>
            </a:r>
            <a:endParaRPr lang="en-US" sz="2000" dirty="0"/>
          </a:p>
        </p:txBody>
      </p:sp>
      <p:sp>
        <p:nvSpPr>
          <p:cNvPr id="4" name="Text 2"/>
          <p:cNvSpPr/>
          <p:nvPr/>
        </p:nvSpPr>
        <p:spPr>
          <a:xfrm>
            <a:off x="274320" y="4800600"/>
            <a:ext cx="8595360" cy="274320"/>
          </a:xfrm>
          <a:prstGeom prst="rect">
            <a:avLst/>
          </a:prstGeom>
          <a:noFill/>
          <a:ln/>
        </p:spPr>
        <p:txBody>
          <a:bodyPr wrap="square" rtlCol="0" anchor="ctr"/>
          <a:lstStyle/>
          <a:p>
            <a:pPr marL="0" indent="0">
              <a:buNone/>
            </a:pPr>
            <a:r>
              <a:rPr lang="en-US" sz="900" i="1" dirty="0">
                <a:solidFill>
                  <a:srgbClr val="555555"/>
                </a:solidFill>
                <a:latin typeface="Calibri" pitchFamily="34" charset="0"/>
                <a:ea typeface="Calibri" pitchFamily="34" charset="-122"/>
                <a:cs typeface="Calibri" pitchFamily="34" charset="-120"/>
              </a:rPr>
              <a:t>Crotty, M. (1998) The Foundations of Social Research. London: Sage, p. 2–4.</a:t>
            </a:r>
            <a:endParaRPr lang="en-US" sz="900" dirty="0"/>
          </a:p>
        </p:txBody>
      </p:sp>
      <p:sp>
        <p:nvSpPr>
          <p:cNvPr id="5" name="Text 3"/>
          <p:cNvSpPr/>
          <p:nvPr/>
        </p:nvSpPr>
        <p:spPr>
          <a:xfrm>
            <a:off x="274320" y="868680"/>
            <a:ext cx="8595360" cy="1005840"/>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Crotty (1998) provides the most useful framework for understanding how philosophical choices connect — from the broadest beliefs down to the specific tools you use to collect data. Importantly, Crotty uses the term 'theoretical perspective' where others use the word 'paradigm'. Note that Rocco and Plakhotnik (2009) use the word 'theoretical framework' to refer to the theory used in the research itself.</a:t>
            </a:r>
            <a:endParaRPr lang="en-US" sz="1300" dirty="0"/>
          </a:p>
        </p:txBody>
      </p:sp>
      <p:graphicFrame>
        <p:nvGraphicFramePr>
          <p:cNvPr id="12" name="Table 0"/>
          <p:cNvGraphicFramePr>
            <a:graphicFrameLocks noGrp="1"/>
          </p:cNvGraphicFramePr>
          <p:nvPr/>
        </p:nvGraphicFramePr>
        <p:xfrm>
          <a:off x="274320" y="1938528"/>
          <a:ext cx="8595360" cy="2743200"/>
        </p:xfrm>
        <a:graphic>
          <a:graphicData uri="http://schemas.openxmlformats.org/drawingml/2006/table">
            <a:tbl>
              <a:tblPr/>
              <a:tblGrid>
                <a:gridCol w="1005840">
                  <a:extLst>
                    <a:ext uri="{9D8B030D-6E8A-4147-A177-3AD203B41FA5}">
                      <a16:colId xmlns:a16="http://schemas.microsoft.com/office/drawing/2014/main" val="20000"/>
                    </a:ext>
                  </a:extLst>
                </a:gridCol>
                <a:gridCol w="2194560">
                  <a:extLst>
                    <a:ext uri="{9D8B030D-6E8A-4147-A177-3AD203B41FA5}">
                      <a16:colId xmlns:a16="http://schemas.microsoft.com/office/drawing/2014/main" val="20001"/>
                    </a:ext>
                  </a:extLst>
                </a:gridCol>
                <a:gridCol w="3108960">
                  <a:extLst>
                    <a:ext uri="{9D8B030D-6E8A-4147-A177-3AD203B41FA5}">
                      <a16:colId xmlns:a16="http://schemas.microsoft.com/office/drawing/2014/main" val="20002"/>
                    </a:ext>
                  </a:extLst>
                </a:gridCol>
                <a:gridCol w="2286000">
                  <a:extLst>
                    <a:ext uri="{9D8B030D-6E8A-4147-A177-3AD203B41FA5}">
                      <a16:colId xmlns:a16="http://schemas.microsoft.com/office/drawing/2014/main" val="20003"/>
                    </a:ext>
                  </a:extLst>
                </a:gridCol>
              </a:tblGrid>
              <a:tr h="548640">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Level</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1C3A5E"/>
                    </a:solidFill>
                  </a:tcPr>
                </a:tc>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Crotty's Term</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1C3A5E"/>
                    </a:solidFill>
                  </a:tcPr>
                </a:tc>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The Question it Answers</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1C3A5E"/>
                    </a:solidFill>
                  </a:tcPr>
                </a:tc>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Example</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1C3A5E"/>
                    </a:solidFill>
                  </a:tcPr>
                </a:tc>
                <a:extLst>
                  <a:ext uri="{0D108BD9-81ED-4DB2-BD59-A6C34878D82A}">
                    <a16:rowId xmlns:a16="http://schemas.microsoft.com/office/drawing/2014/main" val="10000"/>
                  </a:ext>
                </a:extLst>
              </a:tr>
              <a:tr h="548640">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1 (broadest)</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Epistemology</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What is my belief about the nature of knowledge?</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Constructionism</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1"/>
                  </a:ext>
                </a:extLst>
              </a:tr>
              <a:tr h="548640">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2</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Theoretical Perspective</a:t>
                      </a:r>
                      <a:endParaRPr lang="en-US" sz="1100" dirty="0">
                        <a:latin typeface="Calibri" charset="0"/>
                        <a:ea typeface="Calibri" charset="0"/>
                        <a:cs typeface="Calibri" charset="0"/>
                      </a:endParaRPr>
                    </a:p>
                    <a:p>
                      <a:pPr marL="0" indent="0">
                        <a:buNone/>
                      </a:pPr>
                      <a:r>
                        <a:rPr lang="en-US" sz="1100" dirty="0">
                          <a:solidFill>
                            <a:srgbClr val="222222"/>
                          </a:solidFill>
                          <a:latin typeface="Calibri" pitchFamily="34" charset="0"/>
                          <a:ea typeface="Calibri" pitchFamily="34" charset="-122"/>
                          <a:cs typeface="Calibri" pitchFamily="34" charset="-120"/>
                        </a:rPr>
                        <a:t>(often called the Paradigm)</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What philosophical stance informs my approach?</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Interpretivism</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2"/>
                  </a:ext>
                </a:extLst>
              </a:tr>
              <a:tr h="548640">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3</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Methodology</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What strategy or design will I use?</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Case Study / Narrative Inquiry</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3"/>
                  </a:ext>
                </a:extLst>
              </a:tr>
              <a:tr h="548640">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4 (most specific)</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Methods</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What tools will I use to collect data?</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Semi-structured interviews, observation</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21792"/>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Important Distinction: Theoretical Framework vs Theoretical Perspective</a:t>
            </a:r>
            <a:endParaRPr lang="en-US" sz="2000" dirty="0"/>
          </a:p>
        </p:txBody>
      </p:sp>
      <p:sp>
        <p:nvSpPr>
          <p:cNvPr id="4" name="Text 2"/>
          <p:cNvSpPr/>
          <p:nvPr/>
        </p:nvSpPr>
        <p:spPr>
          <a:xfrm>
            <a:off x="274320" y="868680"/>
            <a:ext cx="8595360" cy="457200"/>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These terms are sometimes confused. Be careful to use them correctly in your work.</a:t>
            </a:r>
            <a:endParaRPr lang="en-US" sz="1300" dirty="0"/>
          </a:p>
        </p:txBody>
      </p:sp>
      <p:sp>
        <p:nvSpPr>
          <p:cNvPr id="5" name="Shape 3"/>
          <p:cNvSpPr/>
          <p:nvPr/>
        </p:nvSpPr>
        <p:spPr>
          <a:xfrm>
            <a:off x="274320" y="1389888"/>
            <a:ext cx="8595360" cy="1691640"/>
          </a:xfrm>
          <a:prstGeom prst="rect">
            <a:avLst/>
          </a:prstGeom>
          <a:solidFill>
            <a:srgbClr val="FFFFFF"/>
          </a:solidFill>
          <a:ln w="12700">
            <a:solidFill>
              <a:srgbClr val="1C3A5E"/>
            </a:solidFill>
            <a:prstDash val="solid"/>
          </a:ln>
        </p:spPr>
        <p:txBody>
          <a:bodyPr/>
          <a:lstStyle/>
          <a:p>
            <a:endParaRPr lang="en-GB"/>
          </a:p>
        </p:txBody>
      </p:sp>
      <p:sp>
        <p:nvSpPr>
          <p:cNvPr id="6" name="Text 4"/>
          <p:cNvSpPr/>
          <p:nvPr/>
        </p:nvSpPr>
        <p:spPr>
          <a:xfrm>
            <a:off x="457200" y="1463040"/>
            <a:ext cx="8138160" cy="365760"/>
          </a:xfrm>
          <a:prstGeom prst="rect">
            <a:avLst/>
          </a:prstGeom>
          <a:noFill/>
          <a:ln/>
        </p:spPr>
        <p:txBody>
          <a:bodyPr wrap="square" rtlCol="0" anchor="ctr"/>
          <a:lstStyle/>
          <a:p>
            <a:pPr marL="0" indent="0">
              <a:buNone/>
            </a:pPr>
            <a:r>
              <a:rPr lang="en-US" sz="1400" b="1" dirty="0">
                <a:solidFill>
                  <a:srgbClr val="1C3A5E"/>
                </a:solidFill>
                <a:latin typeface="Calibri" pitchFamily="34" charset="0"/>
                <a:ea typeface="Calibri" pitchFamily="34" charset="-122"/>
                <a:cs typeface="Calibri" pitchFamily="34" charset="-120"/>
              </a:rPr>
              <a:t>Theoretical Framework (Rocco and Plakhotnik, 2009)</a:t>
            </a:r>
            <a:endParaRPr lang="en-US" sz="1400" dirty="0"/>
          </a:p>
        </p:txBody>
      </p:sp>
      <p:sp>
        <p:nvSpPr>
          <p:cNvPr id="7" name="Text 5"/>
          <p:cNvSpPr/>
          <p:nvPr/>
        </p:nvSpPr>
        <p:spPr>
          <a:xfrm>
            <a:off x="457200" y="1828800"/>
            <a:ext cx="8138160" cy="1188720"/>
          </a:xfrm>
          <a:prstGeom prst="rect">
            <a:avLst/>
          </a:prstGeom>
          <a:noFill/>
          <a:ln/>
        </p:spPr>
        <p:txBody>
          <a:bodyPr wrap="square" rtlCol="0" anchor="ctr"/>
          <a:lstStyle/>
          <a:p>
            <a:pPr marL="0" indent="0">
              <a:buNone/>
            </a:pPr>
            <a:r>
              <a:rPr lang="en-US" sz="1200" dirty="0">
                <a:solidFill>
                  <a:srgbClr val="222222"/>
                </a:solidFill>
                <a:latin typeface="Calibri" pitchFamily="34" charset="0"/>
                <a:ea typeface="Calibri" pitchFamily="34" charset="-122"/>
                <a:cs typeface="Calibri" pitchFamily="34" charset="-120"/>
              </a:rPr>
              <a:t>The THEORY (or theories) used in the research itself — the lens through which you interpret and analyse your data. For example, Social Identity Theory, Institutional Theory, or Transformational Leadership Theory. This sits within Chapter 2 of your thesis, usually in its own section. Rocco and Plakhotnik (2009, p. 120) define this as 'an integrated set of propositions and constructs that guide the investigation'.</a:t>
            </a:r>
            <a:endParaRPr lang="en-US" sz="1200" dirty="0"/>
          </a:p>
        </p:txBody>
      </p:sp>
      <p:sp>
        <p:nvSpPr>
          <p:cNvPr id="8" name="Shape 6"/>
          <p:cNvSpPr/>
          <p:nvPr/>
        </p:nvSpPr>
        <p:spPr>
          <a:xfrm>
            <a:off x="274320" y="3182112"/>
            <a:ext cx="8595360" cy="1554480"/>
          </a:xfrm>
          <a:prstGeom prst="rect">
            <a:avLst/>
          </a:prstGeom>
          <a:solidFill>
            <a:srgbClr val="FFFFFF"/>
          </a:solidFill>
          <a:ln w="12700">
            <a:solidFill>
              <a:srgbClr val="C9A84C"/>
            </a:solidFill>
            <a:prstDash val="solid"/>
          </a:ln>
        </p:spPr>
        <p:txBody>
          <a:bodyPr/>
          <a:lstStyle/>
          <a:p>
            <a:endParaRPr lang="en-GB"/>
          </a:p>
        </p:txBody>
      </p:sp>
      <p:sp>
        <p:nvSpPr>
          <p:cNvPr id="9" name="Text 7"/>
          <p:cNvSpPr/>
          <p:nvPr/>
        </p:nvSpPr>
        <p:spPr>
          <a:xfrm>
            <a:off x="457200" y="3255264"/>
            <a:ext cx="8138160" cy="365760"/>
          </a:xfrm>
          <a:prstGeom prst="rect">
            <a:avLst/>
          </a:prstGeom>
          <a:noFill/>
          <a:ln/>
        </p:spPr>
        <p:txBody>
          <a:bodyPr wrap="square" rtlCol="0" anchor="ctr"/>
          <a:lstStyle/>
          <a:p>
            <a:pPr marL="0" indent="0">
              <a:buNone/>
            </a:pPr>
            <a:r>
              <a:rPr lang="en-US" sz="1400" b="1" dirty="0">
                <a:solidFill>
                  <a:srgbClr val="1C3A5E"/>
                </a:solidFill>
                <a:latin typeface="Calibri" pitchFamily="34" charset="0"/>
                <a:ea typeface="Calibri" pitchFamily="34" charset="-122"/>
                <a:cs typeface="Calibri" pitchFamily="34" charset="-120"/>
              </a:rPr>
              <a:t>Theoretical Perspective (Crotty, 1998) — also called the Paradigm</a:t>
            </a:r>
            <a:endParaRPr lang="en-US" sz="1400" dirty="0"/>
          </a:p>
        </p:txBody>
      </p:sp>
      <p:sp>
        <p:nvSpPr>
          <p:cNvPr id="10" name="Text 8"/>
          <p:cNvSpPr/>
          <p:nvPr/>
        </p:nvSpPr>
        <p:spPr>
          <a:xfrm>
            <a:off x="457200" y="3621024"/>
            <a:ext cx="8138160" cy="1051560"/>
          </a:xfrm>
          <a:prstGeom prst="rect">
            <a:avLst/>
          </a:prstGeom>
          <a:noFill/>
          <a:ln/>
        </p:spPr>
        <p:txBody>
          <a:bodyPr wrap="square" rtlCol="0" anchor="ctr"/>
          <a:lstStyle/>
          <a:p>
            <a:pPr marL="0" indent="0">
              <a:buNone/>
            </a:pPr>
            <a:r>
              <a:rPr lang="en-US" sz="1200" dirty="0">
                <a:solidFill>
                  <a:srgbClr val="222222"/>
                </a:solidFill>
                <a:latin typeface="Calibri" pitchFamily="34" charset="0"/>
                <a:ea typeface="Calibri" pitchFamily="34" charset="-122"/>
                <a:cs typeface="Calibri" pitchFamily="34" charset="-120"/>
              </a:rPr>
              <a:t>The broader philosophical stance that informs your approach — interpretivism, social constructionism, positivism, etc. This is NOT the same as the theory you use to interpret your data. It is the worldview 'behind' your methodology. Crotty (1998, p. 3) describes this as 'the philosophical stance informing the methodology'.</a:t>
            </a:r>
            <a:endParaRPr lang="en-US" sz="1200" dirty="0"/>
          </a:p>
        </p:txBody>
      </p:sp>
      <p:sp>
        <p:nvSpPr>
          <p:cNvPr id="11" name="Text 9"/>
          <p:cNvSpPr/>
          <p:nvPr/>
        </p:nvSpPr>
        <p:spPr>
          <a:xfrm>
            <a:off x="274320" y="4800600"/>
            <a:ext cx="8595360" cy="274320"/>
          </a:xfrm>
          <a:prstGeom prst="rect">
            <a:avLst/>
          </a:prstGeom>
          <a:noFill/>
          <a:ln/>
        </p:spPr>
        <p:txBody>
          <a:bodyPr wrap="square" rtlCol="0" anchor="ctr"/>
          <a:lstStyle/>
          <a:p>
            <a:pPr marL="0" indent="0">
              <a:buNone/>
            </a:pPr>
            <a:r>
              <a:rPr lang="en-US" sz="900" i="1" dirty="0">
                <a:solidFill>
                  <a:srgbClr val="555555"/>
                </a:solidFill>
                <a:latin typeface="Calibri" pitchFamily="34" charset="0"/>
                <a:ea typeface="Calibri" pitchFamily="34" charset="-122"/>
                <a:cs typeface="Calibri" pitchFamily="34" charset="-120"/>
              </a:rPr>
              <a:t>Rocco, T.S. and Plakhotnik, M.S. (2009) Human Resource Development Review, 8(1), pp. 120–130. Crotty (1998) p. 3.</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C9A84C"/>
          </a:solidFill>
          <a:ln w="12700">
            <a:solidFill>
              <a:srgbClr val="C9A84C"/>
            </a:solidFill>
            <a:prstDash val="solid"/>
          </a:ln>
        </p:spPr>
        <p:txBody>
          <a:bodyPr/>
          <a:lstStyle/>
          <a:p>
            <a:endParaRPr lang="en-GB"/>
          </a:p>
        </p:txBody>
      </p:sp>
      <p:sp>
        <p:nvSpPr>
          <p:cNvPr id="3" name="Text 1"/>
          <p:cNvSpPr/>
          <p:nvPr/>
        </p:nvSpPr>
        <p:spPr>
          <a:xfrm>
            <a:off x="274320" y="91440"/>
            <a:ext cx="8595360" cy="594360"/>
          </a:xfrm>
          <a:prstGeom prst="rect">
            <a:avLst/>
          </a:prstGeom>
          <a:noFill/>
          <a:ln/>
        </p:spPr>
        <p:txBody>
          <a:bodyPr wrap="square" rtlCol="0" anchor="ctr"/>
          <a:lstStyle/>
          <a:p>
            <a:pPr marL="0" indent="0">
              <a:buNone/>
            </a:pPr>
            <a:r>
              <a:rPr lang="en-US" sz="1800" b="1" dirty="0">
                <a:solidFill>
                  <a:srgbClr val="FFFFFF"/>
                </a:solidFill>
                <a:latin typeface="Calibri" pitchFamily="34" charset="0"/>
                <a:ea typeface="Calibri" pitchFamily="34" charset="-122"/>
                <a:cs typeface="Calibri" pitchFamily="34" charset="-120"/>
              </a:rPr>
              <a:t>IN-CLASS ACTIVITY 1</a:t>
            </a:r>
            <a:endParaRPr lang="en-US" sz="1800" dirty="0"/>
          </a:p>
        </p:txBody>
      </p:sp>
      <p:sp>
        <p:nvSpPr>
          <p:cNvPr id="4" name="Text 2"/>
          <p:cNvSpPr/>
          <p:nvPr/>
        </p:nvSpPr>
        <p:spPr>
          <a:xfrm>
            <a:off x="274320" y="914400"/>
            <a:ext cx="8595360" cy="640080"/>
          </a:xfrm>
          <a:prstGeom prst="rect">
            <a:avLst/>
          </a:prstGeom>
          <a:noFill/>
          <a:ln/>
        </p:spPr>
        <p:txBody>
          <a:bodyPr wrap="square" rtlCol="0" anchor="ctr"/>
          <a:lstStyle/>
          <a:p>
            <a:pPr marL="0" indent="0">
              <a:buNone/>
            </a:pPr>
            <a:r>
              <a:rPr lang="en-US" sz="1800" b="1" dirty="0">
                <a:solidFill>
                  <a:srgbClr val="1C3A5E"/>
                </a:solidFill>
                <a:latin typeface="Calibri" pitchFamily="34" charset="0"/>
                <a:ea typeface="Calibri" pitchFamily="34" charset="-122"/>
                <a:cs typeface="Calibri" pitchFamily="34" charset="-120"/>
              </a:rPr>
              <a:t>What Kind of Researcher Are You?  </a:t>
            </a:r>
            <a:endParaRPr lang="en-US" sz="1800" dirty="0"/>
          </a:p>
        </p:txBody>
      </p:sp>
      <p:sp>
        <p:nvSpPr>
          <p:cNvPr id="5" name="Shape 3"/>
          <p:cNvSpPr/>
          <p:nvPr/>
        </p:nvSpPr>
        <p:spPr>
          <a:xfrm>
            <a:off x="274320" y="1508760"/>
            <a:ext cx="8595360" cy="36576"/>
          </a:xfrm>
          <a:prstGeom prst="rect">
            <a:avLst/>
          </a:prstGeom>
          <a:solidFill>
            <a:srgbClr val="1C3A5E"/>
          </a:solidFill>
          <a:ln w="12700">
            <a:solidFill>
              <a:srgbClr val="1C3A5E"/>
            </a:solidFill>
            <a:prstDash val="solid"/>
          </a:ln>
        </p:spPr>
        <p:txBody>
          <a:bodyPr/>
          <a:lstStyle/>
          <a:p>
            <a:endParaRPr lang="en-GB"/>
          </a:p>
        </p:txBody>
      </p:sp>
      <p:sp>
        <p:nvSpPr>
          <p:cNvPr id="6" name="Text 4"/>
          <p:cNvSpPr/>
          <p:nvPr/>
        </p:nvSpPr>
        <p:spPr>
          <a:xfrm>
            <a:off x="274320" y="1627632"/>
            <a:ext cx="8595360" cy="411480"/>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Think about your own research topic and answer the questions.</a:t>
            </a:r>
            <a:endParaRPr lang="en-US" sz="1300" dirty="0"/>
          </a:p>
        </p:txBody>
      </p:sp>
      <p:sp>
        <p:nvSpPr>
          <p:cNvPr id="7" name="Text 5"/>
          <p:cNvSpPr/>
          <p:nvPr/>
        </p:nvSpPr>
        <p:spPr>
          <a:xfrm>
            <a:off x="274320" y="2084832"/>
            <a:ext cx="8595360" cy="2651760"/>
          </a:xfrm>
          <a:prstGeom prst="rect">
            <a:avLst/>
          </a:prstGeom>
          <a:noFill/>
          <a:ln/>
        </p:spPr>
        <p:txBody>
          <a:bodyPr wrap="square" rtlCol="0" anchor="ctr"/>
          <a:lstStyle/>
          <a:p>
            <a:pPr marL="0" indent="0">
              <a:buNone/>
            </a:pPr>
            <a:r>
              <a:rPr lang="en-US" sz="1600" b="1" dirty="0">
                <a:solidFill>
                  <a:srgbClr val="000000"/>
                </a:solidFill>
                <a:latin typeface="Calibri" pitchFamily="34" charset="0"/>
                <a:ea typeface="Calibri" pitchFamily="34" charset="-122"/>
                <a:cs typeface="Calibri" pitchFamily="34" charset="-120"/>
              </a:rPr>
              <a:t>Question 1: </a:t>
            </a:r>
            <a:r>
              <a:rPr lang="en-US" sz="1600" dirty="0">
                <a:solidFill>
                  <a:srgbClr val="000000"/>
                </a:solidFill>
                <a:latin typeface="Calibri" pitchFamily="34" charset="0"/>
                <a:ea typeface="Calibri" pitchFamily="34" charset="-122"/>
                <a:cs typeface="Calibri" pitchFamily="34" charset="-120"/>
              </a:rPr>
              <a:t>When you think about your research area, do you believe there is one 'truth' to be discovered, or do you believe that different people experience different realities? Explain your answer.
</a:t>
            </a:r>
            <a:r>
              <a:rPr lang="en-US" sz="1600" b="1" dirty="0">
                <a:solidFill>
                  <a:srgbClr val="000000"/>
                </a:solidFill>
                <a:latin typeface="Calibri" pitchFamily="34" charset="0"/>
                <a:ea typeface="Calibri" pitchFamily="34" charset="-122"/>
                <a:cs typeface="Calibri" pitchFamily="34" charset="-120"/>
              </a:rPr>
              <a:t>Question 2: </a:t>
            </a:r>
            <a:r>
              <a:rPr lang="en-US" sz="1600" dirty="0">
                <a:solidFill>
                  <a:srgbClr val="000000"/>
                </a:solidFill>
                <a:latin typeface="Calibri" pitchFamily="34" charset="0"/>
                <a:ea typeface="Calibri" pitchFamily="34" charset="-122"/>
                <a:cs typeface="Calibri" pitchFamily="34" charset="-120"/>
              </a:rPr>
              <a:t>Are you more like Alien A (measure it, count it, stay objective) or more like Alien B (listen, understand, accept that your own values are part of the process)? Why?
</a:t>
            </a:r>
            <a:r>
              <a:rPr lang="en-US" sz="1600" b="1" dirty="0">
                <a:solidFill>
                  <a:srgbClr val="000000"/>
                </a:solidFill>
                <a:latin typeface="Calibri" pitchFamily="34" charset="0"/>
                <a:ea typeface="Calibri" pitchFamily="34" charset="-122"/>
                <a:cs typeface="Calibri" pitchFamily="34" charset="-120"/>
              </a:rPr>
              <a:t>Question 3: </a:t>
            </a:r>
            <a:r>
              <a:rPr lang="en-US" sz="1600" dirty="0">
                <a:solidFill>
                  <a:srgbClr val="000000"/>
                </a:solidFill>
                <a:latin typeface="Calibri" pitchFamily="34" charset="0"/>
                <a:ea typeface="Calibri" pitchFamily="34" charset="-122"/>
                <a:cs typeface="Calibri" pitchFamily="34" charset="-120"/>
              </a:rPr>
              <a:t>What is the role of your own professional experience and values in your planned research? Should they be excluded, acknowledged, or embraced?
</a:t>
            </a:r>
            <a:r>
              <a:rPr lang="en-US" sz="1600" b="1" dirty="0">
                <a:solidFill>
                  <a:srgbClr val="000000"/>
                </a:solidFill>
                <a:latin typeface="Calibri" pitchFamily="34" charset="0"/>
                <a:ea typeface="Calibri" pitchFamily="34" charset="-122"/>
                <a:cs typeface="Calibri" pitchFamily="34" charset="-120"/>
              </a:rPr>
              <a:t>Question 4: </a:t>
            </a:r>
            <a:r>
              <a:rPr lang="en-US" sz="1600" dirty="0">
                <a:solidFill>
                  <a:srgbClr val="000000"/>
                </a:solidFill>
                <a:latin typeface="Calibri" pitchFamily="34" charset="0"/>
                <a:ea typeface="Calibri" pitchFamily="34" charset="-122"/>
                <a:cs typeface="Calibri" pitchFamily="34" charset="-120"/>
              </a:rPr>
              <a:t>What term did Crotty use for what others call a paradigm? Why might this distinction matter?</a:t>
            </a:r>
            <a:endParaRPr lang="en-US" sz="1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3">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Session Overview — Week 2 </a:t>
            </a:r>
            <a:endParaRPr lang="en-US" sz="1900" dirty="0"/>
          </a:p>
        </p:txBody>
      </p:sp>
      <p:graphicFrame>
        <p:nvGraphicFramePr>
          <p:cNvPr id="4" name="Table 0"/>
          <p:cNvGraphicFramePr>
            <a:graphicFrameLocks noGrp="1"/>
          </p:cNvGraphicFramePr>
          <p:nvPr>
            <p:extLst>
              <p:ext uri="{D42A27DB-BD31-4B8C-83A1-F6EECF244321}">
                <p14:modId xmlns:p14="http://schemas.microsoft.com/office/powerpoint/2010/main" val="4263905967"/>
              </p:ext>
            </p:extLst>
          </p:nvPr>
        </p:nvGraphicFramePr>
        <p:xfrm>
          <a:off x="274319" y="841248"/>
          <a:ext cx="8317021" cy="4206240"/>
        </p:xfrm>
        <a:graphic>
          <a:graphicData uri="http://schemas.openxmlformats.org/drawingml/2006/table">
            <a:tbl>
              <a:tblPr/>
              <a:tblGrid>
                <a:gridCol w="8317021">
                  <a:extLst>
                    <a:ext uri="{9D8B030D-6E8A-4147-A177-3AD203B41FA5}">
                      <a16:colId xmlns:a16="http://schemas.microsoft.com/office/drawing/2014/main" val="20001"/>
                    </a:ext>
                  </a:extLst>
                </a:gridCol>
              </a:tblGrid>
              <a:tr h="350520">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Content</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1C3A5E"/>
                    </a:solidFill>
                  </a:tcPr>
                </a:tc>
                <a:extLst>
                  <a:ext uri="{0D108BD9-81ED-4DB2-BD59-A6C34878D82A}">
                    <a16:rowId xmlns:a16="http://schemas.microsoft.com/office/drawing/2014/main" val="10000"/>
                  </a:ext>
                </a:extLst>
              </a:tr>
              <a:tr h="350520">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Why the research topic matters. Kuhn briefly revisited. What a research problem looks like — reading published examples for the gap.</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1"/>
                  </a:ext>
                </a:extLst>
              </a:tr>
              <a:tr h="350520">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Messy overviews — work out the topic, problem, and gap from unstructured researcher writing.</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2"/>
                  </a:ext>
                </a:extLst>
              </a:tr>
              <a:tr h="350520">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Published abstracts — identify what is known, methodologies, the gap, formulate a research question.</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3"/>
                  </a:ext>
                </a:extLst>
              </a:tr>
              <a:tr h="350520">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Your own topic area — first exploration and reflection.</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4"/>
                  </a:ext>
                </a:extLst>
              </a:tr>
              <a:tr h="350520">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Criteria for a strong research topic: Relevant, Manageable, Clear, Interesting. Research scope. Scoping down.</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5"/>
                  </a:ext>
                </a:extLst>
              </a:tr>
              <a:tr h="350520">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Evaluating and scoping your own topic.</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6"/>
                  </a:ext>
                </a:extLst>
              </a:tr>
              <a:tr h="350520">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The research hierarchy: topic, aim, question, sub-questions, objectives. Worked examples. Clarity.</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7"/>
                  </a:ext>
                </a:extLst>
              </a:tr>
              <a:tr h="350520">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Drafting your aim, main research question, and sub-questions.</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8"/>
                  </a:ext>
                </a:extLst>
              </a:tr>
              <a:tr h="350520">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Research problem, rationale, justification, contribution, ethics.</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9"/>
                  </a:ext>
                </a:extLst>
              </a:tr>
              <a:tr h="350520">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Drafting your research problem statement.</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10"/>
                  </a:ext>
                </a:extLst>
              </a:tr>
              <a:tr h="350520">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Full research outline — first draft across all seven elements.</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11"/>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4">
    <p:bg>
      <p:bgPr>
        <a:solidFill>
          <a:srgbClr val="1C3A5E"/>
        </a:solidFill>
        <a:effectLst/>
      </p:bgPr>
    </p:bg>
    <p:spTree>
      <p:nvGrpSpPr>
        <p:cNvPr id="1" name=""/>
        <p:cNvGrpSpPr/>
        <p:nvPr/>
      </p:nvGrpSpPr>
      <p:grpSpPr>
        <a:xfrm>
          <a:off x="0" y="0"/>
          <a:ext cx="0" cy="0"/>
          <a:chOff x="0" y="0"/>
          <a:chExt cx="0" cy="0"/>
        </a:xfrm>
      </p:grpSpPr>
      <p:sp>
        <p:nvSpPr>
          <p:cNvPr id="2" name="Shape 0"/>
          <p:cNvSpPr/>
          <p:nvPr/>
        </p:nvSpPr>
        <p:spPr>
          <a:xfrm>
            <a:off x="0" y="0"/>
            <a:ext cx="228600" cy="5143500"/>
          </a:xfrm>
          <a:prstGeom prst="rect">
            <a:avLst/>
          </a:prstGeom>
          <a:solidFill>
            <a:srgbClr val="C9A84C"/>
          </a:solidFill>
          <a:ln w="12700">
            <a:solidFill>
              <a:srgbClr val="C9A84C"/>
            </a:solidFill>
            <a:prstDash val="solid"/>
          </a:ln>
        </p:spPr>
        <p:txBody>
          <a:bodyPr/>
          <a:lstStyle/>
          <a:p>
            <a:endParaRPr lang="en-GB"/>
          </a:p>
        </p:txBody>
      </p:sp>
      <p:sp>
        <p:nvSpPr>
          <p:cNvPr id="3" name="Text 1"/>
          <p:cNvSpPr/>
          <p:nvPr/>
        </p:nvSpPr>
        <p:spPr>
          <a:xfrm>
            <a:off x="502920" y="1188720"/>
            <a:ext cx="8321040" cy="1737360"/>
          </a:xfrm>
          <a:prstGeom prst="rect">
            <a:avLst/>
          </a:prstGeom>
          <a:noFill/>
          <a:ln/>
        </p:spPr>
        <p:txBody>
          <a:bodyPr wrap="square"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Why the Research Topic Matters —</a:t>
            </a:r>
            <a:endParaRPr lang="en-US" sz="2800" dirty="0"/>
          </a:p>
          <a:p>
            <a:pPr marL="0" indent="0">
              <a:buNone/>
            </a:pPr>
            <a:r>
              <a:rPr lang="en-US" sz="2800" b="1" dirty="0">
                <a:solidFill>
                  <a:srgbClr val="FFFFFF"/>
                </a:solidFill>
                <a:latin typeface="Calibri" pitchFamily="34" charset="0"/>
                <a:ea typeface="Calibri" pitchFamily="34" charset="-122"/>
                <a:cs typeface="Calibri" pitchFamily="34" charset="-120"/>
              </a:rPr>
              <a:t>and Reading for the Gap</a:t>
            </a:r>
            <a:endParaRPr lang="en-US" sz="2800" dirty="0"/>
          </a:p>
        </p:txBody>
      </p:sp>
      <p:sp>
        <p:nvSpPr>
          <p:cNvPr id="4" name="Text 2"/>
          <p:cNvSpPr/>
          <p:nvPr/>
        </p:nvSpPr>
        <p:spPr>
          <a:xfrm>
            <a:off x="502920" y="3017520"/>
            <a:ext cx="8321040" cy="594360"/>
          </a:xfrm>
          <a:prstGeom prst="rect">
            <a:avLst/>
          </a:prstGeom>
          <a:noFill/>
          <a:ln/>
        </p:spPr>
        <p:txBody>
          <a:bodyPr wrap="square" rtlCol="0" anchor="ctr"/>
          <a:lstStyle/>
          <a:p>
            <a:pPr marL="0" indent="0">
              <a:buNone/>
            </a:pPr>
            <a:r>
              <a:rPr lang="en-US" sz="1500" dirty="0">
                <a:solidFill>
                  <a:srgbClr val="CADCFC"/>
                </a:solidFill>
                <a:latin typeface="Calibri" pitchFamily="34" charset="0"/>
                <a:ea typeface="Calibri" pitchFamily="34" charset="-122"/>
                <a:cs typeface="Calibri" pitchFamily="34" charset="-120"/>
              </a:rPr>
              <a:t>Kuhn briefly revisited · What a research problem looks like · Real examples</a:t>
            </a:r>
            <a:endParaRPr lang="en-US" sz="15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C830674-996C-42FB-92EB-BEFDC7271A26}"/>
              </a:ext>
            </a:extLst>
          </p:cNvPr>
          <p:cNvPicPr>
            <a:picLocks noChangeAspect="1"/>
          </p:cNvPicPr>
          <p:nvPr/>
        </p:nvPicPr>
        <p:blipFill rotWithShape="1">
          <a:blip r:embed="rId2"/>
          <a:srcRect l="29230" r="20770"/>
          <a:stretch/>
        </p:blipFill>
        <p:spPr>
          <a:xfrm>
            <a:off x="15" y="7"/>
            <a:ext cx="4571986" cy="5143493"/>
          </a:xfrm>
          <a:prstGeom prst="rect">
            <a:avLst/>
          </a:prstGeom>
        </p:spPr>
      </p:pic>
      <p:pic>
        <p:nvPicPr>
          <p:cNvPr id="2" name="Picture 1">
            <a:extLst>
              <a:ext uri="{FF2B5EF4-FFF2-40B4-BE49-F238E27FC236}">
                <a16:creationId xmlns:a16="http://schemas.microsoft.com/office/drawing/2014/main" id="{9CF8EA43-3EF5-D8C5-B719-0D3F4F61A499}"/>
              </a:ext>
            </a:extLst>
          </p:cNvPr>
          <p:cNvPicPr>
            <a:picLocks noChangeAspect="1"/>
          </p:cNvPicPr>
          <p:nvPr/>
        </p:nvPicPr>
        <p:blipFill rotWithShape="1">
          <a:blip r:embed="rId3"/>
          <a:srcRect l="23195" r="19945"/>
          <a:stretch/>
        </p:blipFill>
        <p:spPr>
          <a:xfrm>
            <a:off x="4571999" y="7"/>
            <a:ext cx="4572001" cy="5146169"/>
          </a:xfrm>
          <a:prstGeom prst="rect">
            <a:avLst/>
          </a:prstGeom>
        </p:spPr>
      </p:pic>
    </p:spTree>
    <p:extLst>
      <p:ext uri="{BB962C8B-B14F-4D97-AF65-F5344CB8AC3E}">
        <p14:creationId xmlns:p14="http://schemas.microsoft.com/office/powerpoint/2010/main" val="19702050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5">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Last Week: What Was Introduced and Why It Matters Now</a:t>
            </a:r>
            <a:endParaRPr lang="en-US" sz="1900" dirty="0"/>
          </a:p>
        </p:txBody>
      </p:sp>
      <p:sp>
        <p:nvSpPr>
          <p:cNvPr id="4" name="Text 2"/>
          <p:cNvSpPr/>
          <p:nvPr/>
        </p:nvSpPr>
        <p:spPr>
          <a:xfrm>
            <a:off x="274320" y="841248"/>
            <a:ext cx="8595360" cy="841248"/>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Last week you were introduced to the idea that research is not neutral. Kuhn (1962) showed us that all researchers work within a paradigm — a shared worldview of beliefs about what is real, how we can know it, and what counts as valid research. But here is the key point for today:</a:t>
            </a:r>
            <a:endParaRPr lang="en-US" sz="1300" dirty="0"/>
          </a:p>
        </p:txBody>
      </p:sp>
      <p:sp>
        <p:nvSpPr>
          <p:cNvPr id="5" name="Shape 3"/>
          <p:cNvSpPr/>
          <p:nvPr/>
        </p:nvSpPr>
        <p:spPr>
          <a:xfrm>
            <a:off x="274320" y="1755648"/>
            <a:ext cx="8595360" cy="914400"/>
          </a:xfrm>
          <a:prstGeom prst="rect">
            <a:avLst/>
          </a:prstGeom>
          <a:solidFill>
            <a:srgbClr val="EEF2FF"/>
          </a:solidFill>
          <a:ln w="12700">
            <a:solidFill>
              <a:srgbClr val="1C3A5E"/>
            </a:solidFill>
            <a:prstDash val="solid"/>
          </a:ln>
        </p:spPr>
        <p:txBody>
          <a:bodyPr/>
          <a:lstStyle/>
          <a:p>
            <a:endParaRPr lang="en-GB"/>
          </a:p>
        </p:txBody>
      </p:sp>
      <p:sp>
        <p:nvSpPr>
          <p:cNvPr id="6" name="Text 4"/>
          <p:cNvSpPr/>
          <p:nvPr/>
        </p:nvSpPr>
        <p:spPr>
          <a:xfrm>
            <a:off x="411480" y="1810512"/>
            <a:ext cx="8321040" cy="804672"/>
          </a:xfrm>
          <a:prstGeom prst="rect">
            <a:avLst/>
          </a:prstGeom>
          <a:noFill/>
          <a:ln/>
        </p:spPr>
        <p:txBody>
          <a:bodyPr wrap="square" rtlCol="0" anchor="ctr"/>
          <a:lstStyle/>
          <a:p>
            <a:pPr marL="0" indent="0">
              <a:buNone/>
            </a:pPr>
            <a:r>
              <a:rPr lang="en-US" sz="1400" b="1" dirty="0">
                <a:solidFill>
                  <a:srgbClr val="1C3A5E"/>
                </a:solidFill>
                <a:latin typeface="Calibri" pitchFamily="34" charset="0"/>
                <a:ea typeface="Calibri" pitchFamily="34" charset="-122"/>
                <a:cs typeface="Calibri" pitchFamily="34" charset="-120"/>
              </a:rPr>
              <a:t>You cannot locate yourself within a paradigm, write a research philosophy, choose a methodology, or design your research — until you know what you are actually trying to find out. Everything begins with the research topic.</a:t>
            </a:r>
            <a:endParaRPr lang="en-US" sz="1400" dirty="0"/>
          </a:p>
        </p:txBody>
      </p:sp>
      <p:sp>
        <p:nvSpPr>
          <p:cNvPr id="7" name="Text 5"/>
          <p:cNvSpPr/>
          <p:nvPr/>
        </p:nvSpPr>
        <p:spPr>
          <a:xfrm>
            <a:off x="274320" y="2761488"/>
            <a:ext cx="8595360" cy="1024128"/>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This week, therefore, we focus entirely on the research topic. The paradigms, Crotty's framework, and the seven philosophical positions will be explored next week — once you have something to anchor them to. Today is about helping you identify, develop, and begin to articulate your research topic with sufficient clarity for doctoral-level work.</a:t>
            </a:r>
            <a:endParaRPr lang="en-US" sz="1300" dirty="0"/>
          </a:p>
        </p:txBody>
      </p:sp>
      <p:sp>
        <p:nvSpPr>
          <p:cNvPr id="8" name="Text 6"/>
          <p:cNvSpPr/>
          <p:nvPr/>
        </p:nvSpPr>
        <p:spPr>
          <a:xfrm>
            <a:off x="274320" y="3858768"/>
            <a:ext cx="8595360" cy="320040"/>
          </a:xfrm>
          <a:prstGeom prst="rect">
            <a:avLst/>
          </a:prstGeom>
          <a:noFill/>
          <a:ln/>
        </p:spPr>
        <p:txBody>
          <a:bodyPr wrap="square" rtlCol="0" anchor="ctr"/>
          <a:lstStyle/>
          <a:p>
            <a:pPr marL="342900" indent="-342900">
              <a:buSzPct val="100000"/>
              <a:buChar char="•"/>
            </a:pPr>
            <a:r>
              <a:rPr lang="en-US" sz="900" dirty="0">
                <a:solidFill>
                  <a:srgbClr val="666666"/>
                </a:solidFill>
                <a:latin typeface="Calibri" pitchFamily="34" charset="0"/>
                <a:ea typeface="Calibri" pitchFamily="34" charset="-122"/>
                <a:cs typeface="Calibri" pitchFamily="34" charset="-120"/>
              </a:rPr>
              <a:t>Kuhn, T.S. (1962) The Structure of Scientific Revolutions. Chicago: University of Chicago Press.</a:t>
            </a:r>
            <a:endParaRPr lang="en-US" sz="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6">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What Your Research Topic Must Do</a:t>
            </a:r>
            <a:endParaRPr lang="en-US" sz="1900" dirty="0"/>
          </a:p>
        </p:txBody>
      </p:sp>
      <p:sp>
        <p:nvSpPr>
          <p:cNvPr id="4" name="Text 2"/>
          <p:cNvSpPr/>
          <p:nvPr/>
        </p:nvSpPr>
        <p:spPr>
          <a:xfrm>
            <a:off x="274320" y="841248"/>
            <a:ext cx="8595360" cy="566928"/>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A DBA research topic is not just a subject area you find interesting. It must work hard across several dimensions simultaneously.</a:t>
            </a:r>
            <a:endParaRPr lang="en-US" sz="1300" dirty="0"/>
          </a:p>
        </p:txBody>
      </p:sp>
      <p:graphicFrame>
        <p:nvGraphicFramePr>
          <p:cNvPr id="7" name="Table 0"/>
          <p:cNvGraphicFramePr>
            <a:graphicFrameLocks noGrp="1"/>
          </p:cNvGraphicFramePr>
          <p:nvPr>
            <p:extLst>
              <p:ext uri="{D42A27DB-BD31-4B8C-83A1-F6EECF244321}">
                <p14:modId xmlns:p14="http://schemas.microsoft.com/office/powerpoint/2010/main" val="1579011935"/>
              </p:ext>
            </p:extLst>
          </p:nvPr>
        </p:nvGraphicFramePr>
        <p:xfrm>
          <a:off x="274320" y="1463040"/>
          <a:ext cx="8595360" cy="3429000"/>
        </p:xfrm>
        <a:graphic>
          <a:graphicData uri="http://schemas.openxmlformats.org/drawingml/2006/table">
            <a:tbl>
              <a:tblPr/>
              <a:tblGrid>
                <a:gridCol w="2423160">
                  <a:extLst>
                    <a:ext uri="{9D8B030D-6E8A-4147-A177-3AD203B41FA5}">
                      <a16:colId xmlns:a16="http://schemas.microsoft.com/office/drawing/2014/main" val="20000"/>
                    </a:ext>
                  </a:extLst>
                </a:gridCol>
                <a:gridCol w="6172200">
                  <a:extLst>
                    <a:ext uri="{9D8B030D-6E8A-4147-A177-3AD203B41FA5}">
                      <a16:colId xmlns:a16="http://schemas.microsoft.com/office/drawing/2014/main" val="20001"/>
                    </a:ext>
                  </a:extLst>
                </a:gridCol>
              </a:tblGrid>
              <a:tr h="685800">
                <a:tc>
                  <a:txBody>
                    <a:bodyPr/>
                    <a:lstStyle/>
                    <a:p>
                      <a:pPr marL="0" indent="0">
                        <a:buNone/>
                      </a:pPr>
                      <a:r>
                        <a:rPr lang="en-US" sz="1200" b="1" dirty="0">
                          <a:solidFill>
                            <a:srgbClr val="FFFFFF"/>
                          </a:solidFill>
                          <a:latin typeface="Calibri" pitchFamily="34" charset="0"/>
                          <a:ea typeface="Calibri" pitchFamily="34" charset="-122"/>
                          <a:cs typeface="Calibri" pitchFamily="34" charset="-120"/>
                        </a:rPr>
                        <a:t>Connect to your professional world</a:t>
                      </a:r>
                      <a:endParaRPr lang="en-US" sz="120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1C3A5E"/>
                    </a:solidFill>
                  </a:tcPr>
                </a:tc>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Your professional experience, networks, and contextual knowledge are legitimate research assets in the DBA. Your topic should draw on these, not ignore them.</a:t>
                      </a:r>
                      <a:endParaRPr lang="en-US" sz="120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10000"/>
                  </a:ext>
                </a:extLst>
              </a:tr>
              <a:tr h="685800">
                <a:tc>
                  <a:txBody>
                    <a:bodyPr/>
                    <a:lstStyle/>
                    <a:p>
                      <a:pPr marL="0" indent="0">
                        <a:buNone/>
                      </a:pPr>
                      <a:r>
                        <a:rPr lang="en-US" sz="1200" b="1" dirty="0">
                          <a:solidFill>
                            <a:srgbClr val="FFFFFF"/>
                          </a:solidFill>
                          <a:latin typeface="Calibri" pitchFamily="34" charset="0"/>
                          <a:ea typeface="Calibri" pitchFamily="34" charset="-122"/>
                          <a:cs typeface="Calibri" pitchFamily="34" charset="-120"/>
                        </a:rPr>
                        <a:t>Demonstrate a problem or gap worth solving</a:t>
                      </a:r>
                      <a:endParaRPr lang="en-US" sz="120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2E5A8E"/>
                    </a:solidFill>
                  </a:tcPr>
                </a:tc>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There must be something not yet known, not yet resolved, or not yet understood. Your research must add to what currently exists — not simply describe or repeat it.</a:t>
                      </a:r>
                      <a:endParaRPr lang="en-US" sz="120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10001"/>
                  </a:ext>
                </a:extLst>
              </a:tr>
              <a:tr h="685800">
                <a:tc>
                  <a:txBody>
                    <a:bodyPr/>
                    <a:lstStyle/>
                    <a:p>
                      <a:pPr marL="0" indent="0">
                        <a:buNone/>
                      </a:pPr>
                      <a:r>
                        <a:rPr lang="en-US" sz="1200" b="1" dirty="0">
                          <a:solidFill>
                            <a:srgbClr val="FFFFFF"/>
                          </a:solidFill>
                          <a:latin typeface="Calibri" pitchFamily="34" charset="0"/>
                          <a:ea typeface="Calibri" pitchFamily="34" charset="-122"/>
                          <a:cs typeface="Calibri" pitchFamily="34" charset="-120"/>
                        </a:rPr>
                        <a:t>Be intellectually and personally sustainable</a:t>
                      </a:r>
                      <a:endParaRPr lang="en-US" sz="120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3D6E9E"/>
                    </a:solidFill>
                  </a:tcPr>
                </a:tc>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You will work on this for three to five years. Convenience topics and fashionable topics rarely survive the difficult periods. Genuine intellectual passion is essential.</a:t>
                      </a:r>
                      <a:endParaRPr lang="en-US" sz="120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10002"/>
                  </a:ext>
                </a:extLst>
              </a:tr>
              <a:tr h="685800">
                <a:tc>
                  <a:txBody>
                    <a:bodyPr/>
                    <a:lstStyle/>
                    <a:p>
                      <a:pPr marL="0" indent="0">
                        <a:buNone/>
                      </a:pPr>
                      <a:r>
                        <a:rPr lang="en-US" sz="1200" b="1" dirty="0">
                          <a:solidFill>
                            <a:srgbClr val="FFFFFF"/>
                          </a:solidFill>
                          <a:latin typeface="Calibri" pitchFamily="34" charset="0"/>
                          <a:ea typeface="Calibri" pitchFamily="34" charset="-122"/>
                          <a:cs typeface="Calibri" pitchFamily="34" charset="-120"/>
                        </a:rPr>
                        <a:t>Lead to a significant and original contribution</a:t>
                      </a:r>
                      <a:endParaRPr lang="en-US" sz="120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4D82AE"/>
                    </a:solidFill>
                  </a:tcPr>
                </a:tc>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To professional practice, to theoretical knowledge, or to both. 'Significant and original' at DBA level means something genuinely new — not a larger literature review.</a:t>
                      </a:r>
                      <a:endParaRPr lang="en-US" sz="120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10003"/>
                  </a:ext>
                </a:extLst>
              </a:tr>
              <a:tr h="685800">
                <a:tc>
                  <a:txBody>
                    <a:bodyPr/>
                    <a:lstStyle/>
                    <a:p>
                      <a:pPr marL="0" indent="0">
                        <a:buNone/>
                      </a:pPr>
                      <a:r>
                        <a:rPr lang="en-US" sz="1200" b="1" dirty="0">
                          <a:solidFill>
                            <a:srgbClr val="FFFFFF"/>
                          </a:solidFill>
                          <a:latin typeface="Calibri" pitchFamily="34" charset="0"/>
                          <a:ea typeface="Calibri" pitchFamily="34" charset="-122"/>
                          <a:cs typeface="Calibri" pitchFamily="34" charset="-120"/>
                        </a:rPr>
                        <a:t>Be researchable within your constraints</a:t>
                      </a:r>
                      <a:endParaRPr lang="en-US" sz="120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C9A84C"/>
                    </a:solidFill>
                  </a:tcPr>
                </a:tc>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Access to participants, data, and organisations is critical. A brilliant topic that cannot be researched is not a viable DBA topic.</a:t>
                      </a:r>
                      <a:endParaRPr lang="en-US" sz="120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7">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Where Does a DBA Research Topic Come From?  Part 1</a:t>
            </a:r>
            <a:endParaRPr lang="en-US" sz="1900" dirty="0"/>
          </a:p>
        </p:txBody>
      </p:sp>
      <p:sp>
        <p:nvSpPr>
          <p:cNvPr id="4" name="Text 2"/>
          <p:cNvSpPr/>
          <p:nvPr/>
        </p:nvSpPr>
        <p:spPr>
          <a:xfrm>
            <a:off x="274320" y="4828032"/>
            <a:ext cx="8595360" cy="256032"/>
          </a:xfrm>
          <a:prstGeom prst="rect">
            <a:avLst/>
          </a:prstGeom>
          <a:noFill/>
          <a:ln/>
        </p:spPr>
        <p:txBody>
          <a:bodyPr wrap="square" rtlCol="0" anchor="ctr"/>
          <a:lstStyle/>
          <a:p>
            <a:pPr marL="0" indent="0">
              <a:buNone/>
            </a:pPr>
            <a:r>
              <a:rPr lang="en-US" sz="900" i="1" dirty="0">
                <a:solidFill>
                  <a:srgbClr val="666666"/>
                </a:solidFill>
                <a:latin typeface="Calibri" pitchFamily="34" charset="0"/>
                <a:ea typeface="Calibri" pitchFamily="34" charset="-122"/>
                <a:cs typeface="Calibri" pitchFamily="34" charset="-120"/>
              </a:rPr>
              <a:t>Denscombe (2021) The Good Research Guide, pp. 20–22.</a:t>
            </a:r>
            <a:endParaRPr lang="en-US" sz="900" dirty="0"/>
          </a:p>
        </p:txBody>
      </p:sp>
      <p:sp>
        <p:nvSpPr>
          <p:cNvPr id="5" name="Text 3"/>
          <p:cNvSpPr/>
          <p:nvPr/>
        </p:nvSpPr>
        <p:spPr>
          <a:xfrm>
            <a:off x="274320" y="841248"/>
            <a:ext cx="8595360" cy="685800"/>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Doctoral research topics do not usually arrive fully formed. They emerge from many different starting points. None of these is more legitimate than another — what matters is that the topic leads to a genuine, researchable problem.</a:t>
            </a:r>
            <a:endParaRPr lang="en-US" sz="1300" dirty="0"/>
          </a:p>
        </p:txBody>
      </p:sp>
      <p:sp>
        <p:nvSpPr>
          <p:cNvPr id="6" name="Shape 4"/>
          <p:cNvSpPr/>
          <p:nvPr/>
        </p:nvSpPr>
        <p:spPr>
          <a:xfrm>
            <a:off x="274320" y="1600200"/>
            <a:ext cx="8595360" cy="731520"/>
          </a:xfrm>
          <a:prstGeom prst="rect">
            <a:avLst/>
          </a:prstGeom>
          <a:solidFill>
            <a:srgbClr val="EEF2FF"/>
          </a:solidFill>
          <a:ln w="12700">
            <a:solidFill>
              <a:srgbClr val="BBBBBB"/>
            </a:solidFill>
            <a:prstDash val="solid"/>
          </a:ln>
        </p:spPr>
        <p:txBody>
          <a:bodyPr/>
          <a:lstStyle/>
          <a:p>
            <a:endParaRPr lang="en-GB"/>
          </a:p>
        </p:txBody>
      </p:sp>
      <p:sp>
        <p:nvSpPr>
          <p:cNvPr id="7" name="Shape 5"/>
          <p:cNvSpPr/>
          <p:nvPr/>
        </p:nvSpPr>
        <p:spPr>
          <a:xfrm>
            <a:off x="274320" y="1600200"/>
            <a:ext cx="292608" cy="731520"/>
          </a:xfrm>
          <a:prstGeom prst="rect">
            <a:avLst/>
          </a:prstGeom>
          <a:solidFill>
            <a:srgbClr val="1C3A5E"/>
          </a:solidFill>
          <a:ln w="12700">
            <a:solidFill>
              <a:srgbClr val="1C3A5E"/>
            </a:solidFill>
            <a:prstDash val="solid"/>
          </a:ln>
        </p:spPr>
        <p:txBody>
          <a:bodyPr/>
          <a:lstStyle/>
          <a:p>
            <a:endParaRPr lang="en-GB"/>
          </a:p>
        </p:txBody>
      </p:sp>
      <p:sp>
        <p:nvSpPr>
          <p:cNvPr id="8" name="Text 6"/>
          <p:cNvSpPr/>
          <p:nvPr/>
        </p:nvSpPr>
        <p:spPr>
          <a:xfrm>
            <a:off x="658368" y="1636776"/>
            <a:ext cx="2331720" cy="658368"/>
          </a:xfrm>
          <a:prstGeom prst="rect">
            <a:avLst/>
          </a:prstGeom>
          <a:noFill/>
          <a:ln/>
        </p:spPr>
        <p:txBody>
          <a:bodyPr wrap="square" rtlCol="0" anchor="ctr"/>
          <a:lstStyle/>
          <a:p>
            <a:pPr marL="0" indent="0">
              <a:buNone/>
            </a:pPr>
            <a:r>
              <a:rPr lang="en-US" sz="1150" b="1" dirty="0">
                <a:solidFill>
                  <a:srgbClr val="1C3A5E"/>
                </a:solidFill>
                <a:latin typeface="Calibri" pitchFamily="34" charset="0"/>
                <a:ea typeface="Calibri" pitchFamily="34" charset="-122"/>
                <a:cs typeface="Calibri" pitchFamily="34" charset="-120"/>
              </a:rPr>
              <a:t>Your own professional experience</a:t>
            </a:r>
            <a:endParaRPr lang="en-US" sz="1150" dirty="0"/>
          </a:p>
        </p:txBody>
      </p:sp>
      <p:sp>
        <p:nvSpPr>
          <p:cNvPr id="9" name="Text 7"/>
          <p:cNvSpPr/>
          <p:nvPr/>
        </p:nvSpPr>
        <p:spPr>
          <a:xfrm>
            <a:off x="3063240" y="1636776"/>
            <a:ext cx="5715000" cy="658368"/>
          </a:xfrm>
          <a:prstGeom prst="rect">
            <a:avLst/>
          </a:prstGeom>
          <a:noFill/>
          <a:ln/>
        </p:spPr>
        <p:txBody>
          <a:bodyPr wrap="square" rtlCol="0" anchor="ctr"/>
          <a:lstStyle/>
          <a:p>
            <a:pPr marL="0" indent="0">
              <a:buNone/>
            </a:pPr>
            <a:r>
              <a:rPr lang="en-US" sz="1100" dirty="0">
                <a:solidFill>
                  <a:srgbClr val="222222"/>
                </a:solidFill>
                <a:latin typeface="Calibri" pitchFamily="34" charset="0"/>
                <a:ea typeface="Calibri" pitchFamily="34" charset="-122"/>
                <a:cs typeface="Calibri" pitchFamily="34" charset="-120"/>
              </a:rPr>
              <a:t>A tension, puzzle, or problem you have observed that has no satisfactory explanation. Something you have tried to resolve in practice but could not. A gap between what policy or theory says should happen and what you actually see.</a:t>
            </a:r>
            <a:endParaRPr lang="en-US" sz="1100" dirty="0"/>
          </a:p>
        </p:txBody>
      </p:sp>
      <p:sp>
        <p:nvSpPr>
          <p:cNvPr id="10" name="Shape 8"/>
          <p:cNvSpPr/>
          <p:nvPr/>
        </p:nvSpPr>
        <p:spPr>
          <a:xfrm>
            <a:off x="274320" y="2404872"/>
            <a:ext cx="8595360" cy="731520"/>
          </a:xfrm>
          <a:prstGeom prst="rect">
            <a:avLst/>
          </a:prstGeom>
          <a:solidFill>
            <a:srgbClr val="FFFFFF"/>
          </a:solidFill>
          <a:ln w="12700">
            <a:solidFill>
              <a:srgbClr val="BBBBBB"/>
            </a:solidFill>
            <a:prstDash val="solid"/>
          </a:ln>
        </p:spPr>
        <p:txBody>
          <a:bodyPr/>
          <a:lstStyle/>
          <a:p>
            <a:endParaRPr lang="en-GB"/>
          </a:p>
        </p:txBody>
      </p:sp>
      <p:sp>
        <p:nvSpPr>
          <p:cNvPr id="11" name="Shape 9"/>
          <p:cNvSpPr/>
          <p:nvPr/>
        </p:nvSpPr>
        <p:spPr>
          <a:xfrm>
            <a:off x="274320" y="2404872"/>
            <a:ext cx="292608" cy="731520"/>
          </a:xfrm>
          <a:prstGeom prst="rect">
            <a:avLst/>
          </a:prstGeom>
          <a:solidFill>
            <a:srgbClr val="1C3A5E"/>
          </a:solidFill>
          <a:ln w="12700">
            <a:solidFill>
              <a:srgbClr val="1C3A5E"/>
            </a:solidFill>
            <a:prstDash val="solid"/>
          </a:ln>
        </p:spPr>
        <p:txBody>
          <a:bodyPr/>
          <a:lstStyle/>
          <a:p>
            <a:endParaRPr lang="en-GB"/>
          </a:p>
        </p:txBody>
      </p:sp>
      <p:sp>
        <p:nvSpPr>
          <p:cNvPr id="12" name="Text 10"/>
          <p:cNvSpPr/>
          <p:nvPr/>
        </p:nvSpPr>
        <p:spPr>
          <a:xfrm>
            <a:off x="658368" y="2441448"/>
            <a:ext cx="2331720" cy="658368"/>
          </a:xfrm>
          <a:prstGeom prst="rect">
            <a:avLst/>
          </a:prstGeom>
          <a:noFill/>
          <a:ln/>
        </p:spPr>
        <p:txBody>
          <a:bodyPr wrap="square" rtlCol="0" anchor="ctr"/>
          <a:lstStyle/>
          <a:p>
            <a:pPr marL="0" indent="0">
              <a:buNone/>
            </a:pPr>
            <a:r>
              <a:rPr lang="en-US" sz="1150" b="1" dirty="0">
                <a:solidFill>
                  <a:srgbClr val="1C3A5E"/>
                </a:solidFill>
                <a:latin typeface="Calibri" pitchFamily="34" charset="0"/>
                <a:ea typeface="Calibri" pitchFamily="34" charset="-122"/>
                <a:cs typeface="Calibri" pitchFamily="34" charset="-120"/>
              </a:rPr>
              <a:t>A current business phenomenon</a:t>
            </a:r>
            <a:endParaRPr lang="en-US" sz="1150" dirty="0"/>
          </a:p>
        </p:txBody>
      </p:sp>
      <p:sp>
        <p:nvSpPr>
          <p:cNvPr id="13" name="Text 11"/>
          <p:cNvSpPr/>
          <p:nvPr/>
        </p:nvSpPr>
        <p:spPr>
          <a:xfrm>
            <a:off x="3063240" y="2441448"/>
            <a:ext cx="5715000" cy="658368"/>
          </a:xfrm>
          <a:prstGeom prst="rect">
            <a:avLst/>
          </a:prstGeom>
          <a:noFill/>
          <a:ln/>
        </p:spPr>
        <p:txBody>
          <a:bodyPr wrap="square" rtlCol="0" anchor="ctr"/>
          <a:lstStyle/>
          <a:p>
            <a:pPr marL="0" indent="0">
              <a:buNone/>
            </a:pPr>
            <a:r>
              <a:rPr lang="en-US" sz="1100" dirty="0">
                <a:solidFill>
                  <a:srgbClr val="222222"/>
                </a:solidFill>
                <a:latin typeface="Calibri" pitchFamily="34" charset="0"/>
                <a:ea typeface="Calibri" pitchFamily="34" charset="-122"/>
                <a:cs typeface="Calibri" pitchFamily="34" charset="-120"/>
              </a:rPr>
              <a:t>Something happening NOW in the world of business and management that raises questions no one has yet answered. The rapid adoption of generative AI in the workplace. The collapse of a major employer. A sudden regulatory change. Post-pandemic shifts in how organisations operate.</a:t>
            </a:r>
            <a:endParaRPr lang="en-US" sz="1100" dirty="0"/>
          </a:p>
        </p:txBody>
      </p:sp>
      <p:sp>
        <p:nvSpPr>
          <p:cNvPr id="14" name="Shape 12"/>
          <p:cNvSpPr/>
          <p:nvPr/>
        </p:nvSpPr>
        <p:spPr>
          <a:xfrm>
            <a:off x="274320" y="3209544"/>
            <a:ext cx="8595360" cy="731520"/>
          </a:xfrm>
          <a:prstGeom prst="rect">
            <a:avLst/>
          </a:prstGeom>
          <a:solidFill>
            <a:srgbClr val="EEF2FF"/>
          </a:solidFill>
          <a:ln w="12700">
            <a:solidFill>
              <a:srgbClr val="BBBBBB"/>
            </a:solidFill>
            <a:prstDash val="solid"/>
          </a:ln>
        </p:spPr>
        <p:txBody>
          <a:bodyPr/>
          <a:lstStyle/>
          <a:p>
            <a:endParaRPr lang="en-GB"/>
          </a:p>
        </p:txBody>
      </p:sp>
      <p:sp>
        <p:nvSpPr>
          <p:cNvPr id="15" name="Shape 13"/>
          <p:cNvSpPr/>
          <p:nvPr/>
        </p:nvSpPr>
        <p:spPr>
          <a:xfrm>
            <a:off x="274320" y="3209544"/>
            <a:ext cx="292608" cy="731520"/>
          </a:xfrm>
          <a:prstGeom prst="rect">
            <a:avLst/>
          </a:prstGeom>
          <a:solidFill>
            <a:srgbClr val="1C3A5E"/>
          </a:solidFill>
          <a:ln w="12700">
            <a:solidFill>
              <a:srgbClr val="1C3A5E"/>
            </a:solidFill>
            <a:prstDash val="solid"/>
          </a:ln>
        </p:spPr>
        <p:txBody>
          <a:bodyPr/>
          <a:lstStyle/>
          <a:p>
            <a:endParaRPr lang="en-GB"/>
          </a:p>
        </p:txBody>
      </p:sp>
      <p:sp>
        <p:nvSpPr>
          <p:cNvPr id="16" name="Text 14"/>
          <p:cNvSpPr/>
          <p:nvPr/>
        </p:nvSpPr>
        <p:spPr>
          <a:xfrm>
            <a:off x="658368" y="3246120"/>
            <a:ext cx="2331720" cy="658368"/>
          </a:xfrm>
          <a:prstGeom prst="rect">
            <a:avLst/>
          </a:prstGeom>
          <a:noFill/>
          <a:ln/>
        </p:spPr>
        <p:txBody>
          <a:bodyPr wrap="square" rtlCol="0" anchor="ctr"/>
          <a:lstStyle/>
          <a:p>
            <a:pPr marL="0" indent="0">
              <a:buNone/>
            </a:pPr>
            <a:r>
              <a:rPr lang="en-US" sz="1150" b="1" dirty="0">
                <a:solidFill>
                  <a:srgbClr val="1C3A5E"/>
                </a:solidFill>
                <a:latin typeface="Calibri" pitchFamily="34" charset="0"/>
                <a:ea typeface="Calibri" pitchFamily="34" charset="-122"/>
                <a:cs typeface="Calibri" pitchFamily="34" charset="-120"/>
              </a:rPr>
              <a:t>A news story or major organisational event</a:t>
            </a:r>
            <a:endParaRPr lang="en-US" sz="1150" dirty="0"/>
          </a:p>
        </p:txBody>
      </p:sp>
      <p:sp>
        <p:nvSpPr>
          <p:cNvPr id="17" name="Text 15"/>
          <p:cNvSpPr/>
          <p:nvPr/>
        </p:nvSpPr>
        <p:spPr>
          <a:xfrm>
            <a:off x="3063240" y="3246120"/>
            <a:ext cx="5715000" cy="658368"/>
          </a:xfrm>
          <a:prstGeom prst="rect">
            <a:avLst/>
          </a:prstGeom>
          <a:noFill/>
          <a:ln/>
        </p:spPr>
        <p:txBody>
          <a:bodyPr wrap="square" rtlCol="0" anchor="ctr"/>
          <a:lstStyle/>
          <a:p>
            <a:pPr marL="0" indent="0">
              <a:buNone/>
            </a:pPr>
            <a:r>
              <a:rPr lang="en-US" sz="1100" dirty="0">
                <a:solidFill>
                  <a:srgbClr val="222222"/>
                </a:solidFill>
                <a:latin typeface="Calibri" pitchFamily="34" charset="0"/>
                <a:ea typeface="Calibri" pitchFamily="34" charset="-122"/>
                <a:cs typeface="Calibri" pitchFamily="34" charset="-120"/>
              </a:rPr>
              <a:t>A scandal, crisis, or transformation that reveals something important about how organisations work. The Post Office Horizon scandal raises questions about governance, accountability, and whistleblowing. The collapse of SVB bank raises questions about risk culture. These are live research problems.</a:t>
            </a:r>
            <a:endParaRPr lang="en-US" sz="1100" dirty="0"/>
          </a:p>
        </p:txBody>
      </p:sp>
      <p:sp>
        <p:nvSpPr>
          <p:cNvPr id="18" name="Shape 16"/>
          <p:cNvSpPr/>
          <p:nvPr/>
        </p:nvSpPr>
        <p:spPr>
          <a:xfrm>
            <a:off x="274320" y="4014216"/>
            <a:ext cx="8595360" cy="731520"/>
          </a:xfrm>
          <a:prstGeom prst="rect">
            <a:avLst/>
          </a:prstGeom>
          <a:solidFill>
            <a:srgbClr val="FFFFFF"/>
          </a:solidFill>
          <a:ln w="12700">
            <a:solidFill>
              <a:srgbClr val="BBBBBB"/>
            </a:solidFill>
            <a:prstDash val="solid"/>
          </a:ln>
        </p:spPr>
        <p:txBody>
          <a:bodyPr/>
          <a:lstStyle/>
          <a:p>
            <a:endParaRPr lang="en-GB"/>
          </a:p>
        </p:txBody>
      </p:sp>
      <p:sp>
        <p:nvSpPr>
          <p:cNvPr id="19" name="Shape 17"/>
          <p:cNvSpPr/>
          <p:nvPr/>
        </p:nvSpPr>
        <p:spPr>
          <a:xfrm>
            <a:off x="274320" y="4014216"/>
            <a:ext cx="292608" cy="731520"/>
          </a:xfrm>
          <a:prstGeom prst="rect">
            <a:avLst/>
          </a:prstGeom>
          <a:solidFill>
            <a:srgbClr val="1C3A5E"/>
          </a:solidFill>
          <a:ln w="12700">
            <a:solidFill>
              <a:srgbClr val="1C3A5E"/>
            </a:solidFill>
            <a:prstDash val="solid"/>
          </a:ln>
        </p:spPr>
        <p:txBody>
          <a:bodyPr/>
          <a:lstStyle/>
          <a:p>
            <a:endParaRPr lang="en-GB"/>
          </a:p>
        </p:txBody>
      </p:sp>
      <p:sp>
        <p:nvSpPr>
          <p:cNvPr id="20" name="Text 18"/>
          <p:cNvSpPr/>
          <p:nvPr/>
        </p:nvSpPr>
        <p:spPr>
          <a:xfrm>
            <a:off x="658368" y="4050792"/>
            <a:ext cx="2331720" cy="658368"/>
          </a:xfrm>
          <a:prstGeom prst="rect">
            <a:avLst/>
          </a:prstGeom>
          <a:noFill/>
          <a:ln/>
        </p:spPr>
        <p:txBody>
          <a:bodyPr wrap="square" rtlCol="0" anchor="ctr"/>
          <a:lstStyle/>
          <a:p>
            <a:pPr marL="0" indent="0">
              <a:buNone/>
            </a:pPr>
            <a:r>
              <a:rPr lang="en-US" sz="1150" b="1" dirty="0">
                <a:solidFill>
                  <a:srgbClr val="1C3A5E"/>
                </a:solidFill>
                <a:latin typeface="Calibri" pitchFamily="34" charset="0"/>
                <a:ea typeface="Calibri" pitchFamily="34" charset="-122"/>
                <a:cs typeface="Calibri" pitchFamily="34" charset="-120"/>
              </a:rPr>
              <a:t>A policy or legislative change</a:t>
            </a:r>
            <a:endParaRPr lang="en-US" sz="1150" dirty="0"/>
          </a:p>
        </p:txBody>
      </p:sp>
      <p:sp>
        <p:nvSpPr>
          <p:cNvPr id="21" name="Text 19"/>
          <p:cNvSpPr/>
          <p:nvPr/>
        </p:nvSpPr>
        <p:spPr>
          <a:xfrm>
            <a:off x="3063240" y="4050792"/>
            <a:ext cx="5715000" cy="658368"/>
          </a:xfrm>
          <a:prstGeom prst="rect">
            <a:avLst/>
          </a:prstGeom>
          <a:noFill/>
          <a:ln/>
        </p:spPr>
        <p:txBody>
          <a:bodyPr wrap="square" rtlCol="0" anchor="ctr"/>
          <a:lstStyle/>
          <a:p>
            <a:pPr marL="0" indent="0">
              <a:buNone/>
            </a:pPr>
            <a:r>
              <a:rPr lang="en-US" sz="1100" dirty="0">
                <a:solidFill>
                  <a:srgbClr val="222222"/>
                </a:solidFill>
                <a:latin typeface="Calibri" pitchFamily="34" charset="0"/>
                <a:ea typeface="Calibri" pitchFamily="34" charset="-122"/>
                <a:cs typeface="Calibri" pitchFamily="34" charset="-120"/>
              </a:rPr>
              <a:t>New legislation, a government report, or a regulatory shift that creates organisational challenges that are not yet understood. For example, changes to workers' rights, ESG reporting requirements, or AI governance frameworks.</a:t>
            </a:r>
            <a:endParaRPr lang="en-US" sz="11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8">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Where Does a DBA Research Topic Come From?  Part 2</a:t>
            </a:r>
            <a:endParaRPr lang="en-US" sz="1900" dirty="0"/>
          </a:p>
        </p:txBody>
      </p:sp>
      <p:sp>
        <p:nvSpPr>
          <p:cNvPr id="4" name="Text 2"/>
          <p:cNvSpPr/>
          <p:nvPr/>
        </p:nvSpPr>
        <p:spPr>
          <a:xfrm>
            <a:off x="274320" y="4828032"/>
            <a:ext cx="8595360" cy="256032"/>
          </a:xfrm>
          <a:prstGeom prst="rect">
            <a:avLst/>
          </a:prstGeom>
          <a:noFill/>
          <a:ln/>
        </p:spPr>
        <p:txBody>
          <a:bodyPr wrap="square" rtlCol="0" anchor="ctr"/>
          <a:lstStyle/>
          <a:p>
            <a:pPr marL="0" indent="0">
              <a:buNone/>
            </a:pPr>
            <a:r>
              <a:rPr lang="en-US" sz="900" i="1" dirty="0">
                <a:solidFill>
                  <a:srgbClr val="666666"/>
                </a:solidFill>
                <a:latin typeface="Calibri" pitchFamily="34" charset="0"/>
                <a:ea typeface="Calibri" pitchFamily="34" charset="-122"/>
                <a:cs typeface="Calibri" pitchFamily="34" charset="-120"/>
              </a:rPr>
              <a:t>Denscombe (2021) The Good Research Guide, pp. 20–22.</a:t>
            </a:r>
            <a:endParaRPr lang="en-US" sz="900" dirty="0"/>
          </a:p>
        </p:txBody>
      </p:sp>
      <p:sp>
        <p:nvSpPr>
          <p:cNvPr id="5" name="Text 3"/>
          <p:cNvSpPr/>
          <p:nvPr/>
        </p:nvSpPr>
        <p:spPr>
          <a:xfrm>
            <a:off x="274320" y="841248"/>
            <a:ext cx="8595360" cy="502920"/>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Topics also emerge from engaging seriously with academic literature and intellectual debate.</a:t>
            </a:r>
            <a:endParaRPr lang="en-US" sz="1300" dirty="0"/>
          </a:p>
        </p:txBody>
      </p:sp>
      <p:sp>
        <p:nvSpPr>
          <p:cNvPr id="6" name="Shape 4"/>
          <p:cNvSpPr/>
          <p:nvPr/>
        </p:nvSpPr>
        <p:spPr>
          <a:xfrm>
            <a:off x="274320" y="1417320"/>
            <a:ext cx="8595360" cy="731520"/>
          </a:xfrm>
          <a:prstGeom prst="rect">
            <a:avLst/>
          </a:prstGeom>
          <a:solidFill>
            <a:srgbClr val="FFFFFF"/>
          </a:solidFill>
          <a:ln w="12700">
            <a:solidFill>
              <a:srgbClr val="BBBBBB"/>
            </a:solidFill>
            <a:prstDash val="solid"/>
          </a:ln>
        </p:spPr>
        <p:txBody>
          <a:bodyPr/>
          <a:lstStyle/>
          <a:p>
            <a:endParaRPr lang="en-GB"/>
          </a:p>
        </p:txBody>
      </p:sp>
      <p:sp>
        <p:nvSpPr>
          <p:cNvPr id="7" name="Shape 5"/>
          <p:cNvSpPr/>
          <p:nvPr/>
        </p:nvSpPr>
        <p:spPr>
          <a:xfrm>
            <a:off x="274320" y="1417320"/>
            <a:ext cx="292608" cy="731520"/>
          </a:xfrm>
          <a:prstGeom prst="rect">
            <a:avLst/>
          </a:prstGeom>
          <a:solidFill>
            <a:srgbClr val="C9A84C"/>
          </a:solidFill>
          <a:ln w="12700">
            <a:solidFill>
              <a:srgbClr val="C9A84C"/>
            </a:solidFill>
            <a:prstDash val="solid"/>
          </a:ln>
        </p:spPr>
        <p:txBody>
          <a:bodyPr/>
          <a:lstStyle/>
          <a:p>
            <a:endParaRPr lang="en-GB"/>
          </a:p>
        </p:txBody>
      </p:sp>
      <p:sp>
        <p:nvSpPr>
          <p:cNvPr id="8" name="Text 6"/>
          <p:cNvSpPr/>
          <p:nvPr/>
        </p:nvSpPr>
        <p:spPr>
          <a:xfrm>
            <a:off x="658368" y="1453896"/>
            <a:ext cx="2331720" cy="658368"/>
          </a:xfrm>
          <a:prstGeom prst="rect">
            <a:avLst/>
          </a:prstGeom>
          <a:noFill/>
          <a:ln/>
        </p:spPr>
        <p:txBody>
          <a:bodyPr wrap="square" rtlCol="0" anchor="ctr"/>
          <a:lstStyle/>
          <a:p>
            <a:pPr marL="0" indent="0">
              <a:buNone/>
            </a:pPr>
            <a:r>
              <a:rPr lang="en-US" sz="1150" b="1" dirty="0">
                <a:solidFill>
                  <a:srgbClr val="1C3A5E"/>
                </a:solidFill>
                <a:latin typeface="Calibri" pitchFamily="34" charset="0"/>
                <a:ea typeface="Calibri" pitchFamily="34" charset="-122"/>
                <a:cs typeface="Calibri" pitchFamily="34" charset="-120"/>
              </a:rPr>
              <a:t>A gap in the existing literature</a:t>
            </a:r>
            <a:endParaRPr lang="en-US" sz="1150" dirty="0"/>
          </a:p>
        </p:txBody>
      </p:sp>
      <p:sp>
        <p:nvSpPr>
          <p:cNvPr id="9" name="Text 7"/>
          <p:cNvSpPr/>
          <p:nvPr/>
        </p:nvSpPr>
        <p:spPr>
          <a:xfrm>
            <a:off x="3063240" y="1453896"/>
            <a:ext cx="5715000" cy="658368"/>
          </a:xfrm>
          <a:prstGeom prst="rect">
            <a:avLst/>
          </a:prstGeom>
          <a:noFill/>
          <a:ln/>
        </p:spPr>
        <p:txBody>
          <a:bodyPr wrap="square" rtlCol="0" anchor="ctr"/>
          <a:lstStyle/>
          <a:p>
            <a:pPr marL="0" indent="0">
              <a:buNone/>
            </a:pPr>
            <a:r>
              <a:rPr lang="en-US" sz="1100" dirty="0">
                <a:solidFill>
                  <a:srgbClr val="222222"/>
                </a:solidFill>
                <a:latin typeface="Calibri" pitchFamily="34" charset="0"/>
                <a:ea typeface="Calibri" pitchFamily="34" charset="-122"/>
                <a:cs typeface="Calibri" pitchFamily="34" charset="-120"/>
              </a:rPr>
              <a:t>The existing research has measured something statistically, but no one has explored what it actually means to the people living it. Studies have focused on large corporations, but the experience of SMEs is unexplored. Research has been done in the US but not in the UK or in your sector.</a:t>
            </a:r>
            <a:endParaRPr lang="en-US" sz="1100" dirty="0"/>
          </a:p>
        </p:txBody>
      </p:sp>
      <p:sp>
        <p:nvSpPr>
          <p:cNvPr id="10" name="Shape 8"/>
          <p:cNvSpPr/>
          <p:nvPr/>
        </p:nvSpPr>
        <p:spPr>
          <a:xfrm>
            <a:off x="274320" y="2221992"/>
            <a:ext cx="8595360" cy="731520"/>
          </a:xfrm>
          <a:prstGeom prst="rect">
            <a:avLst/>
          </a:prstGeom>
          <a:solidFill>
            <a:srgbClr val="EEF2FF"/>
          </a:solidFill>
          <a:ln w="12700">
            <a:solidFill>
              <a:srgbClr val="BBBBBB"/>
            </a:solidFill>
            <a:prstDash val="solid"/>
          </a:ln>
        </p:spPr>
        <p:txBody>
          <a:bodyPr/>
          <a:lstStyle/>
          <a:p>
            <a:endParaRPr lang="en-GB"/>
          </a:p>
        </p:txBody>
      </p:sp>
      <p:sp>
        <p:nvSpPr>
          <p:cNvPr id="11" name="Shape 9"/>
          <p:cNvSpPr/>
          <p:nvPr/>
        </p:nvSpPr>
        <p:spPr>
          <a:xfrm>
            <a:off x="274320" y="2221992"/>
            <a:ext cx="292608" cy="731520"/>
          </a:xfrm>
          <a:prstGeom prst="rect">
            <a:avLst/>
          </a:prstGeom>
          <a:solidFill>
            <a:srgbClr val="C9A84C"/>
          </a:solidFill>
          <a:ln w="12700">
            <a:solidFill>
              <a:srgbClr val="C9A84C"/>
            </a:solidFill>
            <a:prstDash val="solid"/>
          </a:ln>
        </p:spPr>
        <p:txBody>
          <a:bodyPr/>
          <a:lstStyle/>
          <a:p>
            <a:endParaRPr lang="en-GB"/>
          </a:p>
        </p:txBody>
      </p:sp>
      <p:sp>
        <p:nvSpPr>
          <p:cNvPr id="12" name="Text 10"/>
          <p:cNvSpPr/>
          <p:nvPr/>
        </p:nvSpPr>
        <p:spPr>
          <a:xfrm>
            <a:off x="658368" y="2258568"/>
            <a:ext cx="2331720" cy="658368"/>
          </a:xfrm>
          <a:prstGeom prst="rect">
            <a:avLst/>
          </a:prstGeom>
          <a:noFill/>
          <a:ln/>
        </p:spPr>
        <p:txBody>
          <a:bodyPr wrap="square" rtlCol="0" anchor="ctr"/>
          <a:lstStyle/>
          <a:p>
            <a:pPr marL="0" indent="0">
              <a:buNone/>
            </a:pPr>
            <a:r>
              <a:rPr lang="en-US" sz="1150" b="1" dirty="0">
                <a:solidFill>
                  <a:srgbClr val="1C3A5E"/>
                </a:solidFill>
                <a:latin typeface="Calibri" pitchFamily="34" charset="0"/>
                <a:ea typeface="Calibri" pitchFamily="34" charset="-122"/>
                <a:cs typeface="Calibri" pitchFamily="34" charset="-120"/>
              </a:rPr>
              <a:t>A contested debate</a:t>
            </a:r>
            <a:endParaRPr lang="en-US" sz="1150" dirty="0"/>
          </a:p>
        </p:txBody>
      </p:sp>
      <p:sp>
        <p:nvSpPr>
          <p:cNvPr id="13" name="Text 11"/>
          <p:cNvSpPr/>
          <p:nvPr/>
        </p:nvSpPr>
        <p:spPr>
          <a:xfrm>
            <a:off x="3063240" y="2258568"/>
            <a:ext cx="5715000" cy="658368"/>
          </a:xfrm>
          <a:prstGeom prst="rect">
            <a:avLst/>
          </a:prstGeom>
          <a:noFill/>
          <a:ln/>
        </p:spPr>
        <p:txBody>
          <a:bodyPr wrap="square" rtlCol="0" anchor="ctr"/>
          <a:lstStyle/>
          <a:p>
            <a:pPr marL="0" indent="0">
              <a:buNone/>
            </a:pPr>
            <a:r>
              <a:rPr lang="en-US" sz="1100" dirty="0">
                <a:solidFill>
                  <a:srgbClr val="222222"/>
                </a:solidFill>
                <a:latin typeface="Calibri" pitchFamily="34" charset="0"/>
                <a:ea typeface="Calibri" pitchFamily="34" charset="-122"/>
                <a:cs typeface="Calibri" pitchFamily="34" charset="-120"/>
              </a:rPr>
              <a:t>Scholars disagree about something important and the evidence is conflicting. Does transformational leadership improve performance, or does context matter more than style? Are hybrid working models genuinely flexible, or do they recreate old inequalities in new forms?</a:t>
            </a:r>
            <a:endParaRPr lang="en-US" sz="1100" dirty="0"/>
          </a:p>
        </p:txBody>
      </p:sp>
      <p:sp>
        <p:nvSpPr>
          <p:cNvPr id="14" name="Shape 12"/>
          <p:cNvSpPr/>
          <p:nvPr/>
        </p:nvSpPr>
        <p:spPr>
          <a:xfrm>
            <a:off x="274320" y="3026664"/>
            <a:ext cx="8595360" cy="731520"/>
          </a:xfrm>
          <a:prstGeom prst="rect">
            <a:avLst/>
          </a:prstGeom>
          <a:solidFill>
            <a:srgbClr val="FFFFFF"/>
          </a:solidFill>
          <a:ln w="12700">
            <a:solidFill>
              <a:srgbClr val="BBBBBB"/>
            </a:solidFill>
            <a:prstDash val="solid"/>
          </a:ln>
        </p:spPr>
        <p:txBody>
          <a:bodyPr/>
          <a:lstStyle/>
          <a:p>
            <a:endParaRPr lang="en-GB"/>
          </a:p>
        </p:txBody>
      </p:sp>
      <p:sp>
        <p:nvSpPr>
          <p:cNvPr id="15" name="Shape 13"/>
          <p:cNvSpPr/>
          <p:nvPr/>
        </p:nvSpPr>
        <p:spPr>
          <a:xfrm>
            <a:off x="274320" y="3026664"/>
            <a:ext cx="292608" cy="731520"/>
          </a:xfrm>
          <a:prstGeom prst="rect">
            <a:avLst/>
          </a:prstGeom>
          <a:solidFill>
            <a:srgbClr val="C9A84C"/>
          </a:solidFill>
          <a:ln w="12700">
            <a:solidFill>
              <a:srgbClr val="C9A84C"/>
            </a:solidFill>
            <a:prstDash val="solid"/>
          </a:ln>
        </p:spPr>
        <p:txBody>
          <a:bodyPr/>
          <a:lstStyle/>
          <a:p>
            <a:endParaRPr lang="en-GB"/>
          </a:p>
        </p:txBody>
      </p:sp>
      <p:sp>
        <p:nvSpPr>
          <p:cNvPr id="16" name="Text 14"/>
          <p:cNvSpPr/>
          <p:nvPr/>
        </p:nvSpPr>
        <p:spPr>
          <a:xfrm>
            <a:off x="658368" y="3063240"/>
            <a:ext cx="2331720" cy="658368"/>
          </a:xfrm>
          <a:prstGeom prst="rect">
            <a:avLst/>
          </a:prstGeom>
          <a:noFill/>
          <a:ln/>
        </p:spPr>
        <p:txBody>
          <a:bodyPr wrap="square" rtlCol="0" anchor="ctr"/>
          <a:lstStyle/>
          <a:p>
            <a:pPr marL="0" indent="0">
              <a:buNone/>
            </a:pPr>
            <a:r>
              <a:rPr lang="en-US" sz="1150" b="1" dirty="0">
                <a:solidFill>
                  <a:srgbClr val="1C3A5E"/>
                </a:solidFill>
                <a:latin typeface="Calibri" pitchFamily="34" charset="0"/>
                <a:ea typeface="Calibri" pitchFamily="34" charset="-122"/>
                <a:cs typeface="Calibri" pitchFamily="34" charset="-120"/>
              </a:rPr>
              <a:t>Theory applied to a new context</a:t>
            </a:r>
            <a:endParaRPr lang="en-US" sz="1150" dirty="0"/>
          </a:p>
        </p:txBody>
      </p:sp>
      <p:sp>
        <p:nvSpPr>
          <p:cNvPr id="17" name="Text 15"/>
          <p:cNvSpPr/>
          <p:nvPr/>
        </p:nvSpPr>
        <p:spPr>
          <a:xfrm>
            <a:off x="3063240" y="3063240"/>
            <a:ext cx="5715000" cy="658368"/>
          </a:xfrm>
          <a:prstGeom prst="rect">
            <a:avLst/>
          </a:prstGeom>
          <a:noFill/>
          <a:ln/>
        </p:spPr>
        <p:txBody>
          <a:bodyPr wrap="square" rtlCol="0" anchor="ctr"/>
          <a:lstStyle/>
          <a:p>
            <a:pPr marL="0" indent="0">
              <a:buNone/>
            </a:pPr>
            <a:r>
              <a:rPr lang="en-US" sz="1100" dirty="0">
                <a:solidFill>
                  <a:srgbClr val="222222"/>
                </a:solidFill>
                <a:latin typeface="Calibri" pitchFamily="34" charset="0"/>
                <a:ea typeface="Calibri" pitchFamily="34" charset="-122"/>
                <a:cs typeface="Calibri" pitchFamily="34" charset="-120"/>
              </a:rPr>
              <a:t>An established theory has never been applied to your sector, your population, or your country. Sensemaking theory has been applied extensively in large organisations — but how does it operate in micro-enterprises? Institutional theory has been used in Western contexts — what happens in emerging economies?</a:t>
            </a:r>
            <a:endParaRPr lang="en-US" sz="1100" dirty="0"/>
          </a:p>
        </p:txBody>
      </p:sp>
      <p:sp>
        <p:nvSpPr>
          <p:cNvPr id="18" name="Shape 16"/>
          <p:cNvSpPr/>
          <p:nvPr/>
        </p:nvSpPr>
        <p:spPr>
          <a:xfrm>
            <a:off x="274320" y="3831336"/>
            <a:ext cx="8595360" cy="731520"/>
          </a:xfrm>
          <a:prstGeom prst="rect">
            <a:avLst/>
          </a:prstGeom>
          <a:solidFill>
            <a:srgbClr val="EEF2FF"/>
          </a:solidFill>
          <a:ln w="12700">
            <a:solidFill>
              <a:srgbClr val="BBBBBB"/>
            </a:solidFill>
            <a:prstDash val="solid"/>
          </a:ln>
        </p:spPr>
        <p:txBody>
          <a:bodyPr/>
          <a:lstStyle/>
          <a:p>
            <a:endParaRPr lang="en-GB"/>
          </a:p>
        </p:txBody>
      </p:sp>
      <p:sp>
        <p:nvSpPr>
          <p:cNvPr id="19" name="Shape 17"/>
          <p:cNvSpPr/>
          <p:nvPr/>
        </p:nvSpPr>
        <p:spPr>
          <a:xfrm>
            <a:off x="274320" y="3831336"/>
            <a:ext cx="292608" cy="731520"/>
          </a:xfrm>
          <a:prstGeom prst="rect">
            <a:avLst/>
          </a:prstGeom>
          <a:solidFill>
            <a:srgbClr val="C9A84C"/>
          </a:solidFill>
          <a:ln w="12700">
            <a:solidFill>
              <a:srgbClr val="C9A84C"/>
            </a:solidFill>
            <a:prstDash val="solid"/>
          </a:ln>
        </p:spPr>
        <p:txBody>
          <a:bodyPr/>
          <a:lstStyle/>
          <a:p>
            <a:endParaRPr lang="en-GB"/>
          </a:p>
        </p:txBody>
      </p:sp>
      <p:sp>
        <p:nvSpPr>
          <p:cNvPr id="20" name="Text 18"/>
          <p:cNvSpPr/>
          <p:nvPr/>
        </p:nvSpPr>
        <p:spPr>
          <a:xfrm>
            <a:off x="658368" y="3867912"/>
            <a:ext cx="2331720" cy="658368"/>
          </a:xfrm>
          <a:prstGeom prst="rect">
            <a:avLst/>
          </a:prstGeom>
          <a:noFill/>
          <a:ln/>
        </p:spPr>
        <p:txBody>
          <a:bodyPr wrap="square" rtlCol="0" anchor="ctr"/>
          <a:lstStyle/>
          <a:p>
            <a:pPr marL="0" indent="0">
              <a:buNone/>
            </a:pPr>
            <a:r>
              <a:rPr lang="en-US" sz="1150" b="1" dirty="0">
                <a:solidFill>
                  <a:srgbClr val="1C3A5E"/>
                </a:solidFill>
                <a:latin typeface="Calibri" pitchFamily="34" charset="0"/>
                <a:ea typeface="Calibri" pitchFamily="34" charset="-122"/>
                <a:cs typeface="Calibri" pitchFamily="34" charset="-120"/>
              </a:rPr>
              <a:t>A challenge to received wisdom</a:t>
            </a:r>
            <a:endParaRPr lang="en-US" sz="1150" dirty="0"/>
          </a:p>
        </p:txBody>
      </p:sp>
      <p:sp>
        <p:nvSpPr>
          <p:cNvPr id="21" name="Text 19"/>
          <p:cNvSpPr/>
          <p:nvPr/>
        </p:nvSpPr>
        <p:spPr>
          <a:xfrm>
            <a:off x="3063240" y="3867912"/>
            <a:ext cx="5715000" cy="658368"/>
          </a:xfrm>
          <a:prstGeom prst="rect">
            <a:avLst/>
          </a:prstGeom>
          <a:noFill/>
          <a:ln/>
        </p:spPr>
        <p:txBody>
          <a:bodyPr wrap="square" rtlCol="0" anchor="ctr"/>
          <a:lstStyle/>
          <a:p>
            <a:pPr marL="0" indent="0">
              <a:buNone/>
            </a:pPr>
            <a:r>
              <a:rPr lang="en-US" sz="1100" dirty="0">
                <a:solidFill>
                  <a:srgbClr val="222222"/>
                </a:solidFill>
                <a:latin typeface="Calibri" pitchFamily="34" charset="0"/>
                <a:ea typeface="Calibri" pitchFamily="34" charset="-122"/>
                <a:cs typeface="Calibri" pitchFamily="34" charset="-120"/>
              </a:rPr>
              <a:t>Something 'everyone knows' turns out to be questionable when examined carefully. 'Engaged employees perform better' — but what do employees themselves think engagement means? 'Diversity improves decision-making' — but what is the lived experience of underrepresented groups in supposedly diverse organisations?</a:t>
            </a:r>
            <a:endParaRPr lang="en-US" sz="11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9">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The Three-to-Five Year Commitment — Choosing Wisely</a:t>
            </a:r>
            <a:endParaRPr lang="en-US" sz="1900" dirty="0"/>
          </a:p>
        </p:txBody>
      </p:sp>
      <p:sp>
        <p:nvSpPr>
          <p:cNvPr id="4" name="Text 2"/>
          <p:cNvSpPr/>
          <p:nvPr/>
        </p:nvSpPr>
        <p:spPr>
          <a:xfrm>
            <a:off x="274320" y="841248"/>
            <a:ext cx="8595360" cy="594360"/>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This is one of the most important things to understand at this stage of your doctorate. Your topic choice is a long-term commitment. Choose with care.</a:t>
            </a:r>
            <a:endParaRPr lang="en-US" sz="1300" dirty="0"/>
          </a:p>
        </p:txBody>
      </p:sp>
      <p:sp>
        <p:nvSpPr>
          <p:cNvPr id="5" name="Shape 3"/>
          <p:cNvSpPr/>
          <p:nvPr/>
        </p:nvSpPr>
        <p:spPr>
          <a:xfrm>
            <a:off x="274320" y="1508760"/>
            <a:ext cx="8595360" cy="1444752"/>
          </a:xfrm>
          <a:prstGeom prst="rect">
            <a:avLst/>
          </a:prstGeom>
          <a:solidFill>
            <a:srgbClr val="FFFFFF"/>
          </a:solidFill>
          <a:ln w="12700">
            <a:solidFill>
              <a:srgbClr val="990000"/>
            </a:solidFill>
            <a:prstDash val="solid"/>
          </a:ln>
        </p:spPr>
        <p:txBody>
          <a:bodyPr/>
          <a:lstStyle/>
          <a:p>
            <a:endParaRPr lang="en-GB"/>
          </a:p>
        </p:txBody>
      </p:sp>
      <p:sp>
        <p:nvSpPr>
          <p:cNvPr id="6" name="Text 4"/>
          <p:cNvSpPr/>
          <p:nvPr/>
        </p:nvSpPr>
        <p:spPr>
          <a:xfrm>
            <a:off x="438912" y="1572768"/>
            <a:ext cx="8321040" cy="347472"/>
          </a:xfrm>
          <a:prstGeom prst="rect">
            <a:avLst/>
          </a:prstGeom>
          <a:noFill/>
          <a:ln/>
        </p:spPr>
        <p:txBody>
          <a:bodyPr wrap="square" rtlCol="0" anchor="ctr"/>
          <a:lstStyle/>
          <a:p>
            <a:pPr marL="0" indent="0">
              <a:buNone/>
            </a:pPr>
            <a:r>
              <a:rPr lang="en-US" sz="1300" b="1" dirty="0">
                <a:solidFill>
                  <a:srgbClr val="990000"/>
                </a:solidFill>
                <a:latin typeface="Calibri" pitchFamily="34" charset="0"/>
                <a:ea typeface="Calibri" pitchFamily="34" charset="-122"/>
                <a:cs typeface="Calibri" pitchFamily="34" charset="-120"/>
              </a:rPr>
              <a:t>Topics to be wary of:</a:t>
            </a:r>
            <a:endParaRPr lang="en-US" sz="1300" dirty="0"/>
          </a:p>
        </p:txBody>
      </p:sp>
      <p:sp>
        <p:nvSpPr>
          <p:cNvPr id="7" name="Text 5"/>
          <p:cNvSpPr/>
          <p:nvPr/>
        </p:nvSpPr>
        <p:spPr>
          <a:xfrm>
            <a:off x="438912" y="1938528"/>
            <a:ext cx="8321040" cy="960120"/>
          </a:xfrm>
          <a:prstGeom prst="rect">
            <a:avLst/>
          </a:prstGeom>
          <a:noFill/>
          <a:ln/>
        </p:spPr>
        <p:txBody>
          <a:bodyPr wrap="square" rtlCol="0" anchor="ctr"/>
          <a:lstStyle/>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Convenience topics — chosen because they were easy to think of, not because you find them genuinely interesting. These run out of intellectual fuel.</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Fashion topics — chosen because they are currently popular (e.g. AI, ESG, hybrid working in general). Without genuine personal investment these become tedious.</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Topics that depend entirely on access to one organisation — if that access is withdrawn, your research collapses.</a:t>
            </a:r>
            <a:endParaRPr lang="en-US" sz="1200" dirty="0"/>
          </a:p>
        </p:txBody>
      </p:sp>
      <p:sp>
        <p:nvSpPr>
          <p:cNvPr id="8" name="Shape 6"/>
          <p:cNvSpPr/>
          <p:nvPr/>
        </p:nvSpPr>
        <p:spPr>
          <a:xfrm>
            <a:off x="274320" y="3035808"/>
            <a:ext cx="8595360" cy="1444752"/>
          </a:xfrm>
          <a:prstGeom prst="rect">
            <a:avLst/>
          </a:prstGeom>
          <a:solidFill>
            <a:srgbClr val="FFFFFF"/>
          </a:solidFill>
          <a:ln w="12700">
            <a:solidFill>
              <a:srgbClr val="1A5E2A"/>
            </a:solidFill>
            <a:prstDash val="solid"/>
          </a:ln>
        </p:spPr>
        <p:txBody>
          <a:bodyPr/>
          <a:lstStyle/>
          <a:p>
            <a:endParaRPr lang="en-GB"/>
          </a:p>
        </p:txBody>
      </p:sp>
      <p:sp>
        <p:nvSpPr>
          <p:cNvPr id="9" name="Text 7"/>
          <p:cNvSpPr/>
          <p:nvPr/>
        </p:nvSpPr>
        <p:spPr>
          <a:xfrm>
            <a:off x="438912" y="3090672"/>
            <a:ext cx="8321040" cy="347472"/>
          </a:xfrm>
          <a:prstGeom prst="rect">
            <a:avLst/>
          </a:prstGeom>
          <a:noFill/>
          <a:ln/>
        </p:spPr>
        <p:txBody>
          <a:bodyPr wrap="square" rtlCol="0" anchor="ctr"/>
          <a:lstStyle/>
          <a:p>
            <a:pPr marL="0" indent="0">
              <a:buNone/>
            </a:pPr>
            <a:r>
              <a:rPr lang="en-US" sz="1300" b="1" dirty="0">
                <a:solidFill>
                  <a:srgbClr val="1A5E2A"/>
                </a:solidFill>
                <a:latin typeface="Calibri" pitchFamily="34" charset="0"/>
                <a:ea typeface="Calibri" pitchFamily="34" charset="-122"/>
                <a:cs typeface="Calibri" pitchFamily="34" charset="-120"/>
              </a:rPr>
              <a:t>Topics that endure:</a:t>
            </a:r>
            <a:endParaRPr lang="en-US" sz="1300" dirty="0"/>
          </a:p>
        </p:txBody>
      </p:sp>
      <p:sp>
        <p:nvSpPr>
          <p:cNvPr id="10" name="Text 8"/>
          <p:cNvSpPr/>
          <p:nvPr/>
        </p:nvSpPr>
        <p:spPr>
          <a:xfrm>
            <a:off x="438912" y="3456432"/>
            <a:ext cx="8321040" cy="960120"/>
          </a:xfrm>
          <a:prstGeom prst="rect">
            <a:avLst/>
          </a:prstGeom>
          <a:noFill/>
          <a:ln/>
        </p:spPr>
        <p:txBody>
          <a:bodyPr wrap="square" rtlCol="0" anchor="ctr"/>
          <a:lstStyle/>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Topics rooted in a genuine professional puzzle — something you have been trying to understand for years.</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Topics that connect your professional identity to an intellectual debate you find genuinely fascinating.</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Topics where your insider knowledge gives you a research advantage — and where you have realistic access.</a:t>
            </a:r>
            <a:endParaRPr lang="en-US" sz="12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10">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What a Research Problem Looks Like — Reading the Gap</a:t>
            </a:r>
            <a:endParaRPr lang="en-US" sz="1900" dirty="0"/>
          </a:p>
        </p:txBody>
      </p:sp>
      <p:sp>
        <p:nvSpPr>
          <p:cNvPr id="4" name="Text 2"/>
          <p:cNvSpPr/>
          <p:nvPr/>
        </p:nvSpPr>
        <p:spPr>
          <a:xfrm>
            <a:off x="274320" y="4828032"/>
            <a:ext cx="8595360" cy="256032"/>
          </a:xfrm>
          <a:prstGeom prst="rect">
            <a:avLst/>
          </a:prstGeom>
          <a:noFill/>
          <a:ln/>
        </p:spPr>
        <p:txBody>
          <a:bodyPr wrap="square" rtlCol="0" anchor="ctr"/>
          <a:lstStyle/>
          <a:p>
            <a:pPr marL="0" indent="0">
              <a:buNone/>
            </a:pPr>
            <a:r>
              <a:rPr lang="en-US" sz="900" i="1" dirty="0">
                <a:solidFill>
                  <a:srgbClr val="666666"/>
                </a:solidFill>
                <a:latin typeface="Calibri" pitchFamily="34" charset="0"/>
                <a:ea typeface="Calibri" pitchFamily="34" charset="-122"/>
                <a:cs typeface="Calibri" pitchFamily="34" charset="-120"/>
              </a:rPr>
              <a:t>Examples drawn from published business and management research.</a:t>
            </a:r>
            <a:endParaRPr lang="en-US" sz="900" dirty="0"/>
          </a:p>
        </p:txBody>
      </p:sp>
      <p:sp>
        <p:nvSpPr>
          <p:cNvPr id="5" name="Text 3"/>
          <p:cNvSpPr/>
          <p:nvPr/>
        </p:nvSpPr>
        <p:spPr>
          <a:xfrm>
            <a:off x="274320" y="841248"/>
            <a:ext cx="8595360" cy="749808"/>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Before we explore your own topic, let us look at how research problems are identified in practice. In each example below, notice the same pattern: what is already known, what methodology has been used, and — critically — what is still missing. The gap IS the research problem.</a:t>
            </a:r>
            <a:endParaRPr lang="en-US" sz="1300" dirty="0"/>
          </a:p>
        </p:txBody>
      </p:sp>
      <p:sp>
        <p:nvSpPr>
          <p:cNvPr id="6" name="Shape 4"/>
          <p:cNvSpPr/>
          <p:nvPr/>
        </p:nvSpPr>
        <p:spPr>
          <a:xfrm>
            <a:off x="274320" y="1664208"/>
            <a:ext cx="8595360" cy="347472"/>
          </a:xfrm>
          <a:prstGeom prst="rect">
            <a:avLst/>
          </a:prstGeom>
          <a:solidFill>
            <a:srgbClr val="1C3A5E"/>
          </a:solidFill>
          <a:ln w="12700">
            <a:solidFill>
              <a:srgbClr val="1C3A5E"/>
            </a:solidFill>
            <a:prstDash val="solid"/>
          </a:ln>
        </p:spPr>
        <p:txBody>
          <a:bodyPr/>
          <a:lstStyle/>
          <a:p>
            <a:endParaRPr lang="en-GB"/>
          </a:p>
        </p:txBody>
      </p:sp>
      <p:sp>
        <p:nvSpPr>
          <p:cNvPr id="7" name="Text 5"/>
          <p:cNvSpPr/>
          <p:nvPr/>
        </p:nvSpPr>
        <p:spPr>
          <a:xfrm>
            <a:off x="438912" y="1700784"/>
            <a:ext cx="8229600" cy="274320"/>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Example 1 — Gig Economy and Platform Work</a:t>
            </a:r>
            <a:endParaRPr lang="en-US" sz="1200" dirty="0"/>
          </a:p>
        </p:txBody>
      </p:sp>
      <p:sp>
        <p:nvSpPr>
          <p:cNvPr id="8" name="Shape 6"/>
          <p:cNvSpPr/>
          <p:nvPr/>
        </p:nvSpPr>
        <p:spPr>
          <a:xfrm>
            <a:off x="274320" y="2011680"/>
            <a:ext cx="8595360" cy="1005840"/>
          </a:xfrm>
          <a:prstGeom prst="rect">
            <a:avLst/>
          </a:prstGeom>
          <a:solidFill>
            <a:srgbClr val="FFFFFF"/>
          </a:solidFill>
          <a:ln w="12700">
            <a:solidFill>
              <a:srgbClr val="CCCCCC"/>
            </a:solidFill>
            <a:prstDash val="solid"/>
          </a:ln>
        </p:spPr>
        <p:txBody>
          <a:bodyPr/>
          <a:lstStyle/>
          <a:p>
            <a:endParaRPr lang="en-GB"/>
          </a:p>
        </p:txBody>
      </p:sp>
      <p:sp>
        <p:nvSpPr>
          <p:cNvPr id="9" name="Text 7"/>
          <p:cNvSpPr/>
          <p:nvPr/>
        </p:nvSpPr>
        <p:spPr>
          <a:xfrm>
            <a:off x="411480" y="2066544"/>
            <a:ext cx="8321040" cy="914400"/>
          </a:xfrm>
          <a:prstGeom prst="rect">
            <a:avLst/>
          </a:prstGeom>
          <a:noFill/>
          <a:ln/>
        </p:spPr>
        <p:txBody>
          <a:bodyPr wrap="square" rtlCol="0" anchor="ctr"/>
          <a:lstStyle/>
          <a:p>
            <a:pPr marL="0" indent="0">
              <a:buNone/>
            </a:pPr>
            <a:r>
              <a:rPr lang="en-US" sz="1100" dirty="0">
                <a:solidFill>
                  <a:srgbClr val="222222"/>
                </a:solidFill>
                <a:latin typeface="Calibri" pitchFamily="34" charset="0"/>
                <a:ea typeface="Calibri" pitchFamily="34" charset="-122"/>
                <a:cs typeface="Calibri" pitchFamily="34" charset="-120"/>
              </a:rPr>
              <a:t>Quantitative research has established the scale and demographics of gig work (Cockett and Willmott, 2023). Yet despite considerable debate, research has yet to investigate what platform workers themselves want. Existing studies focus predominantly on regulatory frameworks and economic impacts, leaving a significant gap in understanding the lived experiences, preferences, and aspirations of gig workers from their own perspectives (Martindale, 2024). This research aims to explore how platform workers in the UK gig economy conceptualise job quality and articulate their needs regarding working conditions and autonomy.</a:t>
            </a:r>
            <a:endParaRPr lang="en-US" sz="1100" dirty="0"/>
          </a:p>
        </p:txBody>
      </p:sp>
      <p:sp>
        <p:nvSpPr>
          <p:cNvPr id="10" name="Shape 8"/>
          <p:cNvSpPr/>
          <p:nvPr/>
        </p:nvSpPr>
        <p:spPr>
          <a:xfrm>
            <a:off x="274320" y="3090672"/>
            <a:ext cx="8595360" cy="347472"/>
          </a:xfrm>
          <a:prstGeom prst="rect">
            <a:avLst/>
          </a:prstGeom>
          <a:solidFill>
            <a:srgbClr val="1C3A5E"/>
          </a:solidFill>
          <a:ln w="12700">
            <a:solidFill>
              <a:srgbClr val="1C3A5E"/>
            </a:solidFill>
            <a:prstDash val="solid"/>
          </a:ln>
        </p:spPr>
        <p:txBody>
          <a:bodyPr/>
          <a:lstStyle/>
          <a:p>
            <a:endParaRPr lang="en-GB"/>
          </a:p>
        </p:txBody>
      </p:sp>
      <p:sp>
        <p:nvSpPr>
          <p:cNvPr id="11" name="Text 9"/>
          <p:cNvSpPr/>
          <p:nvPr/>
        </p:nvSpPr>
        <p:spPr>
          <a:xfrm>
            <a:off x="438912" y="3127248"/>
            <a:ext cx="8229600" cy="274320"/>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Example 2 — Hybrid Working and Organisational Culture</a:t>
            </a:r>
            <a:endParaRPr lang="en-US" sz="1200" dirty="0"/>
          </a:p>
        </p:txBody>
      </p:sp>
      <p:sp>
        <p:nvSpPr>
          <p:cNvPr id="12" name="Shape 10"/>
          <p:cNvSpPr/>
          <p:nvPr/>
        </p:nvSpPr>
        <p:spPr>
          <a:xfrm>
            <a:off x="274320" y="3438144"/>
            <a:ext cx="8595360" cy="1005840"/>
          </a:xfrm>
          <a:prstGeom prst="rect">
            <a:avLst/>
          </a:prstGeom>
          <a:solidFill>
            <a:srgbClr val="F5F7FF"/>
          </a:solidFill>
          <a:ln w="12700">
            <a:solidFill>
              <a:srgbClr val="CCCCCC"/>
            </a:solidFill>
            <a:prstDash val="solid"/>
          </a:ln>
        </p:spPr>
        <p:txBody>
          <a:bodyPr/>
          <a:lstStyle/>
          <a:p>
            <a:endParaRPr lang="en-GB"/>
          </a:p>
        </p:txBody>
      </p:sp>
      <p:sp>
        <p:nvSpPr>
          <p:cNvPr id="13" name="Text 11"/>
          <p:cNvSpPr/>
          <p:nvPr/>
        </p:nvSpPr>
        <p:spPr>
          <a:xfrm>
            <a:off x="411480" y="3493008"/>
            <a:ext cx="8321040" cy="914400"/>
          </a:xfrm>
          <a:prstGeom prst="rect">
            <a:avLst/>
          </a:prstGeom>
          <a:noFill/>
          <a:ln/>
        </p:spPr>
        <p:txBody>
          <a:bodyPr wrap="square" rtlCol="0" anchor="ctr"/>
          <a:lstStyle/>
          <a:p>
            <a:pPr marL="0" indent="0">
              <a:buNone/>
            </a:pPr>
            <a:r>
              <a:rPr lang="en-US" sz="1100" dirty="0">
                <a:solidFill>
                  <a:srgbClr val="222222"/>
                </a:solidFill>
                <a:latin typeface="Calibri" pitchFamily="34" charset="0"/>
                <a:ea typeface="Calibri" pitchFamily="34" charset="-122"/>
                <a:cs typeface="Calibri" pitchFamily="34" charset="-120"/>
              </a:rPr>
              <a:t>46.6% of UK employees worked from home in April 2020 (ONS, 2021). Research has examined productivity outcomes and work-life balance (May and Pardey, 2014). However, there remains limited qualitative investigation into how organisational culture — traditionally developed through face-to-face interaction — is experienced and maintained in hybrid environments. We lack understanding of how employees construct and enact culture when physically dispersed. This study seeks to explore how employees in hybrid arrangements experience organisational culture and the processes through which cultural values are maintained virtually.</a:t>
            </a:r>
            <a:endParaRPr lang="en-US" sz="1100" dirty="0"/>
          </a:p>
        </p:txBody>
      </p:sp>
      <p:sp>
        <p:nvSpPr>
          <p:cNvPr id="14" name="Text 12"/>
          <p:cNvSpPr/>
          <p:nvPr/>
        </p:nvSpPr>
        <p:spPr>
          <a:xfrm>
            <a:off x="274320" y="4517136"/>
            <a:ext cx="8595360" cy="384048"/>
          </a:xfrm>
          <a:prstGeom prst="rect">
            <a:avLst/>
          </a:prstGeom>
          <a:noFill/>
          <a:ln/>
        </p:spPr>
        <p:txBody>
          <a:bodyPr wrap="square" rtlCol="0" anchor="ctr"/>
          <a:lstStyle/>
          <a:p>
            <a:pPr marL="0" indent="0">
              <a:buNone/>
            </a:pPr>
            <a:r>
              <a:rPr lang="en-US" sz="1200" b="1" dirty="0">
                <a:solidFill>
                  <a:srgbClr val="C9A84C"/>
                </a:solidFill>
                <a:latin typeface="Calibri" pitchFamily="34" charset="0"/>
                <a:ea typeface="Calibri" pitchFamily="34" charset="-122"/>
                <a:cs typeface="Calibri" pitchFamily="34" charset="-120"/>
              </a:rPr>
              <a:t>Notice in both examples: the gap is identified precisely, with evidence, and connected directly to a research purpose.</a:t>
            </a:r>
            <a:endParaRPr lang="en-US" sz="12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11">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Reading the Gap — More Examples from Business and Management</a:t>
            </a:r>
            <a:endParaRPr lang="en-US" sz="1900" dirty="0"/>
          </a:p>
        </p:txBody>
      </p:sp>
      <p:sp>
        <p:nvSpPr>
          <p:cNvPr id="4" name="Shape 2"/>
          <p:cNvSpPr/>
          <p:nvPr/>
        </p:nvSpPr>
        <p:spPr>
          <a:xfrm>
            <a:off x="274320" y="841248"/>
            <a:ext cx="8595360" cy="347472"/>
          </a:xfrm>
          <a:prstGeom prst="rect">
            <a:avLst/>
          </a:prstGeom>
          <a:solidFill>
            <a:srgbClr val="1C3A5E"/>
          </a:solidFill>
          <a:ln w="12700">
            <a:solidFill>
              <a:srgbClr val="1C3A5E"/>
            </a:solidFill>
            <a:prstDash val="solid"/>
          </a:ln>
        </p:spPr>
        <p:txBody>
          <a:bodyPr/>
          <a:lstStyle/>
          <a:p>
            <a:endParaRPr lang="en-GB"/>
          </a:p>
        </p:txBody>
      </p:sp>
      <p:sp>
        <p:nvSpPr>
          <p:cNvPr id="5" name="Text 3"/>
          <p:cNvSpPr/>
          <p:nvPr/>
        </p:nvSpPr>
        <p:spPr>
          <a:xfrm>
            <a:off x="438912" y="877824"/>
            <a:ext cx="8229600" cy="274320"/>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Example 3 — Sustainability Decision-Making in Manufacturing SMEs</a:t>
            </a:r>
            <a:endParaRPr lang="en-US" sz="1200" dirty="0"/>
          </a:p>
        </p:txBody>
      </p:sp>
      <p:sp>
        <p:nvSpPr>
          <p:cNvPr id="6" name="Shape 4"/>
          <p:cNvSpPr/>
          <p:nvPr/>
        </p:nvSpPr>
        <p:spPr>
          <a:xfrm>
            <a:off x="274320" y="1188720"/>
            <a:ext cx="8595360" cy="1005840"/>
          </a:xfrm>
          <a:prstGeom prst="rect">
            <a:avLst/>
          </a:prstGeom>
          <a:solidFill>
            <a:srgbClr val="FFFFFF"/>
          </a:solidFill>
          <a:ln w="12700">
            <a:solidFill>
              <a:srgbClr val="CCCCCC"/>
            </a:solidFill>
            <a:prstDash val="solid"/>
          </a:ln>
        </p:spPr>
        <p:txBody>
          <a:bodyPr/>
          <a:lstStyle/>
          <a:p>
            <a:endParaRPr lang="en-GB"/>
          </a:p>
        </p:txBody>
      </p:sp>
      <p:sp>
        <p:nvSpPr>
          <p:cNvPr id="7" name="Text 5"/>
          <p:cNvSpPr/>
          <p:nvPr/>
        </p:nvSpPr>
        <p:spPr>
          <a:xfrm>
            <a:off x="411480" y="1243584"/>
            <a:ext cx="8321040" cy="914400"/>
          </a:xfrm>
          <a:prstGeom prst="rect">
            <a:avLst/>
          </a:prstGeom>
          <a:noFill/>
          <a:ln/>
        </p:spPr>
        <p:txBody>
          <a:bodyPr wrap="square" rtlCol="0" anchor="ctr"/>
          <a:lstStyle/>
          <a:p>
            <a:pPr marL="0" indent="0">
              <a:buNone/>
            </a:pPr>
            <a:r>
              <a:rPr lang="en-US" sz="1100" dirty="0">
                <a:solidFill>
                  <a:srgbClr val="222222"/>
                </a:solidFill>
                <a:latin typeface="Calibri" pitchFamily="34" charset="0"/>
                <a:ea typeface="Calibri" pitchFamily="34" charset="-122"/>
                <a:cs typeface="Calibri" pitchFamily="34" charset="-120"/>
              </a:rPr>
              <a:t>Research on sustainability in manufacturing has focused predominantly on large corporations and technological solutions. Only 41% of SME representatives identified sustainability as a 'high priority' in 2022, down from 44% in 2021 (NatWest, 2022). However, there is a paucity of research exploring how owner-managers of manufacturing SMEs actually understand sustainability, make decisions about environmental initiatives, and balance competing pressures of profitability and environmental responsibility in resource-constrained contexts (Abdullah, Saraswat and Talib, 2023; McKay, Davis and Pieniazek, 2020).</a:t>
            </a:r>
            <a:endParaRPr lang="en-US" sz="1100" dirty="0"/>
          </a:p>
        </p:txBody>
      </p:sp>
      <p:sp>
        <p:nvSpPr>
          <p:cNvPr id="8" name="Shape 6"/>
          <p:cNvSpPr/>
          <p:nvPr/>
        </p:nvSpPr>
        <p:spPr>
          <a:xfrm>
            <a:off x="274320" y="2267712"/>
            <a:ext cx="8595360" cy="347472"/>
          </a:xfrm>
          <a:prstGeom prst="rect">
            <a:avLst/>
          </a:prstGeom>
          <a:solidFill>
            <a:srgbClr val="C9A84C"/>
          </a:solidFill>
          <a:ln w="12700">
            <a:solidFill>
              <a:srgbClr val="C9A84C"/>
            </a:solidFill>
            <a:prstDash val="solid"/>
          </a:ln>
        </p:spPr>
        <p:txBody>
          <a:bodyPr/>
          <a:lstStyle/>
          <a:p>
            <a:endParaRPr lang="en-GB"/>
          </a:p>
        </p:txBody>
      </p:sp>
      <p:sp>
        <p:nvSpPr>
          <p:cNvPr id="9" name="Text 7"/>
          <p:cNvSpPr/>
          <p:nvPr/>
        </p:nvSpPr>
        <p:spPr>
          <a:xfrm>
            <a:off x="438912" y="2304288"/>
            <a:ext cx="8229600" cy="274320"/>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Example 4 — AI and Workplace Decision-Making (a current business phenomenon)</a:t>
            </a:r>
            <a:endParaRPr lang="en-US" sz="1200" dirty="0"/>
          </a:p>
        </p:txBody>
      </p:sp>
      <p:sp>
        <p:nvSpPr>
          <p:cNvPr id="10" name="Shape 8"/>
          <p:cNvSpPr/>
          <p:nvPr/>
        </p:nvSpPr>
        <p:spPr>
          <a:xfrm>
            <a:off x="274320" y="2615184"/>
            <a:ext cx="8595360" cy="1115568"/>
          </a:xfrm>
          <a:prstGeom prst="rect">
            <a:avLst/>
          </a:prstGeom>
          <a:solidFill>
            <a:srgbClr val="FFFBF0"/>
          </a:solidFill>
          <a:ln w="12700">
            <a:solidFill>
              <a:srgbClr val="CCCCCC"/>
            </a:solidFill>
            <a:prstDash val="solid"/>
          </a:ln>
        </p:spPr>
        <p:txBody>
          <a:bodyPr/>
          <a:lstStyle/>
          <a:p>
            <a:endParaRPr lang="en-GB"/>
          </a:p>
        </p:txBody>
      </p:sp>
      <p:sp>
        <p:nvSpPr>
          <p:cNvPr id="11" name="Text 9"/>
          <p:cNvSpPr/>
          <p:nvPr/>
        </p:nvSpPr>
        <p:spPr>
          <a:xfrm>
            <a:off x="411480" y="2670048"/>
            <a:ext cx="8321040" cy="1024128"/>
          </a:xfrm>
          <a:prstGeom prst="rect">
            <a:avLst/>
          </a:prstGeom>
          <a:noFill/>
          <a:ln/>
        </p:spPr>
        <p:txBody>
          <a:bodyPr wrap="square" rtlCol="0" anchor="ctr"/>
          <a:lstStyle/>
          <a:p>
            <a:pPr marL="0" indent="0">
              <a:buNone/>
            </a:pPr>
            <a:r>
              <a:rPr lang="en-US" sz="1100" dirty="0">
                <a:solidFill>
                  <a:srgbClr val="222222"/>
                </a:solidFill>
                <a:latin typeface="Calibri" pitchFamily="34" charset="0"/>
                <a:ea typeface="Calibri" pitchFamily="34" charset="-122"/>
                <a:cs typeface="Calibri" pitchFamily="34" charset="-120"/>
              </a:rPr>
              <a:t>A quantitative study surveyed 269 UK business managers to examine attitudes towards AI decision-making. 73% hoped AI would assist their work; 33% feared task replacement (Cao et al., 2021). A literature review of 156 publications found that 68% focused on technical system development and only 8% on human factors (Duan et al., 2019). The significant gap: whilst substantial attention addresses technical capabilities, minimal research explores how decision-makers actually interact with AI, how they develop trust over time, or how they navigate situations where AI recommendations conflict with their professional judgement (Jarrahi, 2018).</a:t>
            </a:r>
            <a:endParaRPr lang="en-US" sz="1100" dirty="0"/>
          </a:p>
        </p:txBody>
      </p:sp>
      <p:sp>
        <p:nvSpPr>
          <p:cNvPr id="12" name="Shape 10"/>
          <p:cNvSpPr/>
          <p:nvPr/>
        </p:nvSpPr>
        <p:spPr>
          <a:xfrm>
            <a:off x="274320" y="3803904"/>
            <a:ext cx="8595360" cy="347472"/>
          </a:xfrm>
          <a:prstGeom prst="rect">
            <a:avLst/>
          </a:prstGeom>
          <a:solidFill>
            <a:srgbClr val="1C3A5E"/>
          </a:solidFill>
          <a:ln w="12700">
            <a:solidFill>
              <a:srgbClr val="1C3A5E"/>
            </a:solidFill>
            <a:prstDash val="solid"/>
          </a:ln>
        </p:spPr>
        <p:txBody>
          <a:bodyPr/>
          <a:lstStyle/>
          <a:p>
            <a:endParaRPr lang="en-GB"/>
          </a:p>
        </p:txBody>
      </p:sp>
      <p:sp>
        <p:nvSpPr>
          <p:cNvPr id="13" name="Text 11"/>
          <p:cNvSpPr/>
          <p:nvPr/>
        </p:nvSpPr>
        <p:spPr>
          <a:xfrm>
            <a:off x="438912" y="3840480"/>
            <a:ext cx="8229600" cy="274320"/>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Example 5 — ESG Disclosure and Financial Performance (from major regulatory change)</a:t>
            </a:r>
            <a:endParaRPr lang="en-US" sz="1200" dirty="0"/>
          </a:p>
        </p:txBody>
      </p:sp>
      <p:sp>
        <p:nvSpPr>
          <p:cNvPr id="14" name="Shape 12"/>
          <p:cNvSpPr/>
          <p:nvPr/>
        </p:nvSpPr>
        <p:spPr>
          <a:xfrm>
            <a:off x="274320" y="4151376"/>
            <a:ext cx="8595360" cy="896112"/>
          </a:xfrm>
          <a:prstGeom prst="rect">
            <a:avLst/>
          </a:prstGeom>
          <a:solidFill>
            <a:srgbClr val="FFFFFF"/>
          </a:solidFill>
          <a:ln w="12700">
            <a:solidFill>
              <a:srgbClr val="CCCCCC"/>
            </a:solidFill>
            <a:prstDash val="solid"/>
          </a:ln>
        </p:spPr>
        <p:txBody>
          <a:bodyPr/>
          <a:lstStyle/>
          <a:p>
            <a:endParaRPr lang="en-GB"/>
          </a:p>
        </p:txBody>
      </p:sp>
      <p:sp>
        <p:nvSpPr>
          <p:cNvPr id="15" name="Text 13"/>
          <p:cNvSpPr/>
          <p:nvPr/>
        </p:nvSpPr>
        <p:spPr>
          <a:xfrm>
            <a:off x="411480" y="4206240"/>
            <a:ext cx="8321040" cy="804672"/>
          </a:xfrm>
          <a:prstGeom prst="rect">
            <a:avLst/>
          </a:prstGeom>
          <a:noFill/>
          <a:ln/>
        </p:spPr>
        <p:txBody>
          <a:bodyPr wrap="square" rtlCol="0" anchor="ctr"/>
          <a:lstStyle/>
          <a:p>
            <a:pPr marL="0" indent="0">
              <a:buNone/>
            </a:pPr>
            <a:r>
              <a:rPr lang="en-US" sz="1100" dirty="0">
                <a:solidFill>
                  <a:srgbClr val="222222"/>
                </a:solidFill>
                <a:latin typeface="Calibri" pitchFamily="34" charset="0"/>
                <a:ea typeface="Calibri" pitchFamily="34" charset="-122"/>
                <a:cs typeface="Calibri" pitchFamily="34" charset="-120"/>
              </a:rPr>
              <a:t>Quantitative studies demonstrate statistical associations between ESG disclosure and firm value (Li et al., 2018; Qiu et al., 2016; Al-Shaer, 2020). However, these studies cannot reveal the organisational processes, professional judgements, and power dynamics underpinning disclosure decisions, how finance professionals experience tensions between disclosure costs and benefits, or how they navigate institutional pressures when determining disclosure content and quality.</a:t>
            </a:r>
            <a:endParaRPr lang="en-US" sz="11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12">
    <p:bg>
      <p:bgPr>
        <a:solidFill>
          <a:srgbClr val="FFFB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C9A84C"/>
          </a:solidFill>
          <a:ln w="12700">
            <a:solidFill>
              <a:srgbClr val="C9A84C"/>
            </a:solidFill>
            <a:prstDash val="solid"/>
          </a:ln>
        </p:spPr>
        <p:txBody>
          <a:bodyPr/>
          <a:lstStyle/>
          <a:p>
            <a:endParaRPr lang="en-GB"/>
          </a:p>
        </p:txBody>
      </p:sp>
      <p:sp>
        <p:nvSpPr>
          <p:cNvPr id="3" name="Text 1"/>
          <p:cNvSpPr/>
          <p:nvPr/>
        </p:nvSpPr>
        <p:spPr>
          <a:xfrm>
            <a:off x="274320" y="91440"/>
            <a:ext cx="8595360" cy="566928"/>
          </a:xfrm>
          <a:prstGeom prst="rect">
            <a:avLst/>
          </a:prstGeom>
          <a:noFill/>
          <a:ln/>
        </p:spPr>
        <p:txBody>
          <a:bodyPr wrap="square" rtlCol="0" anchor="ctr"/>
          <a:lstStyle/>
          <a:p>
            <a:pPr marL="0" indent="0">
              <a:buNone/>
            </a:pPr>
            <a:r>
              <a:rPr lang="en-US" sz="1700" b="1" dirty="0">
                <a:solidFill>
                  <a:srgbClr val="FFFFFF"/>
                </a:solidFill>
                <a:latin typeface="Calibri" pitchFamily="34" charset="0"/>
                <a:ea typeface="Calibri" pitchFamily="34" charset="-122"/>
                <a:cs typeface="Calibri" pitchFamily="34" charset="-120"/>
              </a:rPr>
              <a:t>IN-CLASS ACTIVITY 1A</a:t>
            </a:r>
            <a:endParaRPr lang="en-US" sz="1700" dirty="0"/>
          </a:p>
        </p:txBody>
      </p:sp>
      <p:sp>
        <p:nvSpPr>
          <p:cNvPr id="4" name="Text 2"/>
          <p:cNvSpPr/>
          <p:nvPr/>
        </p:nvSpPr>
        <p:spPr>
          <a:xfrm>
            <a:off x="274320" y="896112"/>
            <a:ext cx="8595360" cy="594360"/>
          </a:xfrm>
          <a:prstGeom prst="rect">
            <a:avLst/>
          </a:prstGeom>
          <a:noFill/>
          <a:ln/>
        </p:spPr>
        <p:txBody>
          <a:bodyPr wrap="square" rtlCol="0" anchor="ctr"/>
          <a:lstStyle/>
          <a:p>
            <a:pPr marL="0" indent="0">
              <a:buNone/>
            </a:pPr>
            <a:r>
              <a:rPr lang="en-US" sz="1800" b="1" dirty="0">
                <a:solidFill>
                  <a:srgbClr val="1C3A5E"/>
                </a:solidFill>
                <a:latin typeface="Calibri" pitchFamily="34" charset="0"/>
                <a:ea typeface="Calibri" pitchFamily="34" charset="-122"/>
                <a:cs typeface="Calibri" pitchFamily="34" charset="-120"/>
              </a:rPr>
              <a:t>Task — The Messy Overviews</a:t>
            </a:r>
            <a:endParaRPr lang="en-US" sz="1800" dirty="0"/>
          </a:p>
        </p:txBody>
      </p:sp>
      <p:sp>
        <p:nvSpPr>
          <p:cNvPr id="5" name="Shape 3"/>
          <p:cNvSpPr/>
          <p:nvPr/>
        </p:nvSpPr>
        <p:spPr>
          <a:xfrm>
            <a:off x="274320" y="1463040"/>
            <a:ext cx="8595360" cy="36576"/>
          </a:xfrm>
          <a:prstGeom prst="rect">
            <a:avLst/>
          </a:prstGeom>
          <a:solidFill>
            <a:srgbClr val="1C3A5E"/>
          </a:solidFill>
          <a:ln w="12700">
            <a:solidFill>
              <a:srgbClr val="1C3A5E"/>
            </a:solidFill>
            <a:prstDash val="solid"/>
          </a:ln>
        </p:spPr>
        <p:txBody>
          <a:bodyPr/>
          <a:lstStyle/>
          <a:p>
            <a:endParaRPr lang="en-GB"/>
          </a:p>
        </p:txBody>
      </p:sp>
      <p:sp>
        <p:nvSpPr>
          <p:cNvPr id="6" name="Shape 4"/>
          <p:cNvSpPr/>
          <p:nvPr/>
        </p:nvSpPr>
        <p:spPr>
          <a:xfrm>
            <a:off x="274320" y="1536192"/>
            <a:ext cx="8595360" cy="475488"/>
          </a:xfrm>
          <a:prstGeom prst="rect">
            <a:avLst/>
          </a:prstGeom>
          <a:solidFill>
            <a:srgbClr val="1C3A5E"/>
          </a:solidFill>
          <a:ln w="12700">
            <a:solidFill>
              <a:srgbClr val="1C3A5E"/>
            </a:solidFill>
            <a:prstDash val="solid"/>
          </a:ln>
        </p:spPr>
        <p:txBody>
          <a:bodyPr/>
          <a:lstStyle/>
          <a:p>
            <a:endParaRPr lang="en-GB"/>
          </a:p>
        </p:txBody>
      </p:sp>
      <p:sp>
        <p:nvSpPr>
          <p:cNvPr id="7" name="Text 5"/>
          <p:cNvSpPr/>
          <p:nvPr/>
        </p:nvSpPr>
        <p:spPr>
          <a:xfrm>
            <a:off x="438912" y="1591056"/>
            <a:ext cx="8229600" cy="365760"/>
          </a:xfrm>
          <a:prstGeom prst="rect">
            <a:avLst/>
          </a:prstGeom>
          <a:noFill/>
          <a:ln/>
        </p:spPr>
        <p:txBody>
          <a:bodyPr wrap="square" rtlCol="0" anchor="ctr"/>
          <a:lstStyle/>
          <a:p>
            <a:pPr marL="0" indent="0">
              <a:buNone/>
            </a:pPr>
            <a:r>
              <a:rPr lang="en-US" sz="1300" b="1" dirty="0">
                <a:solidFill>
                  <a:srgbClr val="C9A84C"/>
                </a:solidFill>
                <a:latin typeface="Calibri" pitchFamily="34" charset="0"/>
                <a:ea typeface="Calibri" pitchFamily="34" charset="-122"/>
                <a:cs typeface="Calibri" pitchFamily="34" charset="-120"/>
              </a:rPr>
              <a:t>Using your Student Workbook:  Part A — Three Messy Research Overviews</a:t>
            </a:r>
            <a:endParaRPr lang="en-US" sz="1300" dirty="0"/>
          </a:p>
        </p:txBody>
      </p:sp>
      <p:sp>
        <p:nvSpPr>
          <p:cNvPr id="8" name="Text 6"/>
          <p:cNvSpPr/>
          <p:nvPr/>
        </p:nvSpPr>
        <p:spPr>
          <a:xfrm>
            <a:off x="274320" y="2084832"/>
            <a:ext cx="8595360" cy="502920"/>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Read one of the messy overviews — written by a real researcher who has not yet organised their thinking. Work out what they are actually trying to find out.</a:t>
            </a:r>
            <a:endParaRPr lang="en-US" sz="1300" dirty="0"/>
          </a:p>
        </p:txBody>
      </p:sp>
      <p:sp>
        <p:nvSpPr>
          <p:cNvPr id="9" name="Text 7"/>
          <p:cNvSpPr/>
          <p:nvPr/>
        </p:nvSpPr>
        <p:spPr>
          <a:xfrm>
            <a:off x="274320" y="2651760"/>
            <a:ext cx="8595360" cy="292608"/>
          </a:xfrm>
          <a:prstGeom prst="rect">
            <a:avLst/>
          </a:prstGeom>
          <a:noFill/>
          <a:ln/>
        </p:spPr>
        <p:txBody>
          <a:bodyPr wrap="square" rtlCol="0" anchor="ctr"/>
          <a:lstStyle/>
          <a:p>
            <a:pPr marL="0" indent="0">
              <a:buNone/>
            </a:pPr>
            <a:r>
              <a:rPr lang="en-US" sz="1200" b="1" dirty="0">
                <a:solidFill>
                  <a:srgbClr val="1C3A5E"/>
                </a:solidFill>
                <a:latin typeface="Calibri" pitchFamily="34" charset="0"/>
                <a:ea typeface="Calibri" pitchFamily="34" charset="-122"/>
                <a:cs typeface="Calibri" pitchFamily="34" charset="-120"/>
              </a:rPr>
              <a:t>Assigned overviews:</a:t>
            </a:r>
            <a:endParaRPr lang="en-US" sz="1200" dirty="0"/>
          </a:p>
        </p:txBody>
      </p:sp>
      <p:sp>
        <p:nvSpPr>
          <p:cNvPr id="10" name="Text 8"/>
          <p:cNvSpPr/>
          <p:nvPr/>
        </p:nvSpPr>
        <p:spPr>
          <a:xfrm>
            <a:off x="274320" y="2962656"/>
            <a:ext cx="8595360" cy="411480"/>
          </a:xfrm>
          <a:prstGeom prst="rect">
            <a:avLst/>
          </a:prstGeom>
          <a:noFill/>
          <a:ln/>
        </p:spPr>
        <p:txBody>
          <a:bodyPr wrap="square" rtlCol="0" anchor="ctr"/>
          <a:lstStyle/>
          <a:p>
            <a:pPr marL="0" indent="0">
              <a:buNone/>
            </a:pPr>
            <a:r>
              <a:rPr lang="en-US" sz="1200" b="1" dirty="0">
                <a:solidFill>
                  <a:srgbClr val="000000"/>
                </a:solidFill>
                <a:latin typeface="Calibri" pitchFamily="34" charset="0"/>
                <a:ea typeface="Calibri" pitchFamily="34" charset="-122"/>
                <a:cs typeface="Calibri" pitchFamily="34" charset="-120"/>
              </a:rPr>
              <a:t>A: </a:t>
            </a:r>
            <a:r>
              <a:rPr lang="en-US" sz="1200" dirty="0">
                <a:solidFill>
                  <a:srgbClr val="000000"/>
                </a:solidFill>
                <a:latin typeface="Calibri" pitchFamily="34" charset="0"/>
                <a:ea typeface="Calibri" pitchFamily="34" charset="-122"/>
                <a:cs typeface="Calibri" pitchFamily="34" charset="-120"/>
              </a:rPr>
              <a:t>Neurodiversity and the workplace   |   </a:t>
            </a:r>
            <a:r>
              <a:rPr lang="en-US" sz="1200" b="1" dirty="0">
                <a:solidFill>
                  <a:srgbClr val="000000"/>
                </a:solidFill>
                <a:latin typeface="Calibri" pitchFamily="34" charset="0"/>
                <a:ea typeface="Calibri" pitchFamily="34" charset="-122"/>
                <a:cs typeface="Calibri" pitchFamily="34" charset="-120"/>
              </a:rPr>
              <a:t>B: </a:t>
            </a:r>
            <a:r>
              <a:rPr lang="en-US" sz="1200" dirty="0">
                <a:solidFill>
                  <a:srgbClr val="000000"/>
                </a:solidFill>
                <a:latin typeface="Calibri" pitchFamily="34" charset="0"/>
                <a:ea typeface="Calibri" pitchFamily="34" charset="-122"/>
                <a:cs typeface="Calibri" pitchFamily="34" charset="-120"/>
              </a:rPr>
              <a:t>Greenwashing and employee scepticism   |   </a:t>
            </a:r>
            <a:r>
              <a:rPr lang="en-US" sz="1200" b="1" dirty="0">
                <a:solidFill>
                  <a:srgbClr val="000000"/>
                </a:solidFill>
                <a:latin typeface="Calibri" pitchFamily="34" charset="0"/>
                <a:ea typeface="Calibri" pitchFamily="34" charset="-122"/>
                <a:cs typeface="Calibri" pitchFamily="34" charset="-120"/>
              </a:rPr>
              <a:t>C: </a:t>
            </a:r>
            <a:r>
              <a:rPr lang="en-US" sz="1200" dirty="0">
                <a:solidFill>
                  <a:srgbClr val="000000"/>
                </a:solidFill>
                <a:latin typeface="Calibri" pitchFamily="34" charset="0"/>
                <a:ea typeface="Calibri" pitchFamily="34" charset="-122"/>
                <a:cs typeface="Calibri" pitchFamily="34" charset="-120"/>
              </a:rPr>
              <a:t>Family business succession and non-family managers</a:t>
            </a:r>
            <a:endParaRPr lang="en-US" sz="1200" dirty="0"/>
          </a:p>
        </p:txBody>
      </p:sp>
      <p:sp>
        <p:nvSpPr>
          <p:cNvPr id="11" name="Shape 9"/>
          <p:cNvSpPr/>
          <p:nvPr/>
        </p:nvSpPr>
        <p:spPr>
          <a:xfrm>
            <a:off x="274320" y="3438144"/>
            <a:ext cx="8595360" cy="1298448"/>
          </a:xfrm>
          <a:prstGeom prst="rect">
            <a:avLst/>
          </a:prstGeom>
          <a:solidFill>
            <a:srgbClr val="FFFFFF"/>
          </a:solidFill>
          <a:ln w="12700">
            <a:solidFill>
              <a:srgbClr val="1C3A5E"/>
            </a:solidFill>
            <a:prstDash val="solid"/>
          </a:ln>
        </p:spPr>
        <p:txBody>
          <a:bodyPr/>
          <a:lstStyle/>
          <a:p>
            <a:endParaRPr lang="en-GB"/>
          </a:p>
        </p:txBody>
      </p:sp>
      <p:sp>
        <p:nvSpPr>
          <p:cNvPr id="12" name="Text 10"/>
          <p:cNvSpPr/>
          <p:nvPr/>
        </p:nvSpPr>
        <p:spPr>
          <a:xfrm>
            <a:off x="438912" y="3493008"/>
            <a:ext cx="8321040" cy="274320"/>
          </a:xfrm>
          <a:prstGeom prst="rect">
            <a:avLst/>
          </a:prstGeom>
          <a:noFill/>
          <a:ln/>
        </p:spPr>
        <p:txBody>
          <a:bodyPr wrap="square" rtlCol="0" anchor="ctr"/>
          <a:lstStyle/>
          <a:p>
            <a:pPr marL="0" indent="0">
              <a:buNone/>
            </a:pPr>
            <a:r>
              <a:rPr lang="en-US" sz="1200" b="1" dirty="0">
                <a:solidFill>
                  <a:srgbClr val="1C3A5E"/>
                </a:solidFill>
                <a:latin typeface="Calibri" pitchFamily="34" charset="0"/>
                <a:ea typeface="Calibri" pitchFamily="34" charset="-122"/>
                <a:cs typeface="Calibri" pitchFamily="34" charset="-120"/>
              </a:rPr>
              <a:t>Work out:</a:t>
            </a:r>
            <a:endParaRPr lang="en-US" sz="1200" dirty="0"/>
          </a:p>
        </p:txBody>
      </p:sp>
      <p:sp>
        <p:nvSpPr>
          <p:cNvPr id="13" name="Text 11"/>
          <p:cNvSpPr/>
          <p:nvPr/>
        </p:nvSpPr>
        <p:spPr>
          <a:xfrm>
            <a:off x="438912" y="3785616"/>
            <a:ext cx="8321040" cy="896112"/>
          </a:xfrm>
          <a:prstGeom prst="rect">
            <a:avLst/>
          </a:prstGeom>
          <a:noFill/>
          <a:ln/>
        </p:spPr>
        <p:txBody>
          <a:bodyPr wrap="square" rtlCol="0" anchor="ctr"/>
          <a:lstStyle/>
          <a:p>
            <a:pPr marL="0" indent="0">
              <a:buNone/>
            </a:pPr>
            <a:r>
              <a:rPr lang="en-US" sz="1200" b="1" dirty="0">
                <a:solidFill>
                  <a:srgbClr val="000000"/>
                </a:solidFill>
                <a:latin typeface="Calibri" pitchFamily="34" charset="0"/>
                <a:ea typeface="Calibri" pitchFamily="34" charset="-122"/>
                <a:cs typeface="Calibri" pitchFamily="34" charset="-120"/>
              </a:rPr>
              <a:t>1. </a:t>
            </a:r>
            <a:r>
              <a:rPr lang="en-US" sz="1200" dirty="0">
                <a:solidFill>
                  <a:srgbClr val="000000"/>
                </a:solidFill>
                <a:latin typeface="Calibri" pitchFamily="34" charset="0"/>
                <a:ea typeface="Calibri" pitchFamily="34" charset="-122"/>
                <a:cs typeface="Calibri" pitchFamily="34" charset="-120"/>
              </a:rPr>
              <a:t>What is this researcher actually trying to find out?  What is the topic?
</a:t>
            </a:r>
            <a:r>
              <a:rPr lang="en-US" sz="1200" b="1" dirty="0">
                <a:solidFill>
                  <a:srgbClr val="000000"/>
                </a:solidFill>
                <a:latin typeface="Calibri" pitchFamily="34" charset="0"/>
                <a:ea typeface="Calibri" pitchFamily="34" charset="-122"/>
                <a:cs typeface="Calibri" pitchFamily="34" charset="-120"/>
              </a:rPr>
              <a:t>2. </a:t>
            </a:r>
            <a:r>
              <a:rPr lang="en-US" sz="1200" dirty="0">
                <a:solidFill>
                  <a:srgbClr val="000000"/>
                </a:solidFill>
                <a:latin typeface="Calibri" pitchFamily="34" charset="0"/>
                <a:ea typeface="Calibri" pitchFamily="34" charset="-122"/>
                <a:cs typeface="Calibri" pitchFamily="34" charset="-120"/>
              </a:rPr>
              <a:t>What is the specific problem or gap — what is not yet known?
</a:t>
            </a:r>
            <a:r>
              <a:rPr lang="en-US" sz="1200" b="1" dirty="0">
                <a:solidFill>
                  <a:srgbClr val="000000"/>
                </a:solidFill>
                <a:latin typeface="Calibri" pitchFamily="34" charset="0"/>
                <a:ea typeface="Calibri" pitchFamily="34" charset="-122"/>
                <a:cs typeface="Calibri" pitchFamily="34" charset="-120"/>
              </a:rPr>
              <a:t>3. </a:t>
            </a:r>
            <a:r>
              <a:rPr lang="en-US" sz="1200" dirty="0">
                <a:solidFill>
                  <a:srgbClr val="000000"/>
                </a:solidFill>
                <a:latin typeface="Calibri" pitchFamily="34" charset="0"/>
                <a:ea typeface="Calibri" pitchFamily="34" charset="-122"/>
                <a:cs typeface="Calibri" pitchFamily="34" charset="-120"/>
              </a:rPr>
              <a:t>Draft one sharper, cleaner research question from this material.</a:t>
            </a:r>
            <a:endParaRPr lang="en-US" sz="1200" dirty="0"/>
          </a:p>
        </p:txBody>
      </p:sp>
      <p:sp>
        <p:nvSpPr>
          <p:cNvPr id="14" name="Text 12"/>
          <p:cNvSpPr/>
          <p:nvPr/>
        </p:nvSpPr>
        <p:spPr>
          <a:xfrm>
            <a:off x="274320" y="4809744"/>
            <a:ext cx="8595360" cy="292608"/>
          </a:xfrm>
          <a:prstGeom prst="rect">
            <a:avLst/>
          </a:prstGeom>
          <a:noFill/>
          <a:ln/>
        </p:spPr>
        <p:txBody>
          <a:bodyPr wrap="square" rtlCol="0" anchor="ctr"/>
          <a:lstStyle/>
          <a:p>
            <a:pPr marL="0" indent="0">
              <a:buNone/>
            </a:pPr>
            <a:r>
              <a:rPr lang="en-US" sz="1100" b="1" dirty="0">
                <a:solidFill>
                  <a:srgbClr val="1C3A5E"/>
                </a:solidFill>
                <a:latin typeface="Calibri" pitchFamily="34" charset="0"/>
                <a:ea typeface="Calibri" pitchFamily="34" charset="-122"/>
                <a:cs typeface="Calibri" pitchFamily="34" charset="-120"/>
              </a:rPr>
              <a:t>Compare your question with Part B of the workbook when complete.</a:t>
            </a:r>
            <a:endParaRPr lang="en-US" sz="11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13">
    <p:bg>
      <p:bgPr>
        <a:solidFill>
          <a:srgbClr val="FFFB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C9A84C"/>
          </a:solidFill>
          <a:ln w="12700">
            <a:solidFill>
              <a:srgbClr val="C9A84C"/>
            </a:solidFill>
            <a:prstDash val="solid"/>
          </a:ln>
        </p:spPr>
        <p:txBody>
          <a:bodyPr/>
          <a:lstStyle/>
          <a:p>
            <a:endParaRPr lang="en-GB"/>
          </a:p>
        </p:txBody>
      </p:sp>
      <p:sp>
        <p:nvSpPr>
          <p:cNvPr id="3" name="Text 1"/>
          <p:cNvSpPr/>
          <p:nvPr/>
        </p:nvSpPr>
        <p:spPr>
          <a:xfrm>
            <a:off x="274320" y="91440"/>
            <a:ext cx="8595360" cy="566928"/>
          </a:xfrm>
          <a:prstGeom prst="rect">
            <a:avLst/>
          </a:prstGeom>
          <a:noFill/>
          <a:ln/>
        </p:spPr>
        <p:txBody>
          <a:bodyPr wrap="square" rtlCol="0" anchor="ctr"/>
          <a:lstStyle/>
          <a:p>
            <a:pPr marL="0" indent="0">
              <a:buNone/>
            </a:pPr>
            <a:r>
              <a:rPr lang="en-US" sz="1700" b="1" dirty="0">
                <a:solidFill>
                  <a:srgbClr val="FFFFFF"/>
                </a:solidFill>
                <a:latin typeface="Calibri" pitchFamily="34" charset="0"/>
                <a:ea typeface="Calibri" pitchFamily="34" charset="-122"/>
                <a:cs typeface="Calibri" pitchFamily="34" charset="-120"/>
              </a:rPr>
              <a:t>IN-CLASS ACTIVITY 1B</a:t>
            </a:r>
            <a:endParaRPr lang="en-US" sz="1700" dirty="0"/>
          </a:p>
        </p:txBody>
      </p:sp>
      <p:sp>
        <p:nvSpPr>
          <p:cNvPr id="4" name="Text 2"/>
          <p:cNvSpPr/>
          <p:nvPr/>
        </p:nvSpPr>
        <p:spPr>
          <a:xfrm>
            <a:off x="274320" y="896112"/>
            <a:ext cx="8595360" cy="594360"/>
          </a:xfrm>
          <a:prstGeom prst="rect">
            <a:avLst/>
          </a:prstGeom>
          <a:noFill/>
          <a:ln/>
        </p:spPr>
        <p:txBody>
          <a:bodyPr wrap="square" rtlCol="0" anchor="ctr"/>
          <a:lstStyle/>
          <a:p>
            <a:pPr marL="0" indent="0">
              <a:buNone/>
            </a:pPr>
            <a:r>
              <a:rPr lang="en-US" sz="1800" b="1" dirty="0">
                <a:solidFill>
                  <a:srgbClr val="1C3A5E"/>
                </a:solidFill>
                <a:latin typeface="Calibri" pitchFamily="34" charset="0"/>
                <a:ea typeface="Calibri" pitchFamily="34" charset="-122"/>
                <a:cs typeface="Calibri" pitchFamily="34" charset="-120"/>
              </a:rPr>
              <a:t>Task — Published Abstracts</a:t>
            </a:r>
            <a:endParaRPr lang="en-US" sz="1800" dirty="0"/>
          </a:p>
        </p:txBody>
      </p:sp>
      <p:sp>
        <p:nvSpPr>
          <p:cNvPr id="5" name="Shape 3"/>
          <p:cNvSpPr/>
          <p:nvPr/>
        </p:nvSpPr>
        <p:spPr>
          <a:xfrm>
            <a:off x="274320" y="1463040"/>
            <a:ext cx="8595360" cy="36576"/>
          </a:xfrm>
          <a:prstGeom prst="rect">
            <a:avLst/>
          </a:prstGeom>
          <a:solidFill>
            <a:srgbClr val="1C3A5E"/>
          </a:solidFill>
          <a:ln w="12700">
            <a:solidFill>
              <a:srgbClr val="1C3A5E"/>
            </a:solidFill>
            <a:prstDash val="solid"/>
          </a:ln>
        </p:spPr>
        <p:txBody>
          <a:bodyPr/>
          <a:lstStyle/>
          <a:p>
            <a:endParaRPr lang="en-GB"/>
          </a:p>
        </p:txBody>
      </p:sp>
      <p:sp>
        <p:nvSpPr>
          <p:cNvPr id="6" name="Shape 4"/>
          <p:cNvSpPr/>
          <p:nvPr/>
        </p:nvSpPr>
        <p:spPr>
          <a:xfrm>
            <a:off x="274320" y="1536192"/>
            <a:ext cx="8595360" cy="475488"/>
          </a:xfrm>
          <a:prstGeom prst="rect">
            <a:avLst/>
          </a:prstGeom>
          <a:solidFill>
            <a:srgbClr val="1C3A5E"/>
          </a:solidFill>
          <a:ln w="12700">
            <a:solidFill>
              <a:srgbClr val="1C3A5E"/>
            </a:solidFill>
            <a:prstDash val="solid"/>
          </a:ln>
        </p:spPr>
        <p:txBody>
          <a:bodyPr/>
          <a:lstStyle/>
          <a:p>
            <a:endParaRPr lang="en-GB"/>
          </a:p>
        </p:txBody>
      </p:sp>
      <p:sp>
        <p:nvSpPr>
          <p:cNvPr id="7" name="Text 5"/>
          <p:cNvSpPr/>
          <p:nvPr/>
        </p:nvSpPr>
        <p:spPr>
          <a:xfrm>
            <a:off x="438912" y="1591056"/>
            <a:ext cx="8229600" cy="365760"/>
          </a:xfrm>
          <a:prstGeom prst="rect">
            <a:avLst/>
          </a:prstGeom>
          <a:noFill/>
          <a:ln/>
        </p:spPr>
        <p:txBody>
          <a:bodyPr wrap="square" rtlCol="0" anchor="ctr"/>
          <a:lstStyle/>
          <a:p>
            <a:pPr marL="0" indent="0">
              <a:buNone/>
            </a:pPr>
            <a:r>
              <a:rPr lang="en-US" sz="1300" b="1" dirty="0">
                <a:solidFill>
                  <a:srgbClr val="C9A84C"/>
                </a:solidFill>
                <a:latin typeface="Calibri" pitchFamily="34" charset="0"/>
                <a:ea typeface="Calibri" pitchFamily="34" charset="-122"/>
                <a:cs typeface="Calibri" pitchFamily="34" charset="-120"/>
              </a:rPr>
              <a:t>Using your Student Workbook:  Part C — Three Published Research Abstracts</a:t>
            </a:r>
            <a:endParaRPr lang="en-US" sz="1300" dirty="0"/>
          </a:p>
        </p:txBody>
      </p:sp>
      <p:sp>
        <p:nvSpPr>
          <p:cNvPr id="8" name="Text 6"/>
          <p:cNvSpPr/>
          <p:nvPr/>
        </p:nvSpPr>
        <p:spPr>
          <a:xfrm>
            <a:off x="274320" y="2084832"/>
            <a:ext cx="8595360" cy="548640"/>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Read three real, published abstracts on one of the topics below. Read carefully for what they know, how they know it, and what they still cannot tell us.</a:t>
            </a:r>
            <a:endParaRPr lang="en-US" sz="1300" dirty="0"/>
          </a:p>
        </p:txBody>
      </p:sp>
      <p:sp>
        <p:nvSpPr>
          <p:cNvPr id="9" name="Text 7"/>
          <p:cNvSpPr/>
          <p:nvPr/>
        </p:nvSpPr>
        <p:spPr>
          <a:xfrm>
            <a:off x="274320" y="2706624"/>
            <a:ext cx="8595360" cy="292608"/>
          </a:xfrm>
          <a:prstGeom prst="rect">
            <a:avLst/>
          </a:prstGeom>
          <a:noFill/>
          <a:ln/>
        </p:spPr>
        <p:txBody>
          <a:bodyPr wrap="square" rtlCol="0" anchor="ctr"/>
          <a:lstStyle/>
          <a:p>
            <a:pPr marL="0" indent="0">
              <a:buNone/>
            </a:pPr>
            <a:r>
              <a:rPr lang="en-US" sz="1200" b="1" dirty="0">
                <a:solidFill>
                  <a:srgbClr val="1C3A5E"/>
                </a:solidFill>
                <a:latin typeface="Calibri" pitchFamily="34" charset="0"/>
                <a:ea typeface="Calibri" pitchFamily="34" charset="-122"/>
                <a:cs typeface="Calibri" pitchFamily="34" charset="-120"/>
              </a:rPr>
              <a:t>Assigned abstract sets:</a:t>
            </a:r>
            <a:endParaRPr lang="en-US" sz="1200" dirty="0"/>
          </a:p>
        </p:txBody>
      </p:sp>
      <p:sp>
        <p:nvSpPr>
          <p:cNvPr id="10" name="Text 8"/>
          <p:cNvSpPr/>
          <p:nvPr/>
        </p:nvSpPr>
        <p:spPr>
          <a:xfrm>
            <a:off x="274320" y="3017520"/>
            <a:ext cx="8595360" cy="475488"/>
          </a:xfrm>
          <a:prstGeom prst="rect">
            <a:avLst/>
          </a:prstGeom>
          <a:noFill/>
          <a:ln/>
        </p:spPr>
        <p:txBody>
          <a:bodyPr wrap="square" rtlCol="0" anchor="ctr"/>
          <a:lstStyle/>
          <a:p>
            <a:pPr marL="0" indent="0">
              <a:buNone/>
            </a:pPr>
            <a:r>
              <a:rPr lang="en-US" sz="1200" b="1" dirty="0">
                <a:solidFill>
                  <a:srgbClr val="000000"/>
                </a:solidFill>
                <a:latin typeface="Calibri" pitchFamily="34" charset="0"/>
                <a:ea typeface="Calibri" pitchFamily="34" charset="-122"/>
                <a:cs typeface="Calibri" pitchFamily="34" charset="-120"/>
              </a:rPr>
              <a:t>A: </a:t>
            </a:r>
            <a:r>
              <a:rPr lang="en-US" sz="1200" dirty="0">
                <a:solidFill>
                  <a:srgbClr val="000000"/>
                </a:solidFill>
                <a:latin typeface="Calibri" pitchFamily="34" charset="0"/>
                <a:ea typeface="Calibri" pitchFamily="34" charset="-122"/>
                <a:cs typeface="Calibri" pitchFamily="34" charset="-120"/>
              </a:rPr>
              <a:t>Psychological safety in remote and hybrid teams   |   </a:t>
            </a:r>
            <a:r>
              <a:rPr lang="en-US" sz="1200" b="1" dirty="0">
                <a:solidFill>
                  <a:srgbClr val="000000"/>
                </a:solidFill>
                <a:latin typeface="Calibri" pitchFamily="34" charset="0"/>
                <a:ea typeface="Calibri" pitchFamily="34" charset="-122"/>
                <a:cs typeface="Calibri" pitchFamily="34" charset="-120"/>
              </a:rPr>
              <a:t>B: </a:t>
            </a:r>
            <a:r>
              <a:rPr lang="en-US" sz="1200" dirty="0">
                <a:solidFill>
                  <a:srgbClr val="000000"/>
                </a:solidFill>
                <a:latin typeface="Calibri" pitchFamily="34" charset="0"/>
                <a:ea typeface="Calibri" pitchFamily="34" charset="-122"/>
                <a:cs typeface="Calibri" pitchFamily="34" charset="-120"/>
              </a:rPr>
              <a:t>Algorithmic management and worker experience
</a:t>
            </a:r>
            <a:r>
              <a:rPr lang="en-US" sz="1200" b="1" dirty="0">
                <a:solidFill>
                  <a:srgbClr val="000000"/>
                </a:solidFill>
                <a:latin typeface="Calibri" pitchFamily="34" charset="0"/>
                <a:ea typeface="Calibri" pitchFamily="34" charset="-122"/>
                <a:cs typeface="Calibri" pitchFamily="34" charset="-120"/>
              </a:rPr>
              <a:t>C: </a:t>
            </a:r>
            <a:r>
              <a:rPr lang="en-US" sz="1200" dirty="0">
                <a:solidFill>
                  <a:srgbClr val="000000"/>
                </a:solidFill>
                <a:latin typeface="Calibri" pitchFamily="34" charset="0"/>
                <a:ea typeface="Calibri" pitchFamily="34" charset="-122"/>
                <a:cs typeface="Calibri" pitchFamily="34" charset="-120"/>
              </a:rPr>
              <a:t>Purpose, meaningful work and mental health</a:t>
            </a:r>
            <a:endParaRPr lang="en-US" sz="1200" dirty="0"/>
          </a:p>
        </p:txBody>
      </p:sp>
      <p:sp>
        <p:nvSpPr>
          <p:cNvPr id="11" name="Shape 9"/>
          <p:cNvSpPr/>
          <p:nvPr/>
        </p:nvSpPr>
        <p:spPr>
          <a:xfrm>
            <a:off x="274320" y="3566160"/>
            <a:ext cx="8595360" cy="1280160"/>
          </a:xfrm>
          <a:prstGeom prst="rect">
            <a:avLst/>
          </a:prstGeom>
          <a:solidFill>
            <a:srgbClr val="FFFFFF"/>
          </a:solidFill>
          <a:ln w="12700">
            <a:solidFill>
              <a:srgbClr val="1C3A5E"/>
            </a:solidFill>
            <a:prstDash val="solid"/>
          </a:ln>
        </p:spPr>
        <p:txBody>
          <a:bodyPr/>
          <a:lstStyle/>
          <a:p>
            <a:endParaRPr lang="en-GB"/>
          </a:p>
        </p:txBody>
      </p:sp>
      <p:sp>
        <p:nvSpPr>
          <p:cNvPr id="12" name="Text 10"/>
          <p:cNvSpPr/>
          <p:nvPr/>
        </p:nvSpPr>
        <p:spPr>
          <a:xfrm>
            <a:off x="438912" y="3621024"/>
            <a:ext cx="8321040" cy="274320"/>
          </a:xfrm>
          <a:prstGeom prst="rect">
            <a:avLst/>
          </a:prstGeom>
          <a:noFill/>
          <a:ln/>
        </p:spPr>
        <p:txBody>
          <a:bodyPr wrap="square" rtlCol="0" anchor="ctr"/>
          <a:lstStyle/>
          <a:p>
            <a:pPr marL="0" indent="0">
              <a:buNone/>
            </a:pPr>
            <a:r>
              <a:rPr lang="en-US" sz="1200" b="1" dirty="0">
                <a:solidFill>
                  <a:srgbClr val="1C3A5E"/>
                </a:solidFill>
                <a:latin typeface="Calibri" pitchFamily="34" charset="0"/>
                <a:ea typeface="Calibri" pitchFamily="34" charset="-122"/>
                <a:cs typeface="Calibri" pitchFamily="34" charset="-120"/>
              </a:rPr>
              <a:t>Your tasks:</a:t>
            </a:r>
            <a:endParaRPr lang="en-US" sz="1200" dirty="0"/>
          </a:p>
        </p:txBody>
      </p:sp>
      <p:sp>
        <p:nvSpPr>
          <p:cNvPr id="13" name="Text 11"/>
          <p:cNvSpPr/>
          <p:nvPr/>
        </p:nvSpPr>
        <p:spPr>
          <a:xfrm>
            <a:off x="438912" y="3913632"/>
            <a:ext cx="8321040" cy="868680"/>
          </a:xfrm>
          <a:prstGeom prst="rect">
            <a:avLst/>
          </a:prstGeom>
          <a:noFill/>
          <a:ln/>
        </p:spPr>
        <p:txBody>
          <a:bodyPr wrap="square" rtlCol="0" anchor="ctr"/>
          <a:lstStyle/>
          <a:p>
            <a:pPr marL="0" indent="0">
              <a:buNone/>
            </a:pPr>
            <a:r>
              <a:rPr lang="en-US" sz="1200" b="1" dirty="0">
                <a:solidFill>
                  <a:srgbClr val="000000"/>
                </a:solidFill>
                <a:latin typeface="Calibri" pitchFamily="34" charset="0"/>
                <a:ea typeface="Calibri" pitchFamily="34" charset="-122"/>
                <a:cs typeface="Calibri" pitchFamily="34" charset="-120"/>
              </a:rPr>
              <a:t>1. </a:t>
            </a:r>
            <a:r>
              <a:rPr lang="en-US" sz="1200" dirty="0">
                <a:solidFill>
                  <a:srgbClr val="000000"/>
                </a:solidFill>
                <a:latin typeface="Calibri" pitchFamily="34" charset="0"/>
                <a:ea typeface="Calibri" pitchFamily="34" charset="-122"/>
                <a:cs typeface="Calibri" pitchFamily="34" charset="-120"/>
              </a:rPr>
              <a:t>What is already known?  Summarise findings across all three papers in 2–3 sentences.
</a:t>
            </a:r>
            <a:r>
              <a:rPr lang="en-US" sz="1200" b="1" dirty="0">
                <a:solidFill>
                  <a:srgbClr val="000000"/>
                </a:solidFill>
                <a:latin typeface="Calibri" pitchFamily="34" charset="0"/>
                <a:ea typeface="Calibri" pitchFamily="34" charset="-122"/>
                <a:cs typeface="Calibri" pitchFamily="34" charset="-120"/>
              </a:rPr>
              <a:t>2. </a:t>
            </a:r>
            <a:r>
              <a:rPr lang="en-US" sz="1200" dirty="0">
                <a:solidFill>
                  <a:srgbClr val="000000"/>
                </a:solidFill>
                <a:latin typeface="Calibri" pitchFamily="34" charset="0"/>
                <a:ea typeface="Calibri" pitchFamily="34" charset="-122"/>
                <a:cs typeface="Calibri" pitchFamily="34" charset="-120"/>
              </a:rPr>
              <a:t>What methodologies were used?  Quantitative / qualitative / conceptual?
</a:t>
            </a:r>
            <a:r>
              <a:rPr lang="en-US" sz="1200" b="1" dirty="0">
                <a:solidFill>
                  <a:srgbClr val="000000"/>
                </a:solidFill>
                <a:latin typeface="Calibri" pitchFamily="34" charset="0"/>
                <a:ea typeface="Calibri" pitchFamily="34" charset="-122"/>
                <a:cs typeface="Calibri" pitchFamily="34" charset="-120"/>
              </a:rPr>
              <a:t>3. </a:t>
            </a:r>
            <a:r>
              <a:rPr lang="en-US" sz="1200" dirty="0">
                <a:solidFill>
                  <a:srgbClr val="000000"/>
                </a:solidFill>
                <a:latin typeface="Calibri" pitchFamily="34" charset="0"/>
                <a:ea typeface="Calibri" pitchFamily="34" charset="-122"/>
                <a:cs typeface="Calibri" pitchFamily="34" charset="-120"/>
              </a:rPr>
              <a:t>What is the gap?  What can these studies not tell us?
</a:t>
            </a:r>
            <a:r>
              <a:rPr lang="en-US" sz="1200" b="1" dirty="0">
                <a:solidFill>
                  <a:srgbClr val="000000"/>
                </a:solidFill>
                <a:latin typeface="Calibri" pitchFamily="34" charset="0"/>
                <a:ea typeface="Calibri" pitchFamily="34" charset="-122"/>
                <a:cs typeface="Calibri" pitchFamily="34" charset="-120"/>
              </a:rPr>
              <a:t>4. </a:t>
            </a:r>
            <a:r>
              <a:rPr lang="en-US" sz="1200" dirty="0">
                <a:solidFill>
                  <a:srgbClr val="000000"/>
                </a:solidFill>
                <a:latin typeface="Calibri" pitchFamily="34" charset="0"/>
                <a:ea typeface="Calibri" pitchFamily="34" charset="-122"/>
                <a:cs typeface="Calibri" pitchFamily="34" charset="-120"/>
              </a:rPr>
              <a:t>Formulate one research question that addresses this gap at DBA level.</a:t>
            </a:r>
            <a:endParaRPr lang="en-US" sz="12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14">
    <p:bg>
      <p:bgPr>
        <a:solidFill>
          <a:srgbClr val="FFFB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C9A84C"/>
          </a:solidFill>
          <a:ln w="12700">
            <a:solidFill>
              <a:srgbClr val="C9A84C"/>
            </a:solidFill>
            <a:prstDash val="solid"/>
          </a:ln>
        </p:spPr>
        <p:txBody>
          <a:bodyPr/>
          <a:lstStyle/>
          <a:p>
            <a:endParaRPr lang="en-GB"/>
          </a:p>
        </p:txBody>
      </p:sp>
      <p:sp>
        <p:nvSpPr>
          <p:cNvPr id="3" name="Text 1"/>
          <p:cNvSpPr/>
          <p:nvPr/>
        </p:nvSpPr>
        <p:spPr>
          <a:xfrm>
            <a:off x="274320" y="91440"/>
            <a:ext cx="8595360" cy="566928"/>
          </a:xfrm>
          <a:prstGeom prst="rect">
            <a:avLst/>
          </a:prstGeom>
          <a:noFill/>
          <a:ln/>
        </p:spPr>
        <p:txBody>
          <a:bodyPr wrap="square" rtlCol="0" anchor="ctr"/>
          <a:lstStyle/>
          <a:p>
            <a:pPr marL="0" indent="0">
              <a:buNone/>
            </a:pPr>
            <a:r>
              <a:rPr lang="en-US" sz="1700" b="1" dirty="0">
                <a:solidFill>
                  <a:srgbClr val="FFFFFF"/>
                </a:solidFill>
                <a:latin typeface="Calibri" pitchFamily="34" charset="0"/>
                <a:ea typeface="Calibri" pitchFamily="34" charset="-122"/>
                <a:cs typeface="Calibri" pitchFamily="34" charset="-120"/>
              </a:rPr>
              <a:t>IN-CLASS ACTIVITY 2</a:t>
            </a:r>
            <a:endParaRPr lang="en-US" sz="1700" dirty="0"/>
          </a:p>
        </p:txBody>
      </p:sp>
      <p:sp>
        <p:nvSpPr>
          <p:cNvPr id="4" name="Text 2"/>
          <p:cNvSpPr/>
          <p:nvPr/>
        </p:nvSpPr>
        <p:spPr>
          <a:xfrm>
            <a:off x="274320" y="896112"/>
            <a:ext cx="8595360" cy="594360"/>
          </a:xfrm>
          <a:prstGeom prst="rect">
            <a:avLst/>
          </a:prstGeom>
          <a:noFill/>
          <a:ln/>
        </p:spPr>
        <p:txBody>
          <a:bodyPr wrap="square" rtlCol="0" anchor="ctr"/>
          <a:lstStyle/>
          <a:p>
            <a:pPr marL="0" indent="0">
              <a:buNone/>
            </a:pPr>
            <a:r>
              <a:rPr lang="en-US" sz="1800" b="1" dirty="0">
                <a:solidFill>
                  <a:srgbClr val="1C3A5E"/>
                </a:solidFill>
                <a:latin typeface="Calibri" pitchFamily="34" charset="0"/>
                <a:ea typeface="Calibri" pitchFamily="34" charset="-122"/>
                <a:cs typeface="Calibri" pitchFamily="34" charset="-120"/>
              </a:rPr>
              <a:t>Task — Your Topic Area: First Exploration</a:t>
            </a:r>
            <a:endParaRPr lang="en-US" sz="1800" dirty="0"/>
          </a:p>
        </p:txBody>
      </p:sp>
      <p:sp>
        <p:nvSpPr>
          <p:cNvPr id="5" name="Shape 3"/>
          <p:cNvSpPr/>
          <p:nvPr/>
        </p:nvSpPr>
        <p:spPr>
          <a:xfrm>
            <a:off x="274320" y="1463040"/>
            <a:ext cx="8595360" cy="36576"/>
          </a:xfrm>
          <a:prstGeom prst="rect">
            <a:avLst/>
          </a:prstGeom>
          <a:solidFill>
            <a:srgbClr val="1C3A5E"/>
          </a:solidFill>
          <a:ln w="12700">
            <a:solidFill>
              <a:srgbClr val="1C3A5E"/>
            </a:solidFill>
            <a:prstDash val="solid"/>
          </a:ln>
        </p:spPr>
        <p:txBody>
          <a:bodyPr/>
          <a:lstStyle/>
          <a:p>
            <a:endParaRPr lang="en-GB"/>
          </a:p>
        </p:txBody>
      </p:sp>
      <p:sp>
        <p:nvSpPr>
          <p:cNvPr id="6" name="Text 4"/>
          <p:cNvSpPr/>
          <p:nvPr/>
        </p:nvSpPr>
        <p:spPr>
          <a:xfrm>
            <a:off x="274320" y="1572768"/>
            <a:ext cx="8595360" cy="502920"/>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Apply the same thinking you have just practised to your own topic area. Answer each question as honestly and specifically as you can.</a:t>
            </a:r>
            <a:endParaRPr lang="en-US" sz="1300" dirty="0"/>
          </a:p>
        </p:txBody>
      </p:sp>
      <p:sp>
        <p:nvSpPr>
          <p:cNvPr id="7" name="Text 5"/>
          <p:cNvSpPr/>
          <p:nvPr/>
        </p:nvSpPr>
        <p:spPr>
          <a:xfrm>
            <a:off x="274320" y="2121408"/>
            <a:ext cx="8595360" cy="2331720"/>
          </a:xfrm>
          <a:prstGeom prst="rect">
            <a:avLst/>
          </a:prstGeom>
          <a:noFill/>
          <a:ln/>
        </p:spPr>
        <p:txBody>
          <a:bodyPr wrap="square" rtlCol="0" anchor="ctr"/>
          <a:lstStyle/>
          <a:p>
            <a:pPr marL="0" indent="0">
              <a:buNone/>
            </a:pPr>
            <a:r>
              <a:rPr lang="en-US" sz="1300" b="1" dirty="0">
                <a:solidFill>
                  <a:srgbClr val="000000"/>
                </a:solidFill>
                <a:latin typeface="Calibri" pitchFamily="34" charset="0"/>
                <a:ea typeface="Calibri" pitchFamily="34" charset="-122"/>
                <a:cs typeface="Calibri" pitchFamily="34" charset="-120"/>
              </a:rPr>
              <a:t>1.  </a:t>
            </a:r>
            <a:r>
              <a:rPr lang="en-US" sz="1300" dirty="0">
                <a:solidFill>
                  <a:srgbClr val="000000"/>
                </a:solidFill>
                <a:latin typeface="Calibri" pitchFamily="34" charset="0"/>
                <a:ea typeface="Calibri" pitchFamily="34" charset="-122"/>
                <a:cs typeface="Calibri" pitchFamily="34" charset="-120"/>
              </a:rPr>
              <a:t>In one sentence, what is the broad area of professional life or organisational practice that you find most important?  ___________________________
</a:t>
            </a:r>
            <a:r>
              <a:rPr lang="en-US" sz="1300" b="1" dirty="0">
                <a:solidFill>
                  <a:srgbClr val="000000"/>
                </a:solidFill>
                <a:latin typeface="Calibri" pitchFamily="34" charset="0"/>
                <a:ea typeface="Calibri" pitchFamily="34" charset="-122"/>
                <a:cs typeface="Calibri" pitchFamily="34" charset="-120"/>
              </a:rPr>
              <a:t>2.  </a:t>
            </a:r>
            <a:r>
              <a:rPr lang="en-US" sz="1300" dirty="0">
                <a:solidFill>
                  <a:srgbClr val="000000"/>
                </a:solidFill>
                <a:latin typeface="Calibri" pitchFamily="34" charset="0"/>
                <a:ea typeface="Calibri" pitchFamily="34" charset="-122"/>
                <a:cs typeface="Calibri" pitchFamily="34" charset="-120"/>
              </a:rPr>
              <a:t>What is the specific problem, puzzle, or gap — what is NOT yet known or understood that should be?  ___________________________
</a:t>
            </a:r>
            <a:r>
              <a:rPr lang="en-US" sz="1300" b="1" dirty="0">
                <a:solidFill>
                  <a:srgbClr val="000000"/>
                </a:solidFill>
                <a:latin typeface="Calibri" pitchFamily="34" charset="0"/>
                <a:ea typeface="Calibri" pitchFamily="34" charset="-122"/>
                <a:cs typeface="Calibri" pitchFamily="34" charset="-120"/>
              </a:rPr>
              <a:t>3.  </a:t>
            </a:r>
            <a:r>
              <a:rPr lang="en-US" sz="1300" dirty="0">
                <a:solidFill>
                  <a:srgbClr val="000000"/>
                </a:solidFill>
                <a:latin typeface="Calibri" pitchFamily="34" charset="0"/>
                <a:ea typeface="Calibri" pitchFamily="34" charset="-122"/>
                <a:cs typeface="Calibri" pitchFamily="34" charset="-120"/>
              </a:rPr>
              <a:t>Where does your topic come from? (Professional experience / current phenomenon / literature gap / news story / other)  ___________________________
</a:t>
            </a:r>
            <a:r>
              <a:rPr lang="en-US" sz="1300" b="1" dirty="0">
                <a:solidFill>
                  <a:srgbClr val="000000"/>
                </a:solidFill>
                <a:latin typeface="Calibri" pitchFamily="34" charset="0"/>
                <a:ea typeface="Calibri" pitchFamily="34" charset="-122"/>
                <a:cs typeface="Calibri" pitchFamily="34" charset="-120"/>
              </a:rPr>
              <a:t>4.  </a:t>
            </a:r>
            <a:r>
              <a:rPr lang="en-US" sz="1300" dirty="0">
                <a:solidFill>
                  <a:srgbClr val="000000"/>
                </a:solidFill>
                <a:latin typeface="Calibri" pitchFamily="34" charset="0"/>
                <a:ea typeface="Calibri" pitchFamily="34" charset="-122"/>
                <a:cs typeface="Calibri" pitchFamily="34" charset="-120"/>
              </a:rPr>
              <a:t>What professional access or insider knowledge do you have that makes you a well-placed researcher on this topic?  ___________________________</a:t>
            </a:r>
            <a:endParaRPr lang="en-US" sz="1300" dirty="0"/>
          </a:p>
        </p:txBody>
      </p:sp>
      <p:sp>
        <p:nvSpPr>
          <p:cNvPr id="8" name="Text 6"/>
          <p:cNvSpPr/>
          <p:nvPr/>
        </p:nvSpPr>
        <p:spPr>
          <a:xfrm>
            <a:off x="274320" y="4498848"/>
            <a:ext cx="8595360" cy="384048"/>
          </a:xfrm>
          <a:prstGeom prst="rect">
            <a:avLst/>
          </a:prstGeom>
          <a:noFill/>
          <a:ln/>
        </p:spPr>
        <p:txBody>
          <a:bodyPr wrap="square" rtlCol="0" anchor="ctr"/>
          <a:lstStyle/>
          <a:p>
            <a:pPr marL="0" indent="0">
              <a:buNone/>
            </a:pPr>
            <a:r>
              <a:rPr lang="en-US" sz="1100" dirty="0">
                <a:solidFill>
                  <a:srgbClr val="1C3A5E"/>
                </a:solidFill>
                <a:latin typeface="Calibri" pitchFamily="34" charset="0"/>
                <a:ea typeface="Calibri" pitchFamily="34" charset="-122"/>
                <a:cs typeface="Calibri" pitchFamily="34" charset="-120"/>
              </a:rPr>
              <a:t>Be prepared to share your broad topic and your problem/gap with the session.</a:t>
            </a:r>
            <a:endParaRPr lang="en-US" sz="11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15">
    <p:bg>
      <p:bgPr>
        <a:solidFill>
          <a:srgbClr val="1C3A5E"/>
        </a:solidFill>
        <a:effectLst/>
      </p:bgPr>
    </p:bg>
    <p:spTree>
      <p:nvGrpSpPr>
        <p:cNvPr id="1" name=""/>
        <p:cNvGrpSpPr/>
        <p:nvPr/>
      </p:nvGrpSpPr>
      <p:grpSpPr>
        <a:xfrm>
          <a:off x="0" y="0"/>
          <a:ext cx="0" cy="0"/>
          <a:chOff x="0" y="0"/>
          <a:chExt cx="0" cy="0"/>
        </a:xfrm>
      </p:grpSpPr>
      <p:sp>
        <p:nvSpPr>
          <p:cNvPr id="2" name="Shape 0"/>
          <p:cNvSpPr/>
          <p:nvPr/>
        </p:nvSpPr>
        <p:spPr>
          <a:xfrm>
            <a:off x="0" y="0"/>
            <a:ext cx="228600" cy="5143500"/>
          </a:xfrm>
          <a:prstGeom prst="rect">
            <a:avLst/>
          </a:prstGeom>
          <a:solidFill>
            <a:srgbClr val="C9A84C"/>
          </a:solidFill>
          <a:ln w="12700">
            <a:solidFill>
              <a:srgbClr val="C9A84C"/>
            </a:solidFill>
            <a:prstDash val="solid"/>
          </a:ln>
        </p:spPr>
        <p:txBody>
          <a:bodyPr/>
          <a:lstStyle/>
          <a:p>
            <a:endParaRPr lang="en-GB"/>
          </a:p>
        </p:txBody>
      </p:sp>
      <p:sp>
        <p:nvSpPr>
          <p:cNvPr id="3" name="Text 1"/>
          <p:cNvSpPr/>
          <p:nvPr/>
        </p:nvSpPr>
        <p:spPr>
          <a:xfrm>
            <a:off x="502920" y="1188720"/>
            <a:ext cx="8321040" cy="1737360"/>
          </a:xfrm>
          <a:prstGeom prst="rect">
            <a:avLst/>
          </a:prstGeom>
          <a:noFill/>
          <a:ln/>
        </p:spPr>
        <p:txBody>
          <a:bodyPr wrap="square"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Criteria for a Strong Research Topic</a:t>
            </a:r>
            <a:endParaRPr lang="en-US" sz="2800" dirty="0"/>
          </a:p>
          <a:p>
            <a:pPr marL="0" indent="0">
              <a:buNone/>
            </a:pPr>
            <a:r>
              <a:rPr lang="en-US" sz="2800" b="1" dirty="0">
                <a:solidFill>
                  <a:srgbClr val="FFFFFF"/>
                </a:solidFill>
                <a:latin typeface="Calibri" pitchFamily="34" charset="0"/>
                <a:ea typeface="Calibri" pitchFamily="34" charset="-122"/>
                <a:cs typeface="Calibri" pitchFamily="34" charset="-120"/>
              </a:rPr>
              <a:t>and Defining Your Scope</a:t>
            </a:r>
            <a:endParaRPr lang="en-US" sz="2800" dirty="0"/>
          </a:p>
        </p:txBody>
      </p:sp>
      <p:sp>
        <p:nvSpPr>
          <p:cNvPr id="4" name="Text 2"/>
          <p:cNvSpPr/>
          <p:nvPr/>
        </p:nvSpPr>
        <p:spPr>
          <a:xfrm>
            <a:off x="502920" y="3017520"/>
            <a:ext cx="8321040" cy="594360"/>
          </a:xfrm>
          <a:prstGeom prst="rect">
            <a:avLst/>
          </a:prstGeom>
          <a:noFill/>
          <a:ln/>
        </p:spPr>
        <p:txBody>
          <a:bodyPr wrap="square" rtlCol="0" anchor="ctr"/>
          <a:lstStyle/>
          <a:p>
            <a:pPr marL="0" indent="0">
              <a:buNone/>
            </a:pPr>
            <a:r>
              <a:rPr lang="en-US" sz="1500" dirty="0">
                <a:solidFill>
                  <a:srgbClr val="CADCFC"/>
                </a:solidFill>
                <a:latin typeface="Calibri" pitchFamily="34" charset="0"/>
                <a:ea typeface="Calibri" pitchFamily="34" charset="-122"/>
                <a:cs typeface="Calibri" pitchFamily="34" charset="-120"/>
              </a:rPr>
              <a:t>Relevant · Manageable · Clear · Interesting · Scope</a:t>
            </a:r>
            <a:endParaRPr lang="en-US" sz="15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16">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Four Criteria for a Strong Research Topic — RMCI</a:t>
            </a:r>
            <a:endParaRPr lang="en-US" sz="1900" dirty="0"/>
          </a:p>
        </p:txBody>
      </p:sp>
      <p:sp>
        <p:nvSpPr>
          <p:cNvPr id="4" name="Text 2"/>
          <p:cNvSpPr/>
          <p:nvPr/>
        </p:nvSpPr>
        <p:spPr>
          <a:xfrm>
            <a:off x="274320" y="4828032"/>
            <a:ext cx="8595360" cy="256032"/>
          </a:xfrm>
          <a:prstGeom prst="rect">
            <a:avLst/>
          </a:prstGeom>
          <a:noFill/>
          <a:ln/>
        </p:spPr>
        <p:txBody>
          <a:bodyPr wrap="square" rtlCol="0" anchor="ctr"/>
          <a:lstStyle/>
          <a:p>
            <a:pPr marL="0" indent="0">
              <a:buNone/>
            </a:pPr>
            <a:r>
              <a:rPr lang="en-US" sz="900" i="1" dirty="0">
                <a:solidFill>
                  <a:srgbClr val="666666"/>
                </a:solidFill>
                <a:latin typeface="Calibri" pitchFamily="34" charset="0"/>
                <a:ea typeface="Calibri" pitchFamily="34" charset="-122"/>
                <a:cs typeface="Calibri" pitchFamily="34" charset="-120"/>
              </a:rPr>
              <a:t>Denscombe (2021) The Good Research Guide, pp. 28–32.</a:t>
            </a:r>
            <a:endParaRPr lang="en-US" sz="900" dirty="0"/>
          </a:p>
        </p:txBody>
      </p:sp>
      <p:sp>
        <p:nvSpPr>
          <p:cNvPr id="5" name="Text 3"/>
          <p:cNvSpPr/>
          <p:nvPr/>
        </p:nvSpPr>
        <p:spPr>
          <a:xfrm>
            <a:off x="274320" y="841248"/>
            <a:ext cx="8595360" cy="566928"/>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Your research topic must satisfy all four of the following criteria simultaneously. Weakness in any one area will create problems that compound throughout the doctorate.</a:t>
            </a:r>
            <a:endParaRPr lang="en-US" sz="1300" dirty="0"/>
          </a:p>
        </p:txBody>
      </p:sp>
      <p:graphicFrame>
        <p:nvGraphicFramePr>
          <p:cNvPr id="17" name="Table 0"/>
          <p:cNvGraphicFramePr>
            <a:graphicFrameLocks noGrp="1"/>
          </p:cNvGraphicFramePr>
          <p:nvPr>
            <p:extLst>
              <p:ext uri="{D42A27DB-BD31-4B8C-83A1-F6EECF244321}">
                <p14:modId xmlns:p14="http://schemas.microsoft.com/office/powerpoint/2010/main" val="1579011935"/>
              </p:ext>
            </p:extLst>
          </p:nvPr>
        </p:nvGraphicFramePr>
        <p:xfrm>
          <a:off x="274320" y="1463040"/>
          <a:ext cx="8595360" cy="3438144"/>
        </p:xfrm>
        <a:graphic>
          <a:graphicData uri="http://schemas.openxmlformats.org/drawingml/2006/table">
            <a:tbl>
              <a:tblPr/>
              <a:tblGrid>
                <a:gridCol w="411480">
                  <a:extLst>
                    <a:ext uri="{9D8B030D-6E8A-4147-A177-3AD203B41FA5}">
                      <a16:colId xmlns:a16="http://schemas.microsoft.com/office/drawing/2014/main" val="20000"/>
                    </a:ext>
                  </a:extLst>
                </a:gridCol>
                <a:gridCol w="1234440">
                  <a:extLst>
                    <a:ext uri="{9D8B030D-6E8A-4147-A177-3AD203B41FA5}">
                      <a16:colId xmlns:a16="http://schemas.microsoft.com/office/drawing/2014/main" val="20001"/>
                    </a:ext>
                  </a:extLst>
                </a:gridCol>
                <a:gridCol w="6949440">
                  <a:extLst>
                    <a:ext uri="{9D8B030D-6E8A-4147-A177-3AD203B41FA5}">
                      <a16:colId xmlns:a16="http://schemas.microsoft.com/office/drawing/2014/main" val="20002"/>
                    </a:ext>
                  </a:extLst>
                </a:gridCol>
              </a:tblGrid>
              <a:tr h="859536">
                <a:tc>
                  <a:txBody>
                    <a:bodyPr/>
                    <a:lstStyle/>
                    <a:p>
                      <a:pPr marL="0" indent="0" algn="ctr">
                        <a:buNone/>
                      </a:pPr>
                      <a:r>
                        <a:rPr lang="en-US" sz="2000" b="1" dirty="0">
                          <a:solidFill>
                            <a:srgbClr val="FFFFFF"/>
                          </a:solidFill>
                          <a:latin typeface="Calibri" pitchFamily="34" charset="0"/>
                          <a:ea typeface="Calibri" pitchFamily="34" charset="-122"/>
                          <a:cs typeface="Calibri" pitchFamily="34" charset="-120"/>
                        </a:rPr>
                        <a:t>R</a:t>
                      </a:r>
                      <a:endParaRPr lang="en-US" sz="2000" dirty="0">
                        <a:latin typeface="Calibri" charset="0"/>
                        <a:ea typeface="Calibri" charset="0"/>
                        <a:cs typeface="Calibri" charset="0"/>
                      </a:endParaRPr>
                    </a:p>
                  </a:txBody>
                  <a:tcPr anchor="ctr">
                    <a:lnL w="6350" cap="flat" cmpd="sng" algn="ctr">
                      <a:solidFill>
                        <a:srgbClr val="BBBBBB"/>
                      </a:solidFill>
                      <a:prstDash val="solid"/>
                      <a:round/>
                      <a:headEnd type="none" w="med" len="med"/>
                      <a:tailEnd type="none" w="med" len="med"/>
                    </a:lnL>
                    <a:lnR w="6350" cap="flat" cmpd="sng" algn="ctr">
                      <a:solidFill>
                        <a:srgbClr val="BBBBBB"/>
                      </a:solidFill>
                      <a:prstDash val="solid"/>
                      <a:round/>
                      <a:headEnd type="none" w="med" len="med"/>
                      <a:tailEnd type="none" w="med" len="med"/>
                    </a:lnR>
                    <a:lnT w="6350" cap="flat" cmpd="sng" algn="ctr">
                      <a:solidFill>
                        <a:srgbClr val="BBBBBB"/>
                      </a:solidFill>
                      <a:prstDash val="solid"/>
                      <a:round/>
                      <a:headEnd type="none" w="med" len="med"/>
                      <a:tailEnd type="none" w="med" len="med"/>
                    </a:lnT>
                    <a:lnB w="6350" cap="flat" cmpd="sng" algn="ctr">
                      <a:solidFill>
                        <a:srgbClr val="BBBBBB"/>
                      </a:solidFill>
                      <a:prstDash val="solid"/>
                      <a:round/>
                      <a:headEnd type="none" w="med" len="med"/>
                      <a:tailEnd type="none" w="med" len="med"/>
                    </a:lnB>
                    <a:solidFill>
                      <a:srgbClr val="1C3A5E"/>
                    </a:solidFill>
                  </a:tcPr>
                </a:tc>
                <a:tc>
                  <a:txBody>
                    <a:bodyPr/>
                    <a:lstStyle/>
                    <a:p>
                      <a:pPr marL="0" indent="0">
                        <a:buNone/>
                      </a:pPr>
                      <a:r>
                        <a:rPr lang="en-US" sz="1300" b="1" dirty="0">
                          <a:solidFill>
                            <a:srgbClr val="1C3A5E"/>
                          </a:solidFill>
                          <a:latin typeface="Calibri" pitchFamily="34" charset="0"/>
                          <a:ea typeface="Calibri" pitchFamily="34" charset="-122"/>
                          <a:cs typeface="Calibri" pitchFamily="34" charset="-120"/>
                        </a:rPr>
                        <a:t>RELEVANT</a:t>
                      </a:r>
                      <a:endParaRPr lang="en-US" sz="1300" dirty="0">
                        <a:latin typeface="Calibri" charset="0"/>
                        <a:ea typeface="Calibri" charset="0"/>
                        <a:cs typeface="Calibri" charset="0"/>
                      </a:endParaRPr>
                    </a:p>
                  </a:txBody>
                  <a:tcPr anchor="ctr">
                    <a:lnL w="6350" cap="flat" cmpd="sng" algn="ctr">
                      <a:solidFill>
                        <a:srgbClr val="BBBBBB"/>
                      </a:solidFill>
                      <a:prstDash val="solid"/>
                      <a:round/>
                      <a:headEnd type="none" w="med" len="med"/>
                      <a:tailEnd type="none" w="med" len="med"/>
                    </a:lnL>
                    <a:lnR w="6350" cap="flat" cmpd="sng" algn="ctr">
                      <a:solidFill>
                        <a:srgbClr val="BBBBBB"/>
                      </a:solidFill>
                      <a:prstDash val="solid"/>
                      <a:round/>
                      <a:headEnd type="none" w="med" len="med"/>
                      <a:tailEnd type="none" w="med" len="med"/>
                    </a:lnR>
                    <a:lnT w="6350" cap="flat" cmpd="sng" algn="ctr">
                      <a:solidFill>
                        <a:srgbClr val="BBBBBB"/>
                      </a:solidFill>
                      <a:prstDash val="solid"/>
                      <a:round/>
                      <a:headEnd type="none" w="med" len="med"/>
                      <a:tailEnd type="none" w="med" len="med"/>
                    </a:lnT>
                    <a:lnB w="6350" cap="flat" cmpd="sng" algn="ctr">
                      <a:solidFill>
                        <a:srgbClr val="BBBBBB"/>
                      </a:solidFill>
                      <a:prstDash val="solid"/>
                      <a:round/>
                      <a:headEnd type="none" w="med" len="med"/>
                      <a:tailEnd type="none" w="med" len="med"/>
                    </a:lnB>
                    <a:solidFill>
                      <a:srgbClr val="EEF2FF"/>
                    </a:solidFill>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The topic is of academic and intellectual interest within your chosen field. You can establish a clear purpose: filling a gap in knowledge, analysing academic assumptions or professional practice, monitoring a development, comparing approaches, or testing theory within a specific population or context.</a:t>
                      </a:r>
                      <a:endParaRPr lang="en-US" sz="1100" dirty="0">
                        <a:latin typeface="Calibri" charset="0"/>
                        <a:ea typeface="Calibri" charset="0"/>
                        <a:cs typeface="Calibri" charset="0"/>
                      </a:endParaRPr>
                    </a:p>
                  </a:txBody>
                  <a:tcPr anchor="ctr">
                    <a:lnL w="6350" cap="flat" cmpd="sng" algn="ctr">
                      <a:solidFill>
                        <a:srgbClr val="BBBBBB"/>
                      </a:solidFill>
                      <a:prstDash val="solid"/>
                      <a:round/>
                      <a:headEnd type="none" w="med" len="med"/>
                      <a:tailEnd type="none" w="med" len="med"/>
                    </a:lnL>
                    <a:lnR w="6350" cap="flat" cmpd="sng" algn="ctr">
                      <a:solidFill>
                        <a:srgbClr val="BBBBBB"/>
                      </a:solidFill>
                      <a:prstDash val="solid"/>
                      <a:round/>
                      <a:headEnd type="none" w="med" len="med"/>
                      <a:tailEnd type="none" w="med" len="med"/>
                    </a:lnR>
                    <a:lnT w="6350" cap="flat" cmpd="sng" algn="ctr">
                      <a:solidFill>
                        <a:srgbClr val="BBBBBB"/>
                      </a:solidFill>
                      <a:prstDash val="solid"/>
                      <a:round/>
                      <a:headEnd type="none" w="med" len="med"/>
                      <a:tailEnd type="none" w="med" len="med"/>
                    </a:lnT>
                    <a:lnB w="6350" cap="flat" cmpd="sng" algn="ctr">
                      <a:solidFill>
                        <a:srgbClr val="BBBBBB"/>
                      </a:solidFill>
                      <a:prstDash val="solid"/>
                      <a:round/>
                      <a:headEnd type="none" w="med" len="med"/>
                      <a:tailEnd type="none" w="med" len="med"/>
                    </a:lnB>
                  </a:tcPr>
                </a:tc>
                <a:extLst>
                  <a:ext uri="{0D108BD9-81ED-4DB2-BD59-A6C34878D82A}">
                    <a16:rowId xmlns:a16="http://schemas.microsoft.com/office/drawing/2014/main" val="10000"/>
                  </a:ext>
                </a:extLst>
              </a:tr>
              <a:tr h="859536">
                <a:tc>
                  <a:txBody>
                    <a:bodyPr/>
                    <a:lstStyle/>
                    <a:p>
                      <a:pPr marL="0" indent="0" algn="ctr">
                        <a:buNone/>
                      </a:pPr>
                      <a:r>
                        <a:rPr lang="en-US" sz="2000" b="1" dirty="0">
                          <a:solidFill>
                            <a:srgbClr val="FFFFFF"/>
                          </a:solidFill>
                          <a:latin typeface="Calibri" pitchFamily="34" charset="0"/>
                          <a:ea typeface="Calibri" pitchFamily="34" charset="-122"/>
                          <a:cs typeface="Calibri" pitchFamily="34" charset="-120"/>
                        </a:rPr>
                        <a:t>M</a:t>
                      </a:r>
                      <a:endParaRPr lang="en-US" sz="2000" dirty="0">
                        <a:latin typeface="Calibri" charset="0"/>
                        <a:ea typeface="Calibri" charset="0"/>
                        <a:cs typeface="Calibri" charset="0"/>
                      </a:endParaRPr>
                    </a:p>
                  </a:txBody>
                  <a:tcPr anchor="ctr">
                    <a:lnL w="6350" cap="flat" cmpd="sng" algn="ctr">
                      <a:solidFill>
                        <a:srgbClr val="BBBBBB"/>
                      </a:solidFill>
                      <a:prstDash val="solid"/>
                      <a:round/>
                      <a:headEnd type="none" w="med" len="med"/>
                      <a:tailEnd type="none" w="med" len="med"/>
                    </a:lnL>
                    <a:lnR w="6350" cap="flat" cmpd="sng" algn="ctr">
                      <a:solidFill>
                        <a:srgbClr val="BBBBBB"/>
                      </a:solidFill>
                      <a:prstDash val="solid"/>
                      <a:round/>
                      <a:headEnd type="none" w="med" len="med"/>
                      <a:tailEnd type="none" w="med" len="med"/>
                    </a:lnR>
                    <a:lnT w="6350" cap="flat" cmpd="sng" algn="ctr">
                      <a:solidFill>
                        <a:srgbClr val="BBBBBB"/>
                      </a:solidFill>
                      <a:prstDash val="solid"/>
                      <a:round/>
                      <a:headEnd type="none" w="med" len="med"/>
                      <a:tailEnd type="none" w="med" len="med"/>
                    </a:lnT>
                    <a:lnB w="6350" cap="flat" cmpd="sng" algn="ctr">
                      <a:solidFill>
                        <a:srgbClr val="BBBBBB"/>
                      </a:solidFill>
                      <a:prstDash val="solid"/>
                      <a:round/>
                      <a:headEnd type="none" w="med" len="med"/>
                      <a:tailEnd type="none" w="med" len="med"/>
                    </a:lnB>
                    <a:solidFill>
                      <a:srgbClr val="2E6D8E"/>
                    </a:solidFill>
                  </a:tcPr>
                </a:tc>
                <a:tc>
                  <a:txBody>
                    <a:bodyPr/>
                    <a:lstStyle/>
                    <a:p>
                      <a:pPr marL="0" indent="0">
                        <a:buNone/>
                      </a:pPr>
                      <a:r>
                        <a:rPr lang="en-US" sz="1300" b="1" dirty="0">
                          <a:solidFill>
                            <a:srgbClr val="2E6D8E"/>
                          </a:solidFill>
                          <a:latin typeface="Calibri" pitchFamily="34" charset="0"/>
                          <a:ea typeface="Calibri" pitchFamily="34" charset="-122"/>
                          <a:cs typeface="Calibri" pitchFamily="34" charset="-120"/>
                        </a:rPr>
                        <a:t>MANAGEABLE</a:t>
                      </a:r>
                      <a:endParaRPr lang="en-US" sz="1300" dirty="0">
                        <a:latin typeface="Calibri" charset="0"/>
                        <a:ea typeface="Calibri" charset="0"/>
                        <a:cs typeface="Calibri" charset="0"/>
                      </a:endParaRPr>
                    </a:p>
                  </a:txBody>
                  <a:tcPr anchor="ctr">
                    <a:lnL w="6350" cap="flat" cmpd="sng" algn="ctr">
                      <a:solidFill>
                        <a:srgbClr val="BBBBBB"/>
                      </a:solidFill>
                      <a:prstDash val="solid"/>
                      <a:round/>
                      <a:headEnd type="none" w="med" len="med"/>
                      <a:tailEnd type="none" w="med" len="med"/>
                    </a:lnL>
                    <a:lnR w="6350" cap="flat" cmpd="sng" algn="ctr">
                      <a:solidFill>
                        <a:srgbClr val="BBBBBB"/>
                      </a:solidFill>
                      <a:prstDash val="solid"/>
                      <a:round/>
                      <a:headEnd type="none" w="med" len="med"/>
                      <a:tailEnd type="none" w="med" len="med"/>
                    </a:lnR>
                    <a:lnT w="6350" cap="flat" cmpd="sng" algn="ctr">
                      <a:solidFill>
                        <a:srgbClr val="BBBBBB"/>
                      </a:solidFill>
                      <a:prstDash val="solid"/>
                      <a:round/>
                      <a:headEnd type="none" w="med" len="med"/>
                      <a:tailEnd type="none" w="med" len="med"/>
                    </a:lnT>
                    <a:lnB w="6350" cap="flat" cmpd="sng" algn="ctr">
                      <a:solidFill>
                        <a:srgbClr val="BBBBBB"/>
                      </a:solidFill>
                      <a:prstDash val="solid"/>
                      <a:round/>
                      <a:headEnd type="none" w="med" len="med"/>
                      <a:tailEnd type="none" w="med" len="med"/>
                    </a:lnB>
                    <a:solidFill>
                      <a:srgbClr val="E8F0F5"/>
                    </a:solidFill>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You are realistic about the scope and scale of the project. You have, or can negotiate, access to participants, statistics, or documents to address the question fully. You can access the data needed within time and resources available. A contingency plan exists for possible access problems.</a:t>
                      </a:r>
                      <a:endParaRPr lang="en-US" sz="1100" dirty="0">
                        <a:latin typeface="Calibri" charset="0"/>
                        <a:ea typeface="Calibri" charset="0"/>
                        <a:cs typeface="Calibri" charset="0"/>
                      </a:endParaRPr>
                    </a:p>
                  </a:txBody>
                  <a:tcPr anchor="ctr">
                    <a:lnL w="6350" cap="flat" cmpd="sng" algn="ctr">
                      <a:solidFill>
                        <a:srgbClr val="BBBBBB"/>
                      </a:solidFill>
                      <a:prstDash val="solid"/>
                      <a:round/>
                      <a:headEnd type="none" w="med" len="med"/>
                      <a:tailEnd type="none" w="med" len="med"/>
                    </a:lnL>
                    <a:lnR w="6350" cap="flat" cmpd="sng" algn="ctr">
                      <a:solidFill>
                        <a:srgbClr val="BBBBBB"/>
                      </a:solidFill>
                      <a:prstDash val="solid"/>
                      <a:round/>
                      <a:headEnd type="none" w="med" len="med"/>
                      <a:tailEnd type="none" w="med" len="med"/>
                    </a:lnR>
                    <a:lnT w="6350" cap="flat" cmpd="sng" algn="ctr">
                      <a:solidFill>
                        <a:srgbClr val="BBBBBB"/>
                      </a:solidFill>
                      <a:prstDash val="solid"/>
                      <a:round/>
                      <a:headEnd type="none" w="med" len="med"/>
                      <a:tailEnd type="none" w="med" len="med"/>
                    </a:lnT>
                    <a:lnB w="6350" cap="flat" cmpd="sng" algn="ctr">
                      <a:solidFill>
                        <a:srgbClr val="BBBBBB"/>
                      </a:solidFill>
                      <a:prstDash val="solid"/>
                      <a:round/>
                      <a:headEnd type="none" w="med" len="med"/>
                      <a:tailEnd type="none" w="med" len="med"/>
                    </a:lnB>
                  </a:tcPr>
                </a:tc>
                <a:extLst>
                  <a:ext uri="{0D108BD9-81ED-4DB2-BD59-A6C34878D82A}">
                    <a16:rowId xmlns:a16="http://schemas.microsoft.com/office/drawing/2014/main" val="10001"/>
                  </a:ext>
                </a:extLst>
              </a:tr>
              <a:tr h="859536">
                <a:tc>
                  <a:txBody>
                    <a:bodyPr/>
                    <a:lstStyle/>
                    <a:p>
                      <a:pPr marL="0" indent="0" algn="ctr">
                        <a:buNone/>
                      </a:pPr>
                      <a:r>
                        <a:rPr lang="en-US" sz="2000" b="1" dirty="0">
                          <a:solidFill>
                            <a:srgbClr val="FFFFFF"/>
                          </a:solidFill>
                          <a:latin typeface="Calibri" pitchFamily="34" charset="0"/>
                          <a:ea typeface="Calibri" pitchFamily="34" charset="-122"/>
                          <a:cs typeface="Calibri" pitchFamily="34" charset="-120"/>
                        </a:rPr>
                        <a:t>C</a:t>
                      </a:r>
                      <a:endParaRPr lang="en-US" sz="2000" dirty="0">
                        <a:latin typeface="Calibri" charset="0"/>
                        <a:ea typeface="Calibri" charset="0"/>
                        <a:cs typeface="Calibri" charset="0"/>
                      </a:endParaRPr>
                    </a:p>
                  </a:txBody>
                  <a:tcPr anchor="ctr">
                    <a:lnL w="6350" cap="flat" cmpd="sng" algn="ctr">
                      <a:solidFill>
                        <a:srgbClr val="BBBBBB"/>
                      </a:solidFill>
                      <a:prstDash val="solid"/>
                      <a:round/>
                      <a:headEnd type="none" w="med" len="med"/>
                      <a:tailEnd type="none" w="med" len="med"/>
                    </a:lnL>
                    <a:lnR w="6350" cap="flat" cmpd="sng" algn="ctr">
                      <a:solidFill>
                        <a:srgbClr val="BBBBBB"/>
                      </a:solidFill>
                      <a:prstDash val="solid"/>
                      <a:round/>
                      <a:headEnd type="none" w="med" len="med"/>
                      <a:tailEnd type="none" w="med" len="med"/>
                    </a:lnR>
                    <a:lnT w="6350" cap="flat" cmpd="sng" algn="ctr">
                      <a:solidFill>
                        <a:srgbClr val="BBBBBB"/>
                      </a:solidFill>
                      <a:prstDash val="solid"/>
                      <a:round/>
                      <a:headEnd type="none" w="med" len="med"/>
                      <a:tailEnd type="none" w="med" len="med"/>
                    </a:lnT>
                    <a:lnB w="6350" cap="flat" cmpd="sng" algn="ctr">
                      <a:solidFill>
                        <a:srgbClr val="BBBBBB"/>
                      </a:solidFill>
                      <a:prstDash val="solid"/>
                      <a:round/>
                      <a:headEnd type="none" w="med" len="med"/>
                      <a:tailEnd type="none" w="med" len="med"/>
                    </a:lnB>
                    <a:solidFill>
                      <a:srgbClr val="3D7A9E"/>
                    </a:solidFill>
                  </a:tcPr>
                </a:tc>
                <a:tc>
                  <a:txBody>
                    <a:bodyPr/>
                    <a:lstStyle/>
                    <a:p>
                      <a:pPr marL="0" indent="0">
                        <a:buNone/>
                      </a:pPr>
                      <a:r>
                        <a:rPr lang="en-US" sz="1300" b="1" dirty="0">
                          <a:solidFill>
                            <a:srgbClr val="3D7A9E"/>
                          </a:solidFill>
                          <a:latin typeface="Calibri" pitchFamily="34" charset="0"/>
                          <a:ea typeface="Calibri" pitchFamily="34" charset="-122"/>
                          <a:cs typeface="Calibri" pitchFamily="34" charset="-120"/>
                        </a:rPr>
                        <a:t>CLEAR</a:t>
                      </a:r>
                      <a:endParaRPr lang="en-US" sz="1300" dirty="0">
                        <a:latin typeface="Calibri" charset="0"/>
                        <a:ea typeface="Calibri" charset="0"/>
                        <a:cs typeface="Calibri" charset="0"/>
                      </a:endParaRPr>
                    </a:p>
                  </a:txBody>
                  <a:tcPr anchor="ctr">
                    <a:lnL w="6350" cap="flat" cmpd="sng" algn="ctr">
                      <a:solidFill>
                        <a:srgbClr val="BBBBBB"/>
                      </a:solidFill>
                      <a:prstDash val="solid"/>
                      <a:round/>
                      <a:headEnd type="none" w="med" len="med"/>
                      <a:tailEnd type="none" w="med" len="med"/>
                    </a:lnL>
                    <a:lnR w="6350" cap="flat" cmpd="sng" algn="ctr">
                      <a:solidFill>
                        <a:srgbClr val="BBBBBB"/>
                      </a:solidFill>
                      <a:prstDash val="solid"/>
                      <a:round/>
                      <a:headEnd type="none" w="med" len="med"/>
                      <a:tailEnd type="none" w="med" len="med"/>
                    </a:lnR>
                    <a:lnT w="6350" cap="flat" cmpd="sng" algn="ctr">
                      <a:solidFill>
                        <a:srgbClr val="BBBBBB"/>
                      </a:solidFill>
                      <a:prstDash val="solid"/>
                      <a:round/>
                      <a:headEnd type="none" w="med" len="med"/>
                      <a:tailEnd type="none" w="med" len="med"/>
                    </a:lnT>
                    <a:lnB w="6350" cap="flat" cmpd="sng" algn="ctr">
                      <a:solidFill>
                        <a:srgbClr val="BBBBBB"/>
                      </a:solidFill>
                      <a:prstDash val="solid"/>
                      <a:round/>
                      <a:headEnd type="none" w="med" len="med"/>
                      <a:tailEnd type="none" w="med" len="med"/>
                    </a:lnB>
                    <a:solidFill>
                      <a:srgbClr val="E5EEF5"/>
                    </a:solidFill>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The complexity of a question often hides unclear thinking. A very elaborate research question may hide contradictory or irrelevant concepts. A clear and simple research question may become more complex as the literature review develops — but it must begin clearly (Denscombe, 2021).</a:t>
                      </a:r>
                      <a:endParaRPr lang="en-US" sz="1100" dirty="0">
                        <a:latin typeface="Calibri" charset="0"/>
                        <a:ea typeface="Calibri" charset="0"/>
                        <a:cs typeface="Calibri" charset="0"/>
                      </a:endParaRPr>
                    </a:p>
                  </a:txBody>
                  <a:tcPr anchor="ctr">
                    <a:lnL w="6350" cap="flat" cmpd="sng" algn="ctr">
                      <a:solidFill>
                        <a:srgbClr val="BBBBBB"/>
                      </a:solidFill>
                      <a:prstDash val="solid"/>
                      <a:round/>
                      <a:headEnd type="none" w="med" len="med"/>
                      <a:tailEnd type="none" w="med" len="med"/>
                    </a:lnL>
                    <a:lnR w="6350" cap="flat" cmpd="sng" algn="ctr">
                      <a:solidFill>
                        <a:srgbClr val="BBBBBB"/>
                      </a:solidFill>
                      <a:prstDash val="solid"/>
                      <a:round/>
                      <a:headEnd type="none" w="med" len="med"/>
                      <a:tailEnd type="none" w="med" len="med"/>
                    </a:lnR>
                    <a:lnT w="6350" cap="flat" cmpd="sng" algn="ctr">
                      <a:solidFill>
                        <a:srgbClr val="BBBBBB"/>
                      </a:solidFill>
                      <a:prstDash val="solid"/>
                      <a:round/>
                      <a:headEnd type="none" w="med" len="med"/>
                      <a:tailEnd type="none" w="med" len="med"/>
                    </a:lnT>
                    <a:lnB w="6350" cap="flat" cmpd="sng" algn="ctr">
                      <a:solidFill>
                        <a:srgbClr val="BBBBBB"/>
                      </a:solidFill>
                      <a:prstDash val="solid"/>
                      <a:round/>
                      <a:headEnd type="none" w="med" len="med"/>
                      <a:tailEnd type="none" w="med" len="med"/>
                    </a:lnB>
                  </a:tcPr>
                </a:tc>
                <a:extLst>
                  <a:ext uri="{0D108BD9-81ED-4DB2-BD59-A6C34878D82A}">
                    <a16:rowId xmlns:a16="http://schemas.microsoft.com/office/drawing/2014/main" val="10002"/>
                  </a:ext>
                </a:extLst>
              </a:tr>
              <a:tr h="859536">
                <a:tc>
                  <a:txBody>
                    <a:bodyPr/>
                    <a:lstStyle/>
                    <a:p>
                      <a:pPr marL="0" indent="0" algn="ctr">
                        <a:buNone/>
                      </a:pPr>
                      <a:r>
                        <a:rPr lang="en-US" sz="2000" b="1" dirty="0">
                          <a:solidFill>
                            <a:srgbClr val="FFFFFF"/>
                          </a:solidFill>
                          <a:latin typeface="Calibri" pitchFamily="34" charset="0"/>
                          <a:ea typeface="Calibri" pitchFamily="34" charset="-122"/>
                          <a:cs typeface="Calibri" pitchFamily="34" charset="-120"/>
                        </a:rPr>
                        <a:t>I</a:t>
                      </a:r>
                      <a:endParaRPr lang="en-US" sz="2000" dirty="0">
                        <a:latin typeface="Calibri" charset="0"/>
                        <a:ea typeface="Calibri" charset="0"/>
                        <a:cs typeface="Calibri" charset="0"/>
                      </a:endParaRPr>
                    </a:p>
                  </a:txBody>
                  <a:tcPr anchor="ctr">
                    <a:lnL w="6350" cap="flat" cmpd="sng" algn="ctr">
                      <a:solidFill>
                        <a:srgbClr val="BBBBBB"/>
                      </a:solidFill>
                      <a:prstDash val="solid"/>
                      <a:round/>
                      <a:headEnd type="none" w="med" len="med"/>
                      <a:tailEnd type="none" w="med" len="med"/>
                    </a:lnL>
                    <a:lnR w="6350" cap="flat" cmpd="sng" algn="ctr">
                      <a:solidFill>
                        <a:srgbClr val="BBBBBB"/>
                      </a:solidFill>
                      <a:prstDash val="solid"/>
                      <a:round/>
                      <a:headEnd type="none" w="med" len="med"/>
                      <a:tailEnd type="none" w="med" len="med"/>
                    </a:lnR>
                    <a:lnT w="6350" cap="flat" cmpd="sng" algn="ctr">
                      <a:solidFill>
                        <a:srgbClr val="BBBBBB"/>
                      </a:solidFill>
                      <a:prstDash val="solid"/>
                      <a:round/>
                      <a:headEnd type="none" w="med" len="med"/>
                      <a:tailEnd type="none" w="med" len="med"/>
                    </a:lnT>
                    <a:lnB w="6350" cap="flat" cmpd="sng" algn="ctr">
                      <a:solidFill>
                        <a:srgbClr val="BBBBBB"/>
                      </a:solidFill>
                      <a:prstDash val="solid"/>
                      <a:round/>
                      <a:headEnd type="none" w="med" len="med"/>
                      <a:tailEnd type="none" w="med" len="med"/>
                    </a:lnB>
                    <a:solidFill>
                      <a:srgbClr val="C9A84C"/>
                    </a:solidFill>
                  </a:tcPr>
                </a:tc>
                <a:tc>
                  <a:txBody>
                    <a:bodyPr/>
                    <a:lstStyle/>
                    <a:p>
                      <a:pPr marL="0" indent="0">
                        <a:buNone/>
                      </a:pPr>
                      <a:r>
                        <a:rPr lang="en-US" sz="1300" b="1" dirty="0">
                          <a:solidFill>
                            <a:srgbClr val="8A6800"/>
                          </a:solidFill>
                          <a:latin typeface="Calibri" pitchFamily="34" charset="0"/>
                          <a:ea typeface="Calibri" pitchFamily="34" charset="-122"/>
                          <a:cs typeface="Calibri" pitchFamily="34" charset="-120"/>
                        </a:rPr>
                        <a:t>INTERESTING</a:t>
                      </a:r>
                      <a:endParaRPr lang="en-US" sz="1300" dirty="0">
                        <a:latin typeface="Calibri" charset="0"/>
                        <a:ea typeface="Calibri" charset="0"/>
                        <a:cs typeface="Calibri" charset="0"/>
                      </a:endParaRPr>
                    </a:p>
                  </a:txBody>
                  <a:tcPr anchor="ctr">
                    <a:lnL w="6350" cap="flat" cmpd="sng" algn="ctr">
                      <a:solidFill>
                        <a:srgbClr val="BBBBBB"/>
                      </a:solidFill>
                      <a:prstDash val="solid"/>
                      <a:round/>
                      <a:headEnd type="none" w="med" len="med"/>
                      <a:tailEnd type="none" w="med" len="med"/>
                    </a:lnL>
                    <a:lnR w="6350" cap="flat" cmpd="sng" algn="ctr">
                      <a:solidFill>
                        <a:srgbClr val="BBBBBB"/>
                      </a:solidFill>
                      <a:prstDash val="solid"/>
                      <a:round/>
                      <a:headEnd type="none" w="med" len="med"/>
                      <a:tailEnd type="none" w="med" len="med"/>
                    </a:lnR>
                    <a:lnT w="6350" cap="flat" cmpd="sng" algn="ctr">
                      <a:solidFill>
                        <a:srgbClr val="BBBBBB"/>
                      </a:solidFill>
                      <a:prstDash val="solid"/>
                      <a:round/>
                      <a:headEnd type="none" w="med" len="med"/>
                      <a:tailEnd type="none" w="med" len="med"/>
                    </a:lnT>
                    <a:lnB w="6350" cap="flat" cmpd="sng" algn="ctr">
                      <a:solidFill>
                        <a:srgbClr val="BBBBBB"/>
                      </a:solidFill>
                      <a:prstDash val="solid"/>
                      <a:round/>
                      <a:headEnd type="none" w="med" len="med"/>
                      <a:tailEnd type="none" w="med" len="med"/>
                    </a:lnB>
                    <a:solidFill>
                      <a:srgbClr val="FFF8E6"/>
                    </a:solidFill>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This is essential, not optional. The question must genuinely intrigue you and sustain your motivation throughout the project. Be honest with yourself: is this a real, grounded interest, or a convenient answer? Your interest is what will carry you through the difficult periods.</a:t>
                      </a:r>
                      <a:endParaRPr lang="en-US" sz="1100" dirty="0">
                        <a:latin typeface="Calibri" charset="0"/>
                        <a:ea typeface="Calibri" charset="0"/>
                        <a:cs typeface="Calibri" charset="0"/>
                      </a:endParaRPr>
                    </a:p>
                  </a:txBody>
                  <a:tcPr anchor="ctr">
                    <a:lnL w="6350" cap="flat" cmpd="sng" algn="ctr">
                      <a:solidFill>
                        <a:srgbClr val="BBBBBB"/>
                      </a:solidFill>
                      <a:prstDash val="solid"/>
                      <a:round/>
                      <a:headEnd type="none" w="med" len="med"/>
                      <a:tailEnd type="none" w="med" len="med"/>
                    </a:lnL>
                    <a:lnR w="6350" cap="flat" cmpd="sng" algn="ctr">
                      <a:solidFill>
                        <a:srgbClr val="BBBBBB"/>
                      </a:solidFill>
                      <a:prstDash val="solid"/>
                      <a:round/>
                      <a:headEnd type="none" w="med" len="med"/>
                      <a:tailEnd type="none" w="med" len="med"/>
                    </a:lnR>
                    <a:lnT w="6350" cap="flat" cmpd="sng" algn="ctr">
                      <a:solidFill>
                        <a:srgbClr val="BBBBBB"/>
                      </a:solidFill>
                      <a:prstDash val="solid"/>
                      <a:round/>
                      <a:headEnd type="none" w="med" len="med"/>
                      <a:tailEnd type="none" w="med" len="med"/>
                    </a:lnT>
                    <a:lnB w="6350" cap="flat" cmpd="sng" algn="ctr">
                      <a:solidFill>
                        <a:srgbClr val="BBBBBB"/>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17">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Relevant — What Does This Mean in Practice?</a:t>
            </a:r>
            <a:endParaRPr lang="en-US" sz="1900" dirty="0"/>
          </a:p>
        </p:txBody>
      </p:sp>
      <p:sp>
        <p:nvSpPr>
          <p:cNvPr id="4" name="Text 2"/>
          <p:cNvSpPr/>
          <p:nvPr/>
        </p:nvSpPr>
        <p:spPr>
          <a:xfrm>
            <a:off x="274320" y="841248"/>
            <a:ext cx="8595360" cy="804672"/>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Relevance has two dimensions in DBA research: academic relevance and professional relevance. Both are required. A topic that is academically interesting but professionally irrelevant is more suited to a PhD. A topic that is professionally useful but academically trivial is more suited to a consultancy report.</a:t>
            </a:r>
            <a:endParaRPr lang="en-US" sz="1300" dirty="0"/>
          </a:p>
        </p:txBody>
      </p:sp>
      <p:sp>
        <p:nvSpPr>
          <p:cNvPr id="5" name="Shape 3"/>
          <p:cNvSpPr/>
          <p:nvPr/>
        </p:nvSpPr>
        <p:spPr>
          <a:xfrm>
            <a:off x="274320" y="1719072"/>
            <a:ext cx="4114800" cy="384048"/>
          </a:xfrm>
          <a:prstGeom prst="rect">
            <a:avLst/>
          </a:prstGeom>
          <a:solidFill>
            <a:srgbClr val="1C3A5E"/>
          </a:solidFill>
          <a:ln w="12700">
            <a:solidFill>
              <a:srgbClr val="1C3A5E"/>
            </a:solidFill>
            <a:prstDash val="solid"/>
          </a:ln>
        </p:spPr>
        <p:txBody>
          <a:bodyPr/>
          <a:lstStyle/>
          <a:p>
            <a:endParaRPr lang="en-GB"/>
          </a:p>
        </p:txBody>
      </p:sp>
      <p:sp>
        <p:nvSpPr>
          <p:cNvPr id="6" name="Text 4"/>
          <p:cNvSpPr/>
          <p:nvPr/>
        </p:nvSpPr>
        <p:spPr>
          <a:xfrm>
            <a:off x="384048" y="1755648"/>
            <a:ext cx="3895344" cy="310896"/>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Academic Relevance</a:t>
            </a:r>
            <a:endParaRPr lang="en-US" sz="1200" dirty="0"/>
          </a:p>
        </p:txBody>
      </p:sp>
      <p:sp>
        <p:nvSpPr>
          <p:cNvPr id="7" name="Shape 5"/>
          <p:cNvSpPr/>
          <p:nvPr/>
        </p:nvSpPr>
        <p:spPr>
          <a:xfrm>
            <a:off x="274320" y="2103120"/>
            <a:ext cx="4114800" cy="2743200"/>
          </a:xfrm>
          <a:prstGeom prst="rect">
            <a:avLst/>
          </a:prstGeom>
          <a:solidFill>
            <a:srgbClr val="FFFFFF"/>
          </a:solidFill>
          <a:ln w="12700">
            <a:solidFill>
              <a:srgbClr val="CCCCCC"/>
            </a:solidFill>
            <a:prstDash val="solid"/>
          </a:ln>
        </p:spPr>
        <p:txBody>
          <a:bodyPr/>
          <a:lstStyle/>
          <a:p>
            <a:endParaRPr lang="en-GB"/>
          </a:p>
        </p:txBody>
      </p:sp>
      <p:sp>
        <p:nvSpPr>
          <p:cNvPr id="8" name="Text 6"/>
          <p:cNvSpPr/>
          <p:nvPr/>
        </p:nvSpPr>
        <p:spPr>
          <a:xfrm>
            <a:off x="402336" y="2194560"/>
            <a:ext cx="3895344" cy="2651760"/>
          </a:xfrm>
          <a:prstGeom prst="rect">
            <a:avLst/>
          </a:prstGeom>
          <a:noFill/>
          <a:ln/>
        </p:spPr>
        <p:txBody>
          <a:bodyPr wrap="square" rtlCol="0" anchor="t">
            <a:spAutoFit/>
          </a:bodyPr>
          <a:lstStyle/>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The question arises from issues raised in the literature</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You can identify a clear gap, tension, or unresolved debate</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The question is of intellectual interest to others in your field</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You can establish a clear purpose: filling a gap, challenging assumptions, testing theory in a new context, monitoring a development in practice</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The research question requires deep analysis — not a simple Google search answer</a:t>
            </a:r>
            <a:endParaRPr lang="en-US" sz="1200" dirty="0"/>
          </a:p>
        </p:txBody>
      </p:sp>
      <p:sp>
        <p:nvSpPr>
          <p:cNvPr id="9" name="Shape 7"/>
          <p:cNvSpPr/>
          <p:nvPr/>
        </p:nvSpPr>
        <p:spPr>
          <a:xfrm>
            <a:off x="4754880" y="1719072"/>
            <a:ext cx="4114800" cy="384048"/>
          </a:xfrm>
          <a:prstGeom prst="rect">
            <a:avLst/>
          </a:prstGeom>
          <a:solidFill>
            <a:srgbClr val="C9A84C"/>
          </a:solidFill>
          <a:ln w="12700">
            <a:solidFill>
              <a:srgbClr val="C9A84C"/>
            </a:solidFill>
            <a:prstDash val="solid"/>
          </a:ln>
        </p:spPr>
        <p:txBody>
          <a:bodyPr/>
          <a:lstStyle/>
          <a:p>
            <a:endParaRPr lang="en-GB"/>
          </a:p>
        </p:txBody>
      </p:sp>
      <p:sp>
        <p:nvSpPr>
          <p:cNvPr id="10" name="Text 8"/>
          <p:cNvSpPr/>
          <p:nvPr/>
        </p:nvSpPr>
        <p:spPr>
          <a:xfrm>
            <a:off x="4864608" y="1755648"/>
            <a:ext cx="3895344" cy="310896"/>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Professional Relevance</a:t>
            </a:r>
            <a:endParaRPr lang="en-US" sz="1200" dirty="0"/>
          </a:p>
        </p:txBody>
      </p:sp>
      <p:sp>
        <p:nvSpPr>
          <p:cNvPr id="11" name="Shape 9"/>
          <p:cNvSpPr/>
          <p:nvPr/>
        </p:nvSpPr>
        <p:spPr>
          <a:xfrm>
            <a:off x="4754880" y="2103120"/>
            <a:ext cx="4114800" cy="2743200"/>
          </a:xfrm>
          <a:prstGeom prst="rect">
            <a:avLst/>
          </a:prstGeom>
          <a:solidFill>
            <a:srgbClr val="FFFFFF"/>
          </a:solidFill>
          <a:ln w="12700">
            <a:solidFill>
              <a:srgbClr val="CCCCCC"/>
            </a:solidFill>
            <a:prstDash val="solid"/>
          </a:ln>
        </p:spPr>
        <p:txBody>
          <a:bodyPr/>
          <a:lstStyle/>
          <a:p>
            <a:endParaRPr lang="en-GB"/>
          </a:p>
        </p:txBody>
      </p:sp>
      <p:sp>
        <p:nvSpPr>
          <p:cNvPr id="12" name="Text 10"/>
          <p:cNvSpPr/>
          <p:nvPr/>
        </p:nvSpPr>
        <p:spPr>
          <a:xfrm>
            <a:off x="4882896" y="2194560"/>
            <a:ext cx="3895344" cy="2651760"/>
          </a:xfrm>
          <a:prstGeom prst="rect">
            <a:avLst/>
          </a:prstGeom>
          <a:noFill/>
          <a:ln/>
        </p:spPr>
        <p:txBody>
          <a:bodyPr wrap="square" rtlCol="0" anchor="t">
            <a:spAutoFit/>
          </a:bodyPr>
          <a:lstStyle/>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The question connects to real professional challenges in your sector or organisation</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The findings could influence practice, policy, or professional understanding</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Your insider knowledge and professional access are genuine research assets</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Practitioners in your field would find the findings useful and credible</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The research connects to your professional identity and future career</a:t>
            </a:r>
            <a:endParaRPr lang="en-US" sz="12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18">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Manageable — The Hardest Criterion to Be Honest About</a:t>
            </a:r>
            <a:endParaRPr lang="en-US" sz="1900" dirty="0"/>
          </a:p>
        </p:txBody>
      </p:sp>
      <p:sp>
        <p:nvSpPr>
          <p:cNvPr id="4" name="Text 2"/>
          <p:cNvSpPr/>
          <p:nvPr/>
        </p:nvSpPr>
        <p:spPr>
          <a:xfrm>
            <a:off x="274320" y="841248"/>
            <a:ext cx="8595360" cy="658368"/>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Manageability is the criterion doctoral students most often underestimate. The doctoral journey is long. Topics that look manageable in Week 2 sometimes prove impossible in practice.</a:t>
            </a:r>
            <a:endParaRPr lang="en-US" sz="1300" dirty="0"/>
          </a:p>
        </p:txBody>
      </p:sp>
      <p:sp>
        <p:nvSpPr>
          <p:cNvPr id="5" name="Text 3"/>
          <p:cNvSpPr/>
          <p:nvPr/>
        </p:nvSpPr>
        <p:spPr>
          <a:xfrm>
            <a:off x="274320" y="1572768"/>
            <a:ext cx="8595360" cy="347472"/>
          </a:xfrm>
          <a:prstGeom prst="rect">
            <a:avLst/>
          </a:prstGeom>
          <a:noFill/>
          <a:ln/>
        </p:spPr>
        <p:txBody>
          <a:bodyPr wrap="square" rtlCol="0" anchor="ctr"/>
          <a:lstStyle/>
          <a:p>
            <a:pPr marL="0" indent="0">
              <a:buNone/>
            </a:pPr>
            <a:r>
              <a:rPr lang="en-US" sz="1300" b="1" dirty="0">
                <a:solidFill>
                  <a:srgbClr val="1C3A5E"/>
                </a:solidFill>
                <a:latin typeface="Calibri" pitchFamily="34" charset="0"/>
                <a:ea typeface="Calibri" pitchFamily="34" charset="-122"/>
                <a:cs typeface="Calibri" pitchFamily="34" charset="-120"/>
              </a:rPr>
              <a:t>Ask yourself these questions honestly:</a:t>
            </a:r>
            <a:endParaRPr lang="en-US" sz="1300" dirty="0"/>
          </a:p>
        </p:txBody>
      </p:sp>
      <p:sp>
        <p:nvSpPr>
          <p:cNvPr id="6" name="Text 4"/>
          <p:cNvSpPr/>
          <p:nvPr/>
        </p:nvSpPr>
        <p:spPr>
          <a:xfrm>
            <a:off x="274320" y="1956816"/>
            <a:ext cx="8595360" cy="2194560"/>
          </a:xfrm>
          <a:prstGeom prst="rect">
            <a:avLst/>
          </a:prstGeom>
          <a:noFill/>
          <a:ln/>
        </p:spPr>
        <p:txBody>
          <a:bodyPr wrap="square" rtlCol="0" anchor="ctr"/>
          <a:lstStyle/>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Access to people: Can you realistically recruit participants from your target population? Do you have relationships that would open doors — and could those doors close?</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Access to data: Are the documents, statistics, or records you need available to you, and will they remain so?</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Geographic and logistical scope: Is the scope of your proposed study physically and practically achievable within your circumstances?</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Time: Is this topic researchable to doctoral standard within the expected three-to-five year timeframe alongside your professional commitments?</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Contingency: What is your plan if your primary source of access is withdrawn? Every DBA researcher needs one.</a:t>
            </a:r>
            <a:endParaRPr lang="en-US" sz="1200" dirty="0"/>
          </a:p>
        </p:txBody>
      </p:sp>
      <p:sp>
        <p:nvSpPr>
          <p:cNvPr id="7" name="Shape 5"/>
          <p:cNvSpPr/>
          <p:nvPr/>
        </p:nvSpPr>
        <p:spPr>
          <a:xfrm>
            <a:off x="274320" y="4206240"/>
            <a:ext cx="8595360" cy="658368"/>
          </a:xfrm>
          <a:prstGeom prst="rect">
            <a:avLst/>
          </a:prstGeom>
          <a:solidFill>
            <a:srgbClr val="FFF0F0"/>
          </a:solidFill>
          <a:ln w="12700">
            <a:solidFill>
              <a:srgbClr val="990000"/>
            </a:solidFill>
            <a:prstDash val="solid"/>
          </a:ln>
        </p:spPr>
        <p:txBody>
          <a:bodyPr/>
          <a:lstStyle/>
          <a:p>
            <a:endParaRPr lang="en-GB"/>
          </a:p>
        </p:txBody>
      </p:sp>
      <p:sp>
        <p:nvSpPr>
          <p:cNvPr id="8" name="Text 6"/>
          <p:cNvSpPr/>
          <p:nvPr/>
        </p:nvSpPr>
        <p:spPr>
          <a:xfrm>
            <a:off x="411480" y="4261104"/>
            <a:ext cx="8321040" cy="530352"/>
          </a:xfrm>
          <a:prstGeom prst="rect">
            <a:avLst/>
          </a:prstGeom>
          <a:noFill/>
          <a:ln/>
        </p:spPr>
        <p:txBody>
          <a:bodyPr wrap="square" rtlCol="0" anchor="ctr"/>
          <a:lstStyle/>
          <a:p>
            <a:pPr marL="0" indent="0">
              <a:buNone/>
            </a:pPr>
            <a:r>
              <a:rPr lang="en-US" sz="1200" i="1" dirty="0">
                <a:solidFill>
                  <a:srgbClr val="990000"/>
                </a:solidFill>
                <a:latin typeface="Calibri" pitchFamily="34" charset="0"/>
                <a:ea typeface="Calibri" pitchFamily="34" charset="-122"/>
                <a:cs typeface="Calibri" pitchFamily="34" charset="-120"/>
              </a:rPr>
              <a:t>Warning: Sometimes a research question appears feasible, but when fieldwork begins it proves otherwise. Develop a contingency plan now to anticipate possible problems of access (Denscombe, 2021).</a:t>
            </a:r>
            <a:endParaRPr lang="en-US" sz="12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19">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Research Scope — Defining the Boundaries of Your Study</a:t>
            </a:r>
            <a:endParaRPr lang="en-US" sz="1900" dirty="0"/>
          </a:p>
        </p:txBody>
      </p:sp>
      <p:sp>
        <p:nvSpPr>
          <p:cNvPr id="4" name="Text 2"/>
          <p:cNvSpPr/>
          <p:nvPr/>
        </p:nvSpPr>
        <p:spPr>
          <a:xfrm>
            <a:off x="274320" y="841248"/>
            <a:ext cx="8595360" cy="914400"/>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Research scope is one of the most frequently omitted elements in early DBA proposals — and one of the most important. Without clearly defined scope, your study risks being unmanageable, or your findings risk being presented without appropriate caveats. Scope defines what is IN your study and — equally importantly — what is deliberately OUT, and why. Both must be justified in your thesis.</a:t>
            </a:r>
            <a:endParaRPr lang="en-US" sz="1300" dirty="0"/>
          </a:p>
        </p:txBody>
      </p:sp>
      <p:graphicFrame>
        <p:nvGraphicFramePr>
          <p:cNvPr id="20" name="Table 0"/>
          <p:cNvGraphicFramePr>
            <a:graphicFrameLocks noGrp="1"/>
          </p:cNvGraphicFramePr>
          <p:nvPr>
            <p:extLst>
              <p:ext uri="{D42A27DB-BD31-4B8C-83A1-F6EECF244321}">
                <p14:modId xmlns:p14="http://schemas.microsoft.com/office/powerpoint/2010/main" val="1579011935"/>
              </p:ext>
            </p:extLst>
          </p:nvPr>
        </p:nvGraphicFramePr>
        <p:xfrm>
          <a:off x="274320" y="1828800"/>
          <a:ext cx="8595360" cy="3154680"/>
        </p:xfrm>
        <a:graphic>
          <a:graphicData uri="http://schemas.openxmlformats.org/drawingml/2006/table">
            <a:tbl>
              <a:tblPr/>
              <a:tblGrid>
                <a:gridCol w="1737360">
                  <a:extLst>
                    <a:ext uri="{9D8B030D-6E8A-4147-A177-3AD203B41FA5}">
                      <a16:colId xmlns:a16="http://schemas.microsoft.com/office/drawing/2014/main" val="20000"/>
                    </a:ext>
                  </a:extLst>
                </a:gridCol>
                <a:gridCol w="3017520">
                  <a:extLst>
                    <a:ext uri="{9D8B030D-6E8A-4147-A177-3AD203B41FA5}">
                      <a16:colId xmlns:a16="http://schemas.microsoft.com/office/drawing/2014/main" val="20001"/>
                    </a:ext>
                  </a:extLst>
                </a:gridCol>
                <a:gridCol w="3840480">
                  <a:extLst>
                    <a:ext uri="{9D8B030D-6E8A-4147-A177-3AD203B41FA5}">
                      <a16:colId xmlns:a16="http://schemas.microsoft.com/office/drawing/2014/main" val="20002"/>
                    </a:ext>
                  </a:extLst>
                </a:gridCol>
              </a:tblGrid>
              <a:tr h="525780">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Dimension of Scope</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1C3A5E"/>
                    </a:solidFill>
                  </a:tcPr>
                </a:tc>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Key Question to Address</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1C3A5E"/>
                    </a:solidFill>
                  </a:tcPr>
                </a:tc>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Example</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1C3A5E"/>
                    </a:solidFill>
                  </a:tcPr>
                </a:tc>
                <a:extLst>
                  <a:ext uri="{0D108BD9-81ED-4DB2-BD59-A6C34878D82A}">
                    <a16:rowId xmlns:a16="http://schemas.microsoft.com/office/drawing/2014/main" val="10000"/>
                  </a:ext>
                </a:extLst>
              </a:tr>
              <a:tr h="525780">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Geographical scope</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Is your study local, regional, national or international? Why this geographic boundary?</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UK-based organisations only — international comparison is outside the scope of this study.</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1"/>
                  </a:ext>
                </a:extLst>
              </a:tr>
              <a:tr h="525780">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Sectoral scope</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Which industries, organisations or sectors are included — and which are deliberately excluded?</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Financial services sector only — manufacturing and retail are excluded.</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2"/>
                  </a:ext>
                </a:extLst>
              </a:tr>
              <a:tr h="525780">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Temporal scope</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What time period is covered? Are you studying a process as it unfolds, or retrospectively?</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2020–2024 — the pandemic transition period and its immediate aftermath.</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3"/>
                  </a:ext>
                </a:extLst>
              </a:tr>
              <a:tr h="525780">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Population scope</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Whose voices, perspectives, or data are included? Whose are excluded — and why?</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Middle managers only — senior leadership and frontline employees are excluded due to access constraints.</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4"/>
                  </a:ext>
                </a:extLst>
              </a:tr>
              <a:tr h="525780">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Conceptual scope</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Which concepts, theories, and variables are in focus? What is deliberately left outside?</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Focus on sensemaking theory. Leadership theory is acknowledged but falls outside the scope of this study.</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20">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Is Your Topic Too Big? Scoping Down — Examples</a:t>
            </a:r>
            <a:endParaRPr lang="en-US" sz="1900" dirty="0"/>
          </a:p>
        </p:txBody>
      </p:sp>
      <p:sp>
        <p:nvSpPr>
          <p:cNvPr id="4" name="Text 2"/>
          <p:cNvSpPr/>
          <p:nvPr/>
        </p:nvSpPr>
        <p:spPr>
          <a:xfrm>
            <a:off x="274320" y="841248"/>
            <a:ext cx="8595360" cy="685800"/>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One of the most common early errors in DBA research is a topic that is far too large to be researched properly. The examples below illustrate the process of scoping from a broad area to a workable doctoral topic.</a:t>
            </a:r>
            <a:endParaRPr lang="en-US" sz="1300" dirty="0"/>
          </a:p>
        </p:txBody>
      </p:sp>
      <p:graphicFrame>
        <p:nvGraphicFramePr>
          <p:cNvPr id="21" name="Table 0"/>
          <p:cNvGraphicFramePr>
            <a:graphicFrameLocks noGrp="1"/>
          </p:cNvGraphicFramePr>
          <p:nvPr>
            <p:extLst>
              <p:ext uri="{D42A27DB-BD31-4B8C-83A1-F6EECF244321}">
                <p14:modId xmlns:p14="http://schemas.microsoft.com/office/powerpoint/2010/main" val="1579011935"/>
              </p:ext>
            </p:extLst>
          </p:nvPr>
        </p:nvGraphicFramePr>
        <p:xfrm>
          <a:off x="274320" y="1600200"/>
          <a:ext cx="8595360" cy="3383280"/>
        </p:xfrm>
        <a:graphic>
          <a:graphicData uri="http://schemas.openxmlformats.org/drawingml/2006/table">
            <a:tbl>
              <a:tblPr/>
              <a:tblGrid>
                <a:gridCol w="2560320">
                  <a:extLst>
                    <a:ext uri="{9D8B030D-6E8A-4147-A177-3AD203B41FA5}">
                      <a16:colId xmlns:a16="http://schemas.microsoft.com/office/drawing/2014/main" val="20000"/>
                    </a:ext>
                  </a:extLst>
                </a:gridCol>
                <a:gridCol w="2286000">
                  <a:extLst>
                    <a:ext uri="{9D8B030D-6E8A-4147-A177-3AD203B41FA5}">
                      <a16:colId xmlns:a16="http://schemas.microsoft.com/office/drawing/2014/main" val="20001"/>
                    </a:ext>
                  </a:extLst>
                </a:gridCol>
                <a:gridCol w="3749040">
                  <a:extLst>
                    <a:ext uri="{9D8B030D-6E8A-4147-A177-3AD203B41FA5}">
                      <a16:colId xmlns:a16="http://schemas.microsoft.com/office/drawing/2014/main" val="20002"/>
                    </a:ext>
                  </a:extLst>
                </a:gridCol>
              </a:tblGrid>
              <a:tr h="676656">
                <a:tc>
                  <a:txBody>
                    <a:bodyPr/>
                    <a:lstStyle/>
                    <a:p>
                      <a:pPr marL="0" indent="0">
                        <a:buNone/>
                      </a:pPr>
                      <a:r>
                        <a:rPr lang="en-US" sz="1050" b="1" dirty="0">
                          <a:solidFill>
                            <a:srgbClr val="FFFFFF"/>
                          </a:solidFill>
                          <a:latin typeface="Calibri" pitchFamily="34" charset="0"/>
                          <a:ea typeface="Calibri" pitchFamily="34" charset="-122"/>
                          <a:cs typeface="Calibri" pitchFamily="34" charset="-120"/>
                        </a:rPr>
                        <a:t>Too Broad</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990000"/>
                    </a:solidFill>
                  </a:tcPr>
                </a:tc>
                <a:tc>
                  <a:txBody>
                    <a:bodyPr/>
                    <a:lstStyle/>
                    <a:p>
                      <a:pPr marL="0" indent="0">
                        <a:buNone/>
                      </a:pPr>
                      <a:r>
                        <a:rPr lang="en-US" sz="1050" b="1" dirty="0">
                          <a:solidFill>
                            <a:srgbClr val="FFFFFF"/>
                          </a:solidFill>
                          <a:latin typeface="Calibri" pitchFamily="34" charset="0"/>
                          <a:ea typeface="Calibri" pitchFamily="34" charset="-122"/>
                          <a:cs typeface="Calibri" pitchFamily="34" charset="-120"/>
                        </a:rPr>
                        <a:t>Problem</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990000"/>
                    </a:solidFill>
                  </a:tcPr>
                </a:tc>
                <a:tc>
                  <a:txBody>
                    <a:bodyPr/>
                    <a:lstStyle/>
                    <a:p>
                      <a:pPr marL="0" indent="0">
                        <a:buNone/>
                      </a:pPr>
                      <a:r>
                        <a:rPr lang="en-US" sz="1050" b="1" dirty="0">
                          <a:solidFill>
                            <a:srgbClr val="FFFFFF"/>
                          </a:solidFill>
                          <a:latin typeface="Calibri" pitchFamily="34" charset="0"/>
                          <a:ea typeface="Calibri" pitchFamily="34" charset="-122"/>
                          <a:cs typeface="Calibri" pitchFamily="34" charset="-120"/>
                        </a:rPr>
                        <a:t>Better — Appropriately Scoped</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1A5E2A"/>
                    </a:solidFill>
                  </a:tcPr>
                </a:tc>
                <a:extLst>
                  <a:ext uri="{0D108BD9-81ED-4DB2-BD59-A6C34878D82A}">
                    <a16:rowId xmlns:a16="http://schemas.microsoft.com/office/drawing/2014/main" val="10000"/>
                  </a:ext>
                </a:extLst>
              </a:tr>
              <a:tr h="676656">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Social media as a branding platform: the case of Nike</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Geographic realm is global. 'Branding' is enormous. 'Nike' is accessible only through secondary resources.</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The use of Instagram by independent UK fashion retailers to build brand identity: a case study of three SMEs in London.</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1"/>
                  </a:ext>
                </a:extLst>
              </a:tr>
              <a:tr h="676656">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The impact of leadership on organisational performance</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Both 'leadership' and 'performance' are enormous fields. No sector, country, or population specified.</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How do middle managers in Welsh NHS trusts experience and make sense of distributed leadership during service reorganisation?</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2"/>
                  </a:ext>
                </a:extLst>
              </a:tr>
              <a:tr h="676656">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Employee engagement and motivation in organisations</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Both constructs are vast research areas. No sector, country, methodology, or gap specified.</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Determinants of job satisfaction and organisational commitment among female professionals in vocational settings in South Wales.</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3"/>
                  </a:ext>
                </a:extLst>
              </a:tr>
              <a:tr h="676656">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The role of technology in modern business</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Impossibly broad — 'technology' and 'modern business' could fill a library, not a thesis.</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How do owner-managers of micro-enterprises in the UK hospitality sector make sense of digital transformation?</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21">
    <p:bg>
      <p:bgPr>
        <a:solidFill>
          <a:srgbClr val="FFFB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C9A84C"/>
          </a:solidFill>
          <a:ln w="12700">
            <a:solidFill>
              <a:srgbClr val="C9A84C"/>
            </a:solidFill>
            <a:prstDash val="solid"/>
          </a:ln>
        </p:spPr>
        <p:txBody>
          <a:bodyPr/>
          <a:lstStyle/>
          <a:p>
            <a:endParaRPr lang="en-GB"/>
          </a:p>
        </p:txBody>
      </p:sp>
      <p:sp>
        <p:nvSpPr>
          <p:cNvPr id="3" name="Text 1"/>
          <p:cNvSpPr/>
          <p:nvPr/>
        </p:nvSpPr>
        <p:spPr>
          <a:xfrm>
            <a:off x="274320" y="91440"/>
            <a:ext cx="8595360" cy="566928"/>
          </a:xfrm>
          <a:prstGeom prst="rect">
            <a:avLst/>
          </a:prstGeom>
          <a:noFill/>
          <a:ln/>
        </p:spPr>
        <p:txBody>
          <a:bodyPr wrap="square" rtlCol="0" anchor="ctr"/>
          <a:lstStyle/>
          <a:p>
            <a:pPr marL="0" indent="0">
              <a:buNone/>
            </a:pPr>
            <a:r>
              <a:rPr lang="en-US" sz="1700" b="1" dirty="0">
                <a:solidFill>
                  <a:srgbClr val="FFFFFF"/>
                </a:solidFill>
                <a:latin typeface="Calibri" pitchFamily="34" charset="0"/>
                <a:ea typeface="Calibri" pitchFamily="34" charset="-122"/>
                <a:cs typeface="Calibri" pitchFamily="34" charset="-120"/>
              </a:rPr>
              <a:t>IN-CLASS ACTIVITY 3</a:t>
            </a:r>
            <a:endParaRPr lang="en-US" sz="1700" dirty="0"/>
          </a:p>
        </p:txBody>
      </p:sp>
      <p:sp>
        <p:nvSpPr>
          <p:cNvPr id="4" name="Text 2"/>
          <p:cNvSpPr/>
          <p:nvPr/>
        </p:nvSpPr>
        <p:spPr>
          <a:xfrm>
            <a:off x="274320" y="896112"/>
            <a:ext cx="8595360" cy="594360"/>
          </a:xfrm>
          <a:prstGeom prst="rect">
            <a:avLst/>
          </a:prstGeom>
          <a:noFill/>
          <a:ln/>
        </p:spPr>
        <p:txBody>
          <a:bodyPr wrap="square" rtlCol="0" anchor="ctr"/>
          <a:lstStyle/>
          <a:p>
            <a:pPr marL="0" indent="0">
              <a:buNone/>
            </a:pPr>
            <a:r>
              <a:rPr lang="en-US" sz="1800" b="1" dirty="0">
                <a:solidFill>
                  <a:srgbClr val="1C3A5E"/>
                </a:solidFill>
                <a:latin typeface="Calibri" pitchFamily="34" charset="0"/>
                <a:ea typeface="Calibri" pitchFamily="34" charset="-122"/>
                <a:cs typeface="Calibri" pitchFamily="34" charset="-120"/>
              </a:rPr>
              <a:t>Task — Evaluating and Scoping Your Topic</a:t>
            </a:r>
            <a:endParaRPr lang="en-US" sz="1800" dirty="0"/>
          </a:p>
        </p:txBody>
      </p:sp>
      <p:sp>
        <p:nvSpPr>
          <p:cNvPr id="5" name="Shape 3"/>
          <p:cNvSpPr/>
          <p:nvPr/>
        </p:nvSpPr>
        <p:spPr>
          <a:xfrm>
            <a:off x="274320" y="1463040"/>
            <a:ext cx="8595360" cy="36576"/>
          </a:xfrm>
          <a:prstGeom prst="rect">
            <a:avLst/>
          </a:prstGeom>
          <a:solidFill>
            <a:srgbClr val="1C3A5E"/>
          </a:solidFill>
          <a:ln w="12700">
            <a:solidFill>
              <a:srgbClr val="1C3A5E"/>
            </a:solidFill>
            <a:prstDash val="solid"/>
          </a:ln>
        </p:spPr>
        <p:txBody>
          <a:bodyPr/>
          <a:lstStyle/>
          <a:p>
            <a:endParaRPr lang="en-GB"/>
          </a:p>
        </p:txBody>
      </p:sp>
      <p:sp>
        <p:nvSpPr>
          <p:cNvPr id="6" name="Text 4"/>
          <p:cNvSpPr/>
          <p:nvPr/>
        </p:nvSpPr>
        <p:spPr>
          <a:xfrm>
            <a:off x="274320" y="1572768"/>
            <a:ext cx="8595360" cy="438912"/>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Apply the RMCI criteria and scoping questions to your own emerging topic.</a:t>
            </a:r>
            <a:endParaRPr lang="en-US" sz="1300" dirty="0"/>
          </a:p>
        </p:txBody>
      </p:sp>
      <p:sp>
        <p:nvSpPr>
          <p:cNvPr id="7" name="Text 5"/>
          <p:cNvSpPr/>
          <p:nvPr/>
        </p:nvSpPr>
        <p:spPr>
          <a:xfrm>
            <a:off x="274320" y="2048256"/>
            <a:ext cx="8595360" cy="2331720"/>
          </a:xfrm>
          <a:prstGeom prst="rect">
            <a:avLst/>
          </a:prstGeom>
          <a:noFill/>
          <a:ln/>
        </p:spPr>
        <p:txBody>
          <a:bodyPr wrap="square" rtlCol="0" anchor="ctr"/>
          <a:lstStyle/>
          <a:p>
            <a:pPr marL="0" indent="0">
              <a:buNone/>
            </a:pPr>
            <a:r>
              <a:rPr lang="en-US" sz="1200" b="1" dirty="0">
                <a:solidFill>
                  <a:srgbClr val="000000"/>
                </a:solidFill>
                <a:latin typeface="Calibri" pitchFamily="34" charset="0"/>
                <a:ea typeface="Calibri" pitchFamily="34" charset="-122"/>
                <a:cs typeface="Calibri" pitchFamily="34" charset="-120"/>
              </a:rPr>
              <a:t>My broad topic area:  </a:t>
            </a:r>
            <a:r>
              <a:rPr lang="en-US" sz="1200" dirty="0">
                <a:solidFill>
                  <a:srgbClr val="000000"/>
                </a:solidFill>
                <a:latin typeface="Calibri" pitchFamily="34" charset="0"/>
                <a:ea typeface="Calibri" pitchFamily="34" charset="-122"/>
                <a:cs typeface="Calibri" pitchFamily="34" charset="-120"/>
              </a:rPr>
              <a:t>_______________________________________________
</a:t>
            </a:r>
            <a:r>
              <a:rPr lang="en-US" sz="1200" b="1" dirty="0">
                <a:solidFill>
                  <a:srgbClr val="000000"/>
                </a:solidFill>
                <a:latin typeface="Calibri" pitchFamily="34" charset="0"/>
                <a:ea typeface="Calibri" pitchFamily="34" charset="-122"/>
                <a:cs typeface="Calibri" pitchFamily="34" charset="-120"/>
              </a:rPr>
              <a:t>Is it RELEVANT? What gap, tension or problem does it address?  </a:t>
            </a:r>
            <a:r>
              <a:rPr lang="en-US" sz="1200" dirty="0">
                <a:solidFill>
                  <a:srgbClr val="000000"/>
                </a:solidFill>
                <a:latin typeface="Calibri" pitchFamily="34" charset="0"/>
                <a:ea typeface="Calibri" pitchFamily="34" charset="-122"/>
                <a:cs typeface="Calibri" pitchFamily="34" charset="-120"/>
              </a:rPr>
              <a:t>_______________________________________________
</a:t>
            </a:r>
            <a:r>
              <a:rPr lang="en-US" sz="1200" b="1" dirty="0">
                <a:solidFill>
                  <a:srgbClr val="000000"/>
                </a:solidFill>
                <a:latin typeface="Calibri" pitchFamily="34" charset="0"/>
                <a:ea typeface="Calibri" pitchFamily="34" charset="-122"/>
                <a:cs typeface="Calibri" pitchFamily="34" charset="-120"/>
              </a:rPr>
              <a:t>Is it MANAGEABLE? What is my access? What is my contingency?  </a:t>
            </a:r>
            <a:r>
              <a:rPr lang="en-US" sz="1200" dirty="0">
                <a:solidFill>
                  <a:srgbClr val="000000"/>
                </a:solidFill>
                <a:latin typeface="Calibri" pitchFamily="34" charset="0"/>
                <a:ea typeface="Calibri" pitchFamily="34" charset="-122"/>
                <a:cs typeface="Calibri" pitchFamily="34" charset="-120"/>
              </a:rPr>
              <a:t>_______________________________________________
</a:t>
            </a:r>
            <a:r>
              <a:rPr lang="en-US" sz="1200" b="1" dirty="0">
                <a:solidFill>
                  <a:srgbClr val="000000"/>
                </a:solidFill>
                <a:latin typeface="Calibri" pitchFamily="34" charset="0"/>
                <a:ea typeface="Calibri" pitchFamily="34" charset="-122"/>
                <a:cs typeface="Calibri" pitchFamily="34" charset="-120"/>
              </a:rPr>
              <a:t>Is it CLEAR? Can I state the core question in one sentence?  </a:t>
            </a:r>
            <a:r>
              <a:rPr lang="en-US" sz="1200" dirty="0">
                <a:solidFill>
                  <a:srgbClr val="000000"/>
                </a:solidFill>
                <a:latin typeface="Calibri" pitchFamily="34" charset="0"/>
                <a:ea typeface="Calibri" pitchFamily="34" charset="-122"/>
                <a:cs typeface="Calibri" pitchFamily="34" charset="-120"/>
              </a:rPr>
              <a:t>_______________________________________________
</a:t>
            </a:r>
            <a:r>
              <a:rPr lang="en-US" sz="1200" b="1" dirty="0">
                <a:solidFill>
                  <a:srgbClr val="000000"/>
                </a:solidFill>
                <a:latin typeface="Calibri" pitchFamily="34" charset="0"/>
                <a:ea typeface="Calibri" pitchFamily="34" charset="-122"/>
                <a:cs typeface="Calibri" pitchFamily="34" charset="-120"/>
              </a:rPr>
              <a:t>Is it INTERESTING to me personally — for the long term?  </a:t>
            </a:r>
            <a:r>
              <a:rPr lang="en-US" sz="1200" dirty="0">
                <a:solidFill>
                  <a:srgbClr val="000000"/>
                </a:solidFill>
                <a:latin typeface="Calibri" pitchFamily="34" charset="0"/>
                <a:ea typeface="Calibri" pitchFamily="34" charset="-122"/>
                <a:cs typeface="Calibri" pitchFamily="34" charset="-120"/>
              </a:rPr>
              <a:t>Yes / Uncertain / No — because:  _______________________________________________
</a:t>
            </a:r>
            <a:r>
              <a:rPr lang="en-US" sz="1200" b="1" dirty="0">
                <a:solidFill>
                  <a:srgbClr val="000000"/>
                </a:solidFill>
                <a:latin typeface="Calibri" pitchFamily="34" charset="0"/>
                <a:ea typeface="Calibri" pitchFamily="34" charset="-122"/>
                <a:cs typeface="Calibri" pitchFamily="34" charset="-120"/>
              </a:rPr>
              <a:t>Scope — Sector:  </a:t>
            </a:r>
            <a:r>
              <a:rPr lang="en-US" sz="1200" dirty="0">
                <a:solidFill>
                  <a:srgbClr val="000000"/>
                </a:solidFill>
                <a:latin typeface="Calibri" pitchFamily="34" charset="0"/>
                <a:ea typeface="Calibri" pitchFamily="34" charset="-122"/>
                <a:cs typeface="Calibri" pitchFamily="34" charset="-120"/>
              </a:rPr>
              <a:t>_____________  Geography:  _____________  Population:  _____________  Time Period:  _____________</a:t>
            </a:r>
            <a:endParaRPr lang="en-US" sz="1200" dirty="0"/>
          </a:p>
        </p:txBody>
      </p:sp>
      <p:sp>
        <p:nvSpPr>
          <p:cNvPr id="8" name="Text 6"/>
          <p:cNvSpPr/>
          <p:nvPr/>
        </p:nvSpPr>
        <p:spPr>
          <a:xfrm>
            <a:off x="274320" y="4434840"/>
            <a:ext cx="8595360" cy="384048"/>
          </a:xfrm>
          <a:prstGeom prst="rect">
            <a:avLst/>
          </a:prstGeom>
          <a:noFill/>
          <a:ln/>
        </p:spPr>
        <p:txBody>
          <a:bodyPr wrap="square" rtlCol="0" anchor="ctr"/>
          <a:lstStyle/>
          <a:p>
            <a:pPr marL="0" indent="0">
              <a:buNone/>
            </a:pPr>
            <a:r>
              <a:rPr lang="en-US" sz="1100" dirty="0">
                <a:solidFill>
                  <a:srgbClr val="1C3A5E"/>
                </a:solidFill>
                <a:latin typeface="Calibri" pitchFamily="34" charset="0"/>
                <a:ea typeface="Calibri" pitchFamily="34" charset="-122"/>
                <a:cs typeface="Calibri" pitchFamily="34" charset="-120"/>
              </a:rPr>
              <a:t>Consider: Is the topic too broad? Is the access realistic? Is the scope defensible?</a:t>
            </a:r>
            <a:endParaRPr lang="en-US" sz="11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22">
    <p:bg>
      <p:bgPr>
        <a:solidFill>
          <a:srgbClr val="1C3A5E"/>
        </a:solidFill>
        <a:effectLst/>
      </p:bgPr>
    </p:bg>
    <p:spTree>
      <p:nvGrpSpPr>
        <p:cNvPr id="1" name=""/>
        <p:cNvGrpSpPr/>
        <p:nvPr/>
      </p:nvGrpSpPr>
      <p:grpSpPr>
        <a:xfrm>
          <a:off x="0" y="0"/>
          <a:ext cx="0" cy="0"/>
          <a:chOff x="0" y="0"/>
          <a:chExt cx="0" cy="0"/>
        </a:xfrm>
      </p:grpSpPr>
      <p:sp>
        <p:nvSpPr>
          <p:cNvPr id="2" name="Shape 0"/>
          <p:cNvSpPr/>
          <p:nvPr/>
        </p:nvSpPr>
        <p:spPr>
          <a:xfrm>
            <a:off x="0" y="0"/>
            <a:ext cx="228600" cy="5143500"/>
          </a:xfrm>
          <a:prstGeom prst="rect">
            <a:avLst/>
          </a:prstGeom>
          <a:solidFill>
            <a:srgbClr val="C9A84C"/>
          </a:solidFill>
          <a:ln w="12700">
            <a:solidFill>
              <a:srgbClr val="C9A84C"/>
            </a:solidFill>
            <a:prstDash val="solid"/>
          </a:ln>
        </p:spPr>
        <p:txBody>
          <a:bodyPr/>
          <a:lstStyle/>
          <a:p>
            <a:endParaRPr lang="en-GB"/>
          </a:p>
        </p:txBody>
      </p:sp>
      <p:sp>
        <p:nvSpPr>
          <p:cNvPr id="3" name="Text 1"/>
          <p:cNvSpPr/>
          <p:nvPr/>
        </p:nvSpPr>
        <p:spPr>
          <a:xfrm>
            <a:off x="502920" y="1188720"/>
            <a:ext cx="8321040" cy="1737360"/>
          </a:xfrm>
          <a:prstGeom prst="rect">
            <a:avLst/>
          </a:prstGeom>
          <a:noFill/>
          <a:ln/>
        </p:spPr>
        <p:txBody>
          <a:bodyPr wrap="square"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From Topic to Research Question:</a:t>
            </a:r>
            <a:endParaRPr lang="en-US" sz="2800" dirty="0"/>
          </a:p>
          <a:p>
            <a:pPr marL="0" indent="0">
              <a:buNone/>
            </a:pPr>
            <a:r>
              <a:rPr lang="en-US" sz="2800" b="1" dirty="0">
                <a:solidFill>
                  <a:srgbClr val="FFFFFF"/>
                </a:solidFill>
                <a:latin typeface="Calibri" pitchFamily="34" charset="0"/>
                <a:ea typeface="Calibri" pitchFamily="34" charset="-122"/>
                <a:cs typeface="Calibri" pitchFamily="34" charset="-120"/>
              </a:rPr>
              <a:t>The Research Hierarchy</a:t>
            </a:r>
            <a:endParaRPr lang="en-US" sz="2800" dirty="0"/>
          </a:p>
        </p:txBody>
      </p:sp>
      <p:sp>
        <p:nvSpPr>
          <p:cNvPr id="4" name="Text 2"/>
          <p:cNvSpPr/>
          <p:nvPr/>
        </p:nvSpPr>
        <p:spPr>
          <a:xfrm>
            <a:off x="502920" y="3017520"/>
            <a:ext cx="8321040" cy="594360"/>
          </a:xfrm>
          <a:prstGeom prst="rect">
            <a:avLst/>
          </a:prstGeom>
          <a:noFill/>
          <a:ln/>
        </p:spPr>
        <p:txBody>
          <a:bodyPr wrap="square" rtlCol="0" anchor="ctr"/>
          <a:lstStyle/>
          <a:p>
            <a:pPr marL="0" indent="0">
              <a:buNone/>
            </a:pPr>
            <a:r>
              <a:rPr lang="en-US" sz="1500" dirty="0">
                <a:solidFill>
                  <a:srgbClr val="CADCFC"/>
                </a:solidFill>
                <a:latin typeface="Calibri" pitchFamily="34" charset="0"/>
                <a:ea typeface="Calibri" pitchFamily="34" charset="-122"/>
                <a:cs typeface="Calibri" pitchFamily="34" charset="-120"/>
              </a:rPr>
              <a:t>Topic · Aim · Main Question · Sub-Questions · Objectives</a:t>
            </a:r>
            <a:endParaRPr lang="en-US" sz="15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23">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The Research Hierarchy — From Topic to Objectives</a:t>
            </a:r>
            <a:endParaRPr lang="en-US" sz="1900" dirty="0"/>
          </a:p>
        </p:txBody>
      </p:sp>
      <p:sp>
        <p:nvSpPr>
          <p:cNvPr id="4" name="Text 2"/>
          <p:cNvSpPr/>
          <p:nvPr/>
        </p:nvSpPr>
        <p:spPr>
          <a:xfrm>
            <a:off x="274320" y="841248"/>
            <a:ext cx="8595360" cy="566928"/>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Each component is subordinate to the one above. A common DBA error is to allow the aim, questions, and objectives to repeat each other in different words.</a:t>
            </a:r>
            <a:endParaRPr lang="en-US" sz="1300" dirty="0"/>
          </a:p>
        </p:txBody>
      </p:sp>
      <p:graphicFrame>
        <p:nvGraphicFramePr>
          <p:cNvPr id="24" name="Table 0"/>
          <p:cNvGraphicFramePr>
            <a:graphicFrameLocks noGrp="1"/>
          </p:cNvGraphicFramePr>
          <p:nvPr>
            <p:extLst>
              <p:ext uri="{D42A27DB-BD31-4B8C-83A1-F6EECF244321}">
                <p14:modId xmlns:p14="http://schemas.microsoft.com/office/powerpoint/2010/main" val="1579011935"/>
              </p:ext>
            </p:extLst>
          </p:nvPr>
        </p:nvGraphicFramePr>
        <p:xfrm>
          <a:off x="274320" y="1463040"/>
          <a:ext cx="8595360" cy="3429000"/>
        </p:xfrm>
        <a:graphic>
          <a:graphicData uri="http://schemas.openxmlformats.org/drawingml/2006/table">
            <a:tbl>
              <a:tblPr/>
              <a:tblGrid>
                <a:gridCol w="1691640">
                  <a:extLst>
                    <a:ext uri="{9D8B030D-6E8A-4147-A177-3AD203B41FA5}">
                      <a16:colId xmlns:a16="http://schemas.microsoft.com/office/drawing/2014/main" val="20000"/>
                    </a:ext>
                  </a:extLst>
                </a:gridCol>
                <a:gridCol w="3063240">
                  <a:extLst>
                    <a:ext uri="{9D8B030D-6E8A-4147-A177-3AD203B41FA5}">
                      <a16:colId xmlns:a16="http://schemas.microsoft.com/office/drawing/2014/main" val="20001"/>
                    </a:ext>
                  </a:extLst>
                </a:gridCol>
                <a:gridCol w="3840480">
                  <a:extLst>
                    <a:ext uri="{9D8B030D-6E8A-4147-A177-3AD203B41FA5}">
                      <a16:colId xmlns:a16="http://schemas.microsoft.com/office/drawing/2014/main" val="20002"/>
                    </a:ext>
                  </a:extLst>
                </a:gridCol>
              </a:tblGrid>
              <a:tr h="685800">
                <a:tc>
                  <a:txBody>
                    <a:bodyPr/>
                    <a:lstStyle/>
                    <a:p>
                      <a:pPr marL="0" indent="0">
                        <a:buNone/>
                      </a:pPr>
                      <a:r>
                        <a:rPr lang="en-US" sz="1200" b="1" dirty="0">
                          <a:solidFill>
                            <a:srgbClr val="FFFFFF"/>
                          </a:solidFill>
                          <a:latin typeface="Calibri" pitchFamily="34" charset="0"/>
                          <a:ea typeface="Calibri" pitchFamily="34" charset="-122"/>
                          <a:cs typeface="Calibri" pitchFamily="34" charset="-120"/>
                        </a:rPr>
                        <a:t>Research Topic</a:t>
                      </a:r>
                      <a:endParaRPr lang="en-US" sz="120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1C3A5E"/>
                    </a:solidFill>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The broad field of inquiry — the area, not yet the question.</a:t>
                      </a:r>
                      <a:endParaRPr lang="en-US" sz="110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tcPr>
                </a:tc>
                <a:tc>
                  <a:txBody>
                    <a:bodyPr/>
                    <a:lstStyle/>
                    <a:p>
                      <a:pPr marL="0" indent="0">
                        <a:buNone/>
                      </a:pPr>
                      <a:r>
                        <a:rPr lang="en-US" sz="1050" i="1" dirty="0">
                          <a:solidFill>
                            <a:srgbClr val="666666"/>
                          </a:solidFill>
                          <a:latin typeface="Calibri" pitchFamily="34" charset="0"/>
                          <a:ea typeface="Calibri" pitchFamily="34" charset="-122"/>
                          <a:cs typeface="Calibri" pitchFamily="34" charset="-120"/>
                        </a:rPr>
                        <a:t>e.g. Hybrid working in professional services organisations</a:t>
                      </a:r>
                      <a:endParaRPr lang="en-US" sz="105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10000"/>
                  </a:ext>
                </a:extLst>
              </a:tr>
              <a:tr h="685800">
                <a:tc>
                  <a:txBody>
                    <a:bodyPr/>
                    <a:lstStyle/>
                    <a:p>
                      <a:pPr marL="0" indent="0">
                        <a:buNone/>
                      </a:pPr>
                      <a:r>
                        <a:rPr lang="en-US" sz="1200" b="1" dirty="0">
                          <a:solidFill>
                            <a:srgbClr val="FFFFFF"/>
                          </a:solidFill>
                          <a:latin typeface="Calibri" pitchFamily="34" charset="0"/>
                          <a:ea typeface="Calibri" pitchFamily="34" charset="-122"/>
                          <a:cs typeface="Calibri" pitchFamily="34" charset="-120"/>
                        </a:rPr>
                        <a:t>Research Aim</a:t>
                      </a:r>
                      <a:endParaRPr lang="en-US" sz="120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2E5A8E"/>
                    </a:solidFill>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States the PURPOSE within that field. One sentence beginning with an active verb.</a:t>
                      </a:r>
                      <a:endParaRPr lang="en-US" sz="110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tcPr>
                </a:tc>
                <a:tc>
                  <a:txBody>
                    <a:bodyPr/>
                    <a:lstStyle/>
                    <a:p>
                      <a:pPr marL="0" indent="0">
                        <a:buNone/>
                      </a:pPr>
                      <a:r>
                        <a:rPr lang="en-US" sz="1050" i="1" dirty="0">
                          <a:solidFill>
                            <a:srgbClr val="666666"/>
                          </a:solidFill>
                          <a:latin typeface="Calibri" pitchFamily="34" charset="0"/>
                          <a:ea typeface="Calibri" pitchFamily="34" charset="-122"/>
                          <a:cs typeface="Calibri" pitchFamily="34" charset="-120"/>
                        </a:rPr>
                        <a:t>e.g. To explore how partners in UK law firms experience the transition to hybrid working.</a:t>
                      </a:r>
                      <a:endParaRPr lang="en-US" sz="105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10001"/>
                  </a:ext>
                </a:extLst>
              </a:tr>
              <a:tr h="685800">
                <a:tc>
                  <a:txBody>
                    <a:bodyPr/>
                    <a:lstStyle/>
                    <a:p>
                      <a:pPr marL="0" indent="0">
                        <a:buNone/>
                      </a:pPr>
                      <a:r>
                        <a:rPr lang="en-US" sz="1200" b="1" dirty="0">
                          <a:solidFill>
                            <a:srgbClr val="FFFFFF"/>
                          </a:solidFill>
                          <a:latin typeface="Calibri" pitchFamily="34" charset="0"/>
                          <a:ea typeface="Calibri" pitchFamily="34" charset="-122"/>
                          <a:cs typeface="Calibri" pitchFamily="34" charset="-120"/>
                        </a:rPr>
                        <a:t>Main Research Question</a:t>
                      </a:r>
                      <a:endParaRPr lang="en-US" sz="120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3D729E"/>
                    </a:solidFill>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Creates specific investigative focus. A genuine question requiring deep analysis.</a:t>
                      </a:r>
                      <a:endParaRPr lang="en-US" sz="110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tcPr>
                </a:tc>
                <a:tc>
                  <a:txBody>
                    <a:bodyPr/>
                    <a:lstStyle/>
                    <a:p>
                      <a:pPr marL="0" indent="0">
                        <a:buNone/>
                      </a:pPr>
                      <a:r>
                        <a:rPr lang="en-US" sz="1050" i="1" dirty="0">
                          <a:solidFill>
                            <a:srgbClr val="666666"/>
                          </a:solidFill>
                          <a:latin typeface="Calibri" pitchFamily="34" charset="0"/>
                          <a:ea typeface="Calibri" pitchFamily="34" charset="-122"/>
                          <a:cs typeface="Calibri" pitchFamily="34" charset="-120"/>
                        </a:rPr>
                        <a:t>e.g. How do senior partners in UK law firms make sense of hybrid working as both a management challenge and a professional identity question?</a:t>
                      </a:r>
                      <a:endParaRPr lang="en-US" sz="105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10002"/>
                  </a:ext>
                </a:extLst>
              </a:tr>
              <a:tr h="685800">
                <a:tc>
                  <a:txBody>
                    <a:bodyPr/>
                    <a:lstStyle/>
                    <a:p>
                      <a:pPr marL="0" indent="0">
                        <a:buNone/>
                      </a:pPr>
                      <a:r>
                        <a:rPr lang="en-US" sz="1200" b="1" dirty="0">
                          <a:solidFill>
                            <a:srgbClr val="FFFFFF"/>
                          </a:solidFill>
                          <a:latin typeface="Calibri" pitchFamily="34" charset="0"/>
                          <a:ea typeface="Calibri" pitchFamily="34" charset="-122"/>
                          <a:cs typeface="Calibri" pitchFamily="34" charset="-120"/>
                        </a:rPr>
                        <a:t>Sub-Questions</a:t>
                      </a:r>
                      <a:endParaRPr lang="en-US" sz="120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4D8AAE"/>
                    </a:solidFill>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Break down the main inquiry into researchable components. Typically 2–4.</a:t>
                      </a:r>
                      <a:endParaRPr lang="en-US" sz="110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tcPr>
                </a:tc>
                <a:tc>
                  <a:txBody>
                    <a:bodyPr/>
                    <a:lstStyle/>
                    <a:p>
                      <a:pPr marL="0" indent="0">
                        <a:buNone/>
                      </a:pPr>
                      <a:r>
                        <a:rPr lang="en-US" sz="1050" i="1" dirty="0">
                          <a:solidFill>
                            <a:srgbClr val="666666"/>
                          </a:solidFill>
                          <a:latin typeface="Calibri" pitchFamily="34" charset="0"/>
                          <a:ea typeface="Calibri" pitchFamily="34" charset="-122"/>
                          <a:cs typeface="Calibri" pitchFamily="34" charset="-120"/>
                        </a:rPr>
                        <a:t>e.g. What tensions do partners identify between flexibility and professional culture?</a:t>
                      </a:r>
                      <a:endParaRPr lang="en-US" sz="105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10003"/>
                  </a:ext>
                </a:extLst>
              </a:tr>
              <a:tr h="685800">
                <a:tc>
                  <a:txBody>
                    <a:bodyPr/>
                    <a:lstStyle/>
                    <a:p>
                      <a:pPr marL="0" indent="0">
                        <a:buNone/>
                      </a:pPr>
                      <a:r>
                        <a:rPr lang="en-US" sz="1200" b="1" dirty="0">
                          <a:solidFill>
                            <a:srgbClr val="FFFFFF"/>
                          </a:solidFill>
                          <a:latin typeface="Calibri" pitchFamily="34" charset="0"/>
                          <a:ea typeface="Calibri" pitchFamily="34" charset="-122"/>
                          <a:cs typeface="Calibri" pitchFamily="34" charset="-120"/>
                        </a:rPr>
                        <a:t>Research Objectives</a:t>
                      </a:r>
                      <a:endParaRPr lang="en-US" sz="120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C9A84C"/>
                    </a:solidFill>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Concrete, actionable steps. Begin with active verbs: explore, examine, investigate, analyse, evaluate, critique.</a:t>
                      </a:r>
                      <a:endParaRPr lang="en-US" sz="110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tcPr>
                </a:tc>
                <a:tc>
                  <a:txBody>
                    <a:bodyPr/>
                    <a:lstStyle/>
                    <a:p>
                      <a:pPr marL="0" indent="0">
                        <a:buNone/>
                      </a:pPr>
                      <a:r>
                        <a:rPr lang="en-US" sz="1050" i="1" dirty="0">
                          <a:solidFill>
                            <a:srgbClr val="666666"/>
                          </a:solidFill>
                          <a:latin typeface="Calibri" pitchFamily="34" charset="0"/>
                          <a:ea typeface="Calibri" pitchFamily="34" charset="-122"/>
                          <a:cs typeface="Calibri" pitchFamily="34" charset="-120"/>
                        </a:rPr>
                        <a:t>e.g. To investigate the factors that partners perceive as enabling or constraining hybrid working adoption.</a:t>
                      </a:r>
                      <a:endParaRPr lang="en-US" sz="1050" dirty="0">
                        <a:latin typeface="Calibri" charset="0"/>
                        <a:ea typeface="Calibri" charset="0"/>
                        <a:cs typeface="Calibri" charset="0"/>
                      </a:endParaRPr>
                    </a:p>
                  </a:txBody>
                  <a:tcPr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24">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Developing a Strong Research Question — The Classic Approach</a:t>
            </a:r>
            <a:endParaRPr lang="en-US" sz="1900" dirty="0"/>
          </a:p>
        </p:txBody>
      </p:sp>
      <p:sp>
        <p:nvSpPr>
          <p:cNvPr id="4" name="Text 2"/>
          <p:cNvSpPr/>
          <p:nvPr/>
        </p:nvSpPr>
        <p:spPr>
          <a:xfrm>
            <a:off x="274320" y="4828032"/>
            <a:ext cx="8595360" cy="256032"/>
          </a:xfrm>
          <a:prstGeom prst="rect">
            <a:avLst/>
          </a:prstGeom>
          <a:noFill/>
          <a:ln/>
        </p:spPr>
        <p:txBody>
          <a:bodyPr wrap="square" rtlCol="0" anchor="ctr"/>
          <a:lstStyle/>
          <a:p>
            <a:pPr marL="0" indent="0">
              <a:buNone/>
            </a:pPr>
            <a:r>
              <a:rPr lang="en-US" sz="900" i="1" dirty="0">
                <a:solidFill>
                  <a:srgbClr val="666666"/>
                </a:solidFill>
                <a:latin typeface="Calibri" pitchFamily="34" charset="0"/>
                <a:ea typeface="Calibri" pitchFamily="34" charset="-122"/>
                <a:cs typeface="Calibri" pitchFamily="34" charset="-120"/>
              </a:rPr>
              <a:t>Denscombe (2021) The Good Research Guide, pp. 26–32.</a:t>
            </a:r>
            <a:endParaRPr lang="en-US" sz="900" dirty="0"/>
          </a:p>
        </p:txBody>
      </p:sp>
      <p:sp>
        <p:nvSpPr>
          <p:cNvPr id="5" name="Text 3"/>
          <p:cNvSpPr/>
          <p:nvPr/>
        </p:nvSpPr>
        <p:spPr>
          <a:xfrm>
            <a:off x="274320" y="841248"/>
            <a:ext cx="8595360" cy="530352"/>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Developing a good research question is one of the hardest parts of doctoral work. It is iterative, not a one-off event.</a:t>
            </a:r>
            <a:endParaRPr lang="en-US" sz="1300" dirty="0"/>
          </a:p>
        </p:txBody>
      </p:sp>
      <p:sp>
        <p:nvSpPr>
          <p:cNvPr id="6" name="Text 4"/>
          <p:cNvSpPr/>
          <p:nvPr/>
        </p:nvSpPr>
        <p:spPr>
          <a:xfrm>
            <a:off x="274320" y="1444752"/>
            <a:ext cx="8595360" cy="2926080"/>
          </a:xfrm>
          <a:prstGeom prst="rect">
            <a:avLst/>
          </a:prstGeom>
          <a:noFill/>
          <a:ln/>
        </p:spPr>
        <p:txBody>
          <a:bodyPr wrap="square" rtlCol="0" anchor="ctr"/>
          <a:lstStyle/>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Start with the research area — very broad, the set of ideas, theories, and social worlds you are drawn to.</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Identify the research topic — a part of the above. You need to know the background literature to do this well.</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Narrow progressively — a broad topic generates broad data and vague analysis. Narrow, then narrow again.</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Be realistic about what you can achieve with given resources — time, access, and methodological expertise.</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Group decisions where relevant — if your research involves an organisation, keep stakeholders on board.</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Have a personal stake — not in the results, but in the area. This is what keeps you going when research is difficult.</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Avoid questions that can be answered by a simple Google search, a yes/no response, or a factual lookup.</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The best research questions make you think hard — they require sustained analysis, interpretation, and argument.</a:t>
            </a:r>
            <a:endParaRPr lang="en-US" sz="1200" dirty="0"/>
          </a:p>
        </p:txBody>
      </p:sp>
      <p:sp>
        <p:nvSpPr>
          <p:cNvPr id="7" name="Shape 5"/>
          <p:cNvSpPr/>
          <p:nvPr/>
        </p:nvSpPr>
        <p:spPr>
          <a:xfrm>
            <a:off x="274320" y="4407408"/>
            <a:ext cx="8595360" cy="502920"/>
          </a:xfrm>
          <a:prstGeom prst="rect">
            <a:avLst/>
          </a:prstGeom>
          <a:solidFill>
            <a:srgbClr val="EEF2FF"/>
          </a:solidFill>
          <a:ln w="12700">
            <a:solidFill>
              <a:srgbClr val="1C3A5E"/>
            </a:solidFill>
            <a:prstDash val="solid"/>
          </a:ln>
        </p:spPr>
        <p:txBody>
          <a:bodyPr/>
          <a:lstStyle/>
          <a:p>
            <a:endParaRPr lang="en-GB"/>
          </a:p>
        </p:txBody>
      </p:sp>
      <p:sp>
        <p:nvSpPr>
          <p:cNvPr id="8" name="Text 6"/>
          <p:cNvSpPr/>
          <p:nvPr/>
        </p:nvSpPr>
        <p:spPr>
          <a:xfrm>
            <a:off x="411480" y="4453128"/>
            <a:ext cx="8321040" cy="411480"/>
          </a:xfrm>
          <a:prstGeom prst="rect">
            <a:avLst/>
          </a:prstGeom>
          <a:noFill/>
          <a:ln/>
        </p:spPr>
        <p:txBody>
          <a:bodyPr wrap="square" rtlCol="0" anchor="ctr"/>
          <a:lstStyle/>
          <a:p>
            <a:pPr marL="0" indent="0">
              <a:buNone/>
            </a:pPr>
            <a:r>
              <a:rPr lang="en-US" sz="1150" i="1" dirty="0">
                <a:solidFill>
                  <a:srgbClr val="1C3A5E"/>
                </a:solidFill>
                <a:latin typeface="Calibri" pitchFamily="34" charset="0"/>
                <a:ea typeface="Calibri" pitchFamily="34" charset="-122"/>
                <a:cs typeface="Calibri" pitchFamily="34" charset="-120"/>
              </a:rPr>
              <a:t>Remember: 'As a general rule of thumb, if a quick Google search can answer your research question, it is likely unsuitable for your DBA.'</a:t>
            </a:r>
            <a:endParaRPr lang="en-US" sz="115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25">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Clarity — Moving from Vague to Precise</a:t>
            </a:r>
            <a:endParaRPr lang="en-US" sz="1900" dirty="0"/>
          </a:p>
        </p:txBody>
      </p:sp>
      <p:sp>
        <p:nvSpPr>
          <p:cNvPr id="4" name="Text 2"/>
          <p:cNvSpPr/>
          <p:nvPr/>
        </p:nvSpPr>
        <p:spPr>
          <a:xfrm>
            <a:off x="274320" y="841248"/>
            <a:ext cx="8595360" cy="530352"/>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The clearer and more precisely your question is framed, the more defensible your research will be. Compare the following:</a:t>
            </a:r>
            <a:endParaRPr lang="en-US" sz="1300" dirty="0"/>
          </a:p>
        </p:txBody>
      </p:sp>
      <p:graphicFrame>
        <p:nvGraphicFramePr>
          <p:cNvPr id="26" name="Table 0"/>
          <p:cNvGraphicFramePr>
            <a:graphicFrameLocks noGrp="1"/>
          </p:cNvGraphicFramePr>
          <p:nvPr>
            <p:extLst>
              <p:ext uri="{D42A27DB-BD31-4B8C-83A1-F6EECF244321}">
                <p14:modId xmlns:p14="http://schemas.microsoft.com/office/powerpoint/2010/main" val="1579011935"/>
              </p:ext>
            </p:extLst>
          </p:nvPr>
        </p:nvGraphicFramePr>
        <p:xfrm>
          <a:off x="274320" y="1444752"/>
          <a:ext cx="8595360" cy="3569816"/>
        </p:xfrm>
        <a:graphic>
          <a:graphicData uri="http://schemas.openxmlformats.org/drawingml/2006/table">
            <a:tbl>
              <a:tblPr/>
              <a:tblGrid>
                <a:gridCol w="2286000">
                  <a:extLst>
                    <a:ext uri="{9D8B030D-6E8A-4147-A177-3AD203B41FA5}">
                      <a16:colId xmlns:a16="http://schemas.microsoft.com/office/drawing/2014/main" val="20000"/>
                    </a:ext>
                  </a:extLst>
                </a:gridCol>
                <a:gridCol w="2651760">
                  <a:extLst>
                    <a:ext uri="{9D8B030D-6E8A-4147-A177-3AD203B41FA5}">
                      <a16:colId xmlns:a16="http://schemas.microsoft.com/office/drawing/2014/main" val="20001"/>
                    </a:ext>
                  </a:extLst>
                </a:gridCol>
                <a:gridCol w="3657600">
                  <a:extLst>
                    <a:ext uri="{9D8B030D-6E8A-4147-A177-3AD203B41FA5}">
                      <a16:colId xmlns:a16="http://schemas.microsoft.com/office/drawing/2014/main" val="20002"/>
                    </a:ext>
                  </a:extLst>
                </a:gridCol>
              </a:tblGrid>
              <a:tr h="709574">
                <a:tc>
                  <a:txBody>
                    <a:bodyPr/>
                    <a:lstStyle/>
                    <a:p>
                      <a:pPr marL="0" indent="0">
                        <a:buNone/>
                      </a:pPr>
                      <a:r>
                        <a:rPr lang="en-US" sz="1050" b="1" dirty="0">
                          <a:solidFill>
                            <a:srgbClr val="FFFFFF"/>
                          </a:solidFill>
                          <a:latin typeface="Calibri" pitchFamily="34" charset="0"/>
                          <a:ea typeface="Calibri" pitchFamily="34" charset="-122"/>
                          <a:cs typeface="Calibri" pitchFamily="34" charset="-120"/>
                        </a:rPr>
                        <a:t>Unclear / Vague</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990000"/>
                    </a:solidFill>
                  </a:tcPr>
                </a:tc>
                <a:tc>
                  <a:txBody>
                    <a:bodyPr/>
                    <a:lstStyle/>
                    <a:p>
                      <a:pPr marL="0" indent="0">
                        <a:buNone/>
                      </a:pPr>
                      <a:r>
                        <a:rPr lang="en-US" sz="1050" b="1" dirty="0">
                          <a:solidFill>
                            <a:srgbClr val="FFFFFF"/>
                          </a:solidFill>
                          <a:latin typeface="Calibri" pitchFamily="34" charset="0"/>
                          <a:ea typeface="Calibri" pitchFamily="34" charset="-122"/>
                          <a:cs typeface="Calibri" pitchFamily="34" charset="-120"/>
                        </a:rPr>
                        <a:t>Problem with this version</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990000"/>
                    </a:solidFill>
                  </a:tcPr>
                </a:tc>
                <a:tc>
                  <a:txBody>
                    <a:bodyPr/>
                    <a:lstStyle/>
                    <a:p>
                      <a:pPr marL="0" indent="0">
                        <a:buNone/>
                      </a:pPr>
                      <a:r>
                        <a:rPr lang="en-US" sz="1050" b="1" dirty="0">
                          <a:solidFill>
                            <a:srgbClr val="FFFFFF"/>
                          </a:solidFill>
                          <a:latin typeface="Calibri" pitchFamily="34" charset="0"/>
                          <a:ea typeface="Calibri" pitchFamily="34" charset="-122"/>
                          <a:cs typeface="Calibri" pitchFamily="34" charset="-120"/>
                        </a:rPr>
                        <a:t>Clearer and More Precise</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1A5E2A"/>
                    </a:solidFill>
                  </a:tcPr>
                </a:tc>
                <a:extLst>
                  <a:ext uri="{0D108BD9-81ED-4DB2-BD59-A6C34878D82A}">
                    <a16:rowId xmlns:a16="http://schemas.microsoft.com/office/drawing/2014/main" val="10000"/>
                  </a:ext>
                </a:extLst>
              </a:tr>
              <a:tr h="709574">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How should social media address the harm they cause?</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Does not specify which social media platform or what kind of harm. Assumes harm is proven. Too normative.</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What actions should Meta take to protect users' personal information and privacy on Facebook, and how do users perceive current practices?</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1"/>
                  </a:ext>
                </a:extLst>
              </a:tr>
              <a:tr h="709574">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What is the effect on communities from music festivals?</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Unfocused — could not be answered in a DBA. 'Communities' and 'effect' are undefined. Needs a specific place, festival, and dimension.</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What is the most significant environmental impact of the Green Man Festival on the Brecon Beacons, and how is it perceived by local businesses?</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2"/>
                  </a:ext>
                </a:extLst>
              </a:tr>
              <a:tr h="709574">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How does healthcare management address diabetes?</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Too simple — answerable through a factual search. Requires no analysis. Not doctorally complex.</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What clinical information systems can be integrated effectively to optimise diabetes care coordination in Welsh NHS primary care settings?</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3"/>
                  </a:ext>
                </a:extLst>
              </a:tr>
              <a:tr h="709574">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What is the impact of training on performance?</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Both constructs are vast. No sector, country, organisation type, or population specified.</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How do frontline managers in UK retail organisations experience and evaluate the effectiveness of mandatory digital skills training programmes?</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26">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Writing Aims and Objectives Well — Common Errors and Good Practice</a:t>
            </a:r>
            <a:endParaRPr lang="en-US" sz="1900" dirty="0"/>
          </a:p>
        </p:txBody>
      </p:sp>
      <p:sp>
        <p:nvSpPr>
          <p:cNvPr id="4" name="Text 2"/>
          <p:cNvSpPr/>
          <p:nvPr/>
        </p:nvSpPr>
        <p:spPr>
          <a:xfrm>
            <a:off x="274320" y="841248"/>
            <a:ext cx="8595360" cy="475488"/>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Aims and objectives are frequently written poorly in early proposals. The following guidance applies.</a:t>
            </a:r>
            <a:endParaRPr lang="en-US" sz="1300" dirty="0"/>
          </a:p>
        </p:txBody>
      </p:sp>
      <p:sp>
        <p:nvSpPr>
          <p:cNvPr id="5" name="Shape 3"/>
          <p:cNvSpPr/>
          <p:nvPr/>
        </p:nvSpPr>
        <p:spPr>
          <a:xfrm>
            <a:off x="274320" y="1389888"/>
            <a:ext cx="4160520" cy="347472"/>
          </a:xfrm>
          <a:prstGeom prst="rect">
            <a:avLst/>
          </a:prstGeom>
          <a:solidFill>
            <a:srgbClr val="990000"/>
          </a:solidFill>
          <a:ln w="12700">
            <a:solidFill>
              <a:srgbClr val="990000"/>
            </a:solidFill>
            <a:prstDash val="solid"/>
          </a:ln>
        </p:spPr>
        <p:txBody>
          <a:bodyPr/>
          <a:lstStyle/>
          <a:p>
            <a:endParaRPr lang="en-GB"/>
          </a:p>
        </p:txBody>
      </p:sp>
      <p:sp>
        <p:nvSpPr>
          <p:cNvPr id="6" name="Text 4"/>
          <p:cNvSpPr/>
          <p:nvPr/>
        </p:nvSpPr>
        <p:spPr>
          <a:xfrm>
            <a:off x="402336" y="1426464"/>
            <a:ext cx="3931920" cy="274320"/>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Aims and Objectives must NOT:</a:t>
            </a:r>
            <a:endParaRPr lang="en-US" sz="1200" dirty="0"/>
          </a:p>
        </p:txBody>
      </p:sp>
      <p:sp>
        <p:nvSpPr>
          <p:cNvPr id="7" name="Shape 5"/>
          <p:cNvSpPr/>
          <p:nvPr/>
        </p:nvSpPr>
        <p:spPr>
          <a:xfrm>
            <a:off x="274320" y="1737360"/>
            <a:ext cx="4160520" cy="2084832"/>
          </a:xfrm>
          <a:prstGeom prst="rect">
            <a:avLst/>
          </a:prstGeom>
          <a:solidFill>
            <a:srgbClr val="FFFFFF"/>
          </a:solidFill>
          <a:ln w="12700">
            <a:solidFill>
              <a:srgbClr val="CCCCCC"/>
            </a:solidFill>
            <a:prstDash val="solid"/>
          </a:ln>
        </p:spPr>
        <p:txBody>
          <a:bodyPr/>
          <a:lstStyle/>
          <a:p>
            <a:endParaRPr lang="en-GB"/>
          </a:p>
        </p:txBody>
      </p:sp>
      <p:sp>
        <p:nvSpPr>
          <p:cNvPr id="8" name="Text 6"/>
          <p:cNvSpPr/>
          <p:nvPr/>
        </p:nvSpPr>
        <p:spPr>
          <a:xfrm>
            <a:off x="402336" y="1828800"/>
            <a:ext cx="3913632" cy="1938528"/>
          </a:xfrm>
          <a:prstGeom prst="rect">
            <a:avLst/>
          </a:prstGeom>
          <a:noFill/>
          <a:ln/>
        </p:spPr>
        <p:txBody>
          <a:bodyPr wrap="square" rtlCol="0" anchor="t"/>
          <a:lstStyle/>
          <a:p>
            <a:pPr marL="342900" indent="-342900">
              <a:buSzPct val="100000"/>
              <a:buChar char="•"/>
            </a:pPr>
            <a:r>
              <a:rPr lang="en-US" sz="1100" dirty="0">
                <a:solidFill>
                  <a:srgbClr val="000000"/>
                </a:solidFill>
                <a:latin typeface="Calibri" pitchFamily="34" charset="0"/>
                <a:ea typeface="Calibri" pitchFamily="34" charset="-122"/>
                <a:cs typeface="Calibri" pitchFamily="34" charset="-120"/>
              </a:rPr>
              <a:t>Be too vague, ambitious or broad in scope</a:t>
            </a:r>
            <a:endParaRPr lang="en-US" sz="1100" dirty="0"/>
          </a:p>
          <a:p>
            <a:pPr marL="342900" indent="-342900">
              <a:buSzPct val="100000"/>
              <a:buChar char="•"/>
            </a:pPr>
            <a:r>
              <a:rPr lang="en-US" sz="1100" dirty="0">
                <a:solidFill>
                  <a:srgbClr val="000000"/>
                </a:solidFill>
                <a:latin typeface="Calibri" pitchFamily="34" charset="0"/>
                <a:ea typeface="Calibri" pitchFamily="34" charset="-122"/>
                <a:cs typeface="Calibri" pitchFamily="34" charset="-120"/>
              </a:rPr>
              <a:t>Repeat each other in different terms</a:t>
            </a:r>
            <a:endParaRPr lang="en-US" sz="1100" dirty="0"/>
          </a:p>
          <a:p>
            <a:pPr marL="342900" indent="-342900">
              <a:buSzPct val="100000"/>
              <a:buChar char="•"/>
            </a:pPr>
            <a:r>
              <a:rPr lang="en-US" sz="1100" dirty="0">
                <a:solidFill>
                  <a:srgbClr val="000000"/>
                </a:solidFill>
                <a:latin typeface="Calibri" pitchFamily="34" charset="0"/>
                <a:ea typeface="Calibri" pitchFamily="34" charset="-122"/>
                <a:cs typeface="Calibri" pitchFamily="34" charset="-120"/>
              </a:rPr>
              <a:t>Be a list of topics rather than analytical steps</a:t>
            </a:r>
            <a:endParaRPr lang="en-US" sz="1100" dirty="0"/>
          </a:p>
          <a:p>
            <a:pPr marL="342900" indent="-342900">
              <a:buSzPct val="100000"/>
              <a:buChar char="•"/>
            </a:pPr>
            <a:r>
              <a:rPr lang="en-US" sz="1100" dirty="0">
                <a:solidFill>
                  <a:srgbClr val="000000"/>
                </a:solidFill>
                <a:latin typeface="Calibri" pitchFamily="34" charset="0"/>
                <a:ea typeface="Calibri" pitchFamily="34" charset="-122"/>
                <a:cs typeface="Calibri" pitchFamily="34" charset="-120"/>
              </a:rPr>
              <a:t>Confuse aim with method — 'to conduct interviews' is not an objective; it is a method</a:t>
            </a:r>
            <a:endParaRPr lang="en-US" sz="1100" dirty="0"/>
          </a:p>
          <a:p>
            <a:pPr marL="342900" indent="-342900">
              <a:buSzPct val="100000"/>
              <a:buChar char="•"/>
            </a:pPr>
            <a:r>
              <a:rPr lang="en-US" sz="1100" dirty="0">
                <a:solidFill>
                  <a:srgbClr val="000000"/>
                </a:solidFill>
                <a:latin typeface="Calibri" pitchFamily="34" charset="0"/>
                <a:ea typeface="Calibri" pitchFamily="34" charset="-122"/>
                <a:cs typeface="Calibri" pitchFamily="34" charset="-120"/>
              </a:rPr>
              <a:t>Be disconnected from each other and from the main research question</a:t>
            </a:r>
            <a:endParaRPr lang="en-US" sz="1100" dirty="0"/>
          </a:p>
        </p:txBody>
      </p:sp>
      <p:sp>
        <p:nvSpPr>
          <p:cNvPr id="9" name="Shape 7"/>
          <p:cNvSpPr/>
          <p:nvPr/>
        </p:nvSpPr>
        <p:spPr>
          <a:xfrm>
            <a:off x="274320" y="3886200"/>
            <a:ext cx="4160520" cy="347472"/>
          </a:xfrm>
          <a:prstGeom prst="rect">
            <a:avLst/>
          </a:prstGeom>
          <a:solidFill>
            <a:srgbClr val="1C3A5E"/>
          </a:solidFill>
          <a:ln w="12700">
            <a:solidFill>
              <a:srgbClr val="1C3A5E"/>
            </a:solidFill>
            <a:prstDash val="solid"/>
          </a:ln>
        </p:spPr>
        <p:txBody>
          <a:bodyPr/>
          <a:lstStyle/>
          <a:p>
            <a:endParaRPr lang="en-GB"/>
          </a:p>
        </p:txBody>
      </p:sp>
      <p:sp>
        <p:nvSpPr>
          <p:cNvPr id="10" name="Text 8"/>
          <p:cNvSpPr/>
          <p:nvPr/>
        </p:nvSpPr>
        <p:spPr>
          <a:xfrm>
            <a:off x="402336" y="3922776"/>
            <a:ext cx="3931920" cy="274320"/>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Use these active verbs in objectives:</a:t>
            </a:r>
            <a:endParaRPr lang="en-US" sz="1200" dirty="0"/>
          </a:p>
        </p:txBody>
      </p:sp>
      <p:sp>
        <p:nvSpPr>
          <p:cNvPr id="11" name="Shape 9"/>
          <p:cNvSpPr/>
          <p:nvPr/>
        </p:nvSpPr>
        <p:spPr>
          <a:xfrm>
            <a:off x="274320" y="4233672"/>
            <a:ext cx="4160520" cy="566928"/>
          </a:xfrm>
          <a:prstGeom prst="rect">
            <a:avLst/>
          </a:prstGeom>
          <a:solidFill>
            <a:srgbClr val="FFFFFF"/>
          </a:solidFill>
          <a:ln w="12700">
            <a:solidFill>
              <a:srgbClr val="CCCCCC"/>
            </a:solidFill>
            <a:prstDash val="solid"/>
          </a:ln>
        </p:spPr>
        <p:txBody>
          <a:bodyPr/>
          <a:lstStyle/>
          <a:p>
            <a:endParaRPr lang="en-GB"/>
          </a:p>
        </p:txBody>
      </p:sp>
      <p:sp>
        <p:nvSpPr>
          <p:cNvPr id="12" name="Text 10"/>
          <p:cNvSpPr/>
          <p:nvPr/>
        </p:nvSpPr>
        <p:spPr>
          <a:xfrm>
            <a:off x="402336" y="4279392"/>
            <a:ext cx="3913632" cy="502920"/>
          </a:xfrm>
          <a:prstGeom prst="rect">
            <a:avLst/>
          </a:prstGeom>
          <a:noFill/>
          <a:ln/>
        </p:spPr>
        <p:txBody>
          <a:bodyPr wrap="square" rtlCol="0" anchor="ctr"/>
          <a:lstStyle/>
          <a:p>
            <a:pPr marL="0" indent="0">
              <a:buNone/>
            </a:pPr>
            <a:r>
              <a:rPr lang="en-US" sz="1100" b="1" dirty="0">
                <a:solidFill>
                  <a:srgbClr val="1C3A5E"/>
                </a:solidFill>
                <a:latin typeface="Calibri" pitchFamily="34" charset="0"/>
                <a:ea typeface="Calibri" pitchFamily="34" charset="-122"/>
                <a:cs typeface="Calibri" pitchFamily="34" charset="-120"/>
              </a:rPr>
              <a:t>Explore · Examine · Investigate · Analyse · Evaluate · Critique · Compare · Assess · Identify · Understand · Interrogate</a:t>
            </a:r>
            <a:endParaRPr lang="en-US" sz="1100" dirty="0"/>
          </a:p>
        </p:txBody>
      </p:sp>
      <p:sp>
        <p:nvSpPr>
          <p:cNvPr id="13" name="Shape 11"/>
          <p:cNvSpPr/>
          <p:nvPr/>
        </p:nvSpPr>
        <p:spPr>
          <a:xfrm>
            <a:off x="4617720" y="1389888"/>
            <a:ext cx="4251960" cy="347472"/>
          </a:xfrm>
          <a:prstGeom prst="rect">
            <a:avLst/>
          </a:prstGeom>
          <a:solidFill>
            <a:srgbClr val="1C3A5E"/>
          </a:solidFill>
          <a:ln w="12700">
            <a:solidFill>
              <a:srgbClr val="1C3A5E"/>
            </a:solidFill>
            <a:prstDash val="solid"/>
          </a:ln>
        </p:spPr>
        <p:txBody>
          <a:bodyPr/>
          <a:lstStyle/>
          <a:p>
            <a:endParaRPr lang="en-GB"/>
          </a:p>
        </p:txBody>
      </p:sp>
      <p:sp>
        <p:nvSpPr>
          <p:cNvPr id="14" name="Text 12"/>
          <p:cNvSpPr/>
          <p:nvPr/>
        </p:nvSpPr>
        <p:spPr>
          <a:xfrm>
            <a:off x="4736592" y="1426464"/>
            <a:ext cx="4023360" cy="274320"/>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Example — Charity Sector Governance:</a:t>
            </a:r>
            <a:endParaRPr lang="en-US" sz="1200" dirty="0"/>
          </a:p>
        </p:txBody>
      </p:sp>
      <p:sp>
        <p:nvSpPr>
          <p:cNvPr id="15" name="Shape 13"/>
          <p:cNvSpPr/>
          <p:nvPr/>
        </p:nvSpPr>
        <p:spPr>
          <a:xfrm>
            <a:off x="4617720" y="1737360"/>
            <a:ext cx="4251960" cy="3063240"/>
          </a:xfrm>
          <a:prstGeom prst="rect">
            <a:avLst/>
          </a:prstGeom>
          <a:solidFill>
            <a:srgbClr val="F5F7FF"/>
          </a:solidFill>
          <a:ln w="12700">
            <a:solidFill>
              <a:srgbClr val="1C3A5E"/>
            </a:solidFill>
            <a:prstDash val="solid"/>
          </a:ln>
        </p:spPr>
        <p:txBody>
          <a:bodyPr/>
          <a:lstStyle/>
          <a:p>
            <a:endParaRPr lang="en-GB"/>
          </a:p>
        </p:txBody>
      </p:sp>
      <p:sp>
        <p:nvSpPr>
          <p:cNvPr id="16" name="Text 14"/>
          <p:cNvSpPr/>
          <p:nvPr/>
        </p:nvSpPr>
        <p:spPr>
          <a:xfrm>
            <a:off x="4736592" y="1810512"/>
            <a:ext cx="4023360" cy="2926080"/>
          </a:xfrm>
          <a:prstGeom prst="rect">
            <a:avLst/>
          </a:prstGeom>
          <a:noFill/>
          <a:ln/>
        </p:spPr>
        <p:txBody>
          <a:bodyPr wrap="square" rtlCol="0" anchor="ctr"/>
          <a:lstStyle/>
          <a:p>
            <a:pPr marL="0" indent="0">
              <a:buNone/>
            </a:pPr>
            <a:r>
              <a:rPr lang="en-US" sz="1100" dirty="0">
                <a:solidFill>
                  <a:srgbClr val="222222"/>
                </a:solidFill>
                <a:latin typeface="Calibri" pitchFamily="34" charset="0"/>
                <a:ea typeface="Calibri" pitchFamily="34" charset="-122"/>
                <a:cs typeface="Calibri" pitchFamily="34" charset="-120"/>
              </a:rPr>
              <a:t>Aim: To evaluate governance and accountability in the charity sector.</a:t>
            </a:r>
            <a:endParaRPr lang="en-US" sz="1100" dirty="0"/>
          </a:p>
          <a:p>
            <a:pPr marL="0" indent="0">
              <a:buNone/>
            </a:pPr>
            <a:endParaRPr lang="en-US" sz="1100" dirty="0"/>
          </a:p>
          <a:p>
            <a:pPr marL="0" indent="0">
              <a:buNone/>
            </a:pPr>
            <a:r>
              <a:rPr lang="en-US" sz="1100" dirty="0">
                <a:solidFill>
                  <a:srgbClr val="222222"/>
                </a:solidFill>
                <a:latin typeface="Calibri" pitchFamily="34" charset="0"/>
                <a:ea typeface="Calibri" pitchFamily="34" charset="-122"/>
                <a:cs typeface="Calibri" pitchFamily="34" charset="-120"/>
              </a:rPr>
              <a:t>RQ: How do governance structures in UK charities balance accountability to stakeholders with operational autonomy?</a:t>
            </a:r>
            <a:endParaRPr lang="en-US" sz="1100" dirty="0"/>
          </a:p>
          <a:p>
            <a:pPr marL="0" indent="0">
              <a:buNone/>
            </a:pPr>
            <a:endParaRPr lang="en-US" sz="1100" dirty="0"/>
          </a:p>
          <a:p>
            <a:pPr marL="0" indent="0">
              <a:buNone/>
            </a:pPr>
            <a:r>
              <a:rPr lang="en-US" sz="1100" dirty="0">
                <a:solidFill>
                  <a:srgbClr val="222222"/>
                </a:solidFill>
                <a:latin typeface="Calibri" pitchFamily="34" charset="0"/>
                <a:ea typeface="Calibri" pitchFamily="34" charset="-122"/>
                <a:cs typeface="Calibri" pitchFamily="34" charset="-120"/>
              </a:rPr>
              <a:t>RO1: To analyse accountability and governance challenges facing registered UK charities.</a:t>
            </a:r>
            <a:endParaRPr lang="en-US" sz="1100" dirty="0"/>
          </a:p>
          <a:p>
            <a:pPr marL="0" indent="0">
              <a:buNone/>
            </a:pPr>
            <a:r>
              <a:rPr lang="en-US" sz="1100" dirty="0">
                <a:solidFill>
                  <a:srgbClr val="222222"/>
                </a:solidFill>
                <a:latin typeface="Calibri" pitchFamily="34" charset="0"/>
                <a:ea typeface="Calibri" pitchFamily="34" charset="-122"/>
                <a:cs typeface="Calibri" pitchFamily="34" charset="-120"/>
              </a:rPr>
              <a:t>RO2: To evaluate factors affecting good organisational governance in the sector.</a:t>
            </a:r>
            <a:endParaRPr lang="en-US" sz="1100" dirty="0"/>
          </a:p>
          <a:p>
            <a:pPr marL="0" indent="0">
              <a:buNone/>
            </a:pPr>
            <a:r>
              <a:rPr lang="en-US" sz="1100" dirty="0">
                <a:solidFill>
                  <a:srgbClr val="222222"/>
                </a:solidFill>
                <a:latin typeface="Calibri" pitchFamily="34" charset="0"/>
                <a:ea typeface="Calibri" pitchFamily="34" charset="-122"/>
                <a:cs typeface="Calibri" pitchFamily="34" charset="-120"/>
              </a:rPr>
              <a:t>RO3: To examine the responsibilities of charities towards their multiple stakeholders.</a:t>
            </a:r>
            <a:endParaRPr lang="en-US" sz="1100" dirty="0"/>
          </a:p>
          <a:p>
            <a:pPr marL="0" indent="0">
              <a:buNone/>
            </a:pPr>
            <a:r>
              <a:rPr lang="en-US" sz="1100" dirty="0">
                <a:solidFill>
                  <a:srgbClr val="222222"/>
                </a:solidFill>
                <a:latin typeface="Calibri" pitchFamily="34" charset="0"/>
                <a:ea typeface="Calibri" pitchFamily="34" charset="-122"/>
                <a:cs typeface="Calibri" pitchFamily="34" charset="-120"/>
              </a:rPr>
              <a:t>RO4: To generate evidence-based recommendations to improve governance practice.</a:t>
            </a:r>
            <a:endParaRPr lang="en-US" sz="11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27">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Worked Example — From Topic to Full Research Structure</a:t>
            </a:r>
            <a:endParaRPr lang="en-US" sz="1900" dirty="0"/>
          </a:p>
        </p:txBody>
      </p:sp>
      <p:graphicFrame>
        <p:nvGraphicFramePr>
          <p:cNvPr id="28" name="Table 0"/>
          <p:cNvGraphicFramePr>
            <a:graphicFrameLocks noGrp="1"/>
          </p:cNvGraphicFramePr>
          <p:nvPr>
            <p:extLst>
              <p:ext uri="{D42A27DB-BD31-4B8C-83A1-F6EECF244321}">
                <p14:modId xmlns:p14="http://schemas.microsoft.com/office/powerpoint/2010/main" val="1579011935"/>
              </p:ext>
            </p:extLst>
          </p:nvPr>
        </p:nvGraphicFramePr>
        <p:xfrm>
          <a:off x="274320" y="841248"/>
          <a:ext cx="8595360" cy="4251961"/>
        </p:xfrm>
        <a:graphic>
          <a:graphicData uri="http://schemas.openxmlformats.org/drawingml/2006/table">
            <a:tbl>
              <a:tblPr/>
              <a:tblGrid>
                <a:gridCol w="1508760">
                  <a:extLst>
                    <a:ext uri="{9D8B030D-6E8A-4147-A177-3AD203B41FA5}">
                      <a16:colId xmlns:a16="http://schemas.microsoft.com/office/drawing/2014/main" val="20000"/>
                    </a:ext>
                  </a:extLst>
                </a:gridCol>
                <a:gridCol w="3547872">
                  <a:extLst>
                    <a:ext uri="{9D8B030D-6E8A-4147-A177-3AD203B41FA5}">
                      <a16:colId xmlns:a16="http://schemas.microsoft.com/office/drawing/2014/main" val="20001"/>
                    </a:ext>
                  </a:extLst>
                </a:gridCol>
                <a:gridCol w="3538728">
                  <a:extLst>
                    <a:ext uri="{9D8B030D-6E8A-4147-A177-3AD203B41FA5}">
                      <a16:colId xmlns:a16="http://schemas.microsoft.com/office/drawing/2014/main" val="20002"/>
                    </a:ext>
                  </a:extLst>
                </a:gridCol>
              </a:tblGrid>
              <a:tr h="607423">
                <a:tc>
                  <a:txBody>
                    <a:bodyPr/>
                    <a:lstStyle/>
                    <a:p>
                      <a:pPr marL="0" indent="0">
                        <a:buNone/>
                      </a:pPr>
                      <a:r>
                        <a:rPr lang="en-US" sz="1050" b="1" dirty="0">
                          <a:solidFill>
                            <a:srgbClr val="FFFFFF"/>
                          </a:solidFill>
                          <a:latin typeface="Calibri" pitchFamily="34" charset="0"/>
                          <a:ea typeface="Calibri" pitchFamily="34" charset="-122"/>
                          <a:cs typeface="Calibri" pitchFamily="34" charset="-120"/>
                        </a:rPr>
                        <a:t>Component</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1C3A5E"/>
                    </a:solidFill>
                  </a:tcPr>
                </a:tc>
                <a:tc>
                  <a:txBody>
                    <a:bodyPr/>
                    <a:lstStyle/>
                    <a:p>
                      <a:pPr marL="0" indent="0">
                        <a:buNone/>
                      </a:pPr>
                      <a:r>
                        <a:rPr lang="en-US" sz="1050" b="1" dirty="0">
                          <a:solidFill>
                            <a:srgbClr val="FFFFFF"/>
                          </a:solidFill>
                          <a:latin typeface="Calibri" pitchFamily="34" charset="0"/>
                          <a:ea typeface="Calibri" pitchFamily="34" charset="-122"/>
                          <a:cs typeface="Calibri" pitchFamily="34" charset="-120"/>
                        </a:rPr>
                        <a:t>Example A — Management Focus</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1C3A5E"/>
                    </a:solidFill>
                  </a:tcPr>
                </a:tc>
                <a:tc>
                  <a:txBody>
                    <a:bodyPr/>
                    <a:lstStyle/>
                    <a:p>
                      <a:pPr marL="0" indent="0">
                        <a:buNone/>
                      </a:pPr>
                      <a:r>
                        <a:rPr lang="en-US" sz="1050" b="1" dirty="0">
                          <a:solidFill>
                            <a:srgbClr val="FFFFFF"/>
                          </a:solidFill>
                          <a:latin typeface="Calibri" pitchFamily="34" charset="0"/>
                          <a:ea typeface="Calibri" pitchFamily="34" charset="-122"/>
                          <a:cs typeface="Calibri" pitchFamily="34" charset="-120"/>
                        </a:rPr>
                        <a:t>Example B — Operations/Sustainability Focus</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1C3A5E"/>
                    </a:solidFill>
                  </a:tcPr>
                </a:tc>
                <a:extLst>
                  <a:ext uri="{0D108BD9-81ED-4DB2-BD59-A6C34878D82A}">
                    <a16:rowId xmlns:a16="http://schemas.microsoft.com/office/drawing/2014/main" val="10000"/>
                  </a:ext>
                </a:extLst>
              </a:tr>
              <a:tr h="607423">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Topic</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Middle management experience of organisational change in UK public services</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Sustainability decision-making in UK manufacturing SMEs</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1"/>
                  </a:ext>
                </a:extLst>
              </a:tr>
              <a:tr h="607423">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Aim</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To explore how middle managers in UK local government experience and make sense of continuous structural reorganisation.</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To investigate how owner-managers of UK manufacturing SMEs navigate competing pressures of profitability and environmental sustainability.</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2"/>
                  </a:ext>
                </a:extLst>
              </a:tr>
              <a:tr h="607423">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Main Research Question</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How do middle managers in UK local government construct meaning from continuous structural change?</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In what ways do owner-managers of manufacturing SMEs balance sustainability commitments against commercial imperatives when making strategic decisions?</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3"/>
                  </a:ext>
                </a:extLst>
              </a:tr>
              <a:tr h="607423">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Sub-Questions</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RQ1: What sources of uncertainty do managers identify?</a:t>
                      </a:r>
                      <a:endParaRPr lang="en-US" sz="1050" dirty="0">
                        <a:latin typeface="Calibri" charset="0"/>
                        <a:ea typeface="Calibri" charset="0"/>
                        <a:cs typeface="Calibri" charset="0"/>
                      </a:endParaRPr>
                    </a:p>
                    <a:p>
                      <a:pPr marL="0" indent="0">
                        <a:buNone/>
                      </a:pPr>
                      <a:r>
                        <a:rPr lang="en-US" sz="1050" dirty="0">
                          <a:solidFill>
                            <a:srgbClr val="222222"/>
                          </a:solidFill>
                          <a:latin typeface="Calibri" pitchFamily="34" charset="0"/>
                          <a:ea typeface="Calibri" pitchFamily="34" charset="-122"/>
                          <a:cs typeface="Calibri" pitchFamily="34" charset="-120"/>
                        </a:rPr>
                        <a:t>RQ2: How do managers maintain professional identity under persistent change?</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RQ1: How do owner-managers conceptualise sustainability?</a:t>
                      </a:r>
                      <a:endParaRPr lang="en-US" sz="1050" dirty="0">
                        <a:latin typeface="Calibri" charset="0"/>
                        <a:ea typeface="Calibri" charset="0"/>
                        <a:cs typeface="Calibri" charset="0"/>
                      </a:endParaRPr>
                    </a:p>
                    <a:p>
                      <a:pPr marL="0" indent="0">
                        <a:buNone/>
                      </a:pPr>
                      <a:r>
                        <a:rPr lang="en-US" sz="1050" dirty="0">
                          <a:solidFill>
                            <a:srgbClr val="222222"/>
                          </a:solidFill>
                          <a:latin typeface="Calibri" pitchFamily="34" charset="0"/>
                          <a:ea typeface="Calibri" pitchFamily="34" charset="-122"/>
                          <a:cs typeface="Calibri" pitchFamily="34" charset="-120"/>
                        </a:rPr>
                        <a:t>RQ2: What factors enable or constrain sustainability investment?</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4"/>
                  </a:ext>
                </a:extLst>
              </a:tr>
              <a:tr h="607423">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Scope</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UK local government. Middle managers only. Post-2010 austerity period.</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UK manufacturing SMEs (10–250 employees). Owner-managers only. 2018–2024.</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5"/>
                  </a:ext>
                </a:extLst>
              </a:tr>
              <a:tr h="607423">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Paradigm (next week)</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Interpretivist — understanding subjective experience and meaning-making</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050" dirty="0">
                          <a:solidFill>
                            <a:srgbClr val="222222"/>
                          </a:solidFill>
                          <a:latin typeface="Calibri" pitchFamily="34" charset="0"/>
                          <a:ea typeface="Calibri" pitchFamily="34" charset="-122"/>
                          <a:cs typeface="Calibri" pitchFamily="34" charset="-120"/>
                        </a:rPr>
                        <a:t>Interpretivist — understanding decision-making as sense-making in context</a:t>
                      </a:r>
                      <a:endParaRPr lang="en-US" sz="105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28">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The Working Title — Do Not Worry About It Yet, But...</a:t>
            </a:r>
            <a:endParaRPr lang="en-US" sz="1900" dirty="0"/>
          </a:p>
        </p:txBody>
      </p:sp>
      <p:sp>
        <p:nvSpPr>
          <p:cNvPr id="4" name="Text 2"/>
          <p:cNvSpPr/>
          <p:nvPr/>
        </p:nvSpPr>
        <p:spPr>
          <a:xfrm>
            <a:off x="274320" y="841248"/>
            <a:ext cx="8595360" cy="658368"/>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A working title is provisional and will almost certainly change. However, thinking about it early can help clarify and sharpen your focus. A good working title does real work — it is not decorative.</a:t>
            </a:r>
            <a:endParaRPr lang="en-US" sz="1300" dirty="0"/>
          </a:p>
        </p:txBody>
      </p:sp>
      <p:sp>
        <p:nvSpPr>
          <p:cNvPr id="5" name="Shape 3"/>
          <p:cNvSpPr/>
          <p:nvPr/>
        </p:nvSpPr>
        <p:spPr>
          <a:xfrm>
            <a:off x="274320" y="1572768"/>
            <a:ext cx="4114800" cy="384048"/>
          </a:xfrm>
          <a:prstGeom prst="rect">
            <a:avLst/>
          </a:prstGeom>
          <a:solidFill>
            <a:srgbClr val="1C3A5E"/>
          </a:solidFill>
          <a:ln w="12700">
            <a:solidFill>
              <a:srgbClr val="1C3A5E"/>
            </a:solidFill>
            <a:prstDash val="solid"/>
          </a:ln>
        </p:spPr>
        <p:txBody>
          <a:bodyPr/>
          <a:lstStyle/>
          <a:p>
            <a:endParaRPr lang="en-GB"/>
          </a:p>
        </p:txBody>
      </p:sp>
      <p:sp>
        <p:nvSpPr>
          <p:cNvPr id="6" name="Text 4"/>
          <p:cNvSpPr/>
          <p:nvPr/>
        </p:nvSpPr>
        <p:spPr>
          <a:xfrm>
            <a:off x="384048" y="1609344"/>
            <a:ext cx="3895344" cy="310896"/>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Characteristics of a Strong Working Title</a:t>
            </a:r>
            <a:endParaRPr lang="en-US" sz="1200" dirty="0"/>
          </a:p>
        </p:txBody>
      </p:sp>
      <p:sp>
        <p:nvSpPr>
          <p:cNvPr id="7" name="Shape 5"/>
          <p:cNvSpPr/>
          <p:nvPr/>
        </p:nvSpPr>
        <p:spPr>
          <a:xfrm>
            <a:off x="274320" y="1956816"/>
            <a:ext cx="4114800" cy="2889504"/>
          </a:xfrm>
          <a:prstGeom prst="rect">
            <a:avLst/>
          </a:prstGeom>
          <a:solidFill>
            <a:srgbClr val="FFFFFF"/>
          </a:solidFill>
          <a:ln w="12700">
            <a:solidFill>
              <a:srgbClr val="CCCCCC"/>
            </a:solidFill>
            <a:prstDash val="solid"/>
          </a:ln>
        </p:spPr>
        <p:txBody>
          <a:bodyPr/>
          <a:lstStyle/>
          <a:p>
            <a:endParaRPr lang="en-GB"/>
          </a:p>
        </p:txBody>
      </p:sp>
      <p:sp>
        <p:nvSpPr>
          <p:cNvPr id="8" name="Text 6"/>
          <p:cNvSpPr/>
          <p:nvPr/>
        </p:nvSpPr>
        <p:spPr>
          <a:xfrm>
            <a:off x="402336" y="2048256"/>
            <a:ext cx="3895344" cy="2798064"/>
          </a:xfrm>
          <a:prstGeom prst="rect">
            <a:avLst/>
          </a:prstGeom>
          <a:noFill/>
          <a:ln/>
        </p:spPr>
        <p:txBody>
          <a:bodyPr wrap="square" rtlCol="0" anchor="t">
            <a:spAutoFit/>
          </a:bodyPr>
          <a:lstStyle/>
          <a:p>
            <a:pPr marL="342900" indent="-342900">
              <a:buSzPct val="100000"/>
              <a:buChar char="•"/>
            </a:pPr>
            <a:r>
              <a:rPr lang="en-US" sz="1100" dirty="0">
                <a:solidFill>
                  <a:srgbClr val="000000"/>
                </a:solidFill>
                <a:latin typeface="Calibri" pitchFamily="34" charset="0"/>
                <a:ea typeface="Calibri" pitchFamily="34" charset="-122"/>
                <a:cs typeface="Calibri" pitchFamily="34" charset="-120"/>
              </a:rPr>
              <a:t>Clearly signals the subject area and the approach</a:t>
            </a:r>
            <a:endParaRPr lang="en-US" sz="1100" dirty="0"/>
          </a:p>
          <a:p>
            <a:pPr marL="342900" indent="-342900">
              <a:buSzPct val="100000"/>
              <a:buChar char="•"/>
            </a:pPr>
            <a:r>
              <a:rPr lang="en-US" sz="1100" dirty="0">
                <a:solidFill>
                  <a:srgbClr val="000000"/>
                </a:solidFill>
                <a:latin typeface="Calibri" pitchFamily="34" charset="0"/>
                <a:ea typeface="Calibri" pitchFamily="34" charset="-122"/>
                <a:cs typeface="Calibri" pitchFamily="34" charset="-120"/>
              </a:rPr>
              <a:t>Indicates the scope — sector, geography, or population</a:t>
            </a:r>
            <a:endParaRPr lang="en-US" sz="1100" dirty="0"/>
          </a:p>
          <a:p>
            <a:pPr marL="342900" indent="-342900">
              <a:buSzPct val="100000"/>
              <a:buChar char="•"/>
            </a:pPr>
            <a:r>
              <a:rPr lang="en-US" sz="1100" dirty="0">
                <a:solidFill>
                  <a:srgbClr val="000000"/>
                </a:solidFill>
                <a:latin typeface="Calibri" pitchFamily="34" charset="0"/>
                <a:ea typeface="Calibri" pitchFamily="34" charset="-122"/>
                <a:cs typeface="Calibri" pitchFamily="34" charset="-120"/>
              </a:rPr>
              <a:t>May suggest a theoretical lens or conceptual angle</a:t>
            </a:r>
            <a:endParaRPr lang="en-US" sz="1100" dirty="0"/>
          </a:p>
          <a:p>
            <a:pPr marL="342900" indent="-342900">
              <a:buSzPct val="100000"/>
              <a:buChar char="•"/>
            </a:pPr>
            <a:r>
              <a:rPr lang="en-US" sz="1100" dirty="0">
                <a:solidFill>
                  <a:srgbClr val="000000"/>
                </a:solidFill>
                <a:latin typeface="Calibri" pitchFamily="34" charset="0"/>
                <a:ea typeface="Calibri" pitchFamily="34" charset="-122"/>
                <a:cs typeface="Calibri" pitchFamily="34" charset="-120"/>
              </a:rPr>
              <a:t>Is neither so broad as to be meaningless nor so narrow as to preclude the full study</a:t>
            </a:r>
            <a:endParaRPr lang="en-US" sz="1100" dirty="0"/>
          </a:p>
          <a:p>
            <a:pPr marL="342900" indent="-342900">
              <a:buSzPct val="100000"/>
              <a:buChar char="•"/>
            </a:pPr>
            <a:r>
              <a:rPr lang="en-US" sz="1100" dirty="0">
                <a:solidFill>
                  <a:srgbClr val="000000"/>
                </a:solidFill>
                <a:latin typeface="Calibri" pitchFamily="34" charset="0"/>
                <a:ea typeface="Calibri" pitchFamily="34" charset="-122"/>
                <a:cs typeface="Calibri" pitchFamily="34" charset="-120"/>
              </a:rPr>
              <a:t>Uses precise academic language — no jargon, no unexplained acronyms</a:t>
            </a:r>
            <a:endParaRPr lang="en-US" sz="1100" dirty="0"/>
          </a:p>
        </p:txBody>
      </p:sp>
      <p:sp>
        <p:nvSpPr>
          <p:cNvPr id="9" name="Shape 7"/>
          <p:cNvSpPr/>
          <p:nvPr/>
        </p:nvSpPr>
        <p:spPr>
          <a:xfrm>
            <a:off x="4754880" y="1572768"/>
            <a:ext cx="4114800" cy="384048"/>
          </a:xfrm>
          <a:prstGeom prst="rect">
            <a:avLst/>
          </a:prstGeom>
          <a:solidFill>
            <a:srgbClr val="C9A84C"/>
          </a:solidFill>
          <a:ln w="12700">
            <a:solidFill>
              <a:srgbClr val="C9A84C"/>
            </a:solidFill>
            <a:prstDash val="solid"/>
          </a:ln>
        </p:spPr>
        <p:txBody>
          <a:bodyPr/>
          <a:lstStyle/>
          <a:p>
            <a:endParaRPr lang="en-GB"/>
          </a:p>
        </p:txBody>
      </p:sp>
      <p:sp>
        <p:nvSpPr>
          <p:cNvPr id="10" name="Text 8"/>
          <p:cNvSpPr/>
          <p:nvPr/>
        </p:nvSpPr>
        <p:spPr>
          <a:xfrm>
            <a:off x="4864608" y="1609344"/>
            <a:ext cx="3895344" cy="310896"/>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Examples of Improving a Title</a:t>
            </a:r>
            <a:endParaRPr lang="en-US" sz="1200" dirty="0"/>
          </a:p>
        </p:txBody>
      </p:sp>
      <p:sp>
        <p:nvSpPr>
          <p:cNvPr id="11" name="Shape 9"/>
          <p:cNvSpPr/>
          <p:nvPr/>
        </p:nvSpPr>
        <p:spPr>
          <a:xfrm>
            <a:off x="4754880" y="1956816"/>
            <a:ext cx="4114800" cy="2889504"/>
          </a:xfrm>
          <a:prstGeom prst="rect">
            <a:avLst/>
          </a:prstGeom>
          <a:solidFill>
            <a:srgbClr val="FFFFFF"/>
          </a:solidFill>
          <a:ln w="12700">
            <a:solidFill>
              <a:srgbClr val="CCCCCC"/>
            </a:solidFill>
            <a:prstDash val="solid"/>
          </a:ln>
        </p:spPr>
        <p:txBody>
          <a:bodyPr/>
          <a:lstStyle/>
          <a:p>
            <a:endParaRPr lang="en-GB"/>
          </a:p>
        </p:txBody>
      </p:sp>
      <p:sp>
        <p:nvSpPr>
          <p:cNvPr id="12" name="Text 10"/>
          <p:cNvSpPr/>
          <p:nvPr/>
        </p:nvSpPr>
        <p:spPr>
          <a:xfrm>
            <a:off x="4882896" y="2048256"/>
            <a:ext cx="3895344" cy="2798064"/>
          </a:xfrm>
          <a:prstGeom prst="rect">
            <a:avLst/>
          </a:prstGeom>
          <a:noFill/>
          <a:ln/>
        </p:spPr>
        <p:txBody>
          <a:bodyPr wrap="square" rtlCol="0" anchor="t">
            <a:spAutoFit/>
          </a:bodyPr>
          <a:lstStyle/>
          <a:p>
            <a:pPr marL="342900" indent="-342900">
              <a:buSzPct val="100000"/>
              <a:buChar char="•"/>
            </a:pPr>
            <a:r>
              <a:rPr lang="en-US" sz="1100" dirty="0">
                <a:solidFill>
                  <a:srgbClr val="000000"/>
                </a:solidFill>
                <a:latin typeface="Calibri" pitchFamily="34" charset="0"/>
                <a:ea typeface="Calibri" pitchFamily="34" charset="-122"/>
                <a:cs typeface="Calibri" pitchFamily="34" charset="-120"/>
              </a:rPr>
              <a:t>Too broad: 'Social Media and Branding: The Case of Nike'</a:t>
            </a:r>
            <a:endParaRPr lang="en-US" sz="1100" dirty="0"/>
          </a:p>
          <a:p>
            <a:pPr marL="342900" indent="-342900">
              <a:buSzPct val="100000"/>
              <a:buChar char="•"/>
            </a:pPr>
            <a:r>
              <a:rPr lang="en-US" sz="1100" dirty="0">
                <a:solidFill>
                  <a:srgbClr val="000000"/>
                </a:solidFill>
                <a:latin typeface="Calibri" pitchFamily="34" charset="0"/>
                <a:ea typeface="Calibri" pitchFamily="34" charset="-122"/>
                <a:cs typeface="Calibri" pitchFamily="34" charset="-120"/>
              </a:rPr>
              <a:t>Better scoped: 'Determinants of Job Satisfaction Among Female Professionals in South Wales Vocational Settings'</a:t>
            </a:r>
            <a:endParaRPr lang="en-US" sz="1100" dirty="0"/>
          </a:p>
          <a:p>
            <a:pPr marL="342900" indent="-342900">
              <a:buSzPct val="100000"/>
              <a:buChar char="•"/>
            </a:pPr>
            <a:r>
              <a:rPr lang="en-US" sz="1100" dirty="0">
                <a:solidFill>
                  <a:srgbClr val="000000"/>
                </a:solidFill>
                <a:latin typeface="Calibri" pitchFamily="34" charset="0"/>
                <a:ea typeface="Calibri" pitchFamily="34" charset="-122"/>
                <a:cs typeface="Calibri" pitchFamily="34" charset="-120"/>
              </a:rPr>
              <a:t>DBA level: 'Navigating Competing Pressures: How Owner-Managers of UK Manufacturing SMEs Make Sense of Sustainability Decision-Making'</a:t>
            </a:r>
            <a:endParaRPr lang="en-US" sz="1100" dirty="0"/>
          </a:p>
          <a:p>
            <a:pPr marL="342900" indent="-342900">
              <a:buSzPct val="100000"/>
              <a:buChar char="•"/>
            </a:pPr>
            <a:r>
              <a:rPr lang="en-US" sz="1100" dirty="0">
                <a:solidFill>
                  <a:srgbClr val="000000"/>
                </a:solidFill>
                <a:latin typeface="Calibri" pitchFamily="34" charset="0"/>
                <a:ea typeface="Calibri" pitchFamily="34" charset="-122"/>
                <a:cs typeface="Calibri" pitchFamily="34" charset="-120"/>
              </a:rPr>
              <a:t>DBA level: 'Strategic Ambiguity or Shared Vision? Sensemaking and Strategic Change Implementation in UK Multinational Organisations'</a:t>
            </a:r>
            <a:endParaRPr lang="en-US" sz="11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29">
    <p:bg>
      <p:bgPr>
        <a:solidFill>
          <a:srgbClr val="FFFB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C9A84C"/>
          </a:solidFill>
          <a:ln w="12700">
            <a:solidFill>
              <a:srgbClr val="C9A84C"/>
            </a:solidFill>
            <a:prstDash val="solid"/>
          </a:ln>
        </p:spPr>
        <p:txBody>
          <a:bodyPr/>
          <a:lstStyle/>
          <a:p>
            <a:endParaRPr lang="en-GB"/>
          </a:p>
        </p:txBody>
      </p:sp>
      <p:sp>
        <p:nvSpPr>
          <p:cNvPr id="3" name="Text 1"/>
          <p:cNvSpPr/>
          <p:nvPr/>
        </p:nvSpPr>
        <p:spPr>
          <a:xfrm>
            <a:off x="274320" y="91440"/>
            <a:ext cx="8595360" cy="566928"/>
          </a:xfrm>
          <a:prstGeom prst="rect">
            <a:avLst/>
          </a:prstGeom>
          <a:noFill/>
          <a:ln/>
        </p:spPr>
        <p:txBody>
          <a:bodyPr wrap="square" rtlCol="0" anchor="ctr"/>
          <a:lstStyle/>
          <a:p>
            <a:pPr marL="0" indent="0">
              <a:buNone/>
            </a:pPr>
            <a:r>
              <a:rPr lang="en-US" sz="1700" b="1" dirty="0">
                <a:solidFill>
                  <a:srgbClr val="FFFFFF"/>
                </a:solidFill>
                <a:latin typeface="Calibri" pitchFamily="34" charset="0"/>
                <a:ea typeface="Calibri" pitchFamily="34" charset="-122"/>
                <a:cs typeface="Calibri" pitchFamily="34" charset="-120"/>
              </a:rPr>
              <a:t>IN-CLASS ACTIVITY 4</a:t>
            </a:r>
            <a:endParaRPr lang="en-US" sz="1700" dirty="0"/>
          </a:p>
        </p:txBody>
      </p:sp>
      <p:sp>
        <p:nvSpPr>
          <p:cNvPr id="4" name="Text 2"/>
          <p:cNvSpPr/>
          <p:nvPr/>
        </p:nvSpPr>
        <p:spPr>
          <a:xfrm>
            <a:off x="274320" y="896112"/>
            <a:ext cx="8595360" cy="594360"/>
          </a:xfrm>
          <a:prstGeom prst="rect">
            <a:avLst/>
          </a:prstGeom>
          <a:noFill/>
          <a:ln/>
        </p:spPr>
        <p:txBody>
          <a:bodyPr wrap="square" rtlCol="0" anchor="ctr"/>
          <a:lstStyle/>
          <a:p>
            <a:pPr marL="0" indent="0">
              <a:buNone/>
            </a:pPr>
            <a:r>
              <a:rPr lang="en-US" sz="1800" b="1" dirty="0">
                <a:solidFill>
                  <a:srgbClr val="1C3A5E"/>
                </a:solidFill>
                <a:latin typeface="Calibri" pitchFamily="34" charset="0"/>
                <a:ea typeface="Calibri" pitchFamily="34" charset="-122"/>
                <a:cs typeface="Calibri" pitchFamily="34" charset="-120"/>
              </a:rPr>
              <a:t>Task — Drafting Your Aim, Question and Sub-Questions</a:t>
            </a:r>
            <a:endParaRPr lang="en-US" sz="1800" dirty="0"/>
          </a:p>
        </p:txBody>
      </p:sp>
      <p:sp>
        <p:nvSpPr>
          <p:cNvPr id="5" name="Shape 3"/>
          <p:cNvSpPr/>
          <p:nvPr/>
        </p:nvSpPr>
        <p:spPr>
          <a:xfrm>
            <a:off x="274320" y="1463040"/>
            <a:ext cx="8595360" cy="36576"/>
          </a:xfrm>
          <a:prstGeom prst="rect">
            <a:avLst/>
          </a:prstGeom>
          <a:solidFill>
            <a:srgbClr val="1C3A5E"/>
          </a:solidFill>
          <a:ln w="12700">
            <a:solidFill>
              <a:srgbClr val="1C3A5E"/>
            </a:solidFill>
            <a:prstDash val="solid"/>
          </a:ln>
        </p:spPr>
        <p:txBody>
          <a:bodyPr/>
          <a:lstStyle/>
          <a:p>
            <a:endParaRPr lang="en-GB"/>
          </a:p>
        </p:txBody>
      </p:sp>
      <p:sp>
        <p:nvSpPr>
          <p:cNvPr id="6" name="Text 4"/>
          <p:cNvSpPr/>
          <p:nvPr/>
        </p:nvSpPr>
        <p:spPr>
          <a:xfrm>
            <a:off x="274320" y="1572768"/>
            <a:ext cx="8595360" cy="411480"/>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Using your topic from Task 3, draft each element below.</a:t>
            </a:r>
            <a:endParaRPr lang="en-US" sz="1300" dirty="0"/>
          </a:p>
        </p:txBody>
      </p:sp>
      <p:sp>
        <p:nvSpPr>
          <p:cNvPr id="7" name="Text 5"/>
          <p:cNvSpPr/>
          <p:nvPr/>
        </p:nvSpPr>
        <p:spPr>
          <a:xfrm>
            <a:off x="274320" y="2029968"/>
            <a:ext cx="8595360" cy="2359152"/>
          </a:xfrm>
          <a:prstGeom prst="rect">
            <a:avLst/>
          </a:prstGeom>
          <a:noFill/>
          <a:ln/>
        </p:spPr>
        <p:txBody>
          <a:bodyPr wrap="square" rtlCol="0" anchor="ctr"/>
          <a:lstStyle/>
          <a:p>
            <a:pPr marL="0" indent="0">
              <a:buNone/>
            </a:pPr>
            <a:r>
              <a:rPr lang="en-US" sz="1200" b="1" dirty="0">
                <a:solidFill>
                  <a:srgbClr val="000000"/>
                </a:solidFill>
                <a:latin typeface="Calibri" pitchFamily="34" charset="0"/>
                <a:ea typeface="Calibri" pitchFamily="34" charset="-122"/>
                <a:cs typeface="Calibri" pitchFamily="34" charset="-120"/>
              </a:rPr>
              <a:t>Research Topic:  </a:t>
            </a:r>
            <a:r>
              <a:rPr lang="en-US" sz="1200" dirty="0">
                <a:solidFill>
                  <a:srgbClr val="000000"/>
                </a:solidFill>
                <a:latin typeface="Calibri" pitchFamily="34" charset="0"/>
                <a:ea typeface="Calibri" pitchFamily="34" charset="-122"/>
                <a:cs typeface="Calibri" pitchFamily="34" charset="-120"/>
              </a:rPr>
              <a:t>_______________________________________________
</a:t>
            </a:r>
            <a:r>
              <a:rPr lang="en-US" sz="1200" b="1" dirty="0">
                <a:solidFill>
                  <a:srgbClr val="000000"/>
                </a:solidFill>
                <a:latin typeface="Calibri" pitchFamily="34" charset="0"/>
                <a:ea typeface="Calibri" pitchFamily="34" charset="-122"/>
                <a:cs typeface="Calibri" pitchFamily="34" charset="-120"/>
              </a:rPr>
              <a:t>Research Aim (begin with 'To explore / examine / investigate / analyse / evaluate...'):  
</a:t>
            </a:r>
            <a:r>
              <a:rPr lang="en-US" sz="1200" dirty="0">
                <a:solidFill>
                  <a:srgbClr val="000000"/>
                </a:solidFill>
                <a:latin typeface="Calibri" pitchFamily="34" charset="0"/>
                <a:ea typeface="Calibri" pitchFamily="34" charset="-122"/>
                <a:cs typeface="Calibri" pitchFamily="34" charset="-120"/>
              </a:rPr>
              <a:t>_______________________________________________
</a:t>
            </a:r>
            <a:r>
              <a:rPr lang="en-US" sz="1200" b="1" dirty="0">
                <a:solidFill>
                  <a:srgbClr val="000000"/>
                </a:solidFill>
                <a:latin typeface="Calibri" pitchFamily="34" charset="0"/>
                <a:ea typeface="Calibri" pitchFamily="34" charset="-122"/>
                <a:cs typeface="Calibri" pitchFamily="34" charset="-120"/>
              </a:rPr>
              <a:t>Main Research Question (How...? What...? In what ways...?):  
</a:t>
            </a:r>
            <a:r>
              <a:rPr lang="en-US" sz="1200" dirty="0">
                <a:solidFill>
                  <a:srgbClr val="000000"/>
                </a:solidFill>
                <a:latin typeface="Calibri" pitchFamily="34" charset="0"/>
                <a:ea typeface="Calibri" pitchFamily="34" charset="-122"/>
                <a:cs typeface="Calibri" pitchFamily="34" charset="-120"/>
              </a:rPr>
              <a:t>_______________________________________________
</a:t>
            </a:r>
            <a:r>
              <a:rPr lang="en-US" sz="1200" b="1" dirty="0">
                <a:solidFill>
                  <a:srgbClr val="000000"/>
                </a:solidFill>
                <a:latin typeface="Calibri" pitchFamily="34" charset="0"/>
                <a:ea typeface="Calibri" pitchFamily="34" charset="-122"/>
                <a:cs typeface="Calibri" pitchFamily="34" charset="-120"/>
              </a:rPr>
              <a:t>Sub-Question 1:  </a:t>
            </a:r>
            <a:r>
              <a:rPr lang="en-US" sz="1200" dirty="0">
                <a:solidFill>
                  <a:srgbClr val="000000"/>
                </a:solidFill>
                <a:latin typeface="Calibri" pitchFamily="34" charset="0"/>
                <a:ea typeface="Calibri" pitchFamily="34" charset="-122"/>
                <a:cs typeface="Calibri" pitchFamily="34" charset="-120"/>
              </a:rPr>
              <a:t>_____________________________________________
</a:t>
            </a:r>
            <a:r>
              <a:rPr lang="en-US" sz="1200" b="1" dirty="0">
                <a:solidFill>
                  <a:srgbClr val="000000"/>
                </a:solidFill>
                <a:latin typeface="Calibri" pitchFamily="34" charset="0"/>
                <a:ea typeface="Calibri" pitchFamily="34" charset="-122"/>
                <a:cs typeface="Calibri" pitchFamily="34" charset="-120"/>
              </a:rPr>
              <a:t>Sub-Question 2:  </a:t>
            </a:r>
            <a:r>
              <a:rPr lang="en-US" sz="1200" dirty="0">
                <a:solidFill>
                  <a:srgbClr val="000000"/>
                </a:solidFill>
                <a:latin typeface="Calibri" pitchFamily="34" charset="0"/>
                <a:ea typeface="Calibri" pitchFamily="34" charset="-122"/>
                <a:cs typeface="Calibri" pitchFamily="34" charset="-120"/>
              </a:rPr>
              <a:t>_____________________________________________
</a:t>
            </a:r>
            <a:r>
              <a:rPr lang="en-US" sz="1200" b="1" dirty="0">
                <a:solidFill>
                  <a:srgbClr val="000000"/>
                </a:solidFill>
                <a:latin typeface="Calibri" pitchFamily="34" charset="0"/>
                <a:ea typeface="Calibri" pitchFamily="34" charset="-122"/>
                <a:cs typeface="Calibri" pitchFamily="34" charset="-120"/>
              </a:rPr>
              <a:t>One Research Objective using an active verb:  </a:t>
            </a:r>
            <a:r>
              <a:rPr lang="en-US" sz="1200" dirty="0">
                <a:solidFill>
                  <a:srgbClr val="000000"/>
                </a:solidFill>
                <a:latin typeface="Calibri" pitchFamily="34" charset="0"/>
                <a:ea typeface="Calibri" pitchFamily="34" charset="-122"/>
                <a:cs typeface="Calibri" pitchFamily="34" charset="-120"/>
              </a:rPr>
              <a:t>_______________________________________________
</a:t>
            </a:r>
            <a:r>
              <a:rPr lang="en-US" sz="1200" b="1" dirty="0">
                <a:solidFill>
                  <a:srgbClr val="000000"/>
                </a:solidFill>
                <a:latin typeface="Calibri" pitchFamily="34" charset="0"/>
                <a:ea typeface="Calibri" pitchFamily="34" charset="-122"/>
                <a:cs typeface="Calibri" pitchFamily="34" charset="-120"/>
              </a:rPr>
              <a:t>Working Title (provisional):  </a:t>
            </a:r>
            <a:r>
              <a:rPr lang="en-US" sz="1200" dirty="0">
                <a:solidFill>
                  <a:srgbClr val="000000"/>
                </a:solidFill>
                <a:latin typeface="Calibri" pitchFamily="34" charset="0"/>
                <a:ea typeface="Calibri" pitchFamily="34" charset="-122"/>
                <a:cs typeface="Calibri" pitchFamily="34" charset="-120"/>
              </a:rPr>
              <a:t>_______________________________________________</a:t>
            </a:r>
            <a:endParaRPr lang="en-US" sz="1200" dirty="0"/>
          </a:p>
        </p:txBody>
      </p:sp>
      <p:sp>
        <p:nvSpPr>
          <p:cNvPr id="8" name="Text 6"/>
          <p:cNvSpPr/>
          <p:nvPr/>
        </p:nvSpPr>
        <p:spPr>
          <a:xfrm>
            <a:off x="274320" y="4453128"/>
            <a:ext cx="8595360" cy="365760"/>
          </a:xfrm>
          <a:prstGeom prst="rect">
            <a:avLst/>
          </a:prstGeom>
          <a:noFill/>
          <a:ln/>
        </p:spPr>
        <p:txBody>
          <a:bodyPr wrap="square" rtlCol="0" anchor="ctr"/>
          <a:lstStyle/>
          <a:p>
            <a:pPr marL="0" indent="0">
              <a:buNone/>
            </a:pPr>
            <a:r>
              <a:rPr lang="en-US" sz="1100" dirty="0">
                <a:solidFill>
                  <a:srgbClr val="1C3A5E"/>
                </a:solidFill>
                <a:latin typeface="Calibri" pitchFamily="34" charset="0"/>
                <a:ea typeface="Calibri" pitchFamily="34" charset="-122"/>
                <a:cs typeface="Calibri" pitchFamily="34" charset="-120"/>
              </a:rPr>
              <a:t>Apply the four criteria to your own drafts — Clear? Analytically complex? Feasible? Sustainable?</a:t>
            </a:r>
            <a:endParaRPr lang="en-US" sz="11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 30">
    <p:bg>
      <p:bgPr>
        <a:solidFill>
          <a:srgbClr val="1C3A5E"/>
        </a:solidFill>
        <a:effectLst/>
      </p:bgPr>
    </p:bg>
    <p:spTree>
      <p:nvGrpSpPr>
        <p:cNvPr id="1" name=""/>
        <p:cNvGrpSpPr/>
        <p:nvPr/>
      </p:nvGrpSpPr>
      <p:grpSpPr>
        <a:xfrm>
          <a:off x="0" y="0"/>
          <a:ext cx="0" cy="0"/>
          <a:chOff x="0" y="0"/>
          <a:chExt cx="0" cy="0"/>
        </a:xfrm>
      </p:grpSpPr>
      <p:sp>
        <p:nvSpPr>
          <p:cNvPr id="2" name="Shape 0"/>
          <p:cNvSpPr/>
          <p:nvPr/>
        </p:nvSpPr>
        <p:spPr>
          <a:xfrm>
            <a:off x="0" y="0"/>
            <a:ext cx="228600" cy="5143500"/>
          </a:xfrm>
          <a:prstGeom prst="rect">
            <a:avLst/>
          </a:prstGeom>
          <a:solidFill>
            <a:srgbClr val="C9A84C"/>
          </a:solidFill>
          <a:ln w="12700">
            <a:solidFill>
              <a:srgbClr val="C9A84C"/>
            </a:solidFill>
            <a:prstDash val="solid"/>
          </a:ln>
        </p:spPr>
        <p:txBody>
          <a:bodyPr/>
          <a:lstStyle/>
          <a:p>
            <a:endParaRPr lang="en-GB"/>
          </a:p>
        </p:txBody>
      </p:sp>
      <p:sp>
        <p:nvSpPr>
          <p:cNvPr id="3" name="Text 1"/>
          <p:cNvSpPr/>
          <p:nvPr/>
        </p:nvSpPr>
        <p:spPr>
          <a:xfrm>
            <a:off x="502920" y="1188720"/>
            <a:ext cx="8321040" cy="1737360"/>
          </a:xfrm>
          <a:prstGeom prst="rect">
            <a:avLst/>
          </a:prstGeom>
          <a:noFill/>
          <a:ln/>
        </p:spPr>
        <p:txBody>
          <a:bodyPr wrap="square"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The Research Problem, Rationale,</a:t>
            </a:r>
            <a:endParaRPr lang="en-US" sz="2800" dirty="0"/>
          </a:p>
          <a:p>
            <a:pPr marL="0" indent="0">
              <a:buNone/>
            </a:pPr>
            <a:r>
              <a:rPr lang="en-US" sz="2800" b="1" dirty="0">
                <a:solidFill>
                  <a:srgbClr val="FFFFFF"/>
                </a:solidFill>
                <a:latin typeface="Calibri" pitchFamily="34" charset="0"/>
                <a:ea typeface="Calibri" pitchFamily="34" charset="-122"/>
                <a:cs typeface="Calibri" pitchFamily="34" charset="-120"/>
              </a:rPr>
              <a:t>Justification and Contribution</a:t>
            </a:r>
            <a:endParaRPr lang="en-US" sz="2800" dirty="0"/>
          </a:p>
        </p:txBody>
      </p:sp>
      <p:sp>
        <p:nvSpPr>
          <p:cNvPr id="4" name="Text 2"/>
          <p:cNvSpPr/>
          <p:nvPr/>
        </p:nvSpPr>
        <p:spPr>
          <a:xfrm>
            <a:off x="502920" y="3017520"/>
            <a:ext cx="8321040" cy="594360"/>
          </a:xfrm>
          <a:prstGeom prst="rect">
            <a:avLst/>
          </a:prstGeom>
          <a:noFill/>
          <a:ln/>
        </p:spPr>
        <p:txBody>
          <a:bodyPr wrap="square" rtlCol="0" anchor="ctr"/>
          <a:lstStyle/>
          <a:p>
            <a:pPr marL="0" indent="0">
              <a:buNone/>
            </a:pPr>
            <a:r>
              <a:rPr lang="en-US" sz="1500" dirty="0">
                <a:solidFill>
                  <a:srgbClr val="CADCFC"/>
                </a:solidFill>
                <a:latin typeface="Calibri" pitchFamily="34" charset="0"/>
                <a:ea typeface="Calibri" pitchFamily="34" charset="-122"/>
                <a:cs typeface="Calibri" pitchFamily="34" charset="-120"/>
              </a:rPr>
              <a:t>What your proposal must contain — and why each element matters</a:t>
            </a:r>
            <a:endParaRPr lang="en-US" sz="15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31">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Your Research Outline — Seven Elements That Must Be Present</a:t>
            </a:r>
            <a:endParaRPr lang="en-US" sz="1900" dirty="0"/>
          </a:p>
        </p:txBody>
      </p:sp>
      <p:sp>
        <p:nvSpPr>
          <p:cNvPr id="4" name="Text 2"/>
          <p:cNvSpPr/>
          <p:nvPr/>
        </p:nvSpPr>
        <p:spPr>
          <a:xfrm>
            <a:off x="274320" y="841248"/>
            <a:ext cx="8595360" cy="658368"/>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Your research outline is a scholarly document, not a brief description of your intentions. At this stage it will be provisional — but all seven elements must be present and addressed.</a:t>
            </a:r>
            <a:endParaRPr lang="en-US" sz="1300" dirty="0"/>
          </a:p>
        </p:txBody>
      </p:sp>
      <p:graphicFrame>
        <p:nvGraphicFramePr>
          <p:cNvPr id="32" name="Table 0"/>
          <p:cNvGraphicFramePr>
            <a:graphicFrameLocks noGrp="1"/>
          </p:cNvGraphicFramePr>
          <p:nvPr>
            <p:extLst>
              <p:ext uri="{D42A27DB-BD31-4B8C-83A1-F6EECF244321}">
                <p14:modId xmlns:p14="http://schemas.microsoft.com/office/powerpoint/2010/main" val="1579011935"/>
              </p:ext>
            </p:extLst>
          </p:nvPr>
        </p:nvGraphicFramePr>
        <p:xfrm>
          <a:off x="274320" y="1572768"/>
          <a:ext cx="8595360" cy="3429000"/>
        </p:xfrm>
        <a:graphic>
          <a:graphicData uri="http://schemas.openxmlformats.org/drawingml/2006/table">
            <a:tbl>
              <a:tblPr/>
              <a:tblGrid>
                <a:gridCol w="320040">
                  <a:extLst>
                    <a:ext uri="{9D8B030D-6E8A-4147-A177-3AD203B41FA5}">
                      <a16:colId xmlns:a16="http://schemas.microsoft.com/office/drawing/2014/main" val="20000"/>
                    </a:ext>
                  </a:extLst>
                </a:gridCol>
                <a:gridCol w="1828800">
                  <a:extLst>
                    <a:ext uri="{9D8B030D-6E8A-4147-A177-3AD203B41FA5}">
                      <a16:colId xmlns:a16="http://schemas.microsoft.com/office/drawing/2014/main" val="20001"/>
                    </a:ext>
                  </a:extLst>
                </a:gridCol>
                <a:gridCol w="6446520">
                  <a:extLst>
                    <a:ext uri="{9D8B030D-6E8A-4147-A177-3AD203B41FA5}">
                      <a16:colId xmlns:a16="http://schemas.microsoft.com/office/drawing/2014/main" val="20002"/>
                    </a:ext>
                  </a:extLst>
                </a:gridCol>
              </a:tblGrid>
              <a:tr h="428625">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1C3A5E"/>
                    </a:solidFill>
                  </a:tcPr>
                </a:tc>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Element</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1C3A5E"/>
                    </a:solidFill>
                  </a:tcPr>
                </a:tc>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What it must contain at this stage</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1C3A5E"/>
                    </a:solidFill>
                  </a:tcPr>
                </a:tc>
                <a:extLst>
                  <a:ext uri="{0D108BD9-81ED-4DB2-BD59-A6C34878D82A}">
                    <a16:rowId xmlns:a16="http://schemas.microsoft.com/office/drawing/2014/main" val="10000"/>
                  </a:ext>
                </a:extLst>
              </a:tr>
              <a:tr h="428625">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1</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Background to the Study</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Contextualise the problem within existing research and/or practice. Why is this area important right now?</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1"/>
                  </a:ext>
                </a:extLst>
              </a:tr>
              <a:tr h="428625">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2</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Research Problem / Problem Statement</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The specific gap, issue, or contradiction your research will address. Evidence it is real, significant, and needs investigation.</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2"/>
                  </a:ext>
                </a:extLst>
              </a:tr>
              <a:tr h="428625">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3</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Research Questions, Aims and Objectives</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Clearly differentiated. Appropriately scoped. Active verbs in objectives. Must connect to each other logically.</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3"/>
                  </a:ext>
                </a:extLst>
              </a:tr>
              <a:tr h="428625">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4</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Research Scope</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What is included and what is excluded — and why. Geographical, sectoral, temporal, population, and conceptual boundaries.</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4"/>
                  </a:ext>
                </a:extLst>
              </a:tr>
              <a:tr h="428625">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5</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Research Paradigm and Philosophy</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Which paradigm? Why appropriate for your topic? (Developed in full next week — indicate your direction now.)</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5"/>
                  </a:ext>
                </a:extLst>
              </a:tr>
              <a:tr h="428625">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6</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Proposed Research Design / Methodology</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Indicative approach at this stage. Must be coherent with your topic and the direction of your paradigm.</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6"/>
                  </a:ext>
                </a:extLst>
              </a:tr>
              <a:tr h="428625">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7</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Significance and Contribution</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Contribution to practice, to professional knowledge, and/or to academic theory. Why does this matter beyond the thesis?</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7"/>
                  </a:ext>
                </a:extLst>
              </a:tr>
            </a:tbl>
          </a:graphicData>
        </a:graphic>
      </p:graphicFrame>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 32">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The Research Problem — In 100–200 Words, Convince the Reader</a:t>
            </a:r>
            <a:endParaRPr lang="en-US" sz="1900" dirty="0"/>
          </a:p>
        </p:txBody>
      </p:sp>
      <p:sp>
        <p:nvSpPr>
          <p:cNvPr id="4" name="Text 2"/>
          <p:cNvSpPr/>
          <p:nvPr/>
        </p:nvSpPr>
        <p:spPr>
          <a:xfrm>
            <a:off x="274320" y="841248"/>
            <a:ext cx="8595360" cy="658368"/>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In 100–200 words you need to convince the reader that this study MUST be done. This is not a description of your topic. It is a concise, evidence-based case for why your specific research is needed.</a:t>
            </a:r>
            <a:endParaRPr lang="en-US" sz="1300" dirty="0"/>
          </a:p>
        </p:txBody>
      </p:sp>
      <p:sp>
        <p:nvSpPr>
          <p:cNvPr id="5" name="Text 3"/>
          <p:cNvSpPr/>
          <p:nvPr/>
        </p:nvSpPr>
        <p:spPr>
          <a:xfrm>
            <a:off x="274320" y="1572768"/>
            <a:ext cx="8595360" cy="347472"/>
          </a:xfrm>
          <a:prstGeom prst="rect">
            <a:avLst/>
          </a:prstGeom>
          <a:noFill/>
          <a:ln/>
        </p:spPr>
        <p:txBody>
          <a:bodyPr wrap="square" rtlCol="0" anchor="ctr"/>
          <a:lstStyle/>
          <a:p>
            <a:pPr marL="0" indent="0">
              <a:buNone/>
            </a:pPr>
            <a:r>
              <a:rPr lang="en-US" sz="1300" b="1" dirty="0">
                <a:solidFill>
                  <a:srgbClr val="1C3A5E"/>
                </a:solidFill>
                <a:latin typeface="Calibri" pitchFamily="34" charset="0"/>
                <a:ea typeface="Calibri" pitchFamily="34" charset="-122"/>
                <a:cs typeface="Calibri" pitchFamily="34" charset="-120"/>
              </a:rPr>
              <a:t>A strong research problem statement must:</a:t>
            </a:r>
            <a:endParaRPr lang="en-US" sz="1300" dirty="0"/>
          </a:p>
        </p:txBody>
      </p:sp>
      <p:sp>
        <p:nvSpPr>
          <p:cNvPr id="6" name="Text 4"/>
          <p:cNvSpPr/>
          <p:nvPr/>
        </p:nvSpPr>
        <p:spPr>
          <a:xfrm>
            <a:off x="274320" y="1956816"/>
            <a:ext cx="8595360" cy="1207008"/>
          </a:xfrm>
          <a:prstGeom prst="rect">
            <a:avLst/>
          </a:prstGeom>
          <a:noFill/>
          <a:ln/>
        </p:spPr>
        <p:txBody>
          <a:bodyPr wrap="square" rtlCol="0" anchor="ctr"/>
          <a:lstStyle/>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Identify the specific problem, gap, contradiction, or unresolved tension</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Provide evidence from the literature and/or practice that the problem is real and significant — with citations</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Explain who is affected and why this matters</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Point to your proposed approach and why it is appropriate for this problem</a:t>
            </a:r>
            <a:endParaRPr lang="en-US" sz="1200" dirty="0"/>
          </a:p>
        </p:txBody>
      </p:sp>
      <p:sp>
        <p:nvSpPr>
          <p:cNvPr id="7" name="Shape 5"/>
          <p:cNvSpPr/>
          <p:nvPr/>
        </p:nvSpPr>
        <p:spPr>
          <a:xfrm>
            <a:off x="274320" y="3236976"/>
            <a:ext cx="8595360" cy="1737360"/>
          </a:xfrm>
          <a:prstGeom prst="rect">
            <a:avLst/>
          </a:prstGeom>
          <a:solidFill>
            <a:srgbClr val="FFFFFF"/>
          </a:solidFill>
          <a:ln w="12700">
            <a:solidFill>
              <a:srgbClr val="1C3A5E"/>
            </a:solidFill>
            <a:prstDash val="solid"/>
          </a:ln>
        </p:spPr>
        <p:txBody>
          <a:bodyPr/>
          <a:lstStyle/>
          <a:p>
            <a:endParaRPr lang="en-GB"/>
          </a:p>
        </p:txBody>
      </p:sp>
      <p:sp>
        <p:nvSpPr>
          <p:cNvPr id="8" name="Text 6"/>
          <p:cNvSpPr/>
          <p:nvPr/>
        </p:nvSpPr>
        <p:spPr>
          <a:xfrm>
            <a:off x="438912" y="3310128"/>
            <a:ext cx="8321040" cy="320040"/>
          </a:xfrm>
          <a:prstGeom prst="rect">
            <a:avLst/>
          </a:prstGeom>
          <a:noFill/>
          <a:ln/>
        </p:spPr>
        <p:txBody>
          <a:bodyPr wrap="square" rtlCol="0" anchor="ctr"/>
          <a:lstStyle/>
          <a:p>
            <a:pPr marL="0" indent="0">
              <a:buNone/>
            </a:pPr>
            <a:r>
              <a:rPr lang="en-US" sz="1200" b="1" dirty="0">
                <a:solidFill>
                  <a:srgbClr val="1C3A5E"/>
                </a:solidFill>
                <a:latin typeface="Calibri" pitchFamily="34" charset="0"/>
                <a:ea typeface="Calibri" pitchFamily="34" charset="-122"/>
                <a:cs typeface="Calibri" pitchFamily="34" charset="-120"/>
              </a:rPr>
              <a:t>Example — CSR and the Global Gambling Industry:</a:t>
            </a:r>
            <a:endParaRPr lang="en-US" sz="1200" dirty="0"/>
          </a:p>
        </p:txBody>
      </p:sp>
      <p:sp>
        <p:nvSpPr>
          <p:cNvPr id="9" name="Text 7"/>
          <p:cNvSpPr/>
          <p:nvPr/>
        </p:nvSpPr>
        <p:spPr>
          <a:xfrm>
            <a:off x="438912" y="3657600"/>
            <a:ext cx="8321040" cy="1261872"/>
          </a:xfrm>
          <a:prstGeom prst="rect">
            <a:avLst/>
          </a:prstGeom>
          <a:noFill/>
          <a:ln/>
        </p:spPr>
        <p:txBody>
          <a:bodyPr wrap="square" rtlCol="0" anchor="ctr"/>
          <a:lstStyle/>
          <a:p>
            <a:pPr marL="0" indent="0">
              <a:buNone/>
            </a:pPr>
            <a:r>
              <a:rPr lang="en-US" sz="1100" dirty="0">
                <a:solidFill>
                  <a:srgbClr val="222222"/>
                </a:solidFill>
                <a:latin typeface="Calibri" pitchFamily="34" charset="0"/>
                <a:ea typeface="Calibri" pitchFamily="34" charset="-122"/>
                <a:cs typeface="Calibri" pitchFamily="34" charset="-120"/>
              </a:rPr>
              <a:t>Global gambling operators generate significant revenues whilst producing documented negative externalities including addiction, financial harm, and social exclusion. Despite legal obligations to publish CSR activities (European Commission, 2014), there is limited evidence that published CSR commitments reflect genuine organisational behaviour rather than calculated 'greenwash' (Delmas and Burbano, 2011). Existing research has focused predominantly on the economics of gambling (Smith, 2018) and regulatory frameworks (Jones, 2020), leaving a significant gap in understanding how CSR is communicated, perceived, and evaluated within this industry. This study will critically evaluate CSR communications from three major global operators through content analysis, and explore stakeholder perceptions through an online survey.</a:t>
            </a:r>
            <a:endParaRPr lang="en-US" sz="110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 33">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Research Rationale and Justification — Not the Same Thing</a:t>
            </a:r>
            <a:endParaRPr lang="en-US" sz="1900" dirty="0"/>
          </a:p>
        </p:txBody>
      </p:sp>
      <p:sp>
        <p:nvSpPr>
          <p:cNvPr id="4" name="Text 2"/>
          <p:cNvSpPr/>
          <p:nvPr/>
        </p:nvSpPr>
        <p:spPr>
          <a:xfrm>
            <a:off x="274320" y="841248"/>
            <a:ext cx="8595360" cy="502920"/>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Both are required in your proposal. They address different questions and perform different functions.</a:t>
            </a:r>
            <a:endParaRPr lang="en-US" sz="1300" dirty="0"/>
          </a:p>
        </p:txBody>
      </p:sp>
      <p:sp>
        <p:nvSpPr>
          <p:cNvPr id="5" name="Shape 3"/>
          <p:cNvSpPr/>
          <p:nvPr/>
        </p:nvSpPr>
        <p:spPr>
          <a:xfrm>
            <a:off x="274320" y="1417320"/>
            <a:ext cx="8595360" cy="384048"/>
          </a:xfrm>
          <a:prstGeom prst="rect">
            <a:avLst/>
          </a:prstGeom>
          <a:solidFill>
            <a:srgbClr val="1C3A5E"/>
          </a:solidFill>
          <a:ln w="12700">
            <a:solidFill>
              <a:srgbClr val="1C3A5E"/>
            </a:solidFill>
            <a:prstDash val="solid"/>
          </a:ln>
        </p:spPr>
        <p:txBody>
          <a:bodyPr/>
          <a:lstStyle/>
          <a:p>
            <a:endParaRPr lang="en-GB"/>
          </a:p>
        </p:txBody>
      </p:sp>
      <p:sp>
        <p:nvSpPr>
          <p:cNvPr id="6" name="Text 4"/>
          <p:cNvSpPr/>
          <p:nvPr/>
        </p:nvSpPr>
        <p:spPr>
          <a:xfrm>
            <a:off x="438912" y="1453896"/>
            <a:ext cx="8229600" cy="310896"/>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Research Rationale — WHY are you, specifically, doing this research?</a:t>
            </a:r>
            <a:endParaRPr lang="en-US" sz="1300" dirty="0"/>
          </a:p>
        </p:txBody>
      </p:sp>
      <p:sp>
        <p:nvSpPr>
          <p:cNvPr id="7" name="Shape 5"/>
          <p:cNvSpPr/>
          <p:nvPr/>
        </p:nvSpPr>
        <p:spPr>
          <a:xfrm>
            <a:off x="274320" y="1801368"/>
            <a:ext cx="8595360" cy="1280160"/>
          </a:xfrm>
          <a:prstGeom prst="rect">
            <a:avLst/>
          </a:prstGeom>
          <a:solidFill>
            <a:srgbClr val="FFFFFF"/>
          </a:solidFill>
          <a:ln w="12700">
            <a:solidFill>
              <a:srgbClr val="1C3A5E"/>
            </a:solidFill>
            <a:prstDash val="solid"/>
          </a:ln>
        </p:spPr>
        <p:txBody>
          <a:bodyPr/>
          <a:lstStyle/>
          <a:p>
            <a:endParaRPr lang="en-GB"/>
          </a:p>
        </p:txBody>
      </p:sp>
      <p:sp>
        <p:nvSpPr>
          <p:cNvPr id="8" name="Text 6"/>
          <p:cNvSpPr/>
          <p:nvPr/>
        </p:nvSpPr>
        <p:spPr>
          <a:xfrm>
            <a:off x="411480" y="1865376"/>
            <a:ext cx="8321040" cy="1170432"/>
          </a:xfrm>
          <a:prstGeom prst="rect">
            <a:avLst/>
          </a:prstGeom>
          <a:noFill/>
          <a:ln/>
        </p:spPr>
        <p:txBody>
          <a:bodyPr wrap="square" rtlCol="0" anchor="ctr"/>
          <a:lstStyle/>
          <a:p>
            <a:pPr marL="0" indent="0">
              <a:buNone/>
            </a:pPr>
            <a:r>
              <a:rPr lang="en-US" sz="1200" dirty="0">
                <a:solidFill>
                  <a:srgbClr val="222222"/>
                </a:solidFill>
                <a:latin typeface="Calibri" pitchFamily="34" charset="0"/>
                <a:ea typeface="Calibri" pitchFamily="34" charset="-122"/>
                <a:cs typeface="Calibri" pitchFamily="34" charset="-120"/>
              </a:rPr>
              <a:t>A rationale is NOT a hypothesis. It explains why you want to do this research in the first place — your reasons and your interests. Template: 'The research will focus on [topic]. This is needed because [context: policy/social/economic/theoretical]. Academics have found/argued that [theory and/or research]. However, [what has not been resolved] — this is your research space.' If your research is driven by policy debates, describe the specific aspects. If by theoretical debates, identify what aspects you will address.</a:t>
            </a:r>
            <a:endParaRPr lang="en-US" sz="1200" dirty="0"/>
          </a:p>
        </p:txBody>
      </p:sp>
      <p:sp>
        <p:nvSpPr>
          <p:cNvPr id="9" name="Shape 7"/>
          <p:cNvSpPr/>
          <p:nvPr/>
        </p:nvSpPr>
        <p:spPr>
          <a:xfrm>
            <a:off x="274320" y="3154680"/>
            <a:ext cx="8595360" cy="384048"/>
          </a:xfrm>
          <a:prstGeom prst="rect">
            <a:avLst/>
          </a:prstGeom>
          <a:solidFill>
            <a:srgbClr val="C9A84C"/>
          </a:solidFill>
          <a:ln w="12700">
            <a:solidFill>
              <a:srgbClr val="C9A84C"/>
            </a:solidFill>
            <a:prstDash val="solid"/>
          </a:ln>
        </p:spPr>
        <p:txBody>
          <a:bodyPr/>
          <a:lstStyle/>
          <a:p>
            <a:endParaRPr lang="en-GB"/>
          </a:p>
        </p:txBody>
      </p:sp>
      <p:sp>
        <p:nvSpPr>
          <p:cNvPr id="10" name="Text 8"/>
          <p:cNvSpPr/>
          <p:nvPr/>
        </p:nvSpPr>
        <p:spPr>
          <a:xfrm>
            <a:off x="438912" y="3191256"/>
            <a:ext cx="8229600" cy="310896"/>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Research Justification — WHY does this study NEED to be done by someone?</a:t>
            </a:r>
            <a:endParaRPr lang="en-US" sz="1300" dirty="0"/>
          </a:p>
        </p:txBody>
      </p:sp>
      <p:sp>
        <p:nvSpPr>
          <p:cNvPr id="11" name="Shape 9"/>
          <p:cNvSpPr/>
          <p:nvPr/>
        </p:nvSpPr>
        <p:spPr>
          <a:xfrm>
            <a:off x="274320" y="3538728"/>
            <a:ext cx="8595360" cy="1371600"/>
          </a:xfrm>
          <a:prstGeom prst="rect">
            <a:avLst/>
          </a:prstGeom>
          <a:solidFill>
            <a:srgbClr val="FFFFFF"/>
          </a:solidFill>
          <a:ln w="12700">
            <a:solidFill>
              <a:srgbClr val="C9A84C"/>
            </a:solidFill>
            <a:prstDash val="solid"/>
          </a:ln>
        </p:spPr>
        <p:txBody>
          <a:bodyPr/>
          <a:lstStyle/>
          <a:p>
            <a:endParaRPr lang="en-GB"/>
          </a:p>
        </p:txBody>
      </p:sp>
      <p:sp>
        <p:nvSpPr>
          <p:cNvPr id="12" name="Text 10"/>
          <p:cNvSpPr/>
          <p:nvPr/>
        </p:nvSpPr>
        <p:spPr>
          <a:xfrm>
            <a:off x="411480" y="3602736"/>
            <a:ext cx="8321040" cy="1261872"/>
          </a:xfrm>
          <a:prstGeom prst="rect">
            <a:avLst/>
          </a:prstGeom>
          <a:noFill/>
          <a:ln/>
        </p:spPr>
        <p:txBody>
          <a:bodyPr wrap="square" rtlCol="0" anchor="ctr"/>
          <a:lstStyle/>
          <a:p>
            <a:pPr marL="0" indent="0">
              <a:buNone/>
            </a:pPr>
            <a:r>
              <a:rPr lang="en-US" sz="1200" dirty="0">
                <a:solidFill>
                  <a:srgbClr val="222222"/>
                </a:solidFill>
                <a:latin typeface="Calibri" pitchFamily="34" charset="0"/>
                <a:ea typeface="Calibri" pitchFamily="34" charset="-122"/>
                <a:cs typeface="Calibri" pitchFamily="34" charset="-120"/>
              </a:rPr>
              <a:t>Justification asks: Is this study scientifically well-posed? Is it a duplication of existing research? Is the data accessible? Are the units of analysis clear? Can more than one result be possible — or is the conclusion predetermined? Does this study extend our understanding of the phenomena being investigated? Does it elaborate, extend, or fill a genuine gap in present knowledge? What are the potential utilities of the findings — locally, nationally, globally?</a:t>
            </a:r>
            <a:endParaRPr lang="en-US" sz="12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name="Slide 34">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Contribution to Knowledge and Practice — Thinking About This Now</a:t>
            </a:r>
            <a:endParaRPr lang="en-US" sz="1900" dirty="0"/>
          </a:p>
        </p:txBody>
      </p:sp>
      <p:sp>
        <p:nvSpPr>
          <p:cNvPr id="4" name="Text 2"/>
          <p:cNvSpPr/>
          <p:nvPr/>
        </p:nvSpPr>
        <p:spPr>
          <a:xfrm>
            <a:off x="274320" y="841248"/>
            <a:ext cx="8595360" cy="658368"/>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The DBA requires a significant and original contribution. At Week 2 this will be tentative — but beginning to think about it now shapes the quality of your topic development and early proposal.</a:t>
            </a:r>
            <a:endParaRPr lang="en-US" sz="1300" dirty="0"/>
          </a:p>
        </p:txBody>
      </p:sp>
      <p:sp>
        <p:nvSpPr>
          <p:cNvPr id="5" name="Shape 3"/>
          <p:cNvSpPr/>
          <p:nvPr/>
        </p:nvSpPr>
        <p:spPr>
          <a:xfrm>
            <a:off x="274320" y="1572768"/>
            <a:ext cx="4114800" cy="384048"/>
          </a:xfrm>
          <a:prstGeom prst="rect">
            <a:avLst/>
          </a:prstGeom>
          <a:solidFill>
            <a:srgbClr val="1C3A5E"/>
          </a:solidFill>
          <a:ln w="12700">
            <a:solidFill>
              <a:srgbClr val="1C3A5E"/>
            </a:solidFill>
            <a:prstDash val="solid"/>
          </a:ln>
        </p:spPr>
        <p:txBody>
          <a:bodyPr/>
          <a:lstStyle/>
          <a:p>
            <a:endParaRPr lang="en-GB"/>
          </a:p>
        </p:txBody>
      </p:sp>
      <p:sp>
        <p:nvSpPr>
          <p:cNvPr id="6" name="Text 4"/>
          <p:cNvSpPr/>
          <p:nvPr/>
        </p:nvSpPr>
        <p:spPr>
          <a:xfrm>
            <a:off x="384048" y="1609344"/>
            <a:ext cx="3895344" cy="310896"/>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Forms of Contribution — What Is Possible</a:t>
            </a:r>
            <a:endParaRPr lang="en-US" sz="1200" dirty="0"/>
          </a:p>
        </p:txBody>
      </p:sp>
      <p:sp>
        <p:nvSpPr>
          <p:cNvPr id="7" name="Shape 5"/>
          <p:cNvSpPr/>
          <p:nvPr/>
        </p:nvSpPr>
        <p:spPr>
          <a:xfrm>
            <a:off x="274320" y="1956816"/>
            <a:ext cx="4114800" cy="2889504"/>
          </a:xfrm>
          <a:prstGeom prst="rect">
            <a:avLst/>
          </a:prstGeom>
          <a:solidFill>
            <a:srgbClr val="FFFFFF"/>
          </a:solidFill>
          <a:ln w="12700">
            <a:solidFill>
              <a:srgbClr val="CCCCCC"/>
            </a:solidFill>
            <a:prstDash val="solid"/>
          </a:ln>
        </p:spPr>
        <p:txBody>
          <a:bodyPr/>
          <a:lstStyle/>
          <a:p>
            <a:endParaRPr lang="en-GB"/>
          </a:p>
        </p:txBody>
      </p:sp>
      <p:sp>
        <p:nvSpPr>
          <p:cNvPr id="8" name="Text 6"/>
          <p:cNvSpPr/>
          <p:nvPr/>
        </p:nvSpPr>
        <p:spPr>
          <a:xfrm>
            <a:off x="402336" y="2048256"/>
            <a:ext cx="3895344" cy="2798064"/>
          </a:xfrm>
          <a:prstGeom prst="rect">
            <a:avLst/>
          </a:prstGeom>
          <a:noFill/>
          <a:ln/>
        </p:spPr>
        <p:txBody>
          <a:bodyPr wrap="square" rtlCol="0" anchor="t">
            <a:spAutoFit/>
          </a:bodyPr>
          <a:lstStyle/>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Filling an empirical gap — something not yet studied in this context</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Applying an existing theory to a new sector, country, or population</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Developing a new conceptual framework from your data</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Challenging a dominant assumption or received wisdom in your field</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Generating practitioner-relevant recommendations with theoretical underpinning</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Contributing methodological insight — a new way of studying something</a:t>
            </a:r>
            <a:endParaRPr lang="en-US" sz="1200" dirty="0"/>
          </a:p>
        </p:txBody>
      </p:sp>
      <p:sp>
        <p:nvSpPr>
          <p:cNvPr id="9" name="Shape 7"/>
          <p:cNvSpPr/>
          <p:nvPr/>
        </p:nvSpPr>
        <p:spPr>
          <a:xfrm>
            <a:off x="4754880" y="1572768"/>
            <a:ext cx="4114800" cy="384048"/>
          </a:xfrm>
          <a:prstGeom prst="rect">
            <a:avLst/>
          </a:prstGeom>
          <a:solidFill>
            <a:srgbClr val="C9A84C"/>
          </a:solidFill>
          <a:ln w="12700">
            <a:solidFill>
              <a:srgbClr val="C9A84C"/>
            </a:solidFill>
            <a:prstDash val="solid"/>
          </a:ln>
        </p:spPr>
        <p:txBody>
          <a:bodyPr/>
          <a:lstStyle/>
          <a:p>
            <a:endParaRPr lang="en-GB"/>
          </a:p>
        </p:txBody>
      </p:sp>
      <p:sp>
        <p:nvSpPr>
          <p:cNvPr id="10" name="Text 8"/>
          <p:cNvSpPr/>
          <p:nvPr/>
        </p:nvSpPr>
        <p:spPr>
          <a:xfrm>
            <a:off x="4864608" y="1609344"/>
            <a:ext cx="3895344" cy="310896"/>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Questions to Ask Yourself at This Stage</a:t>
            </a:r>
            <a:endParaRPr lang="en-US" sz="1200" dirty="0"/>
          </a:p>
        </p:txBody>
      </p:sp>
      <p:sp>
        <p:nvSpPr>
          <p:cNvPr id="11" name="Shape 9"/>
          <p:cNvSpPr/>
          <p:nvPr/>
        </p:nvSpPr>
        <p:spPr>
          <a:xfrm>
            <a:off x="4754880" y="1956816"/>
            <a:ext cx="4114800" cy="2889504"/>
          </a:xfrm>
          <a:prstGeom prst="rect">
            <a:avLst/>
          </a:prstGeom>
          <a:solidFill>
            <a:srgbClr val="FFFFFF"/>
          </a:solidFill>
          <a:ln w="12700">
            <a:solidFill>
              <a:srgbClr val="CCCCCC"/>
            </a:solidFill>
            <a:prstDash val="solid"/>
          </a:ln>
        </p:spPr>
        <p:txBody>
          <a:bodyPr/>
          <a:lstStyle/>
          <a:p>
            <a:endParaRPr lang="en-GB"/>
          </a:p>
        </p:txBody>
      </p:sp>
      <p:sp>
        <p:nvSpPr>
          <p:cNvPr id="12" name="Text 10"/>
          <p:cNvSpPr/>
          <p:nvPr/>
        </p:nvSpPr>
        <p:spPr>
          <a:xfrm>
            <a:off x="4882896" y="2048256"/>
            <a:ext cx="3895344" cy="2798064"/>
          </a:xfrm>
          <a:prstGeom prst="rect">
            <a:avLst/>
          </a:prstGeom>
          <a:noFill/>
          <a:ln/>
        </p:spPr>
        <p:txBody>
          <a:bodyPr wrap="square" rtlCol="0" anchor="t">
            <a:spAutoFit/>
          </a:bodyPr>
          <a:lstStyle/>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What does the existing literature not yet know about your topic?</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What would practitioners in your sector find genuinely useful from your findings?</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Is there a theoretical framework you could extend, apply critically, or challenge?</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What would change in practice if your findings were adopted?</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Who else — beyond your immediate organisation — needs to know this?</a:t>
            </a:r>
            <a:endParaRPr lang="en-US" sz="1200" dirty="0"/>
          </a:p>
          <a:p>
            <a:pPr marL="342900" indent="-342900">
              <a:buSzPct val="100000"/>
              <a:buChar char="•"/>
            </a:pPr>
            <a:r>
              <a:rPr lang="en-US" sz="1200" dirty="0">
                <a:solidFill>
                  <a:srgbClr val="000000"/>
                </a:solidFill>
                <a:latin typeface="Calibri" pitchFamily="34" charset="0"/>
                <a:ea typeface="Calibri" pitchFamily="34" charset="-122"/>
                <a:cs typeface="Calibri" pitchFamily="34" charset="-120"/>
              </a:rPr>
              <a:t>Why is your contribution unique to you, your access, and your context?</a:t>
            </a:r>
            <a:endParaRPr lang="en-US" sz="12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name="Slide 35">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Ethical Considerations — Begin Thinking Now</a:t>
            </a:r>
            <a:endParaRPr lang="en-US" sz="1900" dirty="0"/>
          </a:p>
        </p:txBody>
      </p:sp>
      <p:sp>
        <p:nvSpPr>
          <p:cNvPr id="4" name="Text 2"/>
          <p:cNvSpPr/>
          <p:nvPr/>
        </p:nvSpPr>
        <p:spPr>
          <a:xfrm>
            <a:off x="274320" y="841248"/>
            <a:ext cx="8595360" cy="685800"/>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Ethical awareness must be embedded from the start of research design. Topic choice itself carries ethical dimensions. Early awareness prevents costly redesign later. You will require formal ethics approval before any fieldwork begins.</a:t>
            </a:r>
            <a:endParaRPr lang="en-US" sz="1300" dirty="0"/>
          </a:p>
        </p:txBody>
      </p:sp>
      <p:graphicFrame>
        <p:nvGraphicFramePr>
          <p:cNvPr id="36" name="Table 0"/>
          <p:cNvGraphicFramePr>
            <a:graphicFrameLocks noGrp="1"/>
          </p:cNvGraphicFramePr>
          <p:nvPr>
            <p:extLst>
              <p:ext uri="{D42A27DB-BD31-4B8C-83A1-F6EECF244321}">
                <p14:modId xmlns:p14="http://schemas.microsoft.com/office/powerpoint/2010/main" val="1579011935"/>
              </p:ext>
            </p:extLst>
          </p:nvPr>
        </p:nvGraphicFramePr>
        <p:xfrm>
          <a:off x="274320" y="1600200"/>
          <a:ext cx="8595360" cy="3310128"/>
        </p:xfrm>
        <a:graphic>
          <a:graphicData uri="http://schemas.openxmlformats.org/drawingml/2006/table">
            <a:tbl>
              <a:tblPr/>
              <a:tblGrid>
                <a:gridCol w="1965960">
                  <a:extLst>
                    <a:ext uri="{9D8B030D-6E8A-4147-A177-3AD203B41FA5}">
                      <a16:colId xmlns:a16="http://schemas.microsoft.com/office/drawing/2014/main" val="20000"/>
                    </a:ext>
                  </a:extLst>
                </a:gridCol>
                <a:gridCol w="6629400">
                  <a:extLst>
                    <a:ext uri="{9D8B030D-6E8A-4147-A177-3AD203B41FA5}">
                      <a16:colId xmlns:a16="http://schemas.microsoft.com/office/drawing/2014/main" val="20001"/>
                    </a:ext>
                  </a:extLst>
                </a:gridCol>
              </a:tblGrid>
              <a:tr h="551688">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Ethical Dimension</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1C3A5E"/>
                    </a:solidFill>
                  </a:tcPr>
                </a:tc>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Key Question to Address in Your Proposal</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1C3A5E"/>
                    </a:solidFill>
                  </a:tcPr>
                </a:tc>
                <a:extLst>
                  <a:ext uri="{0D108BD9-81ED-4DB2-BD59-A6C34878D82A}">
                    <a16:rowId xmlns:a16="http://schemas.microsoft.com/office/drawing/2014/main" val="10000"/>
                  </a:ext>
                </a:extLst>
              </a:tr>
              <a:tr h="551688">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Access and power</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What is your relationship to the people or organisations you will study? Are you an insider-researcher? What power dynamics exist that might affect participation or the candour of responses?</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1"/>
                  </a:ext>
                </a:extLst>
              </a:tr>
              <a:tr h="551688">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Sensitive topics</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Does your research touch on matters that could cause distress, expose participants to risk, or require enhanced data protection? (e.g. redundancy, discrimination, mental health, financial harm)</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2"/>
                  </a:ext>
                </a:extLst>
              </a:tr>
              <a:tr h="551688">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Informed consent</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How will you ensure that participants are fully informed about the purpose of your study, how their data will be used, and their right to withdraw at any time without consequence?</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3"/>
                  </a:ext>
                </a:extLst>
              </a:tr>
              <a:tr h="551688">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Confidentiality and anonymity</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Particularly critical in professional doctorate research, where participants may be colleagues, clients, or even competitors. How will identities be protected in the final thesis?</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4"/>
                  </a:ext>
                </a:extLst>
              </a:tr>
              <a:tr h="551688">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Positionality and reflexivity</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tc>
                  <a:txBody>
                    <a:bodyPr/>
                    <a:lstStyle/>
                    <a:p>
                      <a:pPr marL="0" indent="0">
                        <a:buNone/>
                      </a:pPr>
                      <a:r>
                        <a:rPr lang="en-US" sz="1100" dirty="0">
                          <a:solidFill>
                            <a:srgbClr val="222222"/>
                          </a:solidFill>
                          <a:latin typeface="Calibri" pitchFamily="34" charset="0"/>
                          <a:ea typeface="Calibri" pitchFamily="34" charset="-122"/>
                          <a:cs typeface="Calibri" pitchFamily="34" charset="-120"/>
                        </a:rPr>
                        <a:t>Your professional background and personal assumptions will shape how data is collected and interpreted. How will you acknowledge and manage this transparently in your methodology chapter?</a:t>
                      </a:r>
                      <a:endParaRPr lang="en-US" sz="11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name="Slide 36">
    <p:bg>
      <p:bgPr>
        <a:solidFill>
          <a:srgbClr val="FFFB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C9A84C"/>
          </a:solidFill>
          <a:ln w="12700">
            <a:solidFill>
              <a:srgbClr val="C9A84C"/>
            </a:solidFill>
            <a:prstDash val="solid"/>
          </a:ln>
        </p:spPr>
        <p:txBody>
          <a:bodyPr/>
          <a:lstStyle/>
          <a:p>
            <a:endParaRPr lang="en-GB"/>
          </a:p>
        </p:txBody>
      </p:sp>
      <p:sp>
        <p:nvSpPr>
          <p:cNvPr id="3" name="Text 1"/>
          <p:cNvSpPr/>
          <p:nvPr/>
        </p:nvSpPr>
        <p:spPr>
          <a:xfrm>
            <a:off x="274320" y="91440"/>
            <a:ext cx="8595360" cy="566928"/>
          </a:xfrm>
          <a:prstGeom prst="rect">
            <a:avLst/>
          </a:prstGeom>
          <a:noFill/>
          <a:ln/>
        </p:spPr>
        <p:txBody>
          <a:bodyPr wrap="square" rtlCol="0" anchor="ctr"/>
          <a:lstStyle/>
          <a:p>
            <a:pPr marL="0" indent="0">
              <a:buNone/>
            </a:pPr>
            <a:r>
              <a:rPr lang="en-US" sz="1700" b="1" dirty="0">
                <a:solidFill>
                  <a:srgbClr val="FFFFFF"/>
                </a:solidFill>
                <a:latin typeface="Calibri" pitchFamily="34" charset="0"/>
                <a:ea typeface="Calibri" pitchFamily="34" charset="-122"/>
                <a:cs typeface="Calibri" pitchFamily="34" charset="-120"/>
              </a:rPr>
              <a:t>IN-CLASS ACTIVITY 5</a:t>
            </a:r>
            <a:endParaRPr lang="en-US" sz="1700" dirty="0"/>
          </a:p>
        </p:txBody>
      </p:sp>
      <p:sp>
        <p:nvSpPr>
          <p:cNvPr id="4" name="Text 2"/>
          <p:cNvSpPr/>
          <p:nvPr/>
        </p:nvSpPr>
        <p:spPr>
          <a:xfrm>
            <a:off x="274320" y="896112"/>
            <a:ext cx="8595360" cy="594360"/>
          </a:xfrm>
          <a:prstGeom prst="rect">
            <a:avLst/>
          </a:prstGeom>
          <a:noFill/>
          <a:ln/>
        </p:spPr>
        <p:txBody>
          <a:bodyPr wrap="square" rtlCol="0" anchor="ctr"/>
          <a:lstStyle/>
          <a:p>
            <a:pPr marL="0" indent="0">
              <a:buNone/>
            </a:pPr>
            <a:r>
              <a:rPr lang="en-US" sz="1800" b="1" dirty="0">
                <a:solidFill>
                  <a:srgbClr val="1C3A5E"/>
                </a:solidFill>
                <a:latin typeface="Calibri" pitchFamily="34" charset="0"/>
                <a:ea typeface="Calibri" pitchFamily="34" charset="-122"/>
                <a:cs typeface="Calibri" pitchFamily="34" charset="-120"/>
              </a:rPr>
              <a:t>Task — Drafting Your Research Problem Statement</a:t>
            </a:r>
            <a:endParaRPr lang="en-US" sz="1800" dirty="0"/>
          </a:p>
        </p:txBody>
      </p:sp>
      <p:sp>
        <p:nvSpPr>
          <p:cNvPr id="5" name="Shape 3"/>
          <p:cNvSpPr/>
          <p:nvPr/>
        </p:nvSpPr>
        <p:spPr>
          <a:xfrm>
            <a:off x="274320" y="1463040"/>
            <a:ext cx="8595360" cy="36576"/>
          </a:xfrm>
          <a:prstGeom prst="rect">
            <a:avLst/>
          </a:prstGeom>
          <a:solidFill>
            <a:srgbClr val="1C3A5E"/>
          </a:solidFill>
          <a:ln w="12700">
            <a:solidFill>
              <a:srgbClr val="1C3A5E"/>
            </a:solidFill>
            <a:prstDash val="solid"/>
          </a:ln>
        </p:spPr>
        <p:txBody>
          <a:bodyPr/>
          <a:lstStyle/>
          <a:p>
            <a:endParaRPr lang="en-GB"/>
          </a:p>
        </p:txBody>
      </p:sp>
      <p:sp>
        <p:nvSpPr>
          <p:cNvPr id="6" name="Text 4"/>
          <p:cNvSpPr/>
          <p:nvPr/>
        </p:nvSpPr>
        <p:spPr>
          <a:xfrm>
            <a:off x="274320" y="1572768"/>
            <a:ext cx="8595360" cy="411480"/>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Use the template below to draft a problem statement for your own research. Write in the space provided.</a:t>
            </a:r>
            <a:endParaRPr lang="en-US" sz="1300" dirty="0"/>
          </a:p>
        </p:txBody>
      </p:sp>
      <p:sp>
        <p:nvSpPr>
          <p:cNvPr id="7" name="Shape 5"/>
          <p:cNvSpPr/>
          <p:nvPr/>
        </p:nvSpPr>
        <p:spPr>
          <a:xfrm>
            <a:off x="274320" y="2029968"/>
            <a:ext cx="8595360" cy="1325880"/>
          </a:xfrm>
          <a:prstGeom prst="rect">
            <a:avLst/>
          </a:prstGeom>
          <a:solidFill>
            <a:srgbClr val="FFFFFF"/>
          </a:solidFill>
          <a:ln w="12700">
            <a:solidFill>
              <a:srgbClr val="1C3A5E"/>
            </a:solidFill>
            <a:prstDash val="solid"/>
          </a:ln>
        </p:spPr>
        <p:txBody>
          <a:bodyPr/>
          <a:lstStyle/>
          <a:p>
            <a:endParaRPr lang="en-GB"/>
          </a:p>
        </p:txBody>
      </p:sp>
      <p:sp>
        <p:nvSpPr>
          <p:cNvPr id="8" name="Text 6"/>
          <p:cNvSpPr/>
          <p:nvPr/>
        </p:nvSpPr>
        <p:spPr>
          <a:xfrm>
            <a:off x="411480" y="2084832"/>
            <a:ext cx="8321040" cy="1234440"/>
          </a:xfrm>
          <a:prstGeom prst="rect">
            <a:avLst/>
          </a:prstGeom>
          <a:noFill/>
          <a:ln/>
        </p:spPr>
        <p:txBody>
          <a:bodyPr wrap="square" rtlCol="0" anchor="ctr"/>
          <a:lstStyle/>
          <a:p>
            <a:pPr marL="0" indent="0">
              <a:buNone/>
            </a:pPr>
            <a:r>
              <a:rPr lang="en-US" sz="1200" i="1" dirty="0">
                <a:solidFill>
                  <a:srgbClr val="000000"/>
                </a:solidFill>
                <a:latin typeface="Calibri" pitchFamily="34" charset="0"/>
                <a:ea typeface="Calibri" pitchFamily="34" charset="-122"/>
                <a:cs typeface="Calibri" pitchFamily="34" charset="-120"/>
              </a:rPr>
              <a:t>There is a problem in </a:t>
            </a:r>
            <a:r>
              <a:rPr lang="en-US" sz="1200" b="1" i="1" dirty="0">
                <a:solidFill>
                  <a:srgbClr val="000000"/>
                </a:solidFill>
                <a:latin typeface="Calibri" pitchFamily="34" charset="0"/>
                <a:ea typeface="Calibri" pitchFamily="34" charset="-122"/>
                <a:cs typeface="Calibri" pitchFamily="34" charset="-120"/>
              </a:rPr>
              <a:t>[field / sector / context]</a:t>
            </a:r>
            <a:r>
              <a:rPr lang="en-US" sz="1200" i="1" dirty="0">
                <a:solidFill>
                  <a:srgbClr val="000000"/>
                </a:solidFill>
                <a:latin typeface="Calibri" pitchFamily="34" charset="0"/>
                <a:ea typeface="Calibri" pitchFamily="34" charset="-122"/>
                <a:cs typeface="Calibri" pitchFamily="34" charset="-120"/>
              </a:rPr>
              <a:t>. Despite </a:t>
            </a:r>
            <a:r>
              <a:rPr lang="en-US" sz="1200" b="1" i="1" dirty="0">
                <a:solidFill>
                  <a:srgbClr val="000000"/>
                </a:solidFill>
                <a:latin typeface="Calibri" pitchFamily="34" charset="0"/>
                <a:ea typeface="Calibri" pitchFamily="34" charset="-122"/>
                <a:cs typeface="Calibri" pitchFamily="34" charset="-120"/>
              </a:rPr>
              <a:t>[what should be happening]</a:t>
            </a:r>
            <a:r>
              <a:rPr lang="en-US" sz="1200" i="1" dirty="0">
                <a:solidFill>
                  <a:srgbClr val="000000"/>
                </a:solidFill>
                <a:latin typeface="Calibri" pitchFamily="34" charset="0"/>
                <a:ea typeface="Calibri" pitchFamily="34" charset="-122"/>
                <a:cs typeface="Calibri" pitchFamily="34" charset="-120"/>
              </a:rPr>
              <a:t>, </a:t>
            </a:r>
            <a:r>
              <a:rPr lang="en-US" sz="1200" b="1" i="1" dirty="0">
                <a:solidFill>
                  <a:srgbClr val="000000"/>
                </a:solidFill>
                <a:latin typeface="Calibri" pitchFamily="34" charset="0"/>
                <a:ea typeface="Calibri" pitchFamily="34" charset="-122"/>
                <a:cs typeface="Calibri" pitchFamily="34" charset="-120"/>
              </a:rPr>
              <a:t>[the problematic situation]</a:t>
            </a:r>
            <a:r>
              <a:rPr lang="en-US" sz="1200" i="1" dirty="0">
                <a:solidFill>
                  <a:srgbClr val="000000"/>
                </a:solidFill>
                <a:latin typeface="Calibri" pitchFamily="34" charset="0"/>
                <a:ea typeface="Calibri" pitchFamily="34" charset="-122"/>
                <a:cs typeface="Calibri" pitchFamily="34" charset="-120"/>
              </a:rPr>
              <a:t> is occurring. [Provide supporting evidence.] This negatively impacts </a:t>
            </a:r>
            <a:r>
              <a:rPr lang="en-US" sz="1200" b="1" i="1" dirty="0">
                <a:solidFill>
                  <a:srgbClr val="000000"/>
                </a:solidFill>
                <a:latin typeface="Calibri" pitchFamily="34" charset="0"/>
                <a:ea typeface="Calibri" pitchFamily="34" charset="-122"/>
                <a:cs typeface="Calibri" pitchFamily="34" charset="-120"/>
              </a:rPr>
              <a:t>[who or what]</a:t>
            </a:r>
            <a:r>
              <a:rPr lang="en-US" sz="1200" i="1" dirty="0">
                <a:solidFill>
                  <a:srgbClr val="000000"/>
                </a:solidFill>
                <a:latin typeface="Calibri" pitchFamily="34" charset="0"/>
                <a:ea typeface="Calibri" pitchFamily="34" charset="-122"/>
                <a:cs typeface="Calibri" pitchFamily="34" charset="-120"/>
              </a:rPr>
              <a:t> because </a:t>
            </a:r>
            <a:r>
              <a:rPr lang="en-US" sz="1200" b="1" i="1" dirty="0">
                <a:solidFill>
                  <a:srgbClr val="000000"/>
                </a:solidFill>
                <a:latin typeface="Calibri" pitchFamily="34" charset="0"/>
                <a:ea typeface="Calibri" pitchFamily="34" charset="-122"/>
                <a:cs typeface="Calibri" pitchFamily="34" charset="-120"/>
              </a:rPr>
              <a:t>[consequence]</a:t>
            </a:r>
            <a:r>
              <a:rPr lang="en-US" sz="1200" i="1" dirty="0">
                <a:solidFill>
                  <a:srgbClr val="000000"/>
                </a:solidFill>
                <a:latin typeface="Calibri" pitchFamily="34" charset="0"/>
                <a:ea typeface="Calibri" pitchFamily="34" charset="-122"/>
                <a:cs typeface="Calibri" pitchFamily="34" charset="-120"/>
              </a:rPr>
              <a:t>. A possible cause is </a:t>
            </a:r>
            <a:r>
              <a:rPr lang="en-US" sz="1200" b="1" i="1" dirty="0">
                <a:solidFill>
                  <a:srgbClr val="000000"/>
                </a:solidFill>
                <a:latin typeface="Calibri" pitchFamily="34" charset="0"/>
                <a:ea typeface="Calibri" pitchFamily="34" charset="-122"/>
                <a:cs typeface="Calibri" pitchFamily="34" charset="-120"/>
              </a:rPr>
              <a:t>[your emerging analysis]</a:t>
            </a:r>
            <a:r>
              <a:rPr lang="en-US" sz="1200" i="1" dirty="0">
                <a:solidFill>
                  <a:srgbClr val="000000"/>
                </a:solidFill>
                <a:latin typeface="Calibri" pitchFamily="34" charset="0"/>
                <a:ea typeface="Calibri" pitchFamily="34" charset="-122"/>
                <a:cs typeface="Calibri" pitchFamily="34" charset="-120"/>
              </a:rPr>
              <a:t>. This doctoral research will evaluate and analyse </a:t>
            </a:r>
            <a:r>
              <a:rPr lang="en-US" sz="1200" b="1" i="1" dirty="0">
                <a:solidFill>
                  <a:srgbClr val="000000"/>
                </a:solidFill>
                <a:latin typeface="Calibri" pitchFamily="34" charset="0"/>
                <a:ea typeface="Calibri" pitchFamily="34" charset="-122"/>
                <a:cs typeface="Calibri" pitchFamily="34" charset="-120"/>
              </a:rPr>
              <a:t>[the focus]</a:t>
            </a:r>
            <a:r>
              <a:rPr lang="en-US" sz="1200" i="1" dirty="0">
                <a:solidFill>
                  <a:srgbClr val="000000"/>
                </a:solidFill>
                <a:latin typeface="Calibri" pitchFamily="34" charset="0"/>
                <a:ea typeface="Calibri" pitchFamily="34" charset="-122"/>
                <a:cs typeface="Calibri" pitchFamily="34" charset="-120"/>
              </a:rPr>
              <a:t> by means of </a:t>
            </a:r>
            <a:r>
              <a:rPr lang="en-US" sz="1200" b="1" i="1" dirty="0">
                <a:solidFill>
                  <a:srgbClr val="000000"/>
                </a:solidFill>
                <a:latin typeface="Calibri" pitchFamily="34" charset="0"/>
                <a:ea typeface="Calibri" pitchFamily="34" charset="-122"/>
                <a:cs typeface="Calibri" pitchFamily="34" charset="-120"/>
              </a:rPr>
              <a:t>[proposed method]</a:t>
            </a:r>
            <a:r>
              <a:rPr lang="en-US" sz="1200" i="1" dirty="0">
                <a:solidFill>
                  <a:srgbClr val="000000"/>
                </a:solidFill>
                <a:latin typeface="Calibri" pitchFamily="34" charset="0"/>
                <a:ea typeface="Calibri" pitchFamily="34" charset="-122"/>
                <a:cs typeface="Calibri" pitchFamily="34" charset="-120"/>
              </a:rPr>
              <a:t> in order to contribute to understanding of this issue and generate insights for professional practice.</a:t>
            </a:r>
            <a:endParaRPr lang="en-US" sz="1200" dirty="0"/>
          </a:p>
        </p:txBody>
      </p:sp>
      <p:sp>
        <p:nvSpPr>
          <p:cNvPr id="9" name="Shape 7"/>
          <p:cNvSpPr/>
          <p:nvPr/>
        </p:nvSpPr>
        <p:spPr>
          <a:xfrm>
            <a:off x="274320" y="3401568"/>
            <a:ext cx="8595360" cy="1051560"/>
          </a:xfrm>
          <a:prstGeom prst="rect">
            <a:avLst/>
          </a:prstGeom>
          <a:solidFill>
            <a:srgbClr val="FFFFFF"/>
          </a:solidFill>
          <a:ln w="12700">
            <a:solidFill>
              <a:srgbClr val="C9A84C"/>
            </a:solidFill>
            <a:prstDash val="solid"/>
          </a:ln>
        </p:spPr>
        <p:txBody>
          <a:bodyPr/>
          <a:lstStyle/>
          <a:p>
            <a:endParaRPr lang="en-GB"/>
          </a:p>
        </p:txBody>
      </p:sp>
      <p:sp>
        <p:nvSpPr>
          <p:cNvPr id="10" name="Text 8"/>
          <p:cNvSpPr/>
          <p:nvPr/>
        </p:nvSpPr>
        <p:spPr>
          <a:xfrm>
            <a:off x="438912" y="3456432"/>
            <a:ext cx="1828800" cy="292608"/>
          </a:xfrm>
          <a:prstGeom prst="rect">
            <a:avLst/>
          </a:prstGeom>
          <a:noFill/>
          <a:ln/>
        </p:spPr>
        <p:txBody>
          <a:bodyPr wrap="square" rtlCol="0" anchor="ctr"/>
          <a:lstStyle/>
          <a:p>
            <a:pPr marL="0" indent="0">
              <a:buNone/>
            </a:pPr>
            <a:r>
              <a:rPr lang="en-US" sz="1200" b="1" dirty="0">
                <a:solidFill>
                  <a:srgbClr val="C9A84C"/>
                </a:solidFill>
                <a:latin typeface="Calibri" pitchFamily="34" charset="0"/>
                <a:ea typeface="Calibri" pitchFamily="34" charset="-122"/>
                <a:cs typeface="Calibri" pitchFamily="34" charset="-120"/>
              </a:rPr>
              <a:t>Your draft:</a:t>
            </a:r>
            <a:endParaRPr lang="en-US" sz="1200" dirty="0"/>
          </a:p>
        </p:txBody>
      </p:sp>
      <p:sp>
        <p:nvSpPr>
          <p:cNvPr id="11" name="Text 9"/>
          <p:cNvSpPr/>
          <p:nvPr/>
        </p:nvSpPr>
        <p:spPr>
          <a:xfrm>
            <a:off x="274320" y="4526280"/>
            <a:ext cx="8595360" cy="347472"/>
          </a:xfrm>
          <a:prstGeom prst="rect">
            <a:avLst/>
          </a:prstGeom>
          <a:noFill/>
          <a:ln/>
        </p:spPr>
        <p:txBody>
          <a:bodyPr wrap="square" rtlCol="0" anchor="ctr"/>
          <a:lstStyle/>
          <a:p>
            <a:pPr marL="0" indent="0">
              <a:buNone/>
            </a:pPr>
            <a:r>
              <a:rPr lang="en-US" sz="1100" b="1" dirty="0">
                <a:solidFill>
                  <a:srgbClr val="1C3A5E"/>
                </a:solidFill>
                <a:latin typeface="Calibri" pitchFamily="34" charset="0"/>
                <a:ea typeface="Calibri" pitchFamily="34" charset="-122"/>
                <a:cs typeface="Calibri" pitchFamily="34" charset="-120"/>
              </a:rPr>
              <a:t>Keep this draft — you will return to it in supervision.</a:t>
            </a:r>
            <a:endParaRPr lang="en-US" sz="1100"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name="Slide 37">
    <p:bg>
      <p:bgPr>
        <a:solidFill>
          <a:srgbClr val="FFFB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C9A84C"/>
          </a:solidFill>
          <a:ln w="12700">
            <a:solidFill>
              <a:srgbClr val="C9A84C"/>
            </a:solidFill>
            <a:prstDash val="solid"/>
          </a:ln>
        </p:spPr>
        <p:txBody>
          <a:bodyPr/>
          <a:lstStyle/>
          <a:p>
            <a:endParaRPr lang="en-GB"/>
          </a:p>
        </p:txBody>
      </p:sp>
      <p:sp>
        <p:nvSpPr>
          <p:cNvPr id="3" name="Text 1"/>
          <p:cNvSpPr/>
          <p:nvPr/>
        </p:nvSpPr>
        <p:spPr>
          <a:xfrm>
            <a:off x="274320" y="91440"/>
            <a:ext cx="8595360" cy="566928"/>
          </a:xfrm>
          <a:prstGeom prst="rect">
            <a:avLst/>
          </a:prstGeom>
          <a:noFill/>
          <a:ln/>
        </p:spPr>
        <p:txBody>
          <a:bodyPr wrap="square" rtlCol="0" anchor="ctr"/>
          <a:lstStyle/>
          <a:p>
            <a:pPr marL="0" indent="0">
              <a:buNone/>
            </a:pPr>
            <a:r>
              <a:rPr lang="en-US" sz="1700" b="1" dirty="0">
                <a:solidFill>
                  <a:srgbClr val="FFFFFF"/>
                </a:solidFill>
                <a:latin typeface="Calibri" pitchFamily="34" charset="0"/>
                <a:ea typeface="Calibri" pitchFamily="34" charset="-122"/>
                <a:cs typeface="Calibri" pitchFamily="34" charset="-120"/>
              </a:rPr>
              <a:t>IN-CLASS ACTIVITY 6</a:t>
            </a:r>
            <a:endParaRPr lang="en-US" sz="1700" dirty="0"/>
          </a:p>
        </p:txBody>
      </p:sp>
      <p:sp>
        <p:nvSpPr>
          <p:cNvPr id="4" name="Text 2"/>
          <p:cNvSpPr/>
          <p:nvPr/>
        </p:nvSpPr>
        <p:spPr>
          <a:xfrm>
            <a:off x="274320" y="896112"/>
            <a:ext cx="8595360" cy="594360"/>
          </a:xfrm>
          <a:prstGeom prst="rect">
            <a:avLst/>
          </a:prstGeom>
          <a:noFill/>
          <a:ln/>
        </p:spPr>
        <p:txBody>
          <a:bodyPr wrap="square" rtlCol="0" anchor="ctr"/>
          <a:lstStyle/>
          <a:p>
            <a:pPr marL="0" indent="0">
              <a:buNone/>
            </a:pPr>
            <a:r>
              <a:rPr lang="en-US" sz="1800" b="1" dirty="0">
                <a:solidFill>
                  <a:srgbClr val="1C3A5E"/>
                </a:solidFill>
                <a:latin typeface="Calibri" pitchFamily="34" charset="0"/>
                <a:ea typeface="Calibri" pitchFamily="34" charset="-122"/>
                <a:cs typeface="Calibri" pitchFamily="34" charset="-120"/>
              </a:rPr>
              <a:t>Task — Your Research Outline: First Full Draft</a:t>
            </a:r>
            <a:endParaRPr lang="en-US" sz="1800" dirty="0"/>
          </a:p>
        </p:txBody>
      </p:sp>
      <p:sp>
        <p:nvSpPr>
          <p:cNvPr id="5" name="Shape 3"/>
          <p:cNvSpPr/>
          <p:nvPr/>
        </p:nvSpPr>
        <p:spPr>
          <a:xfrm>
            <a:off x="274320" y="1463040"/>
            <a:ext cx="8595360" cy="36576"/>
          </a:xfrm>
          <a:prstGeom prst="rect">
            <a:avLst/>
          </a:prstGeom>
          <a:solidFill>
            <a:srgbClr val="1C3A5E"/>
          </a:solidFill>
          <a:ln w="12700">
            <a:solidFill>
              <a:srgbClr val="1C3A5E"/>
            </a:solidFill>
            <a:prstDash val="solid"/>
          </a:ln>
        </p:spPr>
        <p:txBody>
          <a:bodyPr/>
          <a:lstStyle/>
          <a:p>
            <a:endParaRPr lang="en-GB"/>
          </a:p>
        </p:txBody>
      </p:sp>
      <p:sp>
        <p:nvSpPr>
          <p:cNvPr id="6" name="Text 4"/>
          <p:cNvSpPr/>
          <p:nvPr/>
        </p:nvSpPr>
        <p:spPr>
          <a:xfrm>
            <a:off x="274320" y="1572768"/>
            <a:ext cx="8595360" cy="548640"/>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This is a provisional first draft across all seven elements. It will change — and that is expected. The purpose is to begin thinking across the whole research design at the same time, not in isolated pieces.</a:t>
            </a:r>
            <a:endParaRPr lang="en-US" sz="1300" dirty="0"/>
          </a:p>
        </p:txBody>
      </p:sp>
      <p:sp>
        <p:nvSpPr>
          <p:cNvPr id="7" name="Text 5"/>
          <p:cNvSpPr/>
          <p:nvPr/>
        </p:nvSpPr>
        <p:spPr>
          <a:xfrm>
            <a:off x="274320" y="2176272"/>
            <a:ext cx="8595360" cy="2377440"/>
          </a:xfrm>
          <a:prstGeom prst="rect">
            <a:avLst/>
          </a:prstGeom>
          <a:noFill/>
          <a:ln/>
        </p:spPr>
        <p:txBody>
          <a:bodyPr wrap="square" rtlCol="0" anchor="ctr"/>
          <a:lstStyle/>
          <a:p>
            <a:pPr marL="0" indent="0">
              <a:buNone/>
            </a:pPr>
            <a:r>
              <a:rPr lang="en-US" sz="1200" b="1" dirty="0">
                <a:solidFill>
                  <a:srgbClr val="000000"/>
                </a:solidFill>
                <a:latin typeface="Calibri" pitchFamily="34" charset="0"/>
                <a:ea typeface="Calibri" pitchFamily="34" charset="-122"/>
                <a:cs typeface="Calibri" pitchFamily="34" charset="-120"/>
              </a:rPr>
              <a:t>1. Background:  </a:t>
            </a:r>
            <a:r>
              <a:rPr lang="en-US" sz="1200" dirty="0">
                <a:solidFill>
                  <a:srgbClr val="000000"/>
                </a:solidFill>
                <a:latin typeface="Calibri" pitchFamily="34" charset="0"/>
                <a:ea typeface="Calibri" pitchFamily="34" charset="-122"/>
                <a:cs typeface="Calibri" pitchFamily="34" charset="-120"/>
              </a:rPr>
              <a:t>Why is this topic important now?  ___________________________
</a:t>
            </a:r>
            <a:r>
              <a:rPr lang="en-US" sz="1200" b="1" dirty="0">
                <a:solidFill>
                  <a:srgbClr val="000000"/>
                </a:solidFill>
                <a:latin typeface="Calibri" pitchFamily="34" charset="0"/>
                <a:ea typeface="Calibri" pitchFamily="34" charset="-122"/>
                <a:cs typeface="Calibri" pitchFamily="34" charset="-120"/>
              </a:rPr>
              <a:t>2. Research Problem:  </a:t>
            </a:r>
            <a:r>
              <a:rPr lang="en-US" sz="1200" dirty="0">
                <a:solidFill>
                  <a:srgbClr val="000000"/>
                </a:solidFill>
                <a:latin typeface="Calibri" pitchFamily="34" charset="0"/>
                <a:ea typeface="Calibri" pitchFamily="34" charset="-122"/>
                <a:cs typeface="Calibri" pitchFamily="34" charset="-120"/>
              </a:rPr>
              <a:t>What gap or unresolved issue will your research address?  ___________________________
</a:t>
            </a:r>
            <a:r>
              <a:rPr lang="en-US" sz="1200" b="1" dirty="0">
                <a:solidFill>
                  <a:srgbClr val="000000"/>
                </a:solidFill>
                <a:latin typeface="Calibri" pitchFamily="34" charset="0"/>
                <a:ea typeface="Calibri" pitchFamily="34" charset="-122"/>
                <a:cs typeface="Calibri" pitchFamily="34" charset="-120"/>
              </a:rPr>
              <a:t>3. Aim:  </a:t>
            </a:r>
            <a:r>
              <a:rPr lang="en-US" sz="1200" dirty="0">
                <a:solidFill>
                  <a:srgbClr val="000000"/>
                </a:solidFill>
                <a:latin typeface="Calibri" pitchFamily="34" charset="0"/>
                <a:ea typeface="Calibri" pitchFamily="34" charset="-122"/>
                <a:cs typeface="Calibri" pitchFamily="34" charset="-120"/>
              </a:rPr>
              <a:t>___________________________  Main RQ:  ___________________________
</a:t>
            </a:r>
            <a:r>
              <a:rPr lang="en-US" sz="1200" b="1" dirty="0">
                <a:solidFill>
                  <a:srgbClr val="000000"/>
                </a:solidFill>
                <a:latin typeface="Calibri" pitchFamily="34" charset="0"/>
                <a:ea typeface="Calibri" pitchFamily="34" charset="-122"/>
                <a:cs typeface="Calibri" pitchFamily="34" charset="-120"/>
              </a:rPr>
              <a:t>4. Scope:  </a:t>
            </a:r>
            <a:r>
              <a:rPr lang="en-US" sz="1200" dirty="0">
                <a:solidFill>
                  <a:srgbClr val="000000"/>
                </a:solidFill>
                <a:latin typeface="Calibri" pitchFamily="34" charset="0"/>
                <a:ea typeface="Calibri" pitchFamily="34" charset="-122"/>
                <a:cs typeface="Calibri" pitchFamily="34" charset="-120"/>
              </a:rPr>
              <a:t>Sector:  ________  Geography:  ________  Population:  ________  Time:  ________
</a:t>
            </a:r>
            <a:r>
              <a:rPr lang="en-US" sz="1200" b="1" dirty="0">
                <a:solidFill>
                  <a:srgbClr val="000000"/>
                </a:solidFill>
                <a:latin typeface="Calibri" pitchFamily="34" charset="0"/>
                <a:ea typeface="Calibri" pitchFamily="34" charset="-122"/>
                <a:cs typeface="Calibri" pitchFamily="34" charset="-120"/>
              </a:rPr>
              <a:t>5. Paradigm (direction — detail next week):  </a:t>
            </a:r>
            <a:r>
              <a:rPr lang="en-US" sz="1200" dirty="0">
                <a:solidFill>
                  <a:srgbClr val="000000"/>
                </a:solidFill>
                <a:latin typeface="Calibri" pitchFamily="34" charset="0"/>
                <a:ea typeface="Calibri" pitchFamily="34" charset="-122"/>
                <a:cs typeface="Calibri" pitchFamily="34" charset="-120"/>
              </a:rPr>
              <a:t>___________________________  because:  ___________________________
</a:t>
            </a:r>
            <a:r>
              <a:rPr lang="en-US" sz="1200" b="1" dirty="0">
                <a:solidFill>
                  <a:srgbClr val="000000"/>
                </a:solidFill>
                <a:latin typeface="Calibri" pitchFamily="34" charset="0"/>
                <a:ea typeface="Calibri" pitchFamily="34" charset="-122"/>
                <a:cs typeface="Calibri" pitchFamily="34" charset="-120"/>
              </a:rPr>
              <a:t>6. Methodology (indicative):  </a:t>
            </a:r>
            <a:r>
              <a:rPr lang="en-US" sz="1200" dirty="0">
                <a:solidFill>
                  <a:srgbClr val="000000"/>
                </a:solidFill>
                <a:latin typeface="Calibri" pitchFamily="34" charset="0"/>
                <a:ea typeface="Calibri" pitchFamily="34" charset="-122"/>
                <a:cs typeface="Calibri" pitchFamily="34" charset="-120"/>
              </a:rPr>
              <a:t>Likely approach and why it fits your topic:  ___________________________
</a:t>
            </a:r>
            <a:r>
              <a:rPr lang="en-US" sz="1200" b="1" dirty="0">
                <a:solidFill>
                  <a:srgbClr val="000000"/>
                </a:solidFill>
                <a:latin typeface="Calibri" pitchFamily="34" charset="0"/>
                <a:ea typeface="Calibri" pitchFamily="34" charset="-122"/>
                <a:cs typeface="Calibri" pitchFamily="34" charset="-120"/>
              </a:rPr>
              <a:t>7. Contribution:  </a:t>
            </a:r>
            <a:r>
              <a:rPr lang="en-US" sz="1200" dirty="0">
                <a:solidFill>
                  <a:srgbClr val="000000"/>
                </a:solidFill>
                <a:latin typeface="Calibri" pitchFamily="34" charset="0"/>
                <a:ea typeface="Calibri" pitchFamily="34" charset="-122"/>
                <a:cs typeface="Calibri" pitchFamily="34" charset="-120"/>
              </a:rPr>
              <a:t>What will this study add — to practice, to knowledge, or to both?  ___________________________</a:t>
            </a:r>
            <a:endParaRPr lang="en-US" sz="1200" dirty="0"/>
          </a:p>
        </p:txBody>
      </p:sp>
      <p:sp>
        <p:nvSpPr>
          <p:cNvPr id="8" name="Text 6"/>
          <p:cNvSpPr/>
          <p:nvPr/>
        </p:nvSpPr>
        <p:spPr>
          <a:xfrm>
            <a:off x="274320" y="4617720"/>
            <a:ext cx="8595360" cy="384048"/>
          </a:xfrm>
          <a:prstGeom prst="rect">
            <a:avLst/>
          </a:prstGeom>
          <a:noFill/>
          <a:ln/>
        </p:spPr>
        <p:txBody>
          <a:bodyPr wrap="square" rtlCol="0" anchor="ctr"/>
          <a:lstStyle/>
          <a:p>
            <a:pPr marL="0" indent="0">
              <a:buNone/>
            </a:pPr>
            <a:r>
              <a:rPr lang="en-US" sz="1100" b="1" dirty="0">
                <a:solidFill>
                  <a:srgbClr val="1C3A5E"/>
                </a:solidFill>
                <a:latin typeface="Calibri" pitchFamily="34" charset="0"/>
                <a:ea typeface="Calibri" pitchFamily="34" charset="-122"/>
                <a:cs typeface="Calibri" pitchFamily="34" charset="-120"/>
              </a:rPr>
              <a:t>Keep this draft — it is the foundation of your first formal submission. Bring it to supervision.</a:t>
            </a:r>
            <a:endParaRPr lang="en-US" sz="110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name="Slide 38">
    <p:bg>
      <p:bgPr>
        <a:solidFill>
          <a:srgbClr val="F2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3A5E"/>
          </a:solidFill>
          <a:ln w="12700">
            <a:solidFill>
              <a:srgbClr val="1C3A5E"/>
            </a:solidFill>
            <a:prstDash val="solid"/>
          </a:ln>
        </p:spPr>
        <p:txBody>
          <a:bodyPr/>
          <a:lstStyle/>
          <a:p>
            <a:endParaRPr lang="en-GB"/>
          </a:p>
        </p:txBody>
      </p:sp>
      <p:sp>
        <p:nvSpPr>
          <p:cNvPr id="3" name="Text 1"/>
          <p:cNvSpPr/>
          <p:nvPr/>
        </p:nvSpPr>
        <p:spPr>
          <a:xfrm>
            <a:off x="274320" y="73152"/>
            <a:ext cx="8595360" cy="603504"/>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Looking Forward — What Next Week Will Add</a:t>
            </a:r>
            <a:endParaRPr lang="en-US" sz="1900" dirty="0"/>
          </a:p>
        </p:txBody>
      </p:sp>
      <p:sp>
        <p:nvSpPr>
          <p:cNvPr id="4" name="Text 2"/>
          <p:cNvSpPr/>
          <p:nvPr/>
        </p:nvSpPr>
        <p:spPr>
          <a:xfrm>
            <a:off x="274320" y="841248"/>
            <a:ext cx="8595360" cy="804672"/>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Now that you are beginning to develop your research topic, next week's session will have something concrete to work with. Next week we explore research paradigms in depth — and you will apply those ideas directly to the topic you have begun developing today.</a:t>
            </a:r>
            <a:endParaRPr lang="en-US" sz="1300" dirty="0"/>
          </a:p>
        </p:txBody>
      </p:sp>
      <p:sp>
        <p:nvSpPr>
          <p:cNvPr id="5" name="Text 3"/>
          <p:cNvSpPr/>
          <p:nvPr/>
        </p:nvSpPr>
        <p:spPr>
          <a:xfrm>
            <a:off x="274320" y="1719072"/>
            <a:ext cx="8595360" cy="347472"/>
          </a:xfrm>
          <a:prstGeom prst="rect">
            <a:avLst/>
          </a:prstGeom>
          <a:noFill/>
          <a:ln/>
        </p:spPr>
        <p:txBody>
          <a:bodyPr wrap="square" rtlCol="0" anchor="ctr"/>
          <a:lstStyle/>
          <a:p>
            <a:pPr marL="0" indent="0">
              <a:buNone/>
            </a:pPr>
            <a:r>
              <a:rPr lang="en-US" sz="1300" b="1" dirty="0">
                <a:solidFill>
                  <a:srgbClr val="1C3A5E"/>
                </a:solidFill>
                <a:latin typeface="Calibri" pitchFamily="34" charset="0"/>
                <a:ea typeface="Calibri" pitchFamily="34" charset="-122"/>
                <a:cs typeface="Calibri" pitchFamily="34" charset="-120"/>
              </a:rPr>
              <a:t>Next week — Teaching Block 1 will revisit and deepen:</a:t>
            </a:r>
            <a:endParaRPr lang="en-US" sz="1300" dirty="0"/>
          </a:p>
        </p:txBody>
      </p:sp>
      <p:sp>
        <p:nvSpPr>
          <p:cNvPr id="6" name="Text 4"/>
          <p:cNvSpPr/>
          <p:nvPr/>
        </p:nvSpPr>
        <p:spPr>
          <a:xfrm>
            <a:off x="274320" y="2103120"/>
            <a:ext cx="8595360" cy="2103120"/>
          </a:xfrm>
          <a:prstGeom prst="rect">
            <a:avLst/>
          </a:prstGeom>
          <a:noFill/>
          <a:ln/>
        </p:spPr>
        <p:txBody>
          <a:bodyPr wrap="square" rtlCol="0" anchor="ctr"/>
          <a:lstStyle/>
          <a:p>
            <a:pPr marL="342900" indent="-342900">
              <a:buSzPct val="100000"/>
              <a:buChar char="•"/>
            </a:pPr>
            <a:r>
              <a:rPr lang="en-US" sz="1300" dirty="0">
                <a:solidFill>
                  <a:srgbClr val="000000"/>
                </a:solidFill>
                <a:latin typeface="Calibri" pitchFamily="34" charset="0"/>
                <a:ea typeface="Calibri" pitchFamily="34" charset="-122"/>
                <a:cs typeface="Calibri" pitchFamily="34" charset="-120"/>
              </a:rPr>
              <a:t>Kuhn's concept of a paradigm — and why everything in your research must be coherent within one</a:t>
            </a:r>
            <a:endParaRPr lang="en-US" sz="1300" dirty="0"/>
          </a:p>
          <a:p>
            <a:pPr marL="342900" indent="-342900">
              <a:buSzPct val="100000"/>
              <a:buChar char="•"/>
            </a:pPr>
            <a:r>
              <a:rPr lang="en-US" sz="1300" dirty="0">
                <a:solidFill>
                  <a:srgbClr val="000000"/>
                </a:solidFill>
                <a:latin typeface="Calibri" pitchFamily="34" charset="0"/>
                <a:ea typeface="Calibri" pitchFamily="34" charset="-122"/>
                <a:cs typeface="Calibri" pitchFamily="34" charset="-120"/>
              </a:rPr>
              <a:t>Crotty's framework — the four levels from epistemology to methods, and the term 'theoretical perspective'</a:t>
            </a:r>
            <a:endParaRPr lang="en-US" sz="1300" dirty="0"/>
          </a:p>
          <a:p>
            <a:pPr marL="342900" indent="-342900">
              <a:buSzPct val="100000"/>
              <a:buChar char="•"/>
            </a:pPr>
            <a:r>
              <a:rPr lang="en-US" sz="1300" dirty="0">
                <a:solidFill>
                  <a:srgbClr val="000000"/>
                </a:solidFill>
                <a:latin typeface="Calibri" pitchFamily="34" charset="0"/>
                <a:ea typeface="Calibri" pitchFamily="34" charset="-122"/>
                <a:cs typeface="Calibri" pitchFamily="34" charset="-120"/>
              </a:rPr>
              <a:t>Rocco and Plakhotnik's distinction — theoretical framework (the theory in your research) vs theoretical perspective (your paradigm)</a:t>
            </a:r>
            <a:endParaRPr lang="en-US" sz="1300" dirty="0"/>
          </a:p>
          <a:p>
            <a:pPr marL="342900" indent="-342900">
              <a:buSzPct val="100000"/>
              <a:buChar char="•"/>
            </a:pPr>
            <a:r>
              <a:rPr lang="en-US" sz="1300" dirty="0">
                <a:solidFill>
                  <a:srgbClr val="000000"/>
                </a:solidFill>
                <a:latin typeface="Calibri" pitchFamily="34" charset="0"/>
                <a:ea typeface="Calibri" pitchFamily="34" charset="-122"/>
                <a:cs typeface="Calibri" pitchFamily="34" charset="-120"/>
              </a:rPr>
              <a:t>The seven paradigms in business and management research — and which one fits your topic</a:t>
            </a:r>
            <a:endParaRPr lang="en-US" sz="1300" dirty="0"/>
          </a:p>
          <a:p>
            <a:pPr marL="342900" indent="-342900">
              <a:buSzPct val="100000"/>
              <a:buChar char="•"/>
            </a:pPr>
            <a:r>
              <a:rPr lang="en-US" sz="1300" dirty="0">
                <a:solidFill>
                  <a:srgbClr val="000000"/>
                </a:solidFill>
                <a:latin typeface="Calibri" pitchFamily="34" charset="0"/>
                <a:ea typeface="Calibri" pitchFamily="34" charset="-122"/>
                <a:cs typeface="Calibri" pitchFamily="34" charset="-120"/>
              </a:rPr>
              <a:t>The alien analogy revisited — connecting objective/subjective thinking to your own research decisions</a:t>
            </a:r>
            <a:endParaRPr lang="en-US" sz="1300" dirty="0"/>
          </a:p>
        </p:txBody>
      </p:sp>
      <p:sp>
        <p:nvSpPr>
          <p:cNvPr id="7" name="Shape 5"/>
          <p:cNvSpPr/>
          <p:nvPr/>
        </p:nvSpPr>
        <p:spPr>
          <a:xfrm>
            <a:off x="274320" y="4279392"/>
            <a:ext cx="8595360" cy="658368"/>
          </a:xfrm>
          <a:prstGeom prst="rect">
            <a:avLst/>
          </a:prstGeom>
          <a:solidFill>
            <a:srgbClr val="EEF2FF"/>
          </a:solidFill>
          <a:ln w="12700">
            <a:solidFill>
              <a:srgbClr val="1C3A5E"/>
            </a:solidFill>
            <a:prstDash val="solid"/>
          </a:ln>
        </p:spPr>
        <p:txBody>
          <a:bodyPr/>
          <a:lstStyle/>
          <a:p>
            <a:endParaRPr lang="en-GB"/>
          </a:p>
        </p:txBody>
      </p:sp>
      <p:sp>
        <p:nvSpPr>
          <p:cNvPr id="8" name="Text 6"/>
          <p:cNvSpPr/>
          <p:nvPr/>
        </p:nvSpPr>
        <p:spPr>
          <a:xfrm>
            <a:off x="411480" y="4325112"/>
            <a:ext cx="8321040" cy="566928"/>
          </a:xfrm>
          <a:prstGeom prst="rect">
            <a:avLst/>
          </a:prstGeom>
          <a:noFill/>
          <a:ln/>
        </p:spPr>
        <p:txBody>
          <a:bodyPr wrap="square" rtlCol="0" anchor="ctr"/>
          <a:lstStyle/>
          <a:p>
            <a:pPr marL="0" indent="0">
              <a:buNone/>
            </a:pPr>
            <a:r>
              <a:rPr lang="en-US" sz="1250" i="1" dirty="0">
                <a:solidFill>
                  <a:srgbClr val="1C3A5E"/>
                </a:solidFill>
                <a:latin typeface="Calibri" pitchFamily="34" charset="0"/>
                <a:ea typeface="Calibri" pitchFamily="34" charset="-122"/>
                <a:cs typeface="Calibri" pitchFamily="34" charset="-120"/>
              </a:rPr>
              <a:t>To prepare: Read Crotty (1998), Chapters 1 and 2 before next week's session. Bring your research outline draft. You will use it during the paradigm activities.</a:t>
            </a:r>
            <a:endParaRPr lang="en-US" sz="12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8816</Words>
  <Application>Microsoft Office PowerPoint</Application>
  <PresentationFormat>On-screen Show (16:9)</PresentationFormat>
  <Paragraphs>570</Paragraphs>
  <Slides>49</Slides>
  <Notes>48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49</vt:i4>
      </vt:variant>
    </vt:vector>
  </HeadingPairs>
  <TitlesOfParts>
    <vt:vector size="52" baseType="lpstr">
      <vt:lpstr>Arial</vt:lpstr>
      <vt:lpstr>Calibri</vt:lpstr>
      <vt:lpstr>Office Theme</vt:lpstr>
      <vt:lpstr>PowerPoint Presentation</vt:lpstr>
      <vt:lpstr>Please note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RPP Week 2 - The Research Topic</dc:title>
  <dc:subject>PptxGenJS Presentation</dc:subject>
  <dc:creator>PptxGenJS</dc:creator>
  <cp:lastModifiedBy>Caroline Jawad</cp:lastModifiedBy>
  <cp:revision>2</cp:revision>
  <dcterms:created xsi:type="dcterms:W3CDTF">2026-02-22T15:06:56Z</dcterms:created>
  <dcterms:modified xsi:type="dcterms:W3CDTF">2026-02-22T17:07:40Z</dcterms:modified>
</cp:coreProperties>
</file>