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7"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725" autoAdjust="0"/>
    <p:restoredTop sz="94652"/>
  </p:normalViewPr>
  <p:slideViewPr>
    <p:cSldViewPr snapToGrid="0" snapToObjects="1">
      <p:cViewPr>
        <p:scale>
          <a:sx n="30" d="100"/>
          <a:sy n="30" d="100"/>
        </p:scale>
        <p:origin x="1432" y="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5/18/2023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US" altLang="en-US" sz="4400" dirty="0">
                <a:solidFill>
                  <a:srgbClr val="002060"/>
                </a:solidFill>
                <a:latin typeface="Calibri" charset="0"/>
                <a:ea typeface="Calibri" charset="0"/>
                <a:cs typeface="Calibri" charset="0"/>
              </a:rPr>
              <a:t>Energy, Carbon Reduction &amp; Management Strategies at UWSTD Carmarthen</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Aneurin (Nye) Evans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Supervisors: Andrew Thorn, Dr Mike Goodfellow-Smith</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Energy &amp; Environmental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2076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Despite increasing renewable infrastructure, 83% of global energy still comes from fossil fuels (The World Counts, 2023). While in the UK, in 2021, 76% of the total energy consumed came from fossil fuels (Hannah Ritchie, 2022). </a:t>
            </a:r>
          </a:p>
          <a:p>
            <a:pPr>
              <a:spcBef>
                <a:spcPct val="50000"/>
              </a:spcBef>
            </a:pPr>
            <a:r>
              <a:rPr lang="en-US" altLang="en-US" sz="2800" dirty="0"/>
              <a:t>Whilst the renewable energy industry continues to grow, we must address how current energy sources are used, because often there are a range of improvements that can be made which allow for less input energy whilst output performance is maintained or exceeded. </a:t>
            </a:r>
          </a:p>
          <a:p>
            <a:pPr>
              <a:spcBef>
                <a:spcPct val="50000"/>
              </a:spcBef>
            </a:pPr>
            <a:r>
              <a:rPr lang="en-US" altLang="en-US" sz="2800" dirty="0"/>
              <a:t>UWTSD has seen steady improvements in their sustainability performance and carbon reduction. The report looked to analyse the steps taken to propose further improvements. </a:t>
            </a:r>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218100" y="16965843"/>
            <a:ext cx="6415087" cy="118362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endParaRPr lang="en-AU" altLang="en-US" sz="3600" b="1" dirty="0"/>
          </a:p>
          <a:p>
            <a:pPr>
              <a:spcBef>
                <a:spcPct val="20000"/>
              </a:spcBef>
            </a:pPr>
            <a:endParaRPr lang="en-AU" altLang="en-US" sz="3600" b="1" dirty="0"/>
          </a:p>
          <a:p>
            <a:pPr>
              <a:spcBef>
                <a:spcPct val="20000"/>
              </a:spcBef>
            </a:pPr>
            <a:endParaRPr lang="en-AU" altLang="en-US" sz="3600" b="1" dirty="0"/>
          </a:p>
          <a:p>
            <a:pPr>
              <a:spcBef>
                <a:spcPct val="20000"/>
              </a:spcBef>
            </a:pPr>
            <a:endParaRPr lang="en-AU" altLang="en-US" sz="3600" b="1" dirty="0"/>
          </a:p>
          <a:p>
            <a:pPr>
              <a:spcBef>
                <a:spcPct val="20000"/>
              </a:spcBef>
            </a:pPr>
            <a:endParaRPr lang="en-AU" altLang="en-US" sz="3600" b="1" dirty="0"/>
          </a:p>
          <a:p>
            <a:pPr>
              <a:spcBef>
                <a:spcPct val="20000"/>
              </a:spcBef>
            </a:pPr>
            <a:endParaRPr lang="en-AU" altLang="en-US" sz="3600" b="1" dirty="0"/>
          </a:p>
          <a:p>
            <a:pPr>
              <a:spcBef>
                <a:spcPct val="20000"/>
              </a:spcBef>
            </a:pPr>
            <a:endParaRPr lang="en-AU" altLang="en-US" sz="3600" b="1" dirty="0"/>
          </a:p>
          <a:p>
            <a:pPr>
              <a:spcBef>
                <a:spcPct val="20000"/>
              </a:spcBef>
            </a:pPr>
            <a:endParaRPr lang="en-AU" altLang="en-US" sz="3600" b="1" dirty="0"/>
          </a:p>
          <a:p>
            <a:pPr>
              <a:spcBef>
                <a:spcPct val="20000"/>
              </a:spcBef>
            </a:pPr>
            <a:r>
              <a:rPr lang="en-AU" altLang="en-US" sz="3600" b="1" dirty="0"/>
              <a:t>Project Aims </a:t>
            </a:r>
          </a:p>
          <a:p>
            <a:pPr>
              <a:spcBef>
                <a:spcPct val="20000"/>
              </a:spcBef>
            </a:pPr>
            <a:r>
              <a:rPr lang="en-AU" altLang="en-US" sz="2800" dirty="0"/>
              <a:t>Energy audits at UWTSD’s Carmarthen campus aimed to allow energy improvement proposals to be made in areas including:</a:t>
            </a:r>
          </a:p>
          <a:p>
            <a:pPr marL="457200" indent="-457200">
              <a:spcBef>
                <a:spcPct val="20000"/>
              </a:spcBef>
              <a:buFont typeface="Arial" panose="020B0604020202020204" pitchFamily="34" charset="0"/>
              <a:buChar char="•"/>
            </a:pPr>
            <a:endParaRPr lang="en-AU" altLang="en-US" sz="2800" dirty="0"/>
          </a:p>
          <a:p>
            <a:pPr marL="457200" indent="-457200">
              <a:spcBef>
                <a:spcPct val="20000"/>
              </a:spcBef>
              <a:buFont typeface="Arial" panose="020B0604020202020204" pitchFamily="34" charset="0"/>
              <a:buChar char="•"/>
            </a:pPr>
            <a:r>
              <a:rPr lang="en-AU" altLang="en-US" sz="2800" dirty="0"/>
              <a:t>Efficiency </a:t>
            </a:r>
          </a:p>
          <a:p>
            <a:pPr marL="457200" indent="-457200">
              <a:spcBef>
                <a:spcPct val="20000"/>
              </a:spcBef>
              <a:buFont typeface="Arial" panose="020B0604020202020204" pitchFamily="34" charset="0"/>
              <a:buChar char="•"/>
            </a:pPr>
            <a:r>
              <a:rPr lang="en-AU" altLang="en-US" sz="2800" dirty="0"/>
              <a:t>Waste &amp; Recycling</a:t>
            </a:r>
          </a:p>
          <a:p>
            <a:pPr marL="457200" indent="-457200">
              <a:spcBef>
                <a:spcPct val="20000"/>
              </a:spcBef>
              <a:buFont typeface="Arial" panose="020B0604020202020204" pitchFamily="34" charset="0"/>
              <a:buChar char="•"/>
            </a:pPr>
            <a:r>
              <a:rPr lang="en-AU" altLang="en-US" sz="2800" dirty="0"/>
              <a:t>Transport</a:t>
            </a:r>
          </a:p>
          <a:p>
            <a:pPr marL="457200" indent="-457200">
              <a:spcBef>
                <a:spcPct val="20000"/>
              </a:spcBef>
              <a:buFont typeface="Arial" panose="020B0604020202020204" pitchFamily="34" charset="0"/>
              <a:buChar char="•"/>
            </a:pPr>
            <a:r>
              <a:rPr lang="en-AU" altLang="en-US" sz="2800" dirty="0"/>
              <a:t>Energy Sources</a:t>
            </a:r>
          </a:p>
          <a:p>
            <a:pPr marL="457200" indent="-457200">
              <a:spcBef>
                <a:spcPct val="20000"/>
              </a:spcBef>
              <a:buFont typeface="Arial" panose="020B0604020202020204" pitchFamily="34" charset="0"/>
              <a:buChar char="•"/>
            </a:pPr>
            <a:r>
              <a:rPr lang="en-AU" altLang="en-US" sz="2800" dirty="0"/>
              <a:t>Carbon Reduction</a:t>
            </a:r>
          </a:p>
          <a:p>
            <a:pPr>
              <a:spcBef>
                <a:spcPct val="20000"/>
              </a:spcBef>
            </a:pPr>
            <a:endParaRPr lang="en-AU" altLang="en-US" sz="2800" dirty="0"/>
          </a:p>
        </p:txBody>
      </p:sp>
      <p:sp>
        <p:nvSpPr>
          <p:cNvPr id="22" name="Text Box 10"/>
          <p:cNvSpPr txBox="1">
            <a:spLocks noChangeArrowheads="1"/>
          </p:cNvSpPr>
          <p:nvPr/>
        </p:nvSpPr>
        <p:spPr bwMode="auto">
          <a:xfrm>
            <a:off x="14433602" y="19706690"/>
            <a:ext cx="6538255" cy="48743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US" altLang="en-US" sz="2800" dirty="0"/>
              <a:t>The report gives thanks and appreciation for Kelly Williams, Kate Williams, Koi Merebark, Daniel Priddy, Gregory Owen for their collective time, support, knowledge, resources and information which have been invaluable during this project</a:t>
            </a:r>
          </a:p>
          <a:p>
            <a:pPr>
              <a:spcBef>
                <a:spcPct val="50000"/>
              </a:spcBef>
            </a:pPr>
            <a:endParaRPr lang="en-US" altLang="en-US" dirty="0"/>
          </a:p>
        </p:txBody>
      </p:sp>
      <p:sp>
        <p:nvSpPr>
          <p:cNvPr id="23" name="Text Box 11"/>
          <p:cNvSpPr txBox="1">
            <a:spLocks noChangeArrowheads="1"/>
          </p:cNvSpPr>
          <p:nvPr/>
        </p:nvSpPr>
        <p:spPr bwMode="auto">
          <a:xfrm>
            <a:off x="14433601" y="23835416"/>
            <a:ext cx="6415087" cy="496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US" sz="1800" dirty="0">
                <a:effectLst/>
                <a:latin typeface="Arial" panose="020B0604020202020204" pitchFamily="34" charset="0"/>
                <a:ea typeface="Calibri" panose="020F0502020204030204" pitchFamily="34" charset="0"/>
                <a:cs typeface="Arial" panose="020B0604020202020204" pitchFamily="34" charset="0"/>
              </a:rPr>
              <a:t>The World Counts, 2023. Global Challenges. [Online] </a:t>
            </a:r>
          </a:p>
          <a:p>
            <a:pPr marL="0" indent="0">
              <a:spcBef>
                <a:spcPct val="50000"/>
              </a:spcBef>
            </a:pPr>
            <a:r>
              <a:rPr lang="en-US" sz="1800" dirty="0">
                <a:effectLst/>
                <a:latin typeface="Arial" panose="020B0604020202020204" pitchFamily="34" charset="0"/>
                <a:ea typeface="Calibri" panose="020F0502020204030204" pitchFamily="34" charset="0"/>
                <a:cs typeface="Arial" panose="020B0604020202020204" pitchFamily="34" charset="0"/>
              </a:rPr>
              <a:t>Available at: https://www.theworldcounts.com/challenges/climate-change/energy/global-energy-consumption</a:t>
            </a:r>
          </a:p>
          <a:p>
            <a:pPr marL="0" indent="0">
              <a:spcBef>
                <a:spcPct val="50000"/>
              </a:spcBef>
            </a:pPr>
            <a:r>
              <a:rPr lang="en-US" sz="1800" dirty="0">
                <a:effectLst/>
                <a:latin typeface="Arial" panose="020B0604020202020204" pitchFamily="34" charset="0"/>
                <a:ea typeface="Calibri" panose="020F0502020204030204" pitchFamily="34" charset="0"/>
                <a:cs typeface="Arial" panose="020B0604020202020204" pitchFamily="34" charset="0"/>
              </a:rPr>
              <a:t>[Accessed 4 April 2023].</a:t>
            </a:r>
          </a:p>
          <a:p>
            <a:pPr marL="0" indent="0">
              <a:spcBef>
                <a:spcPct val="50000"/>
              </a:spcBef>
            </a:pPr>
            <a:r>
              <a:rPr lang="en-GB" sz="1800" dirty="0">
                <a:effectLst/>
                <a:latin typeface="Arial" panose="020B0604020202020204" pitchFamily="34" charset="0"/>
                <a:ea typeface="Calibri" panose="020F0502020204030204" pitchFamily="34" charset="0"/>
                <a:cs typeface="Arial" panose="020B0604020202020204" pitchFamily="34" charset="0"/>
              </a:rPr>
              <a:t>Hannah Ritchie, M. R. &amp;. P. R., 2022. </a:t>
            </a:r>
            <a:r>
              <a:rPr lang="en-GB" sz="1800" i="1" dirty="0">
                <a:effectLst/>
                <a:latin typeface="Arial" panose="020B0604020202020204" pitchFamily="34" charset="0"/>
                <a:ea typeface="Calibri" panose="020F0502020204030204" pitchFamily="34" charset="0"/>
                <a:cs typeface="Arial" panose="020B0604020202020204" pitchFamily="34" charset="0"/>
              </a:rPr>
              <a:t>Energy. </a:t>
            </a:r>
            <a:r>
              <a:rPr lang="en-GB" sz="1800" dirty="0">
                <a:effectLst/>
                <a:latin typeface="Arial" panose="020B0604020202020204" pitchFamily="34" charset="0"/>
                <a:ea typeface="Calibri" panose="020F0502020204030204" pitchFamily="34" charset="0"/>
                <a:cs typeface="Arial" panose="020B0604020202020204" pitchFamily="34" charset="0"/>
              </a:rPr>
              <a:t>[Online] </a:t>
            </a:r>
            <a:br>
              <a:rPr lang="en-GB" sz="1800" dirty="0">
                <a:effectLst/>
                <a:latin typeface="Arial" panose="020B060402020202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Available at: </a:t>
            </a:r>
            <a:r>
              <a:rPr lang="en-GB" sz="1800" u="sng" dirty="0">
                <a:effectLst/>
                <a:latin typeface="Arial" panose="020B0604020202020204" pitchFamily="34" charset="0"/>
                <a:ea typeface="Calibri" panose="020F0502020204030204" pitchFamily="34" charset="0"/>
                <a:cs typeface="Arial" panose="020B0604020202020204" pitchFamily="34" charset="0"/>
              </a:rPr>
              <a:t>https://ourworldindata.org/energy</a:t>
            </a:r>
            <a:br>
              <a:rPr lang="en-GB" sz="1800" dirty="0">
                <a:effectLst/>
                <a:latin typeface="Arial" panose="020B060402020202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[Accessed 4 Apr 2022].</a:t>
            </a:r>
          </a:p>
          <a:p>
            <a:pPr marL="0" indent="0">
              <a:spcBef>
                <a:spcPct val="50000"/>
              </a:spcBef>
            </a:pPr>
            <a:r>
              <a:rPr lang="en-US" sz="1800" dirty="0">
                <a:latin typeface="Arial" panose="020B0604020202020204" pitchFamily="34" charset="0"/>
                <a:ea typeface="Calibri" panose="020F0502020204030204" pitchFamily="34" charset="0"/>
                <a:cs typeface="Arial" panose="020B0604020202020204" pitchFamily="34" charset="0"/>
              </a:rPr>
              <a:t>Savitz, A. W., 2006. The Triple Bottom Line. Second ed. San Francisco: Jossey-Bass.</a:t>
            </a:r>
            <a:endParaRPr lang="en-GB" sz="1800" dirty="0">
              <a:latin typeface="Arial" panose="020B0604020202020204" pitchFamily="34" charset="0"/>
              <a:ea typeface="Calibri" panose="020F0502020204030204" pitchFamily="34" charset="0"/>
              <a:cs typeface="Arial" panose="020B0604020202020204" pitchFamily="34" charset="0"/>
            </a:endParaRPr>
          </a:p>
          <a:p>
            <a:pPr marL="0" indent="0">
              <a:spcBef>
                <a:spcPct val="50000"/>
              </a:spcBef>
            </a:pPr>
            <a:endParaRPr lang="en-US" altLang="en-US" sz="1800" dirty="0">
              <a:highlight>
                <a:srgbClr val="FFFF00"/>
              </a:highlight>
              <a:ea typeface="Arial" charset="0"/>
              <a:cs typeface="Arial" charset="0"/>
            </a:endParaRPr>
          </a:p>
        </p:txBody>
      </p:sp>
      <p:sp>
        <p:nvSpPr>
          <p:cNvPr id="24" name="Text Box 22"/>
          <p:cNvSpPr txBox="1">
            <a:spLocks noChangeArrowheads="1"/>
          </p:cNvSpPr>
          <p:nvPr/>
        </p:nvSpPr>
        <p:spPr bwMode="auto">
          <a:xfrm>
            <a:off x="14664654" y="9080226"/>
            <a:ext cx="6244301" cy="2504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GB" sz="3600" b="1" dirty="0">
                <a:latin typeface="Arial" panose="020B060402020202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a:p>
            <a:pPr algn="ctr">
              <a:spcBef>
                <a:spcPct val="50000"/>
              </a:spcBef>
            </a:pPr>
            <a:r>
              <a:rPr lang="en-GB" sz="2000" i="1" dirty="0">
                <a:solidFill>
                  <a:schemeClr val="tx1">
                    <a:lumMod val="65000"/>
                    <a:lumOff val="35000"/>
                  </a:schemeClr>
                </a:solidFill>
                <a:effectLst/>
                <a:latin typeface="Times New Roman" panose="02020603050405020304" pitchFamily="18" charset="0"/>
                <a:ea typeface="Calibri" panose="020F0502020204030204" pitchFamily="34" charset="0"/>
                <a:cs typeface="Times New Roman" panose="02020603050405020304" pitchFamily="18" charset="0"/>
              </a:rPr>
              <a:t>Figure </a:t>
            </a:r>
            <a:r>
              <a:rPr lang="en-GB" sz="2000" i="1" dirty="0">
                <a:solidFill>
                  <a:schemeClr val="tx1">
                    <a:lumMod val="65000"/>
                    <a:lumOff val="35000"/>
                  </a:schemeClr>
                </a:solidFill>
                <a:latin typeface="Times New Roman" panose="02020603050405020304" pitchFamily="18" charset="0"/>
                <a:ea typeface="Calibri" panose="020F0502020204030204" pitchFamily="34" charset="0"/>
                <a:cs typeface="Times New Roman" panose="02020603050405020304" pitchFamily="18" charset="0"/>
              </a:rPr>
              <a:t>3</a:t>
            </a:r>
            <a:r>
              <a:rPr lang="en-GB" sz="2000" i="1" dirty="0">
                <a:solidFill>
                  <a:schemeClr val="tx1">
                    <a:lumMod val="65000"/>
                    <a:lumOff val="35000"/>
                  </a:schemeClr>
                </a:solidFill>
                <a:effectLst/>
                <a:latin typeface="Times New Roman" panose="02020603050405020304" pitchFamily="18" charset="0"/>
                <a:ea typeface="Calibri" panose="020F0502020204030204" pitchFamily="34" charset="0"/>
                <a:cs typeface="Times New Roman" panose="02020603050405020304" pitchFamily="18" charset="0"/>
              </a:rPr>
              <a:t> – Cost of Gas at UWTSD vs Estimated Cost of Electricity (source: author)</a:t>
            </a:r>
          </a:p>
          <a:p>
            <a:pPr algn="ctr">
              <a:spcBef>
                <a:spcPct val="50000"/>
              </a:spcBef>
            </a:pPr>
            <a:endParaRPr lang="en-AU" altLang="en-US" sz="2800" dirty="0">
              <a:highlight>
                <a:srgbClr val="FFFF00"/>
              </a:highlight>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33" name="Picture 32">
            <a:extLst>
              <a:ext uri="{FF2B5EF4-FFF2-40B4-BE49-F238E27FC236}">
                <a16:creationId xmlns:a16="http://schemas.microsoft.com/office/drawing/2014/main" id="{709696CA-DD36-B638-7755-D7E7DFB77AEE}"/>
              </a:ext>
            </a:extLst>
          </p:cNvPr>
          <p:cNvPicPr>
            <a:picLocks noChangeAspect="1"/>
          </p:cNvPicPr>
          <p:nvPr/>
        </p:nvPicPr>
        <p:blipFill rotWithShape="1">
          <a:blip r:embed="rId4"/>
          <a:srcRect l="27056" t="6053" r="23569" b="31339"/>
          <a:stretch/>
        </p:blipFill>
        <p:spPr>
          <a:xfrm>
            <a:off x="594996" y="2240567"/>
            <a:ext cx="2414903" cy="3296583"/>
          </a:xfrm>
          <a:prstGeom prst="rect">
            <a:avLst/>
          </a:prstGeom>
        </p:spPr>
      </p:pic>
      <p:sp>
        <p:nvSpPr>
          <p:cNvPr id="5" name="TextBox 4">
            <a:extLst>
              <a:ext uri="{FF2B5EF4-FFF2-40B4-BE49-F238E27FC236}">
                <a16:creationId xmlns:a16="http://schemas.microsoft.com/office/drawing/2014/main" id="{5523F211-3280-B147-A8A6-0A962456D11E}"/>
              </a:ext>
            </a:extLst>
          </p:cNvPr>
          <p:cNvSpPr txBox="1"/>
          <p:nvPr/>
        </p:nvSpPr>
        <p:spPr>
          <a:xfrm>
            <a:off x="7162742" y="6297006"/>
            <a:ext cx="6737200" cy="12766572"/>
          </a:xfrm>
          <a:prstGeom prst="rect">
            <a:avLst/>
          </a:prstGeom>
          <a:noFill/>
        </p:spPr>
        <p:txBody>
          <a:bodyPr wrap="square" rtlCol="0">
            <a:spAutoFit/>
          </a:bodyPr>
          <a:lstStyle/>
          <a:p>
            <a:pPr>
              <a:spcBef>
                <a:spcPct val="20000"/>
              </a:spcBef>
            </a:pPr>
            <a:r>
              <a:rPr lang="en-AU" altLang="en-US" sz="2800" dirty="0">
                <a:latin typeface="Arial" panose="020B0604020202020204" pitchFamily="34" charset="0"/>
                <a:cs typeface="Arial" panose="020B0604020202020204" pitchFamily="34" charset="0"/>
              </a:rPr>
              <a:t>It also aimed to delve into the management processes currently taking place to try to initiate change and innovate the university’s attitude towards  sustainability.</a:t>
            </a:r>
          </a:p>
          <a:p>
            <a:pPr>
              <a:spcBef>
                <a:spcPct val="20000"/>
              </a:spcBef>
            </a:pPr>
            <a:r>
              <a:rPr lang="en-AU" altLang="en-US" sz="2800" dirty="0">
                <a:latin typeface="Arial" panose="020B0604020202020204" pitchFamily="34" charset="0"/>
                <a:cs typeface="Arial" panose="020B0604020202020204" pitchFamily="34" charset="0"/>
              </a:rPr>
              <a:t>The report considers areas such as cost, maintenance, procurement and resource distribution in order to make proposals genuinely feasible to UWTSD. </a:t>
            </a:r>
            <a:endParaRPr lang="en-GB" sz="3600" b="1" dirty="0">
              <a:latin typeface="Arial" panose="020B0604020202020204" pitchFamily="34" charset="0"/>
              <a:cs typeface="Arial" panose="020B0604020202020204" pitchFamily="34" charset="0"/>
            </a:endParaRPr>
          </a:p>
          <a:p>
            <a:pPr>
              <a:lnSpc>
                <a:spcPct val="150000"/>
              </a:lnSpc>
            </a:pPr>
            <a:r>
              <a:rPr lang="en-GB" sz="3600" b="1" dirty="0">
                <a:latin typeface="Arial" panose="020B0604020202020204" pitchFamily="34" charset="0"/>
                <a:cs typeface="Arial" panose="020B0604020202020204" pitchFamily="34" charset="0"/>
              </a:rPr>
              <a:t>Methodology</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3 site visits in total were undertaken, with Andrew Thorn and Mike Goodfellow-Smith in attendance on two separate trips. During these visits, initial observations lead to testing with equipment including a thermal imaging camera, ultrasonic leak detector, and current monitor.</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Access to UWTSD energy data was available and used in the report to analyse the site’s energy use which could then be used to estimate potential cost and energy savings resulting from implementing certain proposed changes.</a:t>
            </a:r>
          </a:p>
          <a:p>
            <a:endParaRPr lang="en-GB" sz="2800" b="1" dirty="0">
              <a:latin typeface="Arial" panose="020B0604020202020204" pitchFamily="34" charset="0"/>
              <a:cs typeface="Arial" panose="020B0604020202020204" pitchFamily="34" charset="0"/>
            </a:endParaRPr>
          </a:p>
          <a:p>
            <a:r>
              <a:rPr lang="en-GB" sz="3600" b="1" dirty="0">
                <a:latin typeface="Arial" panose="020B0604020202020204" pitchFamily="34" charset="0"/>
                <a:cs typeface="Arial" panose="020B0604020202020204" pitchFamily="34" charset="0"/>
              </a:rPr>
              <a:t>Findings</a:t>
            </a:r>
            <a:r>
              <a:rPr lang="en-GB" sz="2800" b="1" dirty="0">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089F106A-4264-E87B-0712-CBDD194EC43B}"/>
              </a:ext>
            </a:extLst>
          </p:cNvPr>
          <p:cNvPicPr>
            <a:picLocks noChangeAspect="1"/>
          </p:cNvPicPr>
          <p:nvPr/>
        </p:nvPicPr>
        <p:blipFill>
          <a:blip r:embed="rId5"/>
          <a:stretch>
            <a:fillRect/>
          </a:stretch>
        </p:blipFill>
        <p:spPr>
          <a:xfrm>
            <a:off x="7426435" y="18789062"/>
            <a:ext cx="6823206" cy="4111625"/>
          </a:xfrm>
          <a:prstGeom prst="rect">
            <a:avLst/>
          </a:prstGeom>
        </p:spPr>
      </p:pic>
      <p:sp>
        <p:nvSpPr>
          <p:cNvPr id="16" name="TextBox 15">
            <a:extLst>
              <a:ext uri="{FF2B5EF4-FFF2-40B4-BE49-F238E27FC236}">
                <a16:creationId xmlns:a16="http://schemas.microsoft.com/office/drawing/2014/main" id="{3CD7311F-37EC-8817-3306-37A7177483DA}"/>
              </a:ext>
            </a:extLst>
          </p:cNvPr>
          <p:cNvSpPr txBox="1"/>
          <p:nvPr/>
        </p:nvSpPr>
        <p:spPr>
          <a:xfrm>
            <a:off x="7198434" y="23004512"/>
            <a:ext cx="6947805" cy="1547347"/>
          </a:xfrm>
          <a:prstGeom prst="rect">
            <a:avLst/>
          </a:prstGeom>
          <a:noFill/>
        </p:spPr>
        <p:txBody>
          <a:bodyPr wrap="square" rtlCol="0">
            <a:spAutoFit/>
          </a:bodyPr>
          <a:lstStyle/>
          <a:p>
            <a:pPr algn="ctr"/>
            <a:r>
              <a:rPr lang="en-GB" sz="2000" i="1" dirty="0">
                <a:solidFill>
                  <a:schemeClr val="tx1">
                    <a:lumMod val="65000"/>
                    <a:lumOff val="35000"/>
                  </a:schemeClr>
                </a:solidFill>
                <a:effectLst/>
                <a:latin typeface="Times New Roman" panose="02020603050405020304" pitchFamily="18" charset="0"/>
                <a:ea typeface="Calibri" panose="020F0502020204030204" pitchFamily="34" charset="0"/>
                <a:cs typeface="Times New Roman" panose="02020603050405020304" pitchFamily="18" charset="0"/>
              </a:rPr>
              <a:t>Figure 2 - Halliwell Electricity Graph with Integrated Energy Saving Estimate (source: author)</a:t>
            </a:r>
          </a:p>
          <a:p>
            <a:endParaRPr lang="en-GB" dirty="0"/>
          </a:p>
        </p:txBody>
      </p:sp>
      <p:pic>
        <p:nvPicPr>
          <p:cNvPr id="19" name="Picture 18">
            <a:extLst>
              <a:ext uri="{FF2B5EF4-FFF2-40B4-BE49-F238E27FC236}">
                <a16:creationId xmlns:a16="http://schemas.microsoft.com/office/drawing/2014/main" id="{F6AA652F-6BF2-B20C-DBCD-8B5C845D666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8101" y="28995255"/>
            <a:ext cx="3439500" cy="1202806"/>
          </a:xfrm>
          <a:prstGeom prst="rect">
            <a:avLst/>
          </a:prstGeom>
        </p:spPr>
      </p:pic>
      <p:sp>
        <p:nvSpPr>
          <p:cNvPr id="20" name="TextBox 19">
            <a:extLst>
              <a:ext uri="{FF2B5EF4-FFF2-40B4-BE49-F238E27FC236}">
                <a16:creationId xmlns:a16="http://schemas.microsoft.com/office/drawing/2014/main" id="{4EDABAC1-C8FA-EF50-28C4-62F73409AD6F}"/>
              </a:ext>
            </a:extLst>
          </p:cNvPr>
          <p:cNvSpPr txBox="1"/>
          <p:nvPr/>
        </p:nvSpPr>
        <p:spPr>
          <a:xfrm>
            <a:off x="7351449" y="23542349"/>
            <a:ext cx="6973179" cy="6555641"/>
          </a:xfrm>
          <a:prstGeom prst="rect">
            <a:avLst/>
          </a:prstGeom>
          <a:noFill/>
        </p:spPr>
        <p:txBody>
          <a:bodyPr wrap="square" rtlCol="0">
            <a:spAutoFit/>
          </a:bodyPr>
          <a:lstStyle/>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Potential improvements identified and proposed included:</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LED theatre lighting</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Invite lighting implementation</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Ceiling panel insulation</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Cracked window replacement</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Maintenance schedule improvements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Inspection schedule improvements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Automatic door sensitivity</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5FC276E8-3E9F-A932-A5CB-BCC9C582688F}"/>
              </a:ext>
            </a:extLst>
          </p:cNvPr>
          <p:cNvPicPr>
            <a:picLocks noChangeAspect="1"/>
          </p:cNvPicPr>
          <p:nvPr/>
        </p:nvPicPr>
        <p:blipFill>
          <a:blip r:embed="rId6"/>
          <a:stretch>
            <a:fillRect/>
          </a:stretch>
        </p:blipFill>
        <p:spPr>
          <a:xfrm>
            <a:off x="14625098" y="6301741"/>
            <a:ext cx="6165190" cy="3705673"/>
          </a:xfrm>
          <a:prstGeom prst="rect">
            <a:avLst/>
          </a:prstGeom>
        </p:spPr>
      </p:pic>
      <p:pic>
        <p:nvPicPr>
          <p:cNvPr id="15" name="Picture 14">
            <a:extLst>
              <a:ext uri="{FF2B5EF4-FFF2-40B4-BE49-F238E27FC236}">
                <a16:creationId xmlns:a16="http://schemas.microsoft.com/office/drawing/2014/main" id="{C92C28DA-AE1A-24D5-91B7-28645BB8E911}"/>
              </a:ext>
            </a:extLst>
          </p:cNvPr>
          <p:cNvPicPr>
            <a:picLocks noChangeAspect="1"/>
          </p:cNvPicPr>
          <p:nvPr/>
        </p:nvPicPr>
        <p:blipFill>
          <a:blip r:embed="rId7"/>
          <a:stretch>
            <a:fillRect/>
          </a:stretch>
        </p:blipFill>
        <p:spPr>
          <a:xfrm>
            <a:off x="1420396" y="16977120"/>
            <a:ext cx="4010493" cy="4520023"/>
          </a:xfrm>
          <a:prstGeom prst="rect">
            <a:avLst/>
          </a:prstGeom>
        </p:spPr>
      </p:pic>
      <p:sp>
        <p:nvSpPr>
          <p:cNvPr id="17" name="TextBox 16">
            <a:extLst>
              <a:ext uri="{FF2B5EF4-FFF2-40B4-BE49-F238E27FC236}">
                <a16:creationId xmlns:a16="http://schemas.microsoft.com/office/drawing/2014/main" id="{A09FAD25-6025-88FA-E927-94E8F96CFD89}"/>
              </a:ext>
            </a:extLst>
          </p:cNvPr>
          <p:cNvSpPr txBox="1"/>
          <p:nvPr/>
        </p:nvSpPr>
        <p:spPr>
          <a:xfrm>
            <a:off x="594996" y="21651488"/>
            <a:ext cx="6038192" cy="1547347"/>
          </a:xfrm>
          <a:prstGeom prst="rect">
            <a:avLst/>
          </a:prstGeom>
          <a:noFill/>
        </p:spPr>
        <p:txBody>
          <a:bodyPr wrap="square" rtlCol="0">
            <a:spAutoFit/>
          </a:bodyPr>
          <a:lstStyle/>
          <a:p>
            <a:pPr algn="ctr"/>
            <a:r>
              <a:rPr lang="en-GB" sz="2000" i="1" dirty="0">
                <a:solidFill>
                  <a:schemeClr val="tx1">
                    <a:lumMod val="65000"/>
                    <a:lumOff val="35000"/>
                  </a:schemeClr>
                </a:solidFill>
                <a:effectLst/>
                <a:latin typeface="Times New Roman" panose="02020603050405020304" pitchFamily="18" charset="0"/>
                <a:ea typeface="Calibri" panose="020F0502020204030204" pitchFamily="34" charset="0"/>
                <a:cs typeface="Times New Roman" panose="02020603050405020304" pitchFamily="18" charset="0"/>
              </a:rPr>
              <a:t>Figure 1 – University Buildings including Swansea &amp; Carmarthen Campuses (source: UWTSD)</a:t>
            </a:r>
          </a:p>
          <a:p>
            <a:endParaRPr lang="en-GB" dirty="0"/>
          </a:p>
        </p:txBody>
      </p:sp>
      <p:sp>
        <p:nvSpPr>
          <p:cNvPr id="18" name="TextBox 17">
            <a:extLst>
              <a:ext uri="{FF2B5EF4-FFF2-40B4-BE49-F238E27FC236}">
                <a16:creationId xmlns:a16="http://schemas.microsoft.com/office/drawing/2014/main" id="{9391182A-3260-9E62-766C-ED48B8ED6FF6}"/>
              </a:ext>
            </a:extLst>
          </p:cNvPr>
          <p:cNvSpPr txBox="1"/>
          <p:nvPr/>
        </p:nvSpPr>
        <p:spPr>
          <a:xfrm>
            <a:off x="14625098" y="10717564"/>
            <a:ext cx="6165190" cy="9140964"/>
          </a:xfrm>
          <a:prstGeom prst="rect">
            <a:avLst/>
          </a:prstGeom>
          <a:noFill/>
        </p:spPr>
        <p:txBody>
          <a:bodyPr wrap="square" rtlCol="0">
            <a:spAutoFit/>
          </a:bodyPr>
          <a:lstStyle/>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Staff student engagement and legacy/progression were vital foundations for the management proposals for a sustainable future at UWTSD. A “sweet-spot” based around the principle found in </a:t>
            </a:r>
            <a:r>
              <a:rPr lang="en-US" sz="2800" dirty="0">
                <a:latin typeface="Arial" panose="020B0604020202020204" pitchFamily="34" charset="0"/>
                <a:cs typeface="Arial" panose="020B0604020202020204" pitchFamily="34" charset="0"/>
              </a:rPr>
              <a:t>“The Triple Bottom Line” by Andrew W. Savitz was a key influence. The principles in the book also inspired a 2% improvement formula that the report proposes.  </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A more coherent and holistic approach to site management was also proposed, including more localised BMS control alongside an improved maintenance and inspection schedule. </a:t>
            </a:r>
            <a:endParaRPr lang="en-GB" sz="28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019DBBE6-4548-198D-57DF-40F243E3C522}"/>
              </a:ext>
            </a:extLst>
          </p:cNvPr>
          <p:cNvSpPr txBox="1"/>
          <p:nvPr/>
        </p:nvSpPr>
        <p:spPr>
          <a:xfrm>
            <a:off x="14664654" y="10758326"/>
            <a:ext cx="6165190" cy="2039789"/>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Management Strategy Proposals</a:t>
            </a:r>
          </a:p>
          <a:p>
            <a:endParaRPr lang="en-GB" dirty="0"/>
          </a:p>
        </p:txBody>
      </p:sp>
    </p:spTree>
    <p:extLst>
      <p:ext uri="{BB962C8B-B14F-4D97-AF65-F5344CB8AC3E}">
        <p14:creationId xmlns:p14="http://schemas.microsoft.com/office/powerpoint/2010/main" val="10235432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B7943C12CE8B24B9C948E5FBAF57B3A" ma:contentTypeVersion="17" ma:contentTypeDescription="Create a new document." ma:contentTypeScope="" ma:versionID="b30b60e9d4caf5a2c65b68815a2fd523">
  <xsd:schema xmlns:xsd="http://www.w3.org/2001/XMLSchema" xmlns:xs="http://www.w3.org/2001/XMLSchema" xmlns:p="http://schemas.microsoft.com/office/2006/metadata/properties" xmlns:ns2="87976339-b2f2-475f-bce4-3bdd3c5bdf03" xmlns:ns3="8ffd1b9b-65be-4e15-ae9b-5f289ce13366" targetNamespace="http://schemas.microsoft.com/office/2006/metadata/properties" ma:root="true" ma:fieldsID="c65b18a6a7a3ce2849b55e37e60eb5f4" ns2:_="" ns3:_="">
    <xsd:import namespace="87976339-b2f2-475f-bce4-3bdd3c5bdf03"/>
    <xsd:import namespace="8ffd1b9b-65be-4e15-ae9b-5f289ce1336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976339-b2f2-475f-bce4-3bdd3c5bdf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19" nillable="true" ma:displayName="MediaLengthInSeconds" ma:hidden="true"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ffd1b9b-65be-4e15-ae9b-5f289ce13366"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54fbf3ad-f3c0-4c45-8633-a3f0a20c1c1a}" ma:internalName="TaxCatchAll" ma:showField="CatchAllData" ma:web="8ffd1b9b-65be-4e15-ae9b-5f289ce1336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8ffd1b9b-65be-4e15-ae9b-5f289ce13366" xsi:nil="true"/>
    <lcf76f155ced4ddcb4097134ff3c332f xmlns="87976339-b2f2-475f-bce4-3bdd3c5bdf03">
      <Terms xmlns="http://schemas.microsoft.com/office/infopath/2007/PartnerControls"/>
    </lcf76f155ced4ddcb4097134ff3c332f>
    <SharedWithUsers xmlns="8ffd1b9b-65be-4e15-ae9b-5f289ce13366">
      <UserInfo>
        <DisplayName>Alexandre Bierley (1901530)</DisplayName>
        <AccountId>167</AccountId>
        <AccountType/>
      </UserInfo>
      <UserInfo>
        <DisplayName>Angus Rankin (1904244)</DisplayName>
        <AccountId>168</AccountId>
        <AccountType/>
      </UserInfo>
    </SharedWithUsers>
    <MediaLengthInSeconds xmlns="87976339-b2f2-475f-bce4-3bdd3c5bdf03" xsi:nil="true"/>
  </documentManagement>
</p:properties>
</file>

<file path=customXml/itemProps1.xml><?xml version="1.0" encoding="utf-8"?>
<ds:datastoreItem xmlns:ds="http://schemas.openxmlformats.org/officeDocument/2006/customXml" ds:itemID="{AEE4B8EB-8AE6-46BC-8A73-F96702F215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976339-b2f2-475f-bce4-3bdd3c5bdf03"/>
    <ds:schemaRef ds:uri="8ffd1b9b-65be-4e15-ae9b-5f289ce133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143BA27-58CC-4A6A-B76B-6553FA6DCFAC}">
  <ds:schemaRefs>
    <ds:schemaRef ds:uri="http://schemas.microsoft.com/sharepoint/v3/contenttype/forms"/>
  </ds:schemaRefs>
</ds:datastoreItem>
</file>

<file path=customXml/itemProps3.xml><?xml version="1.0" encoding="utf-8"?>
<ds:datastoreItem xmlns:ds="http://schemas.openxmlformats.org/officeDocument/2006/customXml" ds:itemID="{95F8B970-0100-4DA4-9AAF-7EABCA0530B0}">
  <ds:schemaRefs>
    <ds:schemaRef ds:uri="http://schemas.microsoft.com/office/2006/metadata/properties"/>
    <ds:schemaRef ds:uri="http://schemas.microsoft.com/office/infopath/2007/PartnerControls"/>
    <ds:schemaRef ds:uri="8ffd1b9b-65be-4e15-ae9b-5f289ce13366"/>
    <ds:schemaRef ds:uri="87976339-b2f2-475f-bce4-3bdd3c5bdf03"/>
  </ds:schemaRefs>
</ds:datastoreItem>
</file>

<file path=docProps/app.xml><?xml version="1.0" encoding="utf-8"?>
<Properties xmlns="http://schemas.openxmlformats.org/officeDocument/2006/extended-properties" xmlns:vt="http://schemas.openxmlformats.org/officeDocument/2006/docPropsVTypes">
  <Template>Office Theme</Template>
  <TotalTime>1058</TotalTime>
  <Words>627</Words>
  <Application>Microsoft Office PowerPoint</Application>
  <PresentationFormat>Custom</PresentationFormat>
  <Paragraphs>66</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Nye Evans</cp:lastModifiedBy>
  <cp:revision>48</cp:revision>
  <dcterms:created xsi:type="dcterms:W3CDTF">2016-02-25T08:27:32Z</dcterms:created>
  <dcterms:modified xsi:type="dcterms:W3CDTF">2023-05-18T16:20:29Z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0x010100BB7943C12CE8B24B9C948E5FBAF57B3A</vt:lpwstr>
  </property>
  <property fmtid="{D5CDD505-2E9C-101B-9397-08002B2CF9AE}" pid="3" name="MediaServiceImageTags">
    <vt:lpwstr/>
  </property>
  <property fmtid="{D5CDD505-2E9C-101B-9397-08002B2CF9AE}" pid="4" name="Order">
    <vt:r8>150500</vt:r8>
  </property>
  <property fmtid="{D5CDD505-2E9C-101B-9397-08002B2CF9AE}" pid="5" name="xd_ProgID">
    <vt:lpwstr/>
  </property>
  <property fmtid="{D5CDD505-2E9C-101B-9397-08002B2CF9AE}" pid="6" name="_SourceUrl">
    <vt:lpwstr/>
  </property>
  <property fmtid="{D5CDD505-2E9C-101B-9397-08002B2CF9AE}" pid="7" name="_SharedFileIndex">
    <vt:lpwstr/>
  </property>
  <property fmtid="{D5CDD505-2E9C-101B-9397-08002B2CF9AE}" pid="8" name="ComplianceAssetId">
    <vt:lpwstr/>
  </property>
  <property fmtid="{D5CDD505-2E9C-101B-9397-08002B2CF9AE}" pid="9" name="TemplateUrl">
    <vt:lpwstr/>
  </property>
  <property fmtid="{D5CDD505-2E9C-101B-9397-08002B2CF9AE}" pid="10" name="_ExtendedDescription">
    <vt:lpwstr/>
  </property>
  <property fmtid="{D5CDD505-2E9C-101B-9397-08002B2CF9AE}" pid="11" name="TriggerFlowInfo">
    <vt:lpwstr/>
  </property>
  <property fmtid="{D5CDD505-2E9C-101B-9397-08002B2CF9AE}" pid="12" name="xd_Signature">
    <vt:bool>false</vt:bool>
  </property>
</Properties>
</file>