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3"/>
  </p:notesMasterIdLst>
  <p:sldIdLst>
    <p:sldId id="257" r:id="rId2"/>
    <p:sldId id="258" r:id="rId3"/>
    <p:sldId id="259" r:id="rId4"/>
    <p:sldId id="262" r:id="rId5"/>
    <p:sldId id="263" r:id="rId6"/>
    <p:sldId id="264" r:id="rId7"/>
    <p:sldId id="265" r:id="rId8"/>
    <p:sldId id="266" r:id="rId9"/>
    <p:sldId id="267" r:id="rId10"/>
    <p:sldId id="269" r:id="rId11"/>
    <p:sldId id="268" r:id="rId12"/>
    <p:sldId id="270" r:id="rId13"/>
    <p:sldId id="271" r:id="rId14"/>
    <p:sldId id="275" r:id="rId15"/>
    <p:sldId id="272" r:id="rId16"/>
    <p:sldId id="273" r:id="rId17"/>
    <p:sldId id="274" r:id="rId18"/>
    <p:sldId id="276" r:id="rId19"/>
    <p:sldId id="277" r:id="rId20"/>
    <p:sldId id="261"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E486A9-80B6-496C-7C31-AAFC6ABA12D4}" v="6" dt="2025-10-20T14:48:02.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206" autoAdjust="0"/>
    <p:restoredTop sz="94660"/>
  </p:normalViewPr>
  <p:slideViewPr>
    <p:cSldViewPr snapToGrid="0">
      <p:cViewPr>
        <p:scale>
          <a:sx n="81" d="100"/>
          <a:sy n="81" d="100"/>
        </p:scale>
        <p:origin x="1038"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S::s.ferraraccio@uwtsd.ac.uk::c9694aeb-2f50-401b-8abf-67f8a7106701" providerId="AD" clId="Web-{1FE486A9-80B6-496C-7C31-AAFC6ABA12D4}"/>
    <pc:docChg chg="delSld modSld">
      <pc:chgData name="Simona Ferraraccio" userId="S::s.ferraraccio@uwtsd.ac.uk::c9694aeb-2f50-401b-8abf-67f8a7106701" providerId="AD" clId="Web-{1FE486A9-80B6-496C-7C31-AAFC6ABA12D4}" dt="2025-10-20T14:48:01.542" v="3" actId="20577"/>
      <pc:docMkLst>
        <pc:docMk/>
      </pc:docMkLst>
      <pc:sldChg chg="del">
        <pc:chgData name="Simona Ferraraccio" userId="S::s.ferraraccio@uwtsd.ac.uk::c9694aeb-2f50-401b-8abf-67f8a7106701" providerId="AD" clId="Web-{1FE486A9-80B6-496C-7C31-AAFC6ABA12D4}" dt="2025-10-20T14:47:51.994" v="1"/>
        <pc:sldMkLst>
          <pc:docMk/>
          <pc:sldMk cId="144810455" sldId="260"/>
        </pc:sldMkLst>
      </pc:sldChg>
      <pc:sldChg chg="modSp">
        <pc:chgData name="Simona Ferraraccio" userId="S::s.ferraraccio@uwtsd.ac.uk::c9694aeb-2f50-401b-8abf-67f8a7106701" providerId="AD" clId="Web-{1FE486A9-80B6-496C-7C31-AAFC6ABA12D4}" dt="2025-10-20T14:48:01.542" v="3" actId="20577"/>
        <pc:sldMkLst>
          <pc:docMk/>
          <pc:sldMk cId="3981984358" sldId="261"/>
        </pc:sldMkLst>
        <pc:spChg chg="mod">
          <ac:chgData name="Simona Ferraraccio" userId="S::s.ferraraccio@uwtsd.ac.uk::c9694aeb-2f50-401b-8abf-67f8a7106701" providerId="AD" clId="Web-{1FE486A9-80B6-496C-7C31-AAFC6ABA12D4}" dt="2025-10-20T14:48:01.542" v="3" actId="20577"/>
          <ac:spMkLst>
            <pc:docMk/>
            <pc:sldMk cId="3981984358" sldId="261"/>
            <ac:spMk id="2" creationId="{4799E354-61CD-DF33-94E2-B40ABA48B739}"/>
          </ac:spMkLst>
        </pc:spChg>
        <pc:spChg chg="mod">
          <ac:chgData name="Simona Ferraraccio" userId="S::s.ferraraccio@uwtsd.ac.uk::c9694aeb-2f50-401b-8abf-67f8a7106701" providerId="AD" clId="Web-{1FE486A9-80B6-496C-7C31-AAFC6ABA12D4}" dt="2025-10-20T14:47:49.228" v="0" actId="20577"/>
          <ac:spMkLst>
            <pc:docMk/>
            <pc:sldMk cId="3981984358" sldId="261"/>
            <ac:spMk id="3" creationId="{E138D815-349E-D1E6-A3A5-82606BFC8E0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12F358-D0FE-492A-A1A1-A0B2EE14AA1A}" type="datetimeFigureOut">
              <a:rPr lang="en-GB" smtClean="0"/>
              <a:t>20/10/2025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C35DA4-F147-4849-8BE0-A19666C8DCB1}" type="slidenum">
              <a:rPr lang="en-GB" smtClean="0"/>
              <a:t>‹#›</a:t>
            </a:fld>
            <a:endParaRPr lang="en-GB"/>
          </a:p>
        </p:txBody>
      </p:sp>
    </p:spTree>
    <p:extLst>
      <p:ext uri="{BB962C8B-B14F-4D97-AF65-F5344CB8AC3E}">
        <p14:creationId xmlns:p14="http://schemas.microsoft.com/office/powerpoint/2010/main" val="1849816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AFF60-3571-B9C7-FACF-327980793E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657731-71FE-927D-924D-DB9DE8F34A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2E2038-CF52-FA37-FC95-7326AD61F488}"/>
              </a:ext>
            </a:extLst>
          </p:cNvPr>
          <p:cNvSpPr>
            <a:spLocks noGrp="1"/>
          </p:cNvSpPr>
          <p:nvPr>
            <p:ph type="dt" sz="half" idx="10"/>
          </p:nvPr>
        </p:nvSpPr>
        <p:spPr/>
        <p:txBody>
          <a:bodyPr/>
          <a:lstStyle/>
          <a:p>
            <a:fld id="{B182817D-462B-42B7-85A2-772AE02083C5}" type="datetime1">
              <a:rPr lang="en-GB" smtClean="0"/>
              <a:t>20/10/2025</a:t>
            </a:fld>
            <a:endParaRPr lang="en-GB"/>
          </a:p>
        </p:txBody>
      </p:sp>
      <p:sp>
        <p:nvSpPr>
          <p:cNvPr id="5" name="Footer Placeholder 4">
            <a:extLst>
              <a:ext uri="{FF2B5EF4-FFF2-40B4-BE49-F238E27FC236}">
                <a16:creationId xmlns:a16="http://schemas.microsoft.com/office/drawing/2014/main" id="{37A20D8A-913C-3433-9890-225AC9BD66B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AA5B31C-4044-87EC-734B-762B7C2BBA68}"/>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2492130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91747-98FB-A739-DEC8-38A54E694C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F166B2-A045-2AFD-BEE1-68BFF2F2A4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841C93-AA41-87A4-1A1C-8E7A345F8722}"/>
              </a:ext>
            </a:extLst>
          </p:cNvPr>
          <p:cNvSpPr>
            <a:spLocks noGrp="1"/>
          </p:cNvSpPr>
          <p:nvPr>
            <p:ph type="dt" sz="half" idx="10"/>
          </p:nvPr>
        </p:nvSpPr>
        <p:spPr/>
        <p:txBody>
          <a:bodyPr/>
          <a:lstStyle/>
          <a:p>
            <a:fld id="{0D410A0E-59FE-460A-8CE1-238FE0D08BE0}" type="datetime1">
              <a:rPr lang="en-GB" smtClean="0"/>
              <a:t>20/10/2025</a:t>
            </a:fld>
            <a:endParaRPr lang="en-GB"/>
          </a:p>
        </p:txBody>
      </p:sp>
      <p:sp>
        <p:nvSpPr>
          <p:cNvPr id="5" name="Footer Placeholder 4">
            <a:extLst>
              <a:ext uri="{FF2B5EF4-FFF2-40B4-BE49-F238E27FC236}">
                <a16:creationId xmlns:a16="http://schemas.microsoft.com/office/drawing/2014/main" id="{BBB624A0-F57D-E42B-9383-EFD353280A6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4CD358B-A25D-D8F4-00AA-EB893B3CC925}"/>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3321327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B0BA1-7778-F059-4498-619388AF8F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794B4B-33D9-B06A-715A-55966A1395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C5D294-13B1-DE31-2B4D-C1F1A0BAD296}"/>
              </a:ext>
            </a:extLst>
          </p:cNvPr>
          <p:cNvSpPr>
            <a:spLocks noGrp="1"/>
          </p:cNvSpPr>
          <p:nvPr>
            <p:ph type="dt" sz="half" idx="10"/>
          </p:nvPr>
        </p:nvSpPr>
        <p:spPr/>
        <p:txBody>
          <a:bodyPr/>
          <a:lstStyle/>
          <a:p>
            <a:fld id="{76FAF506-CB47-423A-B3CC-F447060249F5}" type="datetime1">
              <a:rPr lang="en-GB" smtClean="0"/>
              <a:t>20/10/2025</a:t>
            </a:fld>
            <a:endParaRPr lang="en-GB"/>
          </a:p>
        </p:txBody>
      </p:sp>
      <p:sp>
        <p:nvSpPr>
          <p:cNvPr id="5" name="Footer Placeholder 4">
            <a:extLst>
              <a:ext uri="{FF2B5EF4-FFF2-40B4-BE49-F238E27FC236}">
                <a16:creationId xmlns:a16="http://schemas.microsoft.com/office/drawing/2014/main" id="{8150858A-6C47-B8C0-C949-7212665F3CD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7C86DFD-A5A3-2599-596E-12990E5F8E23}"/>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4119763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B2FE2-826F-A266-7D1D-4C711F34D3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662AFF-880E-396C-DD2A-9EA82F4C35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F7E229-0C1D-3FD0-A18E-83D82B6B1C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E4C642-6667-67EC-0D05-9186F4284980}"/>
              </a:ext>
            </a:extLst>
          </p:cNvPr>
          <p:cNvSpPr>
            <a:spLocks noGrp="1"/>
          </p:cNvSpPr>
          <p:nvPr>
            <p:ph type="dt" sz="half" idx="10"/>
          </p:nvPr>
        </p:nvSpPr>
        <p:spPr/>
        <p:txBody>
          <a:bodyPr/>
          <a:lstStyle/>
          <a:p>
            <a:fld id="{9E01D077-0780-4333-9D37-FD0C894C9047}" type="datetime1">
              <a:rPr lang="en-GB" smtClean="0"/>
              <a:t>20/10/2025</a:t>
            </a:fld>
            <a:endParaRPr lang="en-GB"/>
          </a:p>
        </p:txBody>
      </p:sp>
      <p:sp>
        <p:nvSpPr>
          <p:cNvPr id="6" name="Footer Placeholder 5">
            <a:extLst>
              <a:ext uri="{FF2B5EF4-FFF2-40B4-BE49-F238E27FC236}">
                <a16:creationId xmlns:a16="http://schemas.microsoft.com/office/drawing/2014/main" id="{5F727ED5-5149-6C0A-E6CC-6FB6BD4B8931}"/>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529637A2-B980-EFB4-BF6D-1C5A1A8A5139}"/>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1273953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B282-AD3E-18BD-87F3-8F0BE2B21F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1E3006-2604-0932-81F5-AB076F3411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699AE6-4854-C2AD-1C9E-FC943CBA70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1E7F66-5E6A-EECC-0293-432C0D49A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775F4-8E3C-BBC0-18A1-EF96408987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435B6C-76AB-867F-8540-93E13FD5B8C7}"/>
              </a:ext>
            </a:extLst>
          </p:cNvPr>
          <p:cNvSpPr>
            <a:spLocks noGrp="1"/>
          </p:cNvSpPr>
          <p:nvPr>
            <p:ph type="dt" sz="half" idx="10"/>
          </p:nvPr>
        </p:nvSpPr>
        <p:spPr/>
        <p:txBody>
          <a:bodyPr/>
          <a:lstStyle/>
          <a:p>
            <a:fld id="{886C2DB7-1001-4A6B-80E1-B224C9D4A1C5}" type="datetime1">
              <a:rPr lang="en-GB" smtClean="0"/>
              <a:t>20/10/2025</a:t>
            </a:fld>
            <a:endParaRPr lang="en-GB"/>
          </a:p>
        </p:txBody>
      </p:sp>
      <p:sp>
        <p:nvSpPr>
          <p:cNvPr id="8" name="Footer Placeholder 7">
            <a:extLst>
              <a:ext uri="{FF2B5EF4-FFF2-40B4-BE49-F238E27FC236}">
                <a16:creationId xmlns:a16="http://schemas.microsoft.com/office/drawing/2014/main" id="{08DF2A5D-1A97-6D90-7E4C-431273C19893}"/>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EDE4AF93-6102-0213-9D85-04608D657130}"/>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2252596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1D79-2A18-1663-0AB9-5C32BEDA97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4C924D-6A9A-BEF3-A2AA-B48DC146068B}"/>
              </a:ext>
            </a:extLst>
          </p:cNvPr>
          <p:cNvSpPr>
            <a:spLocks noGrp="1"/>
          </p:cNvSpPr>
          <p:nvPr>
            <p:ph type="dt" sz="half" idx="10"/>
          </p:nvPr>
        </p:nvSpPr>
        <p:spPr/>
        <p:txBody>
          <a:bodyPr/>
          <a:lstStyle/>
          <a:p>
            <a:fld id="{7A31DC4C-126A-41BA-A8EC-D4A2473962B6}" type="datetime1">
              <a:rPr lang="en-GB" smtClean="0"/>
              <a:t>20/10/2025</a:t>
            </a:fld>
            <a:endParaRPr lang="en-GB"/>
          </a:p>
        </p:txBody>
      </p:sp>
      <p:sp>
        <p:nvSpPr>
          <p:cNvPr id="4" name="Footer Placeholder 3">
            <a:extLst>
              <a:ext uri="{FF2B5EF4-FFF2-40B4-BE49-F238E27FC236}">
                <a16:creationId xmlns:a16="http://schemas.microsoft.com/office/drawing/2014/main" id="{620EF19E-5BC6-D2A9-2456-C3B4B99B066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90FBC87-7B9D-3ED1-95F3-C0EA81E566D9}"/>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1894007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575C83-22F7-4636-5EAA-931764524ACC}"/>
              </a:ext>
            </a:extLst>
          </p:cNvPr>
          <p:cNvSpPr>
            <a:spLocks noGrp="1"/>
          </p:cNvSpPr>
          <p:nvPr>
            <p:ph type="dt" sz="half" idx="10"/>
          </p:nvPr>
        </p:nvSpPr>
        <p:spPr/>
        <p:txBody>
          <a:bodyPr/>
          <a:lstStyle/>
          <a:p>
            <a:fld id="{00A3ABF9-2DC1-4E21-9BCF-FD59412820D6}" type="datetime1">
              <a:rPr lang="en-GB" smtClean="0"/>
              <a:t>20/10/2025</a:t>
            </a:fld>
            <a:endParaRPr lang="en-GB"/>
          </a:p>
        </p:txBody>
      </p:sp>
      <p:sp>
        <p:nvSpPr>
          <p:cNvPr id="3" name="Footer Placeholder 2">
            <a:extLst>
              <a:ext uri="{FF2B5EF4-FFF2-40B4-BE49-F238E27FC236}">
                <a16:creationId xmlns:a16="http://schemas.microsoft.com/office/drawing/2014/main" id="{C2AA34DB-2962-66C5-7CCB-F3D099F5DCA6}"/>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98B6A304-8EAC-AF6B-CD79-609189AADC7C}"/>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3596551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E1A14-3F08-9804-4EB0-FE91C14B67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A4F266-D0D2-8D9A-3CB7-FA559F2310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3EBCD1-AB3C-562B-89E7-1A75E3DA75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D05453-4830-A0B8-A3D5-571E23231CEA}"/>
              </a:ext>
            </a:extLst>
          </p:cNvPr>
          <p:cNvSpPr>
            <a:spLocks noGrp="1"/>
          </p:cNvSpPr>
          <p:nvPr>
            <p:ph type="dt" sz="half" idx="10"/>
          </p:nvPr>
        </p:nvSpPr>
        <p:spPr/>
        <p:txBody>
          <a:bodyPr/>
          <a:lstStyle/>
          <a:p>
            <a:fld id="{B9ADA03D-50EC-4162-8D95-4E62AD340B2C}" type="datetime1">
              <a:rPr lang="en-GB" smtClean="0"/>
              <a:t>20/10/2025</a:t>
            </a:fld>
            <a:endParaRPr lang="en-GB"/>
          </a:p>
        </p:txBody>
      </p:sp>
      <p:sp>
        <p:nvSpPr>
          <p:cNvPr id="6" name="Footer Placeholder 5">
            <a:extLst>
              <a:ext uri="{FF2B5EF4-FFF2-40B4-BE49-F238E27FC236}">
                <a16:creationId xmlns:a16="http://schemas.microsoft.com/office/drawing/2014/main" id="{C886DAD0-7021-F4DF-17E9-0E0F9BCF6ED6}"/>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35CB77B0-16D0-2AEA-DBCF-5D4CB8C31100}"/>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3319742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BA63B-328F-72C2-BEE6-2467672A6F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E7EB9E-701B-6E0E-5312-73FA89AFB5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2161A5-5993-ED16-5131-B950F65281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3A4309-C2F3-0C0C-55F4-BE51C2F61041}"/>
              </a:ext>
            </a:extLst>
          </p:cNvPr>
          <p:cNvSpPr>
            <a:spLocks noGrp="1"/>
          </p:cNvSpPr>
          <p:nvPr>
            <p:ph type="dt" sz="half" idx="10"/>
          </p:nvPr>
        </p:nvSpPr>
        <p:spPr/>
        <p:txBody>
          <a:bodyPr/>
          <a:lstStyle/>
          <a:p>
            <a:fld id="{5773558F-076B-4EBE-951B-1A1B6D5FF989}" type="datetime1">
              <a:rPr lang="en-GB" smtClean="0"/>
              <a:t>20/10/2025</a:t>
            </a:fld>
            <a:endParaRPr lang="en-GB"/>
          </a:p>
        </p:txBody>
      </p:sp>
      <p:sp>
        <p:nvSpPr>
          <p:cNvPr id="6" name="Footer Placeholder 5">
            <a:extLst>
              <a:ext uri="{FF2B5EF4-FFF2-40B4-BE49-F238E27FC236}">
                <a16:creationId xmlns:a16="http://schemas.microsoft.com/office/drawing/2014/main" id="{94BE7E11-E201-0B39-FA15-17062D381E46}"/>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C39F0D81-6BAA-1563-88C6-927C2E7D78B3}"/>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413194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90916-B980-2C2D-96E5-ACFF5EA012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722827-4802-2581-FC73-4188A479D2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B66BA2-F471-CDF0-EB81-4F5B12F26481}"/>
              </a:ext>
            </a:extLst>
          </p:cNvPr>
          <p:cNvSpPr>
            <a:spLocks noGrp="1"/>
          </p:cNvSpPr>
          <p:nvPr>
            <p:ph type="dt" sz="half" idx="10"/>
          </p:nvPr>
        </p:nvSpPr>
        <p:spPr/>
        <p:txBody>
          <a:bodyPr/>
          <a:lstStyle/>
          <a:p>
            <a:fld id="{695545F7-AD79-4A6F-B83D-63CF9DBCDED9}" type="datetime1">
              <a:rPr lang="en-GB" smtClean="0"/>
              <a:t>20/10/2025</a:t>
            </a:fld>
            <a:endParaRPr lang="en-GB"/>
          </a:p>
        </p:txBody>
      </p:sp>
      <p:sp>
        <p:nvSpPr>
          <p:cNvPr id="5" name="Footer Placeholder 4">
            <a:extLst>
              <a:ext uri="{FF2B5EF4-FFF2-40B4-BE49-F238E27FC236}">
                <a16:creationId xmlns:a16="http://schemas.microsoft.com/office/drawing/2014/main" id="{9EB9CA52-767E-D04F-199C-3B18AF5932A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E6612CB-73EA-CE67-B601-F0D8C6511887}"/>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3779898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D5EAB0-A3E9-B075-C511-2984A38DEE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B9BDE9-75A4-CD4A-7D34-4EB33980EB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775BC1-C2D6-84EC-C91D-62DE52506602}"/>
              </a:ext>
            </a:extLst>
          </p:cNvPr>
          <p:cNvSpPr>
            <a:spLocks noGrp="1"/>
          </p:cNvSpPr>
          <p:nvPr>
            <p:ph type="dt" sz="half" idx="10"/>
          </p:nvPr>
        </p:nvSpPr>
        <p:spPr/>
        <p:txBody>
          <a:bodyPr/>
          <a:lstStyle/>
          <a:p>
            <a:fld id="{C68D1D6E-40DD-461F-AD57-042F88F3EFCE}" type="datetime1">
              <a:rPr lang="en-GB" smtClean="0"/>
              <a:t>20/10/2025</a:t>
            </a:fld>
            <a:endParaRPr lang="en-GB"/>
          </a:p>
        </p:txBody>
      </p:sp>
      <p:sp>
        <p:nvSpPr>
          <p:cNvPr id="5" name="Footer Placeholder 4">
            <a:extLst>
              <a:ext uri="{FF2B5EF4-FFF2-40B4-BE49-F238E27FC236}">
                <a16:creationId xmlns:a16="http://schemas.microsoft.com/office/drawing/2014/main" id="{4F8BAF75-228E-7E34-1841-4F53E694609F}"/>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CFFC5F6-65EE-9694-3883-DB9398028781}"/>
              </a:ext>
            </a:extLst>
          </p:cNvPr>
          <p:cNvSpPr>
            <a:spLocks noGrp="1"/>
          </p:cNvSpPr>
          <p:nvPr>
            <p:ph type="sldNum" sz="quarter" idx="12"/>
          </p:nvPr>
        </p:nvSpPr>
        <p:spPr/>
        <p:txBody>
          <a:bodyPr/>
          <a:lstStyle/>
          <a:p>
            <a:fld id="{5D2A6B81-CD9E-45F0-8CCB-13AF14B8406C}" type="slidenum">
              <a:rPr lang="en-GB" smtClean="0"/>
              <a:t>‹#›</a:t>
            </a:fld>
            <a:endParaRPr lang="en-GB"/>
          </a:p>
        </p:txBody>
      </p:sp>
    </p:spTree>
    <p:extLst>
      <p:ext uri="{BB962C8B-B14F-4D97-AF65-F5344CB8AC3E}">
        <p14:creationId xmlns:p14="http://schemas.microsoft.com/office/powerpoint/2010/main" val="972449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1D4249-C425-E9B7-9FB7-09541C879F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19E45A-5090-5229-8828-810167C5B5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E92023-E252-7285-7B41-9F4F44836D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DC5499-15D6-4DE1-B642-6D65D33400B0}" type="datetime1">
              <a:rPr lang="en-GB" smtClean="0"/>
              <a:t>20/10/2025</a:t>
            </a:fld>
            <a:endParaRPr lang="en-GB"/>
          </a:p>
        </p:txBody>
      </p:sp>
      <p:sp>
        <p:nvSpPr>
          <p:cNvPr id="5" name="Footer Placeholder 4">
            <a:extLst>
              <a:ext uri="{FF2B5EF4-FFF2-40B4-BE49-F238E27FC236}">
                <a16:creationId xmlns:a16="http://schemas.microsoft.com/office/drawing/2014/main" id="{BEF312F4-2A6A-542D-D2A0-B1A8049A28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FEF8A73A-8C79-8AC7-A7B4-DD7A987F82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2A6B81-CD9E-45F0-8CCB-13AF14B8406C}" type="slidenum">
              <a:rPr lang="en-GB" smtClean="0"/>
              <a:t>‹#›</a:t>
            </a:fld>
            <a:endParaRPr lang="en-GB"/>
          </a:p>
        </p:txBody>
      </p:sp>
    </p:spTree>
    <p:extLst>
      <p:ext uri="{BB962C8B-B14F-4D97-AF65-F5344CB8AC3E}">
        <p14:creationId xmlns:p14="http://schemas.microsoft.com/office/powerpoint/2010/main" val="23469278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ar.inspiredpencil.com/pictures-2023/skills-development-banner"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t-applicada.blogspot.com.es/"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rawpixel.com/search/application" TargetMode="External"/><Relationship Id="rId2" Type="http://schemas.openxmlformats.org/officeDocument/2006/relationships/image" Target="../media/image4.1"/><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en/resume-cv-hr-job-experience-2296951/"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lbertodicapua.com/2012/08/16/introduzione-al-tqm/" TargetMode="External"/><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tandout-cv.com/cv-examples/human-resources/hr-administrator-cv"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hyperlink" Target="https://www.hrinsider.info/p/download-professional-resume-templates.html"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hyperlink" Target="https://www.hrinsider.info/p/download-professional-resume-templates.html"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hyperlink" Target="https://www.hrinsider.info/p/download-professional-resume-templates.html"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hrinsider.info/p/download-professional-resume-templates.html"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hyperlink" Target="https://www.hrinsider.info/p/download-professional-resume-templates.html"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hyperlink" Target="https://www.hrinsider.info/p/download-professional-resume-templates.html"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animalia-life.club/qa/pictures/thank-you-any-questions-animatio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stock.adobe.com/images/time-for-a-break/63632558"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publicdomainpictures.net/view-image.php?image=108186&amp;picture=dont-trash-sig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yellow logo&#10;&#10;Description automatically generated">
            <a:extLst>
              <a:ext uri="{FF2B5EF4-FFF2-40B4-BE49-F238E27FC236}">
                <a16:creationId xmlns:a16="http://schemas.microsoft.com/office/drawing/2014/main" id="{4D34201B-5B80-4F40-D84B-B7BE14429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pic>
        <p:nvPicPr>
          <p:cNvPr id="6" name="Picture 5" descr="A group of people working on laptops&#10;&#10;AI-generated content may be incorrect.">
            <a:extLst>
              <a:ext uri="{FF2B5EF4-FFF2-40B4-BE49-F238E27FC236}">
                <a16:creationId xmlns:a16="http://schemas.microsoft.com/office/drawing/2014/main" id="{6CF8A092-8A3D-4649-4EF4-BC4FC49D67AD}"/>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3289" y="143111"/>
            <a:ext cx="12192000" cy="6950898"/>
          </a:xfrm>
          <a:prstGeom prst="rect">
            <a:avLst/>
          </a:prstGeom>
        </p:spPr>
      </p:pic>
      <p:sp>
        <p:nvSpPr>
          <p:cNvPr id="3" name="Subtitle 2">
            <a:extLst>
              <a:ext uri="{FF2B5EF4-FFF2-40B4-BE49-F238E27FC236}">
                <a16:creationId xmlns:a16="http://schemas.microsoft.com/office/drawing/2014/main" id="{6FA43D9A-753F-1F38-A168-89BE1E6E54E3}"/>
              </a:ext>
            </a:extLst>
          </p:cNvPr>
          <p:cNvSpPr>
            <a:spLocks noGrp="1"/>
          </p:cNvSpPr>
          <p:nvPr>
            <p:ph type="subTitle" idx="1"/>
          </p:nvPr>
        </p:nvSpPr>
        <p:spPr>
          <a:xfrm>
            <a:off x="1524000" y="1779105"/>
            <a:ext cx="9144000" cy="4094922"/>
          </a:xfrm>
        </p:spPr>
        <p:txBody>
          <a:bodyPr>
            <a:normAutofit/>
          </a:bodyPr>
          <a:lstStyle/>
          <a:p>
            <a:endParaRPr lang="en-GB" sz="3200" b="1" dirty="0"/>
          </a:p>
          <a:p>
            <a:r>
              <a:rPr lang="en-GB" sz="3200" b="1" dirty="0"/>
              <a:t>Dr L. Simona Ferraraccio</a:t>
            </a:r>
          </a:p>
          <a:p>
            <a:r>
              <a:rPr lang="en-GB" sz="3200" b="1" dirty="0"/>
              <a:t>Week 4 - 20.10.2025</a:t>
            </a:r>
          </a:p>
          <a:p>
            <a:endParaRPr lang="en-GB" sz="3200" b="1" dirty="0"/>
          </a:p>
          <a:p>
            <a:r>
              <a:rPr lang="en-GB" sz="3200" b="1" dirty="0"/>
              <a:t>BMHP4026</a:t>
            </a:r>
          </a:p>
          <a:p>
            <a:r>
              <a:rPr lang="en-GB" sz="3200" dirty="0"/>
              <a:t>s.ferraraccio@uwtsd.ac.uk</a:t>
            </a:r>
          </a:p>
        </p:txBody>
      </p:sp>
      <p:sp>
        <p:nvSpPr>
          <p:cNvPr id="2" name="Title 1">
            <a:extLst>
              <a:ext uri="{FF2B5EF4-FFF2-40B4-BE49-F238E27FC236}">
                <a16:creationId xmlns:a16="http://schemas.microsoft.com/office/drawing/2014/main" id="{A8080571-B740-6A73-ADDA-D9FECDCDC199}"/>
              </a:ext>
            </a:extLst>
          </p:cNvPr>
          <p:cNvSpPr>
            <a:spLocks noGrp="1"/>
          </p:cNvSpPr>
          <p:nvPr>
            <p:ph type="ctrTitle"/>
          </p:nvPr>
        </p:nvSpPr>
        <p:spPr>
          <a:xfrm>
            <a:off x="0" y="0"/>
            <a:ext cx="12192000" cy="1300043"/>
          </a:xfrm>
          <a:solidFill>
            <a:schemeClr val="tx2">
              <a:lumMod val="10000"/>
              <a:lumOff val="90000"/>
            </a:schemeClr>
          </a:solidFill>
          <a:ln>
            <a:solidFill>
              <a:schemeClr val="tx2">
                <a:lumMod val="75000"/>
                <a:lumOff val="25000"/>
              </a:schemeClr>
            </a:solidFill>
          </a:ln>
        </p:spPr>
        <p:txBody>
          <a:bodyPr/>
          <a:lstStyle/>
          <a:p>
            <a:r>
              <a:rPr lang="en-GB" b="1" dirty="0">
                <a:latin typeface="Times New Roman" panose="02020603050405020304" pitchFamily="18" charset="0"/>
                <a:cs typeface="Times New Roman" panose="02020603050405020304" pitchFamily="18" charset="0"/>
              </a:rPr>
              <a:t>Developing Skills for Employment</a:t>
            </a:r>
            <a:endParaRPr lang="en-GB" dirty="0"/>
          </a:p>
        </p:txBody>
      </p:sp>
    </p:spTree>
    <p:extLst>
      <p:ext uri="{BB962C8B-B14F-4D97-AF65-F5344CB8AC3E}">
        <p14:creationId xmlns:p14="http://schemas.microsoft.com/office/powerpoint/2010/main" val="3978657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1CFC3-5B01-A8D4-F6C7-915DA704026C}"/>
              </a:ext>
            </a:extLst>
          </p:cNvPr>
          <p:cNvSpPr>
            <a:spLocks noGrp="1"/>
          </p:cNvSpPr>
          <p:nvPr>
            <p:ph type="title"/>
          </p:nvPr>
        </p:nvSpPr>
        <p:spPr>
          <a:xfrm>
            <a:off x="1043631" y="809898"/>
            <a:ext cx="9942716" cy="1554480"/>
          </a:xfrm>
        </p:spPr>
        <p:txBody>
          <a:bodyPr anchor="ctr">
            <a:normAutofit/>
          </a:bodyPr>
          <a:lstStyle/>
          <a:p>
            <a:r>
              <a:rPr lang="en-GB" sz="4800" dirty="0"/>
              <a:t>Session 1: Careers Advisor</a:t>
            </a:r>
            <a:br>
              <a:rPr lang="en-GB" sz="4800" dirty="0"/>
            </a:br>
            <a:r>
              <a:rPr lang="en-GB" sz="4800" dirty="0"/>
              <a:t>Student Services</a:t>
            </a:r>
          </a:p>
        </p:txBody>
      </p:sp>
      <p:sp>
        <p:nvSpPr>
          <p:cNvPr id="3" name="Content Placeholder 2">
            <a:extLst>
              <a:ext uri="{FF2B5EF4-FFF2-40B4-BE49-F238E27FC236}">
                <a16:creationId xmlns:a16="http://schemas.microsoft.com/office/drawing/2014/main" id="{9EE9AD27-6DF2-5F78-40C4-48BDD90748EE}"/>
              </a:ext>
            </a:extLst>
          </p:cNvPr>
          <p:cNvSpPr>
            <a:spLocks noGrp="1"/>
          </p:cNvSpPr>
          <p:nvPr>
            <p:ph idx="1"/>
          </p:nvPr>
        </p:nvSpPr>
        <p:spPr>
          <a:xfrm>
            <a:off x="1045028" y="3017522"/>
            <a:ext cx="9941319" cy="3124658"/>
          </a:xfrm>
        </p:spPr>
        <p:txBody>
          <a:bodyPr anchor="ctr">
            <a:normAutofit/>
          </a:bodyPr>
          <a:lstStyle/>
          <a:p>
            <a:r>
              <a:rPr lang="en-GB" sz="2400" dirty="0"/>
              <a:t>Guest speaker: Mel Cameron - How to build a CV.</a:t>
            </a:r>
          </a:p>
          <a:p>
            <a:r>
              <a:rPr lang="en-GB" sz="2400" dirty="0"/>
              <a:t>Q&amp;A session </a:t>
            </a:r>
          </a:p>
          <a:p>
            <a:endParaRPr lang="en-GB" sz="2400" dirty="0"/>
          </a:p>
        </p:txBody>
      </p:sp>
      <p:cxnSp>
        <p:nvCxnSpPr>
          <p:cNvPr id="31" name="Straight Connector 3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A black and yellow logo&#10;&#10;Description automatically generated">
            <a:extLst>
              <a:ext uri="{FF2B5EF4-FFF2-40B4-BE49-F238E27FC236}">
                <a16:creationId xmlns:a16="http://schemas.microsoft.com/office/drawing/2014/main" id="{7D24883E-ED32-3042-26BD-A6C58AA59A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7184B19A-8CF0-3F6F-5521-888A252CBA8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7AC84DC-221E-BA9C-6C88-D65AB25B70CB}"/>
              </a:ext>
            </a:extLst>
          </p:cNvPr>
          <p:cNvSpPr>
            <a:spLocks noGrp="1"/>
          </p:cNvSpPr>
          <p:nvPr>
            <p:ph type="sldNum" sz="quarter" idx="12"/>
          </p:nvPr>
        </p:nvSpPr>
        <p:spPr/>
        <p:txBody>
          <a:bodyPr/>
          <a:lstStyle/>
          <a:p>
            <a:fld id="{5D2A6B81-CD9E-45F0-8CCB-13AF14B8406C}" type="slidenum">
              <a:rPr lang="en-GB" smtClean="0"/>
              <a:t>2</a:t>
            </a:fld>
            <a:endParaRPr lang="en-GB"/>
          </a:p>
        </p:txBody>
      </p:sp>
    </p:spTree>
    <p:extLst>
      <p:ext uri="{BB962C8B-B14F-4D97-AF65-F5344CB8AC3E}">
        <p14:creationId xmlns:p14="http://schemas.microsoft.com/office/powerpoint/2010/main" val="1557650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B59EDF-4127-844C-5324-720E8AEA1E9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3AA7C-74C7-332A-7337-18D06E7D95BF}"/>
              </a:ext>
            </a:extLst>
          </p:cNvPr>
          <p:cNvSpPr>
            <a:spLocks noGrp="1"/>
          </p:cNvSpPr>
          <p:nvPr>
            <p:ph type="title"/>
          </p:nvPr>
        </p:nvSpPr>
        <p:spPr>
          <a:xfrm>
            <a:off x="1043631" y="809898"/>
            <a:ext cx="9942716" cy="1554480"/>
          </a:xfrm>
        </p:spPr>
        <p:txBody>
          <a:bodyPr anchor="ctr">
            <a:normAutofit/>
          </a:bodyPr>
          <a:lstStyle/>
          <a:p>
            <a:r>
              <a:rPr lang="en-GB" sz="4800" dirty="0"/>
              <a:t>Session 2: Understand CV structure </a:t>
            </a:r>
          </a:p>
        </p:txBody>
      </p:sp>
      <p:sp>
        <p:nvSpPr>
          <p:cNvPr id="3" name="Content Placeholder 2">
            <a:extLst>
              <a:ext uri="{FF2B5EF4-FFF2-40B4-BE49-F238E27FC236}">
                <a16:creationId xmlns:a16="http://schemas.microsoft.com/office/drawing/2014/main" id="{907CE166-648A-FA12-F5C6-B4779D97DD0C}"/>
              </a:ext>
            </a:extLst>
          </p:cNvPr>
          <p:cNvSpPr>
            <a:spLocks noGrp="1"/>
          </p:cNvSpPr>
          <p:nvPr>
            <p:ph idx="1"/>
          </p:nvPr>
        </p:nvSpPr>
        <p:spPr>
          <a:xfrm>
            <a:off x="1045028" y="3017522"/>
            <a:ext cx="9941319" cy="3124658"/>
          </a:xfrm>
        </p:spPr>
        <p:txBody>
          <a:bodyPr anchor="ctr">
            <a:normAutofit/>
          </a:bodyPr>
          <a:lstStyle/>
          <a:p>
            <a:r>
              <a:rPr lang="en-GB" sz="2400" dirty="0"/>
              <a:t>What a professional CV is and why it matters for employability</a:t>
            </a:r>
          </a:p>
          <a:p>
            <a:r>
              <a:rPr lang="en-GB" sz="2400" dirty="0"/>
              <a:t>General structure of a CV</a:t>
            </a:r>
          </a:p>
          <a:p>
            <a:r>
              <a:rPr lang="en-GB" sz="2400" dirty="0"/>
              <a:t>Tailored CV for the Health and Social Care sector</a:t>
            </a:r>
          </a:p>
          <a:p>
            <a:r>
              <a:rPr lang="en-GB" sz="2400" dirty="0"/>
              <a:t>Activity</a:t>
            </a:r>
          </a:p>
          <a:p>
            <a:endParaRPr lang="en-GB" sz="24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A black and yellow logo&#10;&#10;Description automatically generated">
            <a:extLst>
              <a:ext uri="{FF2B5EF4-FFF2-40B4-BE49-F238E27FC236}">
                <a16:creationId xmlns:a16="http://schemas.microsoft.com/office/drawing/2014/main" id="{230CA84C-1C6C-BE58-39BF-8520C2544D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4C83463B-9F10-26EA-B178-08BFC39F2FC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5C276D5-5542-C58D-D282-5B1DA943A5A7}"/>
              </a:ext>
            </a:extLst>
          </p:cNvPr>
          <p:cNvSpPr>
            <a:spLocks noGrp="1"/>
          </p:cNvSpPr>
          <p:nvPr>
            <p:ph type="sldNum" sz="quarter" idx="12"/>
          </p:nvPr>
        </p:nvSpPr>
        <p:spPr/>
        <p:txBody>
          <a:bodyPr/>
          <a:lstStyle/>
          <a:p>
            <a:fld id="{5D2A6B81-CD9E-45F0-8CCB-13AF14B8406C}" type="slidenum">
              <a:rPr lang="en-GB" smtClean="0"/>
              <a:t>3</a:t>
            </a:fld>
            <a:endParaRPr lang="en-GB"/>
          </a:p>
        </p:txBody>
      </p:sp>
    </p:spTree>
    <p:extLst>
      <p:ext uri="{BB962C8B-B14F-4D97-AF65-F5344CB8AC3E}">
        <p14:creationId xmlns:p14="http://schemas.microsoft.com/office/powerpoint/2010/main" val="2358060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667BA-6DF7-D6CB-97E9-981727E80F5B}"/>
              </a:ext>
            </a:extLst>
          </p:cNvPr>
          <p:cNvSpPr>
            <a:spLocks noGrp="1"/>
          </p:cNvSpPr>
          <p:nvPr>
            <p:ph type="title"/>
          </p:nvPr>
        </p:nvSpPr>
        <p:spPr>
          <a:xfrm>
            <a:off x="795528" y="386930"/>
            <a:ext cx="10141799" cy="1300554"/>
          </a:xfrm>
        </p:spPr>
        <p:txBody>
          <a:bodyPr anchor="b">
            <a:normAutofit/>
          </a:bodyPr>
          <a:lstStyle/>
          <a:p>
            <a:r>
              <a:rPr lang="en-GB" sz="4800" dirty="0"/>
              <a:t>What is a Curriculum Vitae (CV)?</a:t>
            </a:r>
          </a:p>
        </p:txBody>
      </p:sp>
      <p:sp>
        <p:nvSpPr>
          <p:cNvPr id="24" name="Rectangle 23">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F13A09-F686-7BC3-A349-FB9E01984A08}"/>
              </a:ext>
            </a:extLst>
          </p:cNvPr>
          <p:cNvSpPr>
            <a:spLocks noGrp="1"/>
          </p:cNvSpPr>
          <p:nvPr>
            <p:ph idx="1"/>
          </p:nvPr>
        </p:nvSpPr>
        <p:spPr>
          <a:xfrm>
            <a:off x="6406429" y="2599509"/>
            <a:ext cx="4530898" cy="3639450"/>
          </a:xfrm>
        </p:spPr>
        <p:txBody>
          <a:bodyPr anchor="ctr">
            <a:normAutofit/>
          </a:bodyPr>
          <a:lstStyle/>
          <a:p>
            <a:pPr marL="0" indent="0">
              <a:buNone/>
            </a:pPr>
            <a:r>
              <a:rPr lang="en-GB" sz="2000" dirty="0"/>
              <a:t>A CV is a comprehensive, detailed document outlining a person’s </a:t>
            </a:r>
            <a:r>
              <a:rPr lang="en-GB" sz="2000" b="1" dirty="0"/>
              <a:t>academic and professional history</a:t>
            </a:r>
            <a:r>
              <a:rPr lang="en-GB" sz="2000" dirty="0"/>
              <a:t>, including education, work experience, research, publications, skills, and achievements. </a:t>
            </a:r>
          </a:p>
          <a:p>
            <a:pPr marL="0" indent="0">
              <a:buNone/>
            </a:pPr>
            <a:endParaRPr lang="en-GB" sz="2000" dirty="0"/>
          </a:p>
        </p:txBody>
      </p:sp>
      <p:sp>
        <p:nvSpPr>
          <p:cNvPr id="28" name="Rectangle 27">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yellow logo&#10;&#10;Description automatically generated">
            <a:extLst>
              <a:ext uri="{FF2B5EF4-FFF2-40B4-BE49-F238E27FC236}">
                <a16:creationId xmlns:a16="http://schemas.microsoft.com/office/drawing/2014/main" id="{30F8B042-5860-402E-11ED-E3B571BCB9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48624"/>
            <a:ext cx="1636876" cy="909376"/>
          </a:xfrm>
          <a:prstGeom prst="rect">
            <a:avLst/>
          </a:prstGeom>
        </p:spPr>
      </p:pic>
      <p:sp>
        <p:nvSpPr>
          <p:cNvPr id="9" name="TextBox 8">
            <a:extLst>
              <a:ext uri="{FF2B5EF4-FFF2-40B4-BE49-F238E27FC236}">
                <a16:creationId xmlns:a16="http://schemas.microsoft.com/office/drawing/2014/main" id="{FC9C778A-35A7-807C-D09D-CF9D8B02F66C}"/>
              </a:ext>
            </a:extLst>
          </p:cNvPr>
          <p:cNvSpPr txBox="1"/>
          <p:nvPr/>
        </p:nvSpPr>
        <p:spPr>
          <a:xfrm>
            <a:off x="3353496" y="6038904"/>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applicada.blogspot.com.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8" name="Picture 7" descr="A diagram of a curriculum vitae">
            <a:extLst>
              <a:ext uri="{FF2B5EF4-FFF2-40B4-BE49-F238E27FC236}">
                <a16:creationId xmlns:a16="http://schemas.microsoft.com/office/drawing/2014/main" id="{13E36DCC-3BED-2D18-E515-63E85C31BA0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94" r="14474"/>
          <a:stretch>
            <a:fillRect/>
          </a:stretch>
        </p:blipFill>
        <p:spPr>
          <a:xfrm>
            <a:off x="635295" y="2312129"/>
            <a:ext cx="5150277" cy="3714244"/>
          </a:xfrm>
          <a:prstGeom prst="rect">
            <a:avLst/>
          </a:prstGeom>
        </p:spPr>
      </p:pic>
      <p:sp>
        <p:nvSpPr>
          <p:cNvPr id="10" name="Footer Placeholder 9">
            <a:extLst>
              <a:ext uri="{FF2B5EF4-FFF2-40B4-BE49-F238E27FC236}">
                <a16:creationId xmlns:a16="http://schemas.microsoft.com/office/drawing/2014/main" id="{88BC8609-182F-7C62-D59F-A4D0C1278EC1}"/>
              </a:ext>
            </a:extLst>
          </p:cNvPr>
          <p:cNvSpPr>
            <a:spLocks noGrp="1"/>
          </p:cNvSpPr>
          <p:nvPr>
            <p:ph type="ftr" sz="quarter" idx="11"/>
          </p:nvPr>
        </p:nvSpPr>
        <p:spPr/>
        <p:txBody>
          <a:bodyPr/>
          <a:lstStyle/>
          <a:p>
            <a:r>
              <a:rPr lang="en-GB"/>
              <a:t>Dr Simona Ferraraccio</a:t>
            </a:r>
          </a:p>
        </p:txBody>
      </p:sp>
      <p:sp>
        <p:nvSpPr>
          <p:cNvPr id="12" name="Slide Number Placeholder 11">
            <a:extLst>
              <a:ext uri="{FF2B5EF4-FFF2-40B4-BE49-F238E27FC236}">
                <a16:creationId xmlns:a16="http://schemas.microsoft.com/office/drawing/2014/main" id="{EDF1F7D9-EE94-C0CD-2511-7067ECF9BA73}"/>
              </a:ext>
            </a:extLst>
          </p:cNvPr>
          <p:cNvSpPr>
            <a:spLocks noGrp="1"/>
          </p:cNvSpPr>
          <p:nvPr>
            <p:ph type="sldNum" sz="quarter" idx="12"/>
          </p:nvPr>
        </p:nvSpPr>
        <p:spPr/>
        <p:txBody>
          <a:bodyPr/>
          <a:lstStyle/>
          <a:p>
            <a:fld id="{5D2A6B81-CD9E-45F0-8CCB-13AF14B8406C}" type="slidenum">
              <a:rPr lang="en-GB" smtClean="0"/>
              <a:t>4</a:t>
            </a:fld>
            <a:endParaRPr lang="en-GB"/>
          </a:p>
        </p:txBody>
      </p:sp>
    </p:spTree>
    <p:extLst>
      <p:ext uri="{BB962C8B-B14F-4D97-AF65-F5344CB8AC3E}">
        <p14:creationId xmlns:p14="http://schemas.microsoft.com/office/powerpoint/2010/main" val="3110481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E2CFF8-861A-88D5-6D60-2307B4515FA8}"/>
              </a:ext>
            </a:extLst>
          </p:cNvPr>
          <p:cNvSpPr>
            <a:spLocks noGrp="1"/>
          </p:cNvSpPr>
          <p:nvPr>
            <p:ph type="title"/>
          </p:nvPr>
        </p:nvSpPr>
        <p:spPr>
          <a:xfrm>
            <a:off x="46742" y="454821"/>
            <a:ext cx="7105956" cy="1495425"/>
          </a:xfrm>
        </p:spPr>
        <p:txBody>
          <a:bodyPr>
            <a:normAutofit/>
          </a:bodyPr>
          <a:lstStyle/>
          <a:p>
            <a:r>
              <a:rPr lang="en-GB" sz="4000" b="1" dirty="0"/>
              <a:t>Why a professional CV matters for employability?</a:t>
            </a:r>
          </a:p>
        </p:txBody>
      </p:sp>
      <p:sp>
        <p:nvSpPr>
          <p:cNvPr id="3" name="Content Placeholder 2">
            <a:extLst>
              <a:ext uri="{FF2B5EF4-FFF2-40B4-BE49-F238E27FC236}">
                <a16:creationId xmlns:a16="http://schemas.microsoft.com/office/drawing/2014/main" id="{7493F68A-470D-5431-EB7C-B5963D78C07F}"/>
              </a:ext>
            </a:extLst>
          </p:cNvPr>
          <p:cNvSpPr>
            <a:spLocks noGrp="1"/>
          </p:cNvSpPr>
          <p:nvPr>
            <p:ph idx="1"/>
          </p:nvPr>
        </p:nvSpPr>
        <p:spPr>
          <a:xfrm>
            <a:off x="200967" y="2219590"/>
            <a:ext cx="6805943" cy="3729034"/>
          </a:xfrm>
        </p:spPr>
        <p:txBody>
          <a:bodyPr>
            <a:normAutofit/>
          </a:bodyPr>
          <a:lstStyle/>
          <a:p>
            <a:r>
              <a:rPr lang="en-GB" sz="2400" dirty="0"/>
              <a:t>A professional CV matters for employability because it’s your primary marketing tool to make a strong first impression highlight your relevant skills and experience and secure a job interview. </a:t>
            </a:r>
          </a:p>
          <a:p>
            <a:r>
              <a:rPr lang="en-GB" sz="2400" dirty="0"/>
              <a:t>A well written, tailored CV showcases your qualifications and achievements, differentiating you from other candidates and demonstrating your value to a potential employer.</a:t>
            </a:r>
          </a:p>
        </p:txBody>
      </p:sp>
      <p:sp>
        <p:nvSpPr>
          <p:cNvPr id="4" name="Footer Placeholder 3">
            <a:extLst>
              <a:ext uri="{FF2B5EF4-FFF2-40B4-BE49-F238E27FC236}">
                <a16:creationId xmlns:a16="http://schemas.microsoft.com/office/drawing/2014/main" id="{862C24C4-16AE-D98B-95CF-5F7955C905D7}"/>
              </a:ext>
            </a:extLst>
          </p:cNvPr>
          <p:cNvSpPr>
            <a:spLocks noGrp="1"/>
          </p:cNvSpPr>
          <p:nvPr>
            <p:ph type="ftr" sz="quarter" idx="11"/>
          </p:nvPr>
        </p:nvSpPr>
        <p:spPr>
          <a:xfrm>
            <a:off x="3195473" y="6356350"/>
            <a:ext cx="3811437" cy="365125"/>
          </a:xfrm>
        </p:spPr>
        <p:txBody>
          <a:bodyPr>
            <a:normAutofit/>
          </a:bodyPr>
          <a:lstStyle/>
          <a:p>
            <a:pPr algn="l">
              <a:spcAft>
                <a:spcPts val="600"/>
              </a:spcAft>
            </a:pPr>
            <a:r>
              <a:rPr lang="en-GB"/>
              <a:t>Dr Simona Ferraraccio</a:t>
            </a:r>
          </a:p>
        </p:txBody>
      </p:sp>
      <p:pic>
        <p:nvPicPr>
          <p:cNvPr id="8" name="Picture 7" descr="A pink and white cv template&#10;&#10;AI-generated content may be incorrect.">
            <a:extLst>
              <a:ext uri="{FF2B5EF4-FFF2-40B4-BE49-F238E27FC236}">
                <a16:creationId xmlns:a16="http://schemas.microsoft.com/office/drawing/2014/main" id="{4A742751-5E73-BAD6-2617-B7A8269DF4E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2817"/>
          <a:stretch>
            <a:fillRect/>
          </a:stretch>
        </p:blipFill>
        <p:spPr>
          <a:xfrm>
            <a:off x="7199440" y="10"/>
            <a:ext cx="4992560" cy="6857990"/>
          </a:xfrm>
          <a:prstGeom prst="rect">
            <a:avLst/>
          </a:prstGeom>
          <a:effectLst/>
        </p:spPr>
      </p:pic>
      <p:sp>
        <p:nvSpPr>
          <p:cNvPr id="5" name="Slide Number Placeholder 4">
            <a:extLst>
              <a:ext uri="{FF2B5EF4-FFF2-40B4-BE49-F238E27FC236}">
                <a16:creationId xmlns:a16="http://schemas.microsoft.com/office/drawing/2014/main" id="{6020CCF4-6FD8-0279-D97F-DC6192595FA4}"/>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a:solidFill>
                  <a:srgbClr val="FFFFFF"/>
                </a:solidFill>
              </a:rPr>
              <a:pPr>
                <a:spcAft>
                  <a:spcPts val="600"/>
                </a:spcAft>
              </a:pPr>
              <a:t>5</a:t>
            </a:fld>
            <a:endParaRPr lang="en-GB">
              <a:solidFill>
                <a:srgbClr val="FFFFFF"/>
              </a:solidFill>
            </a:endParaRPr>
          </a:p>
        </p:txBody>
      </p:sp>
      <p:pic>
        <p:nvPicPr>
          <p:cNvPr id="6" name="Picture 5" descr="A black and yellow logo&#10;&#10;Description automatically generated">
            <a:extLst>
              <a:ext uri="{FF2B5EF4-FFF2-40B4-BE49-F238E27FC236}">
                <a16:creationId xmlns:a16="http://schemas.microsoft.com/office/drawing/2014/main" id="{19353592-1C15-6ADC-F8CC-EDBE5CAC1D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48624"/>
            <a:ext cx="1636876" cy="909376"/>
          </a:xfrm>
          <a:prstGeom prst="rect">
            <a:avLst/>
          </a:prstGeom>
        </p:spPr>
      </p:pic>
    </p:spTree>
    <p:extLst>
      <p:ext uri="{BB962C8B-B14F-4D97-AF65-F5344CB8AC3E}">
        <p14:creationId xmlns:p14="http://schemas.microsoft.com/office/powerpoint/2010/main" val="3182427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white paper with black text&#10;&#10;AI-generated content may be incorrect.">
            <a:extLst>
              <a:ext uri="{FF2B5EF4-FFF2-40B4-BE49-F238E27FC236}">
                <a16:creationId xmlns:a16="http://schemas.microsoft.com/office/drawing/2014/main" id="{13D60978-3830-E124-0582-D73245264B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10" name="Content Placeholder 2">
            <a:extLst>
              <a:ext uri="{FF2B5EF4-FFF2-40B4-BE49-F238E27FC236}">
                <a16:creationId xmlns:a16="http://schemas.microsoft.com/office/drawing/2014/main" id="{A4F6E8E7-38F0-F4E8-684C-6BBB1233BD40}"/>
              </a:ext>
            </a:extLst>
          </p:cNvPr>
          <p:cNvSpPr>
            <a:spLocks noGrp="1"/>
          </p:cNvSpPr>
          <p:nvPr>
            <p:ph idx="1"/>
          </p:nvPr>
        </p:nvSpPr>
        <p:spPr>
          <a:xfrm>
            <a:off x="6156436" y="1076194"/>
            <a:ext cx="5338443" cy="4698888"/>
          </a:xfrm>
        </p:spPr>
        <p:txBody>
          <a:bodyPr anchor="t">
            <a:normAutofit/>
          </a:bodyPr>
          <a:lstStyle/>
          <a:p>
            <a:r>
              <a:rPr lang="en-GB" sz="2000" dirty="0">
                <a:solidFill>
                  <a:schemeClr val="tx1">
                    <a:alpha val="80000"/>
                  </a:schemeClr>
                </a:solidFill>
              </a:rPr>
              <a:t>Employers may initially spend a very short time scanning your CV, so it must be able to </a:t>
            </a:r>
            <a:r>
              <a:rPr lang="en-GB" sz="2000" b="1" dirty="0">
                <a:solidFill>
                  <a:schemeClr val="tx1">
                    <a:alpha val="80000"/>
                  </a:schemeClr>
                </a:solidFill>
              </a:rPr>
              <a:t>convey the most relevant points about your skills and experience in a clear, accessible way. </a:t>
            </a:r>
          </a:p>
          <a:p>
            <a:r>
              <a:rPr lang="en-GB" sz="2000" dirty="0">
                <a:solidFill>
                  <a:schemeClr val="tx1">
                    <a:alpha val="80000"/>
                  </a:schemeClr>
                </a:solidFill>
              </a:rPr>
              <a:t>In addition, increasingly Applicant Tracking Systems (ATS) are being used by employers to screen the volume of CVs they are receiving. </a:t>
            </a:r>
          </a:p>
          <a:p>
            <a:r>
              <a:rPr lang="en-GB" sz="2000" dirty="0">
                <a:solidFill>
                  <a:schemeClr val="tx1">
                    <a:alpha val="80000"/>
                  </a:schemeClr>
                </a:solidFill>
              </a:rPr>
              <a:t>The primary challenge is therefore to make it easy for the reader, or ATS, to find exactly what they are looking for. You should </a:t>
            </a:r>
            <a:r>
              <a:rPr lang="en-GB" sz="2000" b="1" dirty="0">
                <a:solidFill>
                  <a:schemeClr val="tx1">
                    <a:alpha val="80000"/>
                  </a:schemeClr>
                </a:solidFill>
              </a:rPr>
              <a:t>focus on the role’s core requirements and adjust your CV for each application. </a:t>
            </a:r>
          </a:p>
        </p:txBody>
      </p:sp>
      <p:sp>
        <p:nvSpPr>
          <p:cNvPr id="4" name="Footer Placeholder 3">
            <a:extLst>
              <a:ext uri="{FF2B5EF4-FFF2-40B4-BE49-F238E27FC236}">
                <a16:creationId xmlns:a16="http://schemas.microsoft.com/office/drawing/2014/main" id="{BF9D18D6-8150-7C92-8457-6897906810FE}"/>
              </a:ext>
            </a:extLst>
          </p:cNvPr>
          <p:cNvSpPr>
            <a:spLocks noGrp="1"/>
          </p:cNvSpPr>
          <p:nvPr>
            <p:ph type="ftr" sz="quarter" idx="11"/>
          </p:nvPr>
        </p:nvSpPr>
        <p:spPr>
          <a:xfrm>
            <a:off x="4456669" y="6407869"/>
            <a:ext cx="3548094" cy="365125"/>
          </a:xfrm>
        </p:spPr>
        <p:txBody>
          <a:bodyPr>
            <a:normAutofit/>
          </a:bodyPr>
          <a:lstStyle/>
          <a:p>
            <a:pPr>
              <a:spcAft>
                <a:spcPts val="600"/>
              </a:spcAft>
            </a:pPr>
            <a:r>
              <a:rPr lang="en-GB">
                <a:solidFill>
                  <a:schemeClr val="tx1">
                    <a:alpha val="60000"/>
                  </a:schemeClr>
                </a:solidFill>
              </a:rPr>
              <a:t>Dr Simona Ferraraccio</a:t>
            </a:r>
          </a:p>
        </p:txBody>
      </p:sp>
      <p:sp>
        <p:nvSpPr>
          <p:cNvPr id="3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sp>
        <p:nvSpPr>
          <p:cNvPr id="5" name="Slide Number Placeholder 4">
            <a:extLst>
              <a:ext uri="{FF2B5EF4-FFF2-40B4-BE49-F238E27FC236}">
                <a16:creationId xmlns:a16="http://schemas.microsoft.com/office/drawing/2014/main" id="{F6569865-4930-BE20-8FBE-78DFB440855D}"/>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a:solidFill>
                  <a:schemeClr val="tx1">
                    <a:alpha val="60000"/>
                  </a:schemeClr>
                </a:solidFill>
              </a:rPr>
              <a:pPr>
                <a:spcAft>
                  <a:spcPts val="600"/>
                </a:spcAft>
              </a:pPr>
              <a:t>6</a:t>
            </a:fld>
            <a:endParaRPr lang="en-GB">
              <a:solidFill>
                <a:schemeClr val="tx1">
                  <a:alpha val="60000"/>
                </a:schemeClr>
              </a:solidFill>
            </a:endParaRPr>
          </a:p>
        </p:txBody>
      </p:sp>
      <p:cxnSp>
        <p:nvCxnSpPr>
          <p:cNvPr id="3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6" name="Picture 5" descr="A black and yellow logo&#10;&#10;Description automatically generated">
            <a:extLst>
              <a:ext uri="{FF2B5EF4-FFF2-40B4-BE49-F238E27FC236}">
                <a16:creationId xmlns:a16="http://schemas.microsoft.com/office/drawing/2014/main" id="{56E09AA6-6EDA-23BD-5090-0CD6FEFB79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5948624"/>
            <a:ext cx="1636876" cy="909376"/>
          </a:xfrm>
          <a:prstGeom prst="rect">
            <a:avLst/>
          </a:prstGeom>
        </p:spPr>
      </p:pic>
    </p:spTree>
    <p:extLst>
      <p:ext uri="{BB962C8B-B14F-4D97-AF65-F5344CB8AC3E}">
        <p14:creationId xmlns:p14="http://schemas.microsoft.com/office/powerpoint/2010/main" val="3232437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517A-16A9-A9C4-C093-665C8DAEB361}"/>
              </a:ext>
            </a:extLst>
          </p:cNvPr>
          <p:cNvSpPr>
            <a:spLocks noGrp="1"/>
          </p:cNvSpPr>
          <p:nvPr>
            <p:ph type="title"/>
          </p:nvPr>
        </p:nvSpPr>
        <p:spPr>
          <a:xfrm>
            <a:off x="10932607" y="2722511"/>
            <a:ext cx="1372437" cy="1325563"/>
          </a:xfrm>
        </p:spPr>
        <p:txBody>
          <a:bodyPr>
            <a:normAutofit/>
          </a:bodyPr>
          <a:lstStyle/>
          <a:p>
            <a:pPr algn="ctr"/>
            <a:r>
              <a:rPr lang="en-GB" sz="2800" b="1" dirty="0"/>
              <a:t>Key advice</a:t>
            </a:r>
          </a:p>
        </p:txBody>
      </p:sp>
      <p:sp>
        <p:nvSpPr>
          <p:cNvPr id="4" name="Footer Placeholder 3">
            <a:extLst>
              <a:ext uri="{FF2B5EF4-FFF2-40B4-BE49-F238E27FC236}">
                <a16:creationId xmlns:a16="http://schemas.microsoft.com/office/drawing/2014/main" id="{0A4D52E0-8D5C-9384-0841-E653651EEF0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A9F61F58-46C6-0661-D5CB-EF9319F8079A}"/>
              </a:ext>
            </a:extLst>
          </p:cNvPr>
          <p:cNvSpPr>
            <a:spLocks noGrp="1"/>
          </p:cNvSpPr>
          <p:nvPr>
            <p:ph type="sldNum" sz="quarter" idx="12"/>
          </p:nvPr>
        </p:nvSpPr>
        <p:spPr/>
        <p:txBody>
          <a:bodyPr/>
          <a:lstStyle/>
          <a:p>
            <a:fld id="{5D2A6B81-CD9E-45F0-8CCB-13AF14B8406C}" type="slidenum">
              <a:rPr lang="en-GB" smtClean="0"/>
              <a:t>7</a:t>
            </a:fld>
            <a:endParaRPr lang="en-GB"/>
          </a:p>
        </p:txBody>
      </p:sp>
      <p:sp>
        <p:nvSpPr>
          <p:cNvPr id="8" name="Freeform: Shape 7">
            <a:extLst>
              <a:ext uri="{FF2B5EF4-FFF2-40B4-BE49-F238E27FC236}">
                <a16:creationId xmlns:a16="http://schemas.microsoft.com/office/drawing/2014/main" id="{D80F7D3F-AEF3-2BD8-23EF-F60116206028}"/>
              </a:ext>
            </a:extLst>
          </p:cNvPr>
          <p:cNvSpPr/>
          <p:nvPr/>
        </p:nvSpPr>
        <p:spPr>
          <a:xfrm>
            <a:off x="2760079" y="38950"/>
            <a:ext cx="8473978" cy="1228490"/>
          </a:xfrm>
          <a:custGeom>
            <a:avLst/>
            <a:gdLst>
              <a:gd name="connsiteX0" fmla="*/ 0 w 7736160"/>
              <a:gd name="connsiteY0" fmla="*/ 153561 h 1228490"/>
              <a:gd name="connsiteX1" fmla="*/ 7121915 w 7736160"/>
              <a:gd name="connsiteY1" fmla="*/ 153561 h 1228490"/>
              <a:gd name="connsiteX2" fmla="*/ 7121915 w 7736160"/>
              <a:gd name="connsiteY2" fmla="*/ 0 h 1228490"/>
              <a:gd name="connsiteX3" fmla="*/ 7736160 w 7736160"/>
              <a:gd name="connsiteY3" fmla="*/ 614245 h 1228490"/>
              <a:gd name="connsiteX4" fmla="*/ 7121915 w 7736160"/>
              <a:gd name="connsiteY4" fmla="*/ 1228490 h 1228490"/>
              <a:gd name="connsiteX5" fmla="*/ 7121915 w 7736160"/>
              <a:gd name="connsiteY5" fmla="*/ 1074929 h 1228490"/>
              <a:gd name="connsiteX6" fmla="*/ 0 w 7736160"/>
              <a:gd name="connsiteY6" fmla="*/ 1074929 h 1228490"/>
              <a:gd name="connsiteX7" fmla="*/ 0 w 7736160"/>
              <a:gd name="connsiteY7" fmla="*/ 153561 h 122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36160" h="1228490">
                <a:moveTo>
                  <a:pt x="0" y="153561"/>
                </a:moveTo>
                <a:lnTo>
                  <a:pt x="7121915" y="153561"/>
                </a:lnTo>
                <a:lnTo>
                  <a:pt x="7121915" y="0"/>
                </a:lnTo>
                <a:lnTo>
                  <a:pt x="7736160" y="614245"/>
                </a:lnTo>
                <a:lnTo>
                  <a:pt x="7121915" y="1228490"/>
                </a:lnTo>
                <a:lnTo>
                  <a:pt x="7121915" y="1074929"/>
                </a:lnTo>
                <a:lnTo>
                  <a:pt x="0" y="1074929"/>
                </a:lnTo>
                <a:lnTo>
                  <a:pt x="0" y="153561"/>
                </a:lnTo>
                <a:close/>
              </a:path>
            </a:pathLst>
          </a:custGeom>
          <a:solidFill>
            <a:schemeClr val="accent2">
              <a:lumMod val="20000"/>
              <a:lumOff val="80000"/>
              <a:alpha val="90000"/>
            </a:schemeClr>
          </a:solidFill>
          <a:ln>
            <a:solidFill>
              <a:schemeClr val="accent2">
                <a:lumMod val="50000"/>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90" tIns="162451" rIns="469574" bIns="162451"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t>Keep it to one or two full pages</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t>Use bullet points to present the information concisely</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t>Avoid too much context, excessive detail or unfocused material will dilute the impact of your most relevant messages</a:t>
            </a:r>
          </a:p>
        </p:txBody>
      </p:sp>
      <p:sp>
        <p:nvSpPr>
          <p:cNvPr id="9" name="Freeform: Shape 8">
            <a:extLst>
              <a:ext uri="{FF2B5EF4-FFF2-40B4-BE49-F238E27FC236}">
                <a16:creationId xmlns:a16="http://schemas.microsoft.com/office/drawing/2014/main" id="{6DF3DAC3-09E0-8B3F-1A4D-5204DA6049F5}"/>
              </a:ext>
            </a:extLst>
          </p:cNvPr>
          <p:cNvSpPr/>
          <p:nvPr/>
        </p:nvSpPr>
        <p:spPr>
          <a:xfrm>
            <a:off x="115624" y="153407"/>
            <a:ext cx="2597432" cy="999577"/>
          </a:xfrm>
          <a:custGeom>
            <a:avLst/>
            <a:gdLst>
              <a:gd name="connsiteX0" fmla="*/ 0 w 2975244"/>
              <a:gd name="connsiteY0" fmla="*/ 166599 h 999577"/>
              <a:gd name="connsiteX1" fmla="*/ 166599 w 2975244"/>
              <a:gd name="connsiteY1" fmla="*/ 0 h 999577"/>
              <a:gd name="connsiteX2" fmla="*/ 2808645 w 2975244"/>
              <a:gd name="connsiteY2" fmla="*/ 0 h 999577"/>
              <a:gd name="connsiteX3" fmla="*/ 2975244 w 2975244"/>
              <a:gd name="connsiteY3" fmla="*/ 166599 h 999577"/>
              <a:gd name="connsiteX4" fmla="*/ 2975244 w 2975244"/>
              <a:gd name="connsiteY4" fmla="*/ 832978 h 999577"/>
              <a:gd name="connsiteX5" fmla="*/ 2808645 w 2975244"/>
              <a:gd name="connsiteY5" fmla="*/ 999577 h 999577"/>
              <a:gd name="connsiteX6" fmla="*/ 166599 w 2975244"/>
              <a:gd name="connsiteY6" fmla="*/ 999577 h 999577"/>
              <a:gd name="connsiteX7" fmla="*/ 0 w 2975244"/>
              <a:gd name="connsiteY7" fmla="*/ 832978 h 999577"/>
              <a:gd name="connsiteX8" fmla="*/ 0 w 2975244"/>
              <a:gd name="connsiteY8" fmla="*/ 166599 h 999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5244" h="999577">
                <a:moveTo>
                  <a:pt x="0" y="166599"/>
                </a:moveTo>
                <a:cubicBezTo>
                  <a:pt x="0" y="74589"/>
                  <a:pt x="74589" y="0"/>
                  <a:pt x="166599" y="0"/>
                </a:cubicBezTo>
                <a:lnTo>
                  <a:pt x="2808645" y="0"/>
                </a:lnTo>
                <a:cubicBezTo>
                  <a:pt x="2900655" y="0"/>
                  <a:pt x="2975244" y="74589"/>
                  <a:pt x="2975244" y="166599"/>
                </a:cubicBezTo>
                <a:lnTo>
                  <a:pt x="2975244" y="832978"/>
                </a:lnTo>
                <a:cubicBezTo>
                  <a:pt x="2975244" y="924988"/>
                  <a:pt x="2900655" y="999577"/>
                  <a:pt x="2808645" y="999577"/>
                </a:cubicBezTo>
                <a:lnTo>
                  <a:pt x="166599" y="999577"/>
                </a:lnTo>
                <a:cubicBezTo>
                  <a:pt x="74589" y="999577"/>
                  <a:pt x="0" y="924988"/>
                  <a:pt x="0" y="832978"/>
                </a:cubicBezTo>
                <a:lnTo>
                  <a:pt x="0" y="166599"/>
                </a:lnTo>
                <a:close/>
              </a:path>
            </a:pathLst>
          </a:custGeom>
          <a:solidFill>
            <a:schemeClr val="accent2">
              <a:lumMod val="75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475" tIns="102135" rIns="155475" bIns="102135"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bg1"/>
                </a:solidFill>
              </a:rPr>
              <a:t>Be Concise</a:t>
            </a:r>
          </a:p>
        </p:txBody>
      </p:sp>
      <p:sp>
        <p:nvSpPr>
          <p:cNvPr id="11" name="Freeform: Shape 10">
            <a:extLst>
              <a:ext uri="{FF2B5EF4-FFF2-40B4-BE49-F238E27FC236}">
                <a16:creationId xmlns:a16="http://schemas.microsoft.com/office/drawing/2014/main" id="{210EFABA-4192-2FFA-45AC-917E1ACC9B73}"/>
              </a:ext>
            </a:extLst>
          </p:cNvPr>
          <p:cNvSpPr/>
          <p:nvPr/>
        </p:nvSpPr>
        <p:spPr>
          <a:xfrm>
            <a:off x="86620" y="1436649"/>
            <a:ext cx="2626436" cy="999577"/>
          </a:xfrm>
          <a:custGeom>
            <a:avLst/>
            <a:gdLst>
              <a:gd name="connsiteX0" fmla="*/ 0 w 3003207"/>
              <a:gd name="connsiteY0" fmla="*/ 166599 h 999577"/>
              <a:gd name="connsiteX1" fmla="*/ 166599 w 3003207"/>
              <a:gd name="connsiteY1" fmla="*/ 0 h 999577"/>
              <a:gd name="connsiteX2" fmla="*/ 2836608 w 3003207"/>
              <a:gd name="connsiteY2" fmla="*/ 0 h 999577"/>
              <a:gd name="connsiteX3" fmla="*/ 3003207 w 3003207"/>
              <a:gd name="connsiteY3" fmla="*/ 166599 h 999577"/>
              <a:gd name="connsiteX4" fmla="*/ 3003207 w 3003207"/>
              <a:gd name="connsiteY4" fmla="*/ 832978 h 999577"/>
              <a:gd name="connsiteX5" fmla="*/ 2836608 w 3003207"/>
              <a:gd name="connsiteY5" fmla="*/ 999577 h 999577"/>
              <a:gd name="connsiteX6" fmla="*/ 166599 w 3003207"/>
              <a:gd name="connsiteY6" fmla="*/ 999577 h 999577"/>
              <a:gd name="connsiteX7" fmla="*/ 0 w 3003207"/>
              <a:gd name="connsiteY7" fmla="*/ 832978 h 999577"/>
              <a:gd name="connsiteX8" fmla="*/ 0 w 3003207"/>
              <a:gd name="connsiteY8" fmla="*/ 166599 h 999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03207" h="999577">
                <a:moveTo>
                  <a:pt x="0" y="166599"/>
                </a:moveTo>
                <a:cubicBezTo>
                  <a:pt x="0" y="74589"/>
                  <a:pt x="74589" y="0"/>
                  <a:pt x="166599" y="0"/>
                </a:cubicBezTo>
                <a:lnTo>
                  <a:pt x="2836608" y="0"/>
                </a:lnTo>
                <a:cubicBezTo>
                  <a:pt x="2928618" y="0"/>
                  <a:pt x="3003207" y="74589"/>
                  <a:pt x="3003207" y="166599"/>
                </a:cubicBezTo>
                <a:lnTo>
                  <a:pt x="3003207" y="832978"/>
                </a:lnTo>
                <a:cubicBezTo>
                  <a:pt x="3003207" y="924988"/>
                  <a:pt x="2928618" y="999577"/>
                  <a:pt x="2836608" y="999577"/>
                </a:cubicBezTo>
                <a:lnTo>
                  <a:pt x="166599" y="999577"/>
                </a:lnTo>
                <a:cubicBezTo>
                  <a:pt x="74589" y="999577"/>
                  <a:pt x="0" y="924988"/>
                  <a:pt x="0" y="832978"/>
                </a:cubicBezTo>
                <a:lnTo>
                  <a:pt x="0" y="166599"/>
                </a:lnTo>
                <a:close/>
              </a:path>
            </a:pathLst>
          </a:custGeom>
          <a:solidFill>
            <a:schemeClr val="accent2">
              <a:lumMod val="75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475" tIns="102135" rIns="155475" bIns="102135"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bg1"/>
                </a:solidFill>
              </a:rPr>
              <a:t>Remember the purpose</a:t>
            </a:r>
          </a:p>
        </p:txBody>
      </p:sp>
      <p:sp>
        <p:nvSpPr>
          <p:cNvPr id="12" name="Arrow: Right 11">
            <a:extLst>
              <a:ext uri="{FF2B5EF4-FFF2-40B4-BE49-F238E27FC236}">
                <a16:creationId xmlns:a16="http://schemas.microsoft.com/office/drawing/2014/main" id="{633849F2-BE04-358B-3BE2-C01CDF59672D}"/>
              </a:ext>
            </a:extLst>
          </p:cNvPr>
          <p:cNvSpPr/>
          <p:nvPr/>
        </p:nvSpPr>
        <p:spPr>
          <a:xfrm>
            <a:off x="2760078" y="2616988"/>
            <a:ext cx="8331455" cy="1235502"/>
          </a:xfrm>
          <a:prstGeom prst="rightArrow">
            <a:avLst>
              <a:gd name="adj1" fmla="val 75000"/>
              <a:gd name="adj2" fmla="val 42680"/>
            </a:avLst>
          </a:prstGeom>
          <a:solidFill>
            <a:schemeClr val="accent2">
              <a:lumMod val="20000"/>
              <a:lumOff val="80000"/>
              <a:alpha val="90000"/>
            </a:schemeClr>
          </a:solidFill>
          <a:ln>
            <a:solidFill>
              <a:schemeClr val="accent2">
                <a:lumMod val="50000"/>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pPr marL="285750" indent="-285750">
              <a:buFont typeface="Arial" panose="020B0604020202020204" pitchFamily="34" charset="0"/>
              <a:buChar char="•"/>
            </a:pPr>
            <a:r>
              <a:rPr lang="en-GB" sz="1400" dirty="0"/>
              <a:t>To each position you are applying to, tailoring your content to the job description, it should not be just a list of everything that have done.</a:t>
            </a:r>
          </a:p>
          <a:p>
            <a:pPr marL="285750" indent="-285750">
              <a:buFont typeface="Arial" panose="020B0604020202020204" pitchFamily="34" charset="0"/>
              <a:buChar char="•"/>
            </a:pPr>
            <a:r>
              <a:rPr lang="en-GB" sz="1400" dirty="0"/>
              <a:t>Sometimes organisations will give guidance (on their website/recruitment materials) on what they want you to include in your CV. </a:t>
            </a:r>
          </a:p>
        </p:txBody>
      </p:sp>
      <p:sp>
        <p:nvSpPr>
          <p:cNvPr id="13" name="Freeform: Shape 12">
            <a:extLst>
              <a:ext uri="{FF2B5EF4-FFF2-40B4-BE49-F238E27FC236}">
                <a16:creationId xmlns:a16="http://schemas.microsoft.com/office/drawing/2014/main" id="{154AB121-7C5F-9425-ED8B-961D7D9200DA}"/>
              </a:ext>
            </a:extLst>
          </p:cNvPr>
          <p:cNvSpPr/>
          <p:nvPr/>
        </p:nvSpPr>
        <p:spPr>
          <a:xfrm>
            <a:off x="93451" y="2731443"/>
            <a:ext cx="2626436" cy="999577"/>
          </a:xfrm>
          <a:custGeom>
            <a:avLst/>
            <a:gdLst>
              <a:gd name="connsiteX0" fmla="*/ 0 w 3012031"/>
              <a:gd name="connsiteY0" fmla="*/ 166599 h 999577"/>
              <a:gd name="connsiteX1" fmla="*/ 166599 w 3012031"/>
              <a:gd name="connsiteY1" fmla="*/ 0 h 999577"/>
              <a:gd name="connsiteX2" fmla="*/ 2845432 w 3012031"/>
              <a:gd name="connsiteY2" fmla="*/ 0 h 999577"/>
              <a:gd name="connsiteX3" fmla="*/ 3012031 w 3012031"/>
              <a:gd name="connsiteY3" fmla="*/ 166599 h 999577"/>
              <a:gd name="connsiteX4" fmla="*/ 3012031 w 3012031"/>
              <a:gd name="connsiteY4" fmla="*/ 832978 h 999577"/>
              <a:gd name="connsiteX5" fmla="*/ 2845432 w 3012031"/>
              <a:gd name="connsiteY5" fmla="*/ 999577 h 999577"/>
              <a:gd name="connsiteX6" fmla="*/ 166599 w 3012031"/>
              <a:gd name="connsiteY6" fmla="*/ 999577 h 999577"/>
              <a:gd name="connsiteX7" fmla="*/ 0 w 3012031"/>
              <a:gd name="connsiteY7" fmla="*/ 832978 h 999577"/>
              <a:gd name="connsiteX8" fmla="*/ 0 w 3012031"/>
              <a:gd name="connsiteY8" fmla="*/ 166599 h 999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2031" h="999577">
                <a:moveTo>
                  <a:pt x="0" y="166599"/>
                </a:moveTo>
                <a:cubicBezTo>
                  <a:pt x="0" y="74589"/>
                  <a:pt x="74589" y="0"/>
                  <a:pt x="166599" y="0"/>
                </a:cubicBezTo>
                <a:lnTo>
                  <a:pt x="2845432" y="0"/>
                </a:lnTo>
                <a:cubicBezTo>
                  <a:pt x="2937442" y="0"/>
                  <a:pt x="3012031" y="74589"/>
                  <a:pt x="3012031" y="166599"/>
                </a:cubicBezTo>
                <a:lnTo>
                  <a:pt x="3012031" y="832978"/>
                </a:lnTo>
                <a:cubicBezTo>
                  <a:pt x="3012031" y="924988"/>
                  <a:pt x="2937442" y="999577"/>
                  <a:pt x="2845432" y="999577"/>
                </a:cubicBezTo>
                <a:lnTo>
                  <a:pt x="166599" y="999577"/>
                </a:lnTo>
                <a:cubicBezTo>
                  <a:pt x="74589" y="999577"/>
                  <a:pt x="0" y="924988"/>
                  <a:pt x="0" y="832978"/>
                </a:cubicBezTo>
                <a:lnTo>
                  <a:pt x="0" y="166599"/>
                </a:lnTo>
                <a:close/>
              </a:path>
            </a:pathLst>
          </a:custGeom>
          <a:solidFill>
            <a:schemeClr val="accent2">
              <a:lumMod val="75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295" tIns="144045" rIns="239295" bIns="144045" numCol="1" spcCol="1270" anchor="ctr" anchorCtr="0">
            <a:noAutofit/>
          </a:bodyPr>
          <a:lstStyle/>
          <a:p>
            <a:pPr marL="0" lvl="0" indent="0" algn="ctr" defTabSz="2222500">
              <a:lnSpc>
                <a:spcPct val="90000"/>
              </a:lnSpc>
              <a:spcBef>
                <a:spcPct val="0"/>
              </a:spcBef>
              <a:spcAft>
                <a:spcPct val="35000"/>
              </a:spcAft>
              <a:buNone/>
            </a:pPr>
            <a:r>
              <a:rPr lang="en-GB" sz="2800" b="1" dirty="0">
                <a:solidFill>
                  <a:schemeClr val="bg1"/>
                </a:solidFill>
              </a:rPr>
              <a:t>Target your CV</a:t>
            </a:r>
            <a:endParaRPr lang="en-GB" sz="2800" b="1" kern="1200" dirty="0">
              <a:solidFill>
                <a:schemeClr val="bg1"/>
              </a:solidFill>
            </a:endParaRPr>
          </a:p>
        </p:txBody>
      </p:sp>
      <p:sp>
        <p:nvSpPr>
          <p:cNvPr id="15" name="Freeform: Shape 14">
            <a:extLst>
              <a:ext uri="{FF2B5EF4-FFF2-40B4-BE49-F238E27FC236}">
                <a16:creationId xmlns:a16="http://schemas.microsoft.com/office/drawing/2014/main" id="{799213DC-E51B-7903-BBA1-583ED022E3B0}"/>
              </a:ext>
            </a:extLst>
          </p:cNvPr>
          <p:cNvSpPr/>
          <p:nvPr/>
        </p:nvSpPr>
        <p:spPr>
          <a:xfrm>
            <a:off x="83403" y="3893703"/>
            <a:ext cx="2626436" cy="999577"/>
          </a:xfrm>
          <a:custGeom>
            <a:avLst/>
            <a:gdLst>
              <a:gd name="connsiteX0" fmla="*/ 0 w 3012031"/>
              <a:gd name="connsiteY0" fmla="*/ 166599 h 999577"/>
              <a:gd name="connsiteX1" fmla="*/ 166599 w 3012031"/>
              <a:gd name="connsiteY1" fmla="*/ 0 h 999577"/>
              <a:gd name="connsiteX2" fmla="*/ 2845432 w 3012031"/>
              <a:gd name="connsiteY2" fmla="*/ 0 h 999577"/>
              <a:gd name="connsiteX3" fmla="*/ 3012031 w 3012031"/>
              <a:gd name="connsiteY3" fmla="*/ 166599 h 999577"/>
              <a:gd name="connsiteX4" fmla="*/ 3012031 w 3012031"/>
              <a:gd name="connsiteY4" fmla="*/ 832978 h 999577"/>
              <a:gd name="connsiteX5" fmla="*/ 2845432 w 3012031"/>
              <a:gd name="connsiteY5" fmla="*/ 999577 h 999577"/>
              <a:gd name="connsiteX6" fmla="*/ 166599 w 3012031"/>
              <a:gd name="connsiteY6" fmla="*/ 999577 h 999577"/>
              <a:gd name="connsiteX7" fmla="*/ 0 w 3012031"/>
              <a:gd name="connsiteY7" fmla="*/ 832978 h 999577"/>
              <a:gd name="connsiteX8" fmla="*/ 0 w 3012031"/>
              <a:gd name="connsiteY8" fmla="*/ 166599 h 999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2031" h="999577">
                <a:moveTo>
                  <a:pt x="0" y="166599"/>
                </a:moveTo>
                <a:cubicBezTo>
                  <a:pt x="0" y="74589"/>
                  <a:pt x="74589" y="0"/>
                  <a:pt x="166599" y="0"/>
                </a:cubicBezTo>
                <a:lnTo>
                  <a:pt x="2845432" y="0"/>
                </a:lnTo>
                <a:cubicBezTo>
                  <a:pt x="2937442" y="0"/>
                  <a:pt x="3012031" y="74589"/>
                  <a:pt x="3012031" y="166599"/>
                </a:cubicBezTo>
                <a:lnTo>
                  <a:pt x="3012031" y="832978"/>
                </a:lnTo>
                <a:cubicBezTo>
                  <a:pt x="3012031" y="924988"/>
                  <a:pt x="2937442" y="999577"/>
                  <a:pt x="2845432" y="999577"/>
                </a:cubicBezTo>
                <a:lnTo>
                  <a:pt x="166599" y="999577"/>
                </a:lnTo>
                <a:cubicBezTo>
                  <a:pt x="74589" y="999577"/>
                  <a:pt x="0" y="924988"/>
                  <a:pt x="0" y="832978"/>
                </a:cubicBezTo>
                <a:lnTo>
                  <a:pt x="0" y="166599"/>
                </a:lnTo>
                <a:close/>
              </a:path>
            </a:pathLst>
          </a:custGeom>
          <a:solidFill>
            <a:schemeClr val="accent2">
              <a:lumMod val="75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295" tIns="144045" rIns="239295" bIns="144045" numCol="1" spcCol="1270" anchor="ctr" anchorCtr="0">
            <a:noAutofit/>
          </a:bodyPr>
          <a:lstStyle/>
          <a:p>
            <a:pPr marL="0" lvl="0" indent="0" algn="ctr" defTabSz="2222500">
              <a:lnSpc>
                <a:spcPct val="90000"/>
              </a:lnSpc>
              <a:spcBef>
                <a:spcPct val="0"/>
              </a:spcBef>
              <a:spcAft>
                <a:spcPct val="35000"/>
              </a:spcAft>
              <a:buNone/>
            </a:pPr>
            <a:r>
              <a:rPr lang="en-GB" sz="2800" b="1" kern="1200" dirty="0">
                <a:solidFill>
                  <a:schemeClr val="bg1"/>
                </a:solidFill>
              </a:rPr>
              <a:t>Be-evidence based</a:t>
            </a:r>
          </a:p>
        </p:txBody>
      </p:sp>
      <p:sp>
        <p:nvSpPr>
          <p:cNvPr id="16" name="Arrow: Right 15">
            <a:extLst>
              <a:ext uri="{FF2B5EF4-FFF2-40B4-BE49-F238E27FC236}">
                <a16:creationId xmlns:a16="http://schemas.microsoft.com/office/drawing/2014/main" id="{C9146C15-0D6C-5B8B-FCCD-ED01F4F33DAD}"/>
              </a:ext>
            </a:extLst>
          </p:cNvPr>
          <p:cNvSpPr/>
          <p:nvPr/>
        </p:nvSpPr>
        <p:spPr>
          <a:xfrm>
            <a:off x="2760079" y="4983186"/>
            <a:ext cx="8331454" cy="999577"/>
          </a:xfrm>
          <a:prstGeom prst="rightArrow">
            <a:avLst>
              <a:gd name="adj1" fmla="val 75000"/>
              <a:gd name="adj2" fmla="val 53016"/>
            </a:avLst>
          </a:prstGeom>
          <a:solidFill>
            <a:schemeClr val="accent2">
              <a:lumMod val="20000"/>
              <a:lumOff val="80000"/>
              <a:alpha val="90000"/>
            </a:schemeClr>
          </a:solidFill>
          <a:ln>
            <a:solidFill>
              <a:schemeClr val="accent2">
                <a:lumMod val="50000"/>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pPr marL="285750" indent="-285750">
              <a:buFont typeface="Arial" panose="020B0604020202020204" pitchFamily="34" charset="0"/>
              <a:buChar char="•"/>
            </a:pPr>
            <a:r>
              <a:rPr lang="en-GB" sz="1400" dirty="0"/>
              <a:t>A well written CV is easy to read and scan quickly</a:t>
            </a:r>
          </a:p>
          <a:p>
            <a:pPr marL="285750" indent="-285750">
              <a:buFont typeface="Arial" panose="020B0604020202020204" pitchFamily="34" charset="0"/>
              <a:buChar char="•"/>
            </a:pPr>
            <a:r>
              <a:rPr lang="en-GB" sz="1400" dirty="0"/>
              <a:t>Use simple language</a:t>
            </a:r>
          </a:p>
          <a:p>
            <a:pPr marL="285750" indent="-285750">
              <a:buFont typeface="Arial" panose="020B0604020202020204" pitchFamily="34" charset="0"/>
              <a:buChar char="•"/>
            </a:pPr>
            <a:r>
              <a:rPr lang="en-GB" sz="1400" dirty="0"/>
              <a:t>Do not write in prose or paragraphs as space is limited</a:t>
            </a:r>
          </a:p>
        </p:txBody>
      </p:sp>
      <p:sp>
        <p:nvSpPr>
          <p:cNvPr id="20" name="Arrow: Right 19">
            <a:extLst>
              <a:ext uri="{FF2B5EF4-FFF2-40B4-BE49-F238E27FC236}">
                <a16:creationId xmlns:a16="http://schemas.microsoft.com/office/drawing/2014/main" id="{E6757D84-5A48-A355-E4FF-773271A81321}"/>
              </a:ext>
            </a:extLst>
          </p:cNvPr>
          <p:cNvSpPr/>
          <p:nvPr/>
        </p:nvSpPr>
        <p:spPr>
          <a:xfrm>
            <a:off x="2760079" y="1334513"/>
            <a:ext cx="8331455" cy="1235502"/>
          </a:xfrm>
          <a:prstGeom prst="rightArrow">
            <a:avLst>
              <a:gd name="adj1" fmla="val 76626"/>
              <a:gd name="adj2" fmla="val 42680"/>
            </a:avLst>
          </a:prstGeom>
          <a:solidFill>
            <a:schemeClr val="accent2">
              <a:lumMod val="20000"/>
              <a:lumOff val="80000"/>
              <a:alpha val="90000"/>
            </a:schemeClr>
          </a:solidFill>
          <a:ln>
            <a:solidFill>
              <a:schemeClr val="accent2">
                <a:lumMod val="50000"/>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pPr marL="285750" lvl="1" indent="-285750" defTabSz="622300">
              <a:lnSpc>
                <a:spcPct val="90000"/>
              </a:lnSpc>
              <a:spcBef>
                <a:spcPct val="0"/>
              </a:spcBef>
              <a:spcAft>
                <a:spcPct val="15000"/>
              </a:spcAft>
              <a:buFont typeface="Arial" panose="020B0604020202020204" pitchFamily="34" charset="0"/>
              <a:buChar char="•"/>
            </a:pPr>
            <a:r>
              <a:rPr lang="en-GB" sz="1400" dirty="0"/>
              <a:t>Your CV is to get you the </a:t>
            </a:r>
            <a:r>
              <a:rPr lang="en-GB" sz="1400" b="1" dirty="0"/>
              <a:t>interview</a:t>
            </a:r>
            <a:r>
              <a:rPr lang="en-GB" sz="1400" dirty="0"/>
              <a:t>, NOT the job itself</a:t>
            </a:r>
          </a:p>
          <a:p>
            <a:pPr marL="285750" lvl="1" indent="-285750" defTabSz="622300">
              <a:lnSpc>
                <a:spcPct val="90000"/>
              </a:lnSpc>
              <a:spcBef>
                <a:spcPct val="0"/>
              </a:spcBef>
              <a:spcAft>
                <a:spcPct val="15000"/>
              </a:spcAft>
              <a:buFont typeface="Arial" panose="020B0604020202020204" pitchFamily="34" charset="0"/>
              <a:buChar char="•"/>
            </a:pPr>
            <a:r>
              <a:rPr lang="en-GB" sz="1400" dirty="0"/>
              <a:t>Address these key elements in your description:</a:t>
            </a:r>
            <a:r>
              <a:rPr lang="en-GB" sz="1400" b="1" dirty="0"/>
              <a:t> What you were responsible for; </a:t>
            </a:r>
          </a:p>
          <a:p>
            <a:pPr marL="228600" lvl="2" indent="-114300" defTabSz="622300">
              <a:lnSpc>
                <a:spcPct val="90000"/>
              </a:lnSpc>
              <a:spcBef>
                <a:spcPct val="0"/>
              </a:spcBef>
              <a:spcAft>
                <a:spcPct val="15000"/>
              </a:spcAft>
              <a:buFont typeface="Wingdings" panose="05000000000000000000" pitchFamily="2" charset="2"/>
              <a:buChar char="ü"/>
            </a:pPr>
            <a:r>
              <a:rPr lang="en-GB" sz="1400" b="1" dirty="0"/>
              <a:t> What you achieved; </a:t>
            </a:r>
          </a:p>
          <a:p>
            <a:pPr marL="228600" lvl="2" indent="-114300" defTabSz="622300">
              <a:lnSpc>
                <a:spcPct val="90000"/>
              </a:lnSpc>
              <a:spcBef>
                <a:spcPct val="0"/>
              </a:spcBef>
              <a:spcAft>
                <a:spcPct val="15000"/>
              </a:spcAft>
              <a:buFont typeface="Wingdings" panose="05000000000000000000" pitchFamily="2" charset="2"/>
              <a:buChar char="ü"/>
            </a:pPr>
            <a:r>
              <a:rPr lang="en-GB" sz="1400" b="1" dirty="0"/>
              <a:t> How you have worked within a Team/with others</a:t>
            </a:r>
          </a:p>
        </p:txBody>
      </p:sp>
      <p:pic>
        <p:nvPicPr>
          <p:cNvPr id="22" name="Picture 21" descr="A black and yellow logo&#10;&#10;Description automatically generated">
            <a:extLst>
              <a:ext uri="{FF2B5EF4-FFF2-40B4-BE49-F238E27FC236}">
                <a16:creationId xmlns:a16="http://schemas.microsoft.com/office/drawing/2014/main" id="{F35047C5-E77C-2E6F-47A2-B4EB1C7D6E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48624"/>
            <a:ext cx="1636876" cy="909376"/>
          </a:xfrm>
          <a:prstGeom prst="rect">
            <a:avLst/>
          </a:prstGeom>
        </p:spPr>
      </p:pic>
      <p:sp>
        <p:nvSpPr>
          <p:cNvPr id="21" name="Arrow: Right 20">
            <a:extLst>
              <a:ext uri="{FF2B5EF4-FFF2-40B4-BE49-F238E27FC236}">
                <a16:creationId xmlns:a16="http://schemas.microsoft.com/office/drawing/2014/main" id="{0CCC1D6C-A53A-97C3-065D-93F2C958DB35}"/>
              </a:ext>
            </a:extLst>
          </p:cNvPr>
          <p:cNvSpPr/>
          <p:nvPr/>
        </p:nvSpPr>
        <p:spPr>
          <a:xfrm>
            <a:off x="2750031" y="3893703"/>
            <a:ext cx="8331454" cy="999577"/>
          </a:xfrm>
          <a:prstGeom prst="rightArrow">
            <a:avLst>
              <a:gd name="adj1" fmla="val 75000"/>
              <a:gd name="adj2" fmla="val 51005"/>
            </a:avLst>
          </a:prstGeom>
          <a:solidFill>
            <a:schemeClr val="accent2">
              <a:lumMod val="20000"/>
              <a:lumOff val="80000"/>
              <a:alpha val="90000"/>
            </a:schemeClr>
          </a:solidFill>
          <a:ln>
            <a:solidFill>
              <a:schemeClr val="accent2">
                <a:lumMod val="50000"/>
                <a:alpha val="90000"/>
              </a:schemeClr>
            </a:solidFill>
          </a:ln>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pPr marL="285750" indent="-285750">
              <a:buFont typeface="Arial" panose="020B0604020202020204" pitchFamily="34" charset="0"/>
              <a:buChar char="•"/>
            </a:pPr>
            <a:r>
              <a:rPr lang="en-GB" sz="1400" dirty="0"/>
              <a:t>Provide clear evidence of your contribution and impact</a:t>
            </a:r>
          </a:p>
          <a:p>
            <a:pPr marL="285750" indent="-285750">
              <a:buFont typeface="Arial" panose="020B0604020202020204" pitchFamily="34" charset="0"/>
              <a:buChar char="•"/>
            </a:pPr>
            <a:r>
              <a:rPr lang="en-GB" sz="1400" dirty="0"/>
              <a:t>Focus on responsibilities, to showcase your skills and achievements by using numbers, percentages, and values to quantify your impact and give a sense of scale/context.</a:t>
            </a:r>
          </a:p>
        </p:txBody>
      </p:sp>
      <p:sp>
        <p:nvSpPr>
          <p:cNvPr id="17" name="Freeform: Shape 16">
            <a:extLst>
              <a:ext uri="{FF2B5EF4-FFF2-40B4-BE49-F238E27FC236}">
                <a16:creationId xmlns:a16="http://schemas.microsoft.com/office/drawing/2014/main" id="{448E7198-569F-E7BE-3797-256F701138EF}"/>
              </a:ext>
            </a:extLst>
          </p:cNvPr>
          <p:cNvSpPr/>
          <p:nvPr/>
        </p:nvSpPr>
        <p:spPr>
          <a:xfrm>
            <a:off x="93450" y="4983186"/>
            <a:ext cx="2626437" cy="999577"/>
          </a:xfrm>
          <a:custGeom>
            <a:avLst/>
            <a:gdLst>
              <a:gd name="connsiteX0" fmla="*/ 0 w 3012031"/>
              <a:gd name="connsiteY0" fmla="*/ 166599 h 999577"/>
              <a:gd name="connsiteX1" fmla="*/ 166599 w 3012031"/>
              <a:gd name="connsiteY1" fmla="*/ 0 h 999577"/>
              <a:gd name="connsiteX2" fmla="*/ 2845432 w 3012031"/>
              <a:gd name="connsiteY2" fmla="*/ 0 h 999577"/>
              <a:gd name="connsiteX3" fmla="*/ 3012031 w 3012031"/>
              <a:gd name="connsiteY3" fmla="*/ 166599 h 999577"/>
              <a:gd name="connsiteX4" fmla="*/ 3012031 w 3012031"/>
              <a:gd name="connsiteY4" fmla="*/ 832978 h 999577"/>
              <a:gd name="connsiteX5" fmla="*/ 2845432 w 3012031"/>
              <a:gd name="connsiteY5" fmla="*/ 999577 h 999577"/>
              <a:gd name="connsiteX6" fmla="*/ 166599 w 3012031"/>
              <a:gd name="connsiteY6" fmla="*/ 999577 h 999577"/>
              <a:gd name="connsiteX7" fmla="*/ 0 w 3012031"/>
              <a:gd name="connsiteY7" fmla="*/ 832978 h 999577"/>
              <a:gd name="connsiteX8" fmla="*/ 0 w 3012031"/>
              <a:gd name="connsiteY8" fmla="*/ 166599 h 999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2031" h="999577">
                <a:moveTo>
                  <a:pt x="0" y="166599"/>
                </a:moveTo>
                <a:cubicBezTo>
                  <a:pt x="0" y="74589"/>
                  <a:pt x="74589" y="0"/>
                  <a:pt x="166599" y="0"/>
                </a:cubicBezTo>
                <a:lnTo>
                  <a:pt x="2845432" y="0"/>
                </a:lnTo>
                <a:cubicBezTo>
                  <a:pt x="2937442" y="0"/>
                  <a:pt x="3012031" y="74589"/>
                  <a:pt x="3012031" y="166599"/>
                </a:cubicBezTo>
                <a:lnTo>
                  <a:pt x="3012031" y="832978"/>
                </a:lnTo>
                <a:cubicBezTo>
                  <a:pt x="3012031" y="924988"/>
                  <a:pt x="2937442" y="999577"/>
                  <a:pt x="2845432" y="999577"/>
                </a:cubicBezTo>
                <a:lnTo>
                  <a:pt x="166599" y="999577"/>
                </a:lnTo>
                <a:cubicBezTo>
                  <a:pt x="74589" y="999577"/>
                  <a:pt x="0" y="924988"/>
                  <a:pt x="0" y="832978"/>
                </a:cubicBezTo>
                <a:lnTo>
                  <a:pt x="0" y="166599"/>
                </a:lnTo>
                <a:close/>
              </a:path>
            </a:pathLst>
          </a:custGeom>
          <a:solidFill>
            <a:schemeClr val="accent2">
              <a:lumMod val="75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295" tIns="144045" rIns="239295" bIns="144045" numCol="1" spcCol="1270" anchor="ctr" anchorCtr="0">
            <a:noAutofit/>
          </a:bodyPr>
          <a:lstStyle/>
          <a:p>
            <a:pPr marL="0" lvl="0" indent="0" algn="ctr" defTabSz="2222500">
              <a:lnSpc>
                <a:spcPct val="90000"/>
              </a:lnSpc>
              <a:spcBef>
                <a:spcPct val="0"/>
              </a:spcBef>
              <a:spcAft>
                <a:spcPct val="35000"/>
              </a:spcAft>
              <a:buNone/>
            </a:pPr>
            <a:r>
              <a:rPr lang="en-GB" sz="2800" b="1" kern="1200" dirty="0">
                <a:solidFill>
                  <a:schemeClr val="bg1"/>
                </a:solidFill>
              </a:rPr>
              <a:t>Be clear</a:t>
            </a:r>
          </a:p>
        </p:txBody>
      </p:sp>
    </p:spTree>
    <p:extLst>
      <p:ext uri="{BB962C8B-B14F-4D97-AF65-F5344CB8AC3E}">
        <p14:creationId xmlns:p14="http://schemas.microsoft.com/office/powerpoint/2010/main" val="3981886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1" grpId="0" animBg="1"/>
      <p:bldP spid="12" grpId="0" animBg="1"/>
      <p:bldP spid="13" grpId="0" animBg="1"/>
      <p:bldP spid="15" grpId="0" animBg="1"/>
      <p:bldP spid="20" grpId="0" animBg="1"/>
      <p:bldP spid="2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2E443-2598-6264-F5FB-1CBE1E321D23}"/>
              </a:ext>
            </a:extLst>
          </p:cNvPr>
          <p:cNvSpPr>
            <a:spLocks noGrp="1"/>
          </p:cNvSpPr>
          <p:nvPr>
            <p:ph type="title"/>
          </p:nvPr>
        </p:nvSpPr>
        <p:spPr>
          <a:xfrm>
            <a:off x="231112" y="549765"/>
            <a:ext cx="5199645" cy="1487465"/>
          </a:xfrm>
        </p:spPr>
        <p:txBody>
          <a:bodyPr anchor="b">
            <a:normAutofit/>
          </a:bodyPr>
          <a:lstStyle/>
          <a:p>
            <a:r>
              <a:rPr lang="en-GB" b="1" dirty="0"/>
              <a:t>How to create your focused, relevant CV</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8D288E-5FA0-604D-334A-0C06C1104B3E}"/>
              </a:ext>
            </a:extLst>
          </p:cNvPr>
          <p:cNvSpPr>
            <a:spLocks noGrp="1"/>
          </p:cNvSpPr>
          <p:nvPr>
            <p:ph idx="1"/>
          </p:nvPr>
        </p:nvSpPr>
        <p:spPr>
          <a:xfrm>
            <a:off x="110532" y="2872899"/>
            <a:ext cx="5199645" cy="3320668"/>
          </a:xfrm>
        </p:spPr>
        <p:txBody>
          <a:bodyPr>
            <a:normAutofit/>
          </a:bodyPr>
          <a:lstStyle/>
          <a:p>
            <a:r>
              <a:rPr lang="en-GB" sz="1400" dirty="0"/>
              <a:t>Make a list (for yourself) of all your experience, achievements, and key dates, including educational achievement, work experience, prizes, awards, involvement in societies, sports, and clubs, and your other interests and skills (for example, languages and IT skills). Note down the key skills and attributes which led to these achievements.</a:t>
            </a:r>
          </a:p>
          <a:p>
            <a:r>
              <a:rPr lang="en-GB" sz="1400" dirty="0"/>
              <a:t>Identify the skills and competencies required for the role you are applying to. You can do this by reading the job advertisement or job description and by looking at the organisation’s website, publicity material and recruitment literature. </a:t>
            </a:r>
          </a:p>
          <a:p>
            <a:r>
              <a:rPr lang="en-GB" sz="1400" dirty="0"/>
              <a:t>From your list, select the most relevant examples that demonstrate the skills and competencies required for the role. Remember, you will have gained valuable </a:t>
            </a:r>
            <a:r>
              <a:rPr lang="en-GB" sz="1400" b="1" dirty="0"/>
              <a:t>transferable skills </a:t>
            </a:r>
            <a:r>
              <a:rPr lang="en-GB" sz="1400" dirty="0"/>
              <a:t>in a broad range of activities that you may have undertaken. </a:t>
            </a:r>
          </a:p>
        </p:txBody>
      </p:sp>
      <p:pic>
        <p:nvPicPr>
          <p:cNvPr id="8" name="Picture 7" descr="A close-up of a desk with a few objects&#10;&#10;AI-generated content may be incorrect.">
            <a:extLst>
              <a:ext uri="{FF2B5EF4-FFF2-40B4-BE49-F238E27FC236}">
                <a16:creationId xmlns:a16="http://schemas.microsoft.com/office/drawing/2014/main" id="{D0030327-1A60-4216-17C9-F245E7E3F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203" r="2558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Footer Placeholder 3">
            <a:extLst>
              <a:ext uri="{FF2B5EF4-FFF2-40B4-BE49-F238E27FC236}">
                <a16:creationId xmlns:a16="http://schemas.microsoft.com/office/drawing/2014/main" id="{3AF7E6C1-511D-0144-6D79-F0A3B2693D3C}"/>
              </a:ext>
            </a:extLst>
          </p:cNvPr>
          <p:cNvSpPr>
            <a:spLocks noGrp="1"/>
          </p:cNvSpPr>
          <p:nvPr>
            <p:ph type="ftr" sz="quarter" idx="11"/>
          </p:nvPr>
        </p:nvSpPr>
        <p:spPr>
          <a:xfrm>
            <a:off x="6248400" y="6356350"/>
            <a:ext cx="4114800" cy="365125"/>
          </a:xfrm>
        </p:spPr>
        <p:txBody>
          <a:bodyPr>
            <a:normAutofit/>
          </a:bodyPr>
          <a:lstStyle/>
          <a:p>
            <a:pPr algn="l">
              <a:spcAft>
                <a:spcPts val="600"/>
              </a:spcAft>
            </a:pPr>
            <a:r>
              <a:rPr lang="en-GB">
                <a:solidFill>
                  <a:srgbClr val="FFFFFF"/>
                </a:solidFill>
              </a:rPr>
              <a:t>Dr Simona Ferraraccio</a:t>
            </a:r>
          </a:p>
        </p:txBody>
      </p:sp>
      <p:sp>
        <p:nvSpPr>
          <p:cNvPr id="5" name="Slide Number Placeholder 4">
            <a:extLst>
              <a:ext uri="{FF2B5EF4-FFF2-40B4-BE49-F238E27FC236}">
                <a16:creationId xmlns:a16="http://schemas.microsoft.com/office/drawing/2014/main" id="{7B6C4C3E-2832-C055-7EA4-BE9240EA3B7C}"/>
              </a:ext>
            </a:extLst>
          </p:cNvPr>
          <p:cNvSpPr>
            <a:spLocks noGrp="1"/>
          </p:cNvSpPr>
          <p:nvPr>
            <p:ph type="sldNum" sz="quarter" idx="12"/>
          </p:nvPr>
        </p:nvSpPr>
        <p:spPr>
          <a:xfrm>
            <a:off x="10439400" y="6356350"/>
            <a:ext cx="914400" cy="365125"/>
          </a:xfrm>
        </p:spPr>
        <p:txBody>
          <a:bodyPr>
            <a:normAutofit/>
          </a:bodyPr>
          <a:lstStyle/>
          <a:p>
            <a:pPr>
              <a:spcAft>
                <a:spcPts val="600"/>
              </a:spcAft>
            </a:pPr>
            <a:fld id="{5D2A6B81-CD9E-45F0-8CCB-13AF14B8406C}" type="slidenum">
              <a:rPr lang="en-GB">
                <a:solidFill>
                  <a:srgbClr val="FFFFFF"/>
                </a:solidFill>
              </a:rPr>
              <a:pPr>
                <a:spcAft>
                  <a:spcPts val="600"/>
                </a:spcAft>
              </a:pPr>
              <a:t>8</a:t>
            </a:fld>
            <a:endParaRPr lang="en-GB">
              <a:solidFill>
                <a:srgbClr val="FFFFFF"/>
              </a:solidFill>
            </a:endParaRPr>
          </a:p>
        </p:txBody>
      </p:sp>
      <p:pic>
        <p:nvPicPr>
          <p:cNvPr id="6" name="Picture 5" descr="A black and yellow logo&#10;&#10;Description automatically generated">
            <a:extLst>
              <a:ext uri="{FF2B5EF4-FFF2-40B4-BE49-F238E27FC236}">
                <a16:creationId xmlns:a16="http://schemas.microsoft.com/office/drawing/2014/main" id="{321E52B3-A20F-F86C-0951-AB1E883DA2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
        <p:nvSpPr>
          <p:cNvPr id="9" name="TextBox 8">
            <a:extLst>
              <a:ext uri="{FF2B5EF4-FFF2-40B4-BE49-F238E27FC236}">
                <a16:creationId xmlns:a16="http://schemas.microsoft.com/office/drawing/2014/main" id="{F4B3EB0A-2C0B-4309-ED47-DF8B1E667C29}"/>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lbertodicapua.com/2012/08/16/introduzione-al-tq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25730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6503C-5C40-2F6C-C64D-A55F74D1626E}"/>
              </a:ext>
            </a:extLst>
          </p:cNvPr>
          <p:cNvSpPr>
            <a:spLocks noGrp="1"/>
          </p:cNvSpPr>
          <p:nvPr>
            <p:ph type="title"/>
          </p:nvPr>
        </p:nvSpPr>
        <p:spPr>
          <a:xfrm>
            <a:off x="5381625" y="609600"/>
            <a:ext cx="5816361" cy="1330839"/>
          </a:xfrm>
        </p:spPr>
        <p:txBody>
          <a:bodyPr>
            <a:normAutofit/>
          </a:bodyPr>
          <a:lstStyle/>
          <a:p>
            <a:r>
              <a:rPr lang="en-GB" b="1"/>
              <a:t>Sections of the CV</a:t>
            </a:r>
          </a:p>
        </p:txBody>
      </p:sp>
      <p:sp>
        <p:nvSpPr>
          <p:cNvPr id="1033" name="Freeform: Shape 1032">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Freeform: Shape 1034">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ofessional Resume Example Instant Download, 1 Page Resume Example for MS  Word, DIY Resume Example.">
            <a:extLst>
              <a:ext uri="{FF2B5EF4-FFF2-40B4-BE49-F238E27FC236}">
                <a16:creationId xmlns:a16="http://schemas.microsoft.com/office/drawing/2014/main" id="{333EC2CC-F0B7-469B-9C6D-B969E81BF3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7253" y="1180530"/>
            <a:ext cx="3802366" cy="49221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74509A7-CB08-EAA6-A36F-E00BF110DC35}"/>
              </a:ext>
            </a:extLst>
          </p:cNvPr>
          <p:cNvSpPr>
            <a:spLocks noGrp="1"/>
          </p:cNvSpPr>
          <p:nvPr>
            <p:ph idx="1"/>
          </p:nvPr>
        </p:nvSpPr>
        <p:spPr>
          <a:xfrm>
            <a:off x="5381625" y="2194101"/>
            <a:ext cx="5816362" cy="3908587"/>
          </a:xfrm>
        </p:spPr>
        <p:txBody>
          <a:bodyPr>
            <a:normAutofit/>
          </a:bodyPr>
          <a:lstStyle/>
          <a:p>
            <a:r>
              <a:rPr lang="en-GB" sz="1900" b="1"/>
              <a:t>EDUCATION: </a:t>
            </a:r>
            <a:r>
              <a:rPr lang="en-GB" sz="1900"/>
              <a:t>normally at the top. Include awards under each relevant education section, for example, school prizes, undergraduate prizes or high rankings. </a:t>
            </a:r>
          </a:p>
          <a:p>
            <a:r>
              <a:rPr lang="en-GB" sz="1900" b="1"/>
              <a:t>EXPERIENCE: </a:t>
            </a:r>
            <a:r>
              <a:rPr lang="en-GB" sz="1900"/>
              <a:t>this can include voluntary work, student society roles, internships, paid work, etc. For experienced research staff, this may be above the “Education” section. </a:t>
            </a:r>
          </a:p>
          <a:p>
            <a:r>
              <a:rPr lang="en-GB" sz="1900" b="1"/>
              <a:t>INTEREST or COMMUNITY ACTIVITY </a:t>
            </a:r>
            <a:r>
              <a:rPr lang="en-GB" sz="1900"/>
              <a:t>and </a:t>
            </a:r>
            <a:r>
              <a:rPr lang="en-GB" sz="1900" b="1"/>
              <a:t>SKILLS: </a:t>
            </a:r>
            <a:r>
              <a:rPr lang="en-GB" sz="1900"/>
              <a:t>these should be included to indicate extra, diverse talents. Within this section, you might use sub-categories such as IT skills; languages, music, sports, etch.</a:t>
            </a:r>
          </a:p>
        </p:txBody>
      </p:sp>
      <p:sp>
        <p:nvSpPr>
          <p:cNvPr id="4" name="Footer Placeholder 3">
            <a:extLst>
              <a:ext uri="{FF2B5EF4-FFF2-40B4-BE49-F238E27FC236}">
                <a16:creationId xmlns:a16="http://schemas.microsoft.com/office/drawing/2014/main" id="{1954E9CB-DEB3-A2E7-7671-03F9128AACC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5" name="Slide Number Placeholder 4">
            <a:extLst>
              <a:ext uri="{FF2B5EF4-FFF2-40B4-BE49-F238E27FC236}">
                <a16:creationId xmlns:a16="http://schemas.microsoft.com/office/drawing/2014/main" id="{33C1E859-5F89-F13F-DE18-D00E179D175A}"/>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sz="1000"/>
              <a:pPr>
                <a:spcAft>
                  <a:spcPts val="600"/>
                </a:spcAft>
              </a:pPr>
              <a:t>9</a:t>
            </a:fld>
            <a:endParaRPr lang="en-GB" sz="1000"/>
          </a:p>
        </p:txBody>
      </p:sp>
      <p:pic>
        <p:nvPicPr>
          <p:cNvPr id="6" name="Picture 5" descr="A black and yellow logo&#10;&#10;Description automatically generated">
            <a:extLst>
              <a:ext uri="{FF2B5EF4-FFF2-40B4-BE49-F238E27FC236}">
                <a16:creationId xmlns:a16="http://schemas.microsoft.com/office/drawing/2014/main" id="{128FCF4F-A316-3254-A5F8-0B4737D160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Tree>
    <p:extLst>
      <p:ext uri="{BB962C8B-B14F-4D97-AF65-F5344CB8AC3E}">
        <p14:creationId xmlns:p14="http://schemas.microsoft.com/office/powerpoint/2010/main" val="391310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5B2A04-2D1C-0D52-AFB4-01A9A6A5C8FD}"/>
              </a:ext>
            </a:extLst>
          </p:cNvPr>
          <p:cNvSpPr>
            <a:spLocks noGrp="1"/>
          </p:cNvSpPr>
          <p:nvPr>
            <p:ph type="title"/>
          </p:nvPr>
        </p:nvSpPr>
        <p:spPr>
          <a:xfrm>
            <a:off x="1137036" y="548640"/>
            <a:ext cx="9543405" cy="1188720"/>
          </a:xfrm>
        </p:spPr>
        <p:txBody>
          <a:bodyPr>
            <a:normAutofit/>
          </a:bodyPr>
          <a:lstStyle/>
          <a:p>
            <a:r>
              <a:rPr lang="en-GB" b="1">
                <a:solidFill>
                  <a:schemeClr val="tx1">
                    <a:lumMod val="85000"/>
                    <a:lumOff val="15000"/>
                  </a:schemeClr>
                </a:solidFill>
              </a:rPr>
              <a:t>How to write a CV</a:t>
            </a:r>
          </a:p>
        </p:txBody>
      </p:sp>
      <p:sp>
        <p:nvSpPr>
          <p:cNvPr id="3" name="Content Placeholder 2">
            <a:extLst>
              <a:ext uri="{FF2B5EF4-FFF2-40B4-BE49-F238E27FC236}">
                <a16:creationId xmlns:a16="http://schemas.microsoft.com/office/drawing/2014/main" id="{1DFDB77B-123E-FBA7-8E5B-90694C2F73B2}"/>
              </a:ext>
            </a:extLst>
          </p:cNvPr>
          <p:cNvSpPr>
            <a:spLocks noGrp="1"/>
          </p:cNvSpPr>
          <p:nvPr>
            <p:ph idx="1"/>
          </p:nvPr>
        </p:nvSpPr>
        <p:spPr>
          <a:xfrm>
            <a:off x="1957987" y="2431765"/>
            <a:ext cx="8276026" cy="3320031"/>
          </a:xfrm>
        </p:spPr>
        <p:txBody>
          <a:bodyPr anchor="ctr">
            <a:normAutofit/>
          </a:bodyPr>
          <a:lstStyle/>
          <a:p>
            <a:pPr marL="0" indent="0">
              <a:buNone/>
            </a:pPr>
            <a:r>
              <a:rPr lang="en-GB" sz="1900">
                <a:solidFill>
                  <a:schemeClr val="tx1">
                    <a:lumMod val="85000"/>
                    <a:lumOff val="15000"/>
                  </a:schemeClr>
                </a:solidFill>
              </a:rPr>
              <a:t>While there is no “one way” to write a CV, there are a couple of elements that most CVs always have:</a:t>
            </a:r>
          </a:p>
          <a:p>
            <a:pPr marL="0" indent="0">
              <a:buNone/>
            </a:pPr>
            <a:endParaRPr lang="en-GB" sz="1900">
              <a:solidFill>
                <a:schemeClr val="tx1">
                  <a:lumMod val="85000"/>
                  <a:lumOff val="15000"/>
                </a:schemeClr>
              </a:solidFill>
            </a:endParaRPr>
          </a:p>
          <a:p>
            <a:r>
              <a:rPr lang="en-GB" sz="1900" b="1">
                <a:solidFill>
                  <a:schemeClr val="tx1">
                    <a:lumMod val="85000"/>
                    <a:lumOff val="15000"/>
                  </a:schemeClr>
                </a:solidFill>
              </a:rPr>
              <a:t>Length</a:t>
            </a:r>
            <a:r>
              <a:rPr lang="en-GB" sz="1900">
                <a:solidFill>
                  <a:schemeClr val="tx1">
                    <a:lumMod val="85000"/>
                    <a:lumOff val="15000"/>
                  </a:schemeClr>
                </a:solidFill>
              </a:rPr>
              <a:t>: no longer that two sides of A4 paper, typed (not including your cover letter)</a:t>
            </a:r>
          </a:p>
          <a:p>
            <a:r>
              <a:rPr lang="en-GB" sz="1900" b="1">
                <a:solidFill>
                  <a:schemeClr val="tx1">
                    <a:lumMod val="85000"/>
                    <a:lumOff val="15000"/>
                  </a:schemeClr>
                </a:solidFill>
              </a:rPr>
              <a:t>Font</a:t>
            </a:r>
            <a:r>
              <a:rPr lang="en-GB" sz="1900">
                <a:solidFill>
                  <a:schemeClr val="tx1">
                    <a:lumMod val="85000"/>
                    <a:lumOff val="15000"/>
                  </a:schemeClr>
                </a:solidFill>
              </a:rPr>
              <a:t>: keep it black, between size 10-12, and a common type such as Calibri, Arial, or Times New Roman</a:t>
            </a:r>
          </a:p>
          <a:p>
            <a:r>
              <a:rPr lang="en-GB" sz="1900" b="1">
                <a:solidFill>
                  <a:schemeClr val="tx1">
                    <a:lumMod val="85000"/>
                    <a:lumOff val="15000"/>
                  </a:schemeClr>
                </a:solidFill>
              </a:rPr>
              <a:t>Layout</a:t>
            </a:r>
            <a:r>
              <a:rPr lang="en-GB" sz="1900">
                <a:solidFill>
                  <a:schemeClr val="tx1">
                    <a:lumMod val="85000"/>
                    <a:lumOff val="15000"/>
                  </a:schemeClr>
                </a:solidFill>
              </a:rPr>
              <a:t>: simple and clear, using headings, formatting (bolding, italics, underlining), and spacing to structure the information and make it easy to read. </a:t>
            </a:r>
          </a:p>
          <a:p>
            <a:pPr marL="0" indent="0">
              <a:buNone/>
            </a:pPr>
            <a:endParaRPr lang="en-GB" sz="1900">
              <a:solidFill>
                <a:schemeClr val="tx1">
                  <a:lumMod val="85000"/>
                  <a:lumOff val="15000"/>
                </a:schemeClr>
              </a:solidFill>
            </a:endParaRPr>
          </a:p>
        </p:txBody>
      </p:sp>
      <p:sp>
        <p:nvSpPr>
          <p:cNvPr id="17" name="Freeform: Shape 1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B88C94CD-B678-3513-56B7-0371B1EAF54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5" name="Slide Number Placeholder 4">
            <a:extLst>
              <a:ext uri="{FF2B5EF4-FFF2-40B4-BE49-F238E27FC236}">
                <a16:creationId xmlns:a16="http://schemas.microsoft.com/office/drawing/2014/main" id="{9D54EF67-AA18-A6B5-CA12-78F64A02E028}"/>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sz="1000"/>
              <a:pPr>
                <a:spcAft>
                  <a:spcPts val="600"/>
                </a:spcAft>
              </a:pPr>
              <a:t>10</a:t>
            </a:fld>
            <a:endParaRPr lang="en-GB" sz="1000"/>
          </a:p>
        </p:txBody>
      </p:sp>
      <p:pic>
        <p:nvPicPr>
          <p:cNvPr id="8" name="Picture 7" descr="A black and yellow logo&#10;&#10;Description automatically generated">
            <a:extLst>
              <a:ext uri="{FF2B5EF4-FFF2-40B4-BE49-F238E27FC236}">
                <a16:creationId xmlns:a16="http://schemas.microsoft.com/office/drawing/2014/main" id="{4CD5DF06-E5F1-FECD-6B4B-AD6A8446F3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Tree>
    <p:extLst>
      <p:ext uri="{BB962C8B-B14F-4D97-AF65-F5344CB8AC3E}">
        <p14:creationId xmlns:p14="http://schemas.microsoft.com/office/powerpoint/2010/main" val="3750866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4D46E-C798-4EE8-6B66-56AA22DE06A1}"/>
              </a:ext>
            </a:extLst>
          </p:cNvPr>
          <p:cNvSpPr>
            <a:spLocks noGrp="1"/>
          </p:cNvSpPr>
          <p:nvPr>
            <p:ph type="title"/>
          </p:nvPr>
        </p:nvSpPr>
        <p:spPr>
          <a:xfrm>
            <a:off x="795528" y="386930"/>
            <a:ext cx="10141799" cy="1300554"/>
          </a:xfrm>
        </p:spPr>
        <p:txBody>
          <a:bodyPr anchor="b">
            <a:normAutofit/>
          </a:bodyPr>
          <a:lstStyle/>
          <a:p>
            <a:r>
              <a:rPr lang="en-GB" sz="4800"/>
              <a:t>General CV structure</a:t>
            </a:r>
          </a:p>
        </p:txBody>
      </p:sp>
      <p:sp>
        <p:nvSpPr>
          <p:cNvPr id="22" name="Rectangle 2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ouple of papers with colorful arrows&#10;&#10;AI-generated content may be incorrect.">
            <a:extLst>
              <a:ext uri="{FF2B5EF4-FFF2-40B4-BE49-F238E27FC236}">
                <a16:creationId xmlns:a16="http://schemas.microsoft.com/office/drawing/2014/main" id="{AFEC69A1-786D-162B-2CC9-AFD9491724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5295" y="3010576"/>
            <a:ext cx="5150277" cy="2742522"/>
          </a:xfrm>
          <a:prstGeom prst="rect">
            <a:avLst/>
          </a:prstGeom>
        </p:spPr>
      </p:pic>
      <p:sp>
        <p:nvSpPr>
          <p:cNvPr id="3" name="Content Placeholder 2">
            <a:extLst>
              <a:ext uri="{FF2B5EF4-FFF2-40B4-BE49-F238E27FC236}">
                <a16:creationId xmlns:a16="http://schemas.microsoft.com/office/drawing/2014/main" id="{490860A7-572B-29C5-64ED-266782A6F4EF}"/>
              </a:ext>
            </a:extLst>
          </p:cNvPr>
          <p:cNvSpPr>
            <a:spLocks noGrp="1"/>
          </p:cNvSpPr>
          <p:nvPr>
            <p:ph idx="1"/>
          </p:nvPr>
        </p:nvSpPr>
        <p:spPr>
          <a:xfrm>
            <a:off x="6406429" y="2599509"/>
            <a:ext cx="4530898" cy="3639450"/>
          </a:xfrm>
        </p:spPr>
        <p:txBody>
          <a:bodyPr anchor="ctr">
            <a:normAutofit/>
          </a:bodyPr>
          <a:lstStyle/>
          <a:p>
            <a:pPr marL="0" indent="0">
              <a:buNone/>
            </a:pPr>
            <a:r>
              <a:rPr lang="en-GB" sz="1600"/>
              <a:t>Universal sections in any professional CV</a:t>
            </a:r>
          </a:p>
          <a:p>
            <a:r>
              <a:rPr lang="en-GB" sz="1600"/>
              <a:t>Contact details : name, phone, professional email </a:t>
            </a:r>
          </a:p>
          <a:p>
            <a:r>
              <a:rPr lang="en-GB" sz="1600"/>
              <a:t>Personal Statement: short introduction (who you are, what you offer, career goal)</a:t>
            </a:r>
          </a:p>
          <a:p>
            <a:r>
              <a:rPr lang="en-GB" sz="1600"/>
              <a:t>Key skills: 5/7 bullet points of transferable skills</a:t>
            </a:r>
          </a:p>
          <a:p>
            <a:r>
              <a:rPr lang="en-GB" sz="1600"/>
              <a:t>Experience: jobs, volunteering, placements (most recent first)</a:t>
            </a:r>
          </a:p>
          <a:p>
            <a:r>
              <a:rPr lang="en-GB" sz="1600"/>
              <a:t>Education &amp; Qualifications: most recent first</a:t>
            </a:r>
          </a:p>
          <a:p>
            <a:r>
              <a:rPr lang="en-GB" sz="1600"/>
              <a:t>Optional sections: training courses, IT digital/skills, awards, languages, references. </a:t>
            </a:r>
          </a:p>
        </p:txBody>
      </p:sp>
      <p:sp>
        <p:nvSpPr>
          <p:cNvPr id="20" name="Rectangle 19">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89C01054-72E0-7D5D-0C35-6BFA0DAA2493}"/>
              </a:ext>
            </a:extLst>
          </p:cNvPr>
          <p:cNvSpPr>
            <a:spLocks noGrp="1"/>
          </p:cNvSpPr>
          <p:nvPr>
            <p:ph type="ftr" sz="quarter" idx="11"/>
          </p:nvPr>
        </p:nvSpPr>
        <p:spPr>
          <a:xfrm>
            <a:off x="4038600" y="6492240"/>
            <a:ext cx="4114800" cy="365125"/>
          </a:xfrm>
        </p:spPr>
        <p:txBody>
          <a:bodyPr>
            <a:normAutofit/>
          </a:bodyPr>
          <a:lstStyle/>
          <a:p>
            <a:pPr>
              <a:spcAft>
                <a:spcPts val="600"/>
              </a:spcAft>
            </a:pPr>
            <a:r>
              <a:rPr lang="en-GB"/>
              <a:t>Dr Simona Ferraraccio</a:t>
            </a:r>
          </a:p>
        </p:txBody>
      </p:sp>
      <p:sp>
        <p:nvSpPr>
          <p:cNvPr id="5" name="Slide Number Placeholder 4">
            <a:extLst>
              <a:ext uri="{FF2B5EF4-FFF2-40B4-BE49-F238E27FC236}">
                <a16:creationId xmlns:a16="http://schemas.microsoft.com/office/drawing/2014/main" id="{A5887ADA-FCF7-96C6-A8AB-054EFFF07C2C}"/>
              </a:ext>
            </a:extLst>
          </p:cNvPr>
          <p:cNvSpPr>
            <a:spLocks noGrp="1"/>
          </p:cNvSpPr>
          <p:nvPr>
            <p:ph type="sldNum" sz="quarter" idx="12"/>
          </p:nvPr>
        </p:nvSpPr>
        <p:spPr>
          <a:xfrm>
            <a:off x="8610600" y="6492240"/>
            <a:ext cx="2743200" cy="365125"/>
          </a:xfrm>
        </p:spPr>
        <p:txBody>
          <a:bodyPr>
            <a:normAutofit/>
          </a:bodyPr>
          <a:lstStyle/>
          <a:p>
            <a:pPr>
              <a:spcAft>
                <a:spcPts val="600"/>
              </a:spcAft>
            </a:pPr>
            <a:fld id="{5D2A6B81-CD9E-45F0-8CCB-13AF14B8406C}" type="slidenum">
              <a:rPr lang="en-GB" smtClean="0"/>
              <a:pPr>
                <a:spcAft>
                  <a:spcPts val="600"/>
                </a:spcAft>
              </a:pPr>
              <a:t>11</a:t>
            </a:fld>
            <a:endParaRPr lang="en-GB"/>
          </a:p>
        </p:txBody>
      </p:sp>
      <p:pic>
        <p:nvPicPr>
          <p:cNvPr id="6" name="Picture 5" descr="A black and yellow logo&#10;&#10;Description automatically generated">
            <a:extLst>
              <a:ext uri="{FF2B5EF4-FFF2-40B4-BE49-F238E27FC236}">
                <a16:creationId xmlns:a16="http://schemas.microsoft.com/office/drawing/2014/main" id="{1C1428F5-A803-DDD3-825F-8CDBDBB738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Tree>
    <p:extLst>
      <p:ext uri="{BB962C8B-B14F-4D97-AF65-F5344CB8AC3E}">
        <p14:creationId xmlns:p14="http://schemas.microsoft.com/office/powerpoint/2010/main" val="2915557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2C9262-EADF-112A-1723-0E2F3529840B}"/>
              </a:ext>
            </a:extLst>
          </p:cNvPr>
          <p:cNvSpPr>
            <a:spLocks noGrp="1"/>
          </p:cNvSpPr>
          <p:nvPr>
            <p:ph type="title"/>
          </p:nvPr>
        </p:nvSpPr>
        <p:spPr>
          <a:xfrm>
            <a:off x="1137034" y="609600"/>
            <a:ext cx="4784796" cy="1330840"/>
          </a:xfrm>
        </p:spPr>
        <p:txBody>
          <a:bodyPr>
            <a:normAutofit/>
          </a:bodyPr>
          <a:lstStyle/>
          <a:p>
            <a:r>
              <a:rPr lang="en-GB" b="1" dirty="0"/>
              <a:t>General structure of CV</a:t>
            </a:r>
          </a:p>
        </p:txBody>
      </p:sp>
      <p:sp>
        <p:nvSpPr>
          <p:cNvPr id="3" name="Content Placeholder 2">
            <a:extLst>
              <a:ext uri="{FF2B5EF4-FFF2-40B4-BE49-F238E27FC236}">
                <a16:creationId xmlns:a16="http://schemas.microsoft.com/office/drawing/2014/main" id="{719764B9-6F86-9C11-84A4-19E472AB855A}"/>
              </a:ext>
            </a:extLst>
          </p:cNvPr>
          <p:cNvSpPr>
            <a:spLocks noGrp="1"/>
          </p:cNvSpPr>
          <p:nvPr>
            <p:ph idx="1"/>
          </p:nvPr>
        </p:nvSpPr>
        <p:spPr>
          <a:xfrm>
            <a:off x="1137034" y="2194102"/>
            <a:ext cx="4438036" cy="3908585"/>
          </a:xfrm>
        </p:spPr>
        <p:txBody>
          <a:bodyPr>
            <a:normAutofit/>
          </a:bodyPr>
          <a:lstStyle/>
          <a:p>
            <a:pPr marL="0" indent="0">
              <a:buNone/>
            </a:pPr>
            <a:r>
              <a:rPr lang="en-GB" sz="2000" dirty="0"/>
              <a:t>1</a:t>
            </a:r>
            <a:r>
              <a:rPr lang="en-GB" sz="2000" b="1" dirty="0"/>
              <a:t>. Contact details</a:t>
            </a:r>
          </a:p>
          <a:p>
            <a:pPr lvl="1"/>
            <a:r>
              <a:rPr lang="en-GB" sz="2000" dirty="0"/>
              <a:t>Full name</a:t>
            </a:r>
          </a:p>
          <a:p>
            <a:pPr lvl="1"/>
            <a:r>
              <a:rPr lang="en-GB" sz="2000" dirty="0"/>
              <a:t>Phone number</a:t>
            </a:r>
          </a:p>
          <a:p>
            <a:pPr lvl="1"/>
            <a:r>
              <a:rPr lang="en-GB" sz="2000" dirty="0"/>
              <a:t>Email address (make sure it’s a professional one)</a:t>
            </a:r>
          </a:p>
          <a:p>
            <a:pPr marL="0" indent="0">
              <a:buNone/>
            </a:pPr>
            <a:endParaRPr lang="en-GB" sz="2000" dirty="0"/>
          </a:p>
          <a:p>
            <a:pPr marL="0" indent="0">
              <a:buNone/>
            </a:pPr>
            <a:r>
              <a:rPr lang="en-GB" sz="2000" dirty="0"/>
              <a:t>Make sure this information is up to date so a potential employer can reach you. They won’t want to have to chase you!</a:t>
            </a:r>
          </a:p>
          <a:p>
            <a:pPr marL="0" indent="0">
              <a:buNone/>
            </a:pPr>
            <a:endParaRPr lang="en-GB" sz="2000" dirty="0"/>
          </a:p>
        </p:txBody>
      </p:sp>
      <p:pic>
        <p:nvPicPr>
          <p:cNvPr id="14" name="Picture 13" descr="A blue and white resume&#10;&#10;AI-generated content may be incorrect.">
            <a:extLst>
              <a:ext uri="{FF2B5EF4-FFF2-40B4-BE49-F238E27FC236}">
                <a16:creationId xmlns:a16="http://schemas.microsoft.com/office/drawing/2014/main" id="{55BC0225-3C81-E7EC-C5D7-5949D4A87A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75347"/>
          <a:stretch>
            <a:fillRect/>
          </a:stretch>
        </p:blipFill>
        <p:spPr>
          <a:xfrm>
            <a:off x="6096000" y="2474265"/>
            <a:ext cx="6080127" cy="1909469"/>
          </a:xfrm>
          <a:prstGeom prst="rect">
            <a:avLst/>
          </a:prstGeom>
        </p:spPr>
      </p:pic>
      <p:sp>
        <p:nvSpPr>
          <p:cNvPr id="4" name="Footer Placeholder 3">
            <a:extLst>
              <a:ext uri="{FF2B5EF4-FFF2-40B4-BE49-F238E27FC236}">
                <a16:creationId xmlns:a16="http://schemas.microsoft.com/office/drawing/2014/main" id="{D8E15AFA-9AE0-1DC4-0610-728435DBAEDE}"/>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5" name="Slide Number Placeholder 4">
            <a:extLst>
              <a:ext uri="{FF2B5EF4-FFF2-40B4-BE49-F238E27FC236}">
                <a16:creationId xmlns:a16="http://schemas.microsoft.com/office/drawing/2014/main" id="{1401AAFF-B60F-0621-A886-87298098BD77}"/>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sz="1000"/>
              <a:pPr>
                <a:spcAft>
                  <a:spcPts val="600"/>
                </a:spcAft>
              </a:pPr>
              <a:t>12</a:t>
            </a:fld>
            <a:endParaRPr lang="en-GB" sz="1000"/>
          </a:p>
        </p:txBody>
      </p:sp>
      <p:pic>
        <p:nvPicPr>
          <p:cNvPr id="6" name="Picture 5" descr="A black and yellow logo&#10;&#10;Description automatically generated">
            <a:extLst>
              <a:ext uri="{FF2B5EF4-FFF2-40B4-BE49-F238E27FC236}">
                <a16:creationId xmlns:a16="http://schemas.microsoft.com/office/drawing/2014/main" id="{226063E0-8B27-A963-D4AE-2C0A7C86DE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
        <p:nvSpPr>
          <p:cNvPr id="16" name="TextBox 15">
            <a:extLst>
              <a:ext uri="{FF2B5EF4-FFF2-40B4-BE49-F238E27FC236}">
                <a16:creationId xmlns:a16="http://schemas.microsoft.com/office/drawing/2014/main" id="{6EF02AAE-ADAE-9265-8750-BC525D3C6D68}"/>
              </a:ext>
            </a:extLst>
          </p:cNvPr>
          <p:cNvSpPr txBox="1"/>
          <p:nvPr/>
        </p:nvSpPr>
        <p:spPr>
          <a:xfrm>
            <a:off x="6596347" y="1571108"/>
            <a:ext cx="1111458" cy="369332"/>
          </a:xfrm>
          <a:prstGeom prst="rect">
            <a:avLst/>
          </a:prstGeom>
          <a:noFill/>
        </p:spPr>
        <p:txBody>
          <a:bodyPr wrap="none" rtlCol="0">
            <a:spAutoFit/>
          </a:bodyPr>
          <a:lstStyle/>
          <a:p>
            <a:r>
              <a:rPr lang="en-GB" dirty="0"/>
              <a:t>Example:</a:t>
            </a:r>
          </a:p>
        </p:txBody>
      </p:sp>
    </p:spTree>
    <p:extLst>
      <p:ext uri="{BB962C8B-B14F-4D97-AF65-F5344CB8AC3E}">
        <p14:creationId xmlns:p14="http://schemas.microsoft.com/office/powerpoint/2010/main" val="2765988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7AAF9A-2F33-3050-C8D3-956ECD5FD9C0}"/>
              </a:ext>
            </a:extLst>
          </p:cNvPr>
          <p:cNvSpPr>
            <a:spLocks noGrp="1"/>
          </p:cNvSpPr>
          <p:nvPr>
            <p:ph type="title"/>
          </p:nvPr>
        </p:nvSpPr>
        <p:spPr>
          <a:xfrm>
            <a:off x="1137034" y="609600"/>
            <a:ext cx="4784796" cy="1330840"/>
          </a:xfrm>
        </p:spPr>
        <p:txBody>
          <a:bodyPr>
            <a:normAutofit/>
          </a:bodyPr>
          <a:lstStyle/>
          <a:p>
            <a:r>
              <a:rPr lang="en-GB" b="1" dirty="0"/>
              <a:t>General structure of CV</a:t>
            </a:r>
            <a:endParaRPr lang="en-GB" dirty="0"/>
          </a:p>
        </p:txBody>
      </p:sp>
      <p:sp>
        <p:nvSpPr>
          <p:cNvPr id="3" name="Content Placeholder 2">
            <a:extLst>
              <a:ext uri="{FF2B5EF4-FFF2-40B4-BE49-F238E27FC236}">
                <a16:creationId xmlns:a16="http://schemas.microsoft.com/office/drawing/2014/main" id="{0467C08D-9DB7-C18A-81CD-8C6EF264BE78}"/>
              </a:ext>
            </a:extLst>
          </p:cNvPr>
          <p:cNvSpPr>
            <a:spLocks noGrp="1"/>
          </p:cNvSpPr>
          <p:nvPr>
            <p:ph idx="1"/>
          </p:nvPr>
        </p:nvSpPr>
        <p:spPr>
          <a:xfrm>
            <a:off x="1137034" y="2062546"/>
            <a:ext cx="4438036" cy="3908585"/>
          </a:xfrm>
        </p:spPr>
        <p:txBody>
          <a:bodyPr>
            <a:normAutofit/>
          </a:bodyPr>
          <a:lstStyle/>
          <a:p>
            <a:pPr marL="0" indent="0">
              <a:buNone/>
            </a:pPr>
            <a:r>
              <a:rPr lang="en-GB" sz="2000" dirty="0"/>
              <a:t>2. </a:t>
            </a:r>
            <a:r>
              <a:rPr lang="en-GB" sz="2000" b="1" dirty="0"/>
              <a:t>Introduction/Summary</a:t>
            </a:r>
          </a:p>
          <a:p>
            <a:endParaRPr lang="en-GB" sz="2000" dirty="0"/>
          </a:p>
          <a:p>
            <a:pPr marL="0" indent="0">
              <a:buNone/>
            </a:pPr>
            <a:r>
              <a:rPr lang="en-GB" sz="2000" dirty="0"/>
              <a:t>This could be a top line summary about yourself, and it shouldn’t be longer than a few sentences. You might want to mention some of your key strengths and attributes here, especially any that the role explicitly requires. </a:t>
            </a:r>
          </a:p>
          <a:p>
            <a:pPr marL="0" indent="0">
              <a:buNone/>
            </a:pPr>
            <a:r>
              <a:rPr lang="en-GB" sz="2000" dirty="0"/>
              <a:t>Expect to back these up in the main body of your CV, and to talk about them during an interview. </a:t>
            </a:r>
          </a:p>
        </p:txBody>
      </p:sp>
      <p:pic>
        <p:nvPicPr>
          <p:cNvPr id="6" name="Picture 5" descr="A blue and white resume&#10;&#10;AI-generated content may be incorrect.">
            <a:extLst>
              <a:ext uri="{FF2B5EF4-FFF2-40B4-BE49-F238E27FC236}">
                <a16:creationId xmlns:a16="http://schemas.microsoft.com/office/drawing/2014/main" id="{D055627D-1BB4-4C3E-565E-0BFF0D8D9CE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64500"/>
          <a:stretch>
            <a:fillRect/>
          </a:stretch>
        </p:blipFill>
        <p:spPr>
          <a:xfrm>
            <a:off x="5898970" y="2062546"/>
            <a:ext cx="6313204" cy="2855015"/>
          </a:xfrm>
          <a:prstGeom prst="rect">
            <a:avLst/>
          </a:prstGeom>
        </p:spPr>
      </p:pic>
      <p:sp>
        <p:nvSpPr>
          <p:cNvPr id="4" name="Footer Placeholder 3">
            <a:extLst>
              <a:ext uri="{FF2B5EF4-FFF2-40B4-BE49-F238E27FC236}">
                <a16:creationId xmlns:a16="http://schemas.microsoft.com/office/drawing/2014/main" id="{8E12E076-0E99-5FD3-21E7-09802A506A7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5" name="Slide Number Placeholder 4">
            <a:extLst>
              <a:ext uri="{FF2B5EF4-FFF2-40B4-BE49-F238E27FC236}">
                <a16:creationId xmlns:a16="http://schemas.microsoft.com/office/drawing/2014/main" id="{2EBC1079-9FD7-368D-CF3A-4F86012372AA}"/>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sz="1000"/>
              <a:pPr>
                <a:spcAft>
                  <a:spcPts val="600"/>
                </a:spcAft>
              </a:pPr>
              <a:t>13</a:t>
            </a:fld>
            <a:endParaRPr lang="en-GB" sz="1000"/>
          </a:p>
        </p:txBody>
      </p:sp>
      <p:pic>
        <p:nvPicPr>
          <p:cNvPr id="8" name="Picture 7" descr="A black and yellow logo&#10;&#10;Description automatically generated">
            <a:extLst>
              <a:ext uri="{FF2B5EF4-FFF2-40B4-BE49-F238E27FC236}">
                <a16:creationId xmlns:a16="http://schemas.microsoft.com/office/drawing/2014/main" id="{9CCE259E-743F-003D-9D28-E9F6EEE39F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
        <p:nvSpPr>
          <p:cNvPr id="9" name="TextBox 8">
            <a:extLst>
              <a:ext uri="{FF2B5EF4-FFF2-40B4-BE49-F238E27FC236}">
                <a16:creationId xmlns:a16="http://schemas.microsoft.com/office/drawing/2014/main" id="{A389FF01-9EFE-84DF-49C3-D6E3E443278C}"/>
              </a:ext>
            </a:extLst>
          </p:cNvPr>
          <p:cNvSpPr txBox="1"/>
          <p:nvPr/>
        </p:nvSpPr>
        <p:spPr>
          <a:xfrm>
            <a:off x="6596347" y="1571108"/>
            <a:ext cx="1111458" cy="369332"/>
          </a:xfrm>
          <a:prstGeom prst="rect">
            <a:avLst/>
          </a:prstGeom>
          <a:noFill/>
        </p:spPr>
        <p:txBody>
          <a:bodyPr wrap="none" rtlCol="0">
            <a:spAutoFit/>
          </a:bodyPr>
          <a:lstStyle/>
          <a:p>
            <a:r>
              <a:rPr lang="en-GB" dirty="0"/>
              <a:t>Example:</a:t>
            </a:r>
          </a:p>
        </p:txBody>
      </p:sp>
    </p:spTree>
    <p:extLst>
      <p:ext uri="{BB962C8B-B14F-4D97-AF65-F5344CB8AC3E}">
        <p14:creationId xmlns:p14="http://schemas.microsoft.com/office/powerpoint/2010/main" val="3202032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8D1BB5-2B9A-6DAA-3DE8-55A3E0000213}"/>
              </a:ext>
            </a:extLst>
          </p:cNvPr>
          <p:cNvSpPr>
            <a:spLocks noGrp="1"/>
          </p:cNvSpPr>
          <p:nvPr>
            <p:ph type="title"/>
          </p:nvPr>
        </p:nvSpPr>
        <p:spPr>
          <a:xfrm>
            <a:off x="1137034" y="609600"/>
            <a:ext cx="4784796" cy="1330840"/>
          </a:xfrm>
        </p:spPr>
        <p:txBody>
          <a:bodyPr>
            <a:normAutofit/>
          </a:bodyPr>
          <a:lstStyle/>
          <a:p>
            <a:r>
              <a:rPr lang="en-GB" b="1" dirty="0"/>
              <a:t>General structure of CV</a:t>
            </a:r>
            <a:endParaRPr lang="en-GB" dirty="0"/>
          </a:p>
        </p:txBody>
      </p:sp>
      <p:sp>
        <p:nvSpPr>
          <p:cNvPr id="3" name="Content Placeholder 2">
            <a:extLst>
              <a:ext uri="{FF2B5EF4-FFF2-40B4-BE49-F238E27FC236}">
                <a16:creationId xmlns:a16="http://schemas.microsoft.com/office/drawing/2014/main" id="{3B4B49A8-12DA-F545-0D70-E4B5308A29E9}"/>
              </a:ext>
            </a:extLst>
          </p:cNvPr>
          <p:cNvSpPr>
            <a:spLocks noGrp="1"/>
          </p:cNvSpPr>
          <p:nvPr>
            <p:ph idx="1"/>
          </p:nvPr>
        </p:nvSpPr>
        <p:spPr>
          <a:xfrm>
            <a:off x="422910" y="2194102"/>
            <a:ext cx="5152160" cy="3908585"/>
          </a:xfrm>
        </p:spPr>
        <p:txBody>
          <a:bodyPr>
            <a:noAutofit/>
          </a:bodyPr>
          <a:lstStyle/>
          <a:p>
            <a:pPr marL="0" indent="0">
              <a:buNone/>
            </a:pPr>
            <a:r>
              <a:rPr lang="en-GB" sz="1800" b="1" dirty="0"/>
              <a:t>3. Skills</a:t>
            </a:r>
          </a:p>
          <a:p>
            <a:pPr marL="0" indent="0">
              <a:buNone/>
            </a:pPr>
            <a:r>
              <a:rPr lang="en-GB" sz="1800" dirty="0"/>
              <a:t>You can list in this section the skills you have learnt that you want to highlight to the employer. </a:t>
            </a:r>
          </a:p>
          <a:p>
            <a:pPr marL="0" indent="0">
              <a:buNone/>
            </a:pPr>
            <a:endParaRPr lang="en-GB" sz="1800" dirty="0"/>
          </a:p>
          <a:p>
            <a:pPr marL="0" indent="0">
              <a:buNone/>
            </a:pPr>
            <a:r>
              <a:rPr lang="en-GB" sz="1800" dirty="0"/>
              <a:t>Look at the job description and try and include skills the employer is looking for. You can include:</a:t>
            </a:r>
          </a:p>
          <a:p>
            <a:pPr marL="0" indent="0">
              <a:buNone/>
            </a:pPr>
            <a:endParaRPr lang="en-GB" sz="1800" dirty="0"/>
          </a:p>
          <a:p>
            <a:pPr>
              <a:buFontTx/>
              <a:buChar char="-"/>
            </a:pPr>
            <a:r>
              <a:rPr lang="en-GB" sz="1800" dirty="0"/>
              <a:t>Specialist skills such as IT packages or other skills specific to that job</a:t>
            </a:r>
          </a:p>
          <a:p>
            <a:pPr>
              <a:buFontTx/>
              <a:buChar char="-"/>
            </a:pPr>
            <a:r>
              <a:rPr lang="en-GB" sz="1800" dirty="0"/>
              <a:t>General skills such a communication or teamwork. </a:t>
            </a:r>
          </a:p>
        </p:txBody>
      </p:sp>
      <p:pic>
        <p:nvPicPr>
          <p:cNvPr id="6" name="Picture 5" descr="A blue and white resume&#10;&#10;AI-generated content may be incorrect.">
            <a:extLst>
              <a:ext uri="{FF2B5EF4-FFF2-40B4-BE49-F238E27FC236}">
                <a16:creationId xmlns:a16="http://schemas.microsoft.com/office/drawing/2014/main" id="{BB8E0FCE-C447-FFC4-9D77-0A58C95DEFC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b="54601"/>
          <a:stretch>
            <a:fillRect/>
          </a:stretch>
        </p:blipFill>
        <p:spPr>
          <a:xfrm>
            <a:off x="6011530" y="1557877"/>
            <a:ext cx="6180469" cy="3574193"/>
          </a:xfrm>
          <a:prstGeom prst="rect">
            <a:avLst/>
          </a:prstGeom>
        </p:spPr>
      </p:pic>
      <p:sp>
        <p:nvSpPr>
          <p:cNvPr id="4" name="Footer Placeholder 3">
            <a:extLst>
              <a:ext uri="{FF2B5EF4-FFF2-40B4-BE49-F238E27FC236}">
                <a16:creationId xmlns:a16="http://schemas.microsoft.com/office/drawing/2014/main" id="{4E9F7041-37BE-0DAC-CD1C-D9BA0B81FF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5" name="Slide Number Placeholder 4">
            <a:extLst>
              <a:ext uri="{FF2B5EF4-FFF2-40B4-BE49-F238E27FC236}">
                <a16:creationId xmlns:a16="http://schemas.microsoft.com/office/drawing/2014/main" id="{44A1292B-5090-0B97-BD79-C6E53391AF64}"/>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sz="1000"/>
              <a:pPr>
                <a:spcAft>
                  <a:spcPts val="600"/>
                </a:spcAft>
              </a:pPr>
              <a:t>14</a:t>
            </a:fld>
            <a:endParaRPr lang="en-GB" sz="1000"/>
          </a:p>
        </p:txBody>
      </p:sp>
      <p:pic>
        <p:nvPicPr>
          <p:cNvPr id="7" name="Picture 6" descr="A black and yellow logo&#10;&#10;Description automatically generated">
            <a:extLst>
              <a:ext uri="{FF2B5EF4-FFF2-40B4-BE49-F238E27FC236}">
                <a16:creationId xmlns:a16="http://schemas.microsoft.com/office/drawing/2014/main" id="{7375CCE0-7F61-4475-0413-0F82B87526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
        <p:nvSpPr>
          <p:cNvPr id="8" name="TextBox 7">
            <a:extLst>
              <a:ext uri="{FF2B5EF4-FFF2-40B4-BE49-F238E27FC236}">
                <a16:creationId xmlns:a16="http://schemas.microsoft.com/office/drawing/2014/main" id="{DFA257A7-5858-5977-8FEB-B4AB237D8A38}"/>
              </a:ext>
            </a:extLst>
          </p:cNvPr>
          <p:cNvSpPr txBox="1"/>
          <p:nvPr/>
        </p:nvSpPr>
        <p:spPr>
          <a:xfrm>
            <a:off x="6596347" y="877048"/>
            <a:ext cx="1111458" cy="369332"/>
          </a:xfrm>
          <a:prstGeom prst="rect">
            <a:avLst/>
          </a:prstGeom>
          <a:noFill/>
        </p:spPr>
        <p:txBody>
          <a:bodyPr wrap="none" rtlCol="0">
            <a:spAutoFit/>
          </a:bodyPr>
          <a:lstStyle/>
          <a:p>
            <a:r>
              <a:rPr lang="en-GB" dirty="0"/>
              <a:t>Example:</a:t>
            </a:r>
          </a:p>
        </p:txBody>
      </p:sp>
    </p:spTree>
    <p:extLst>
      <p:ext uri="{BB962C8B-B14F-4D97-AF65-F5344CB8AC3E}">
        <p14:creationId xmlns:p14="http://schemas.microsoft.com/office/powerpoint/2010/main" val="2131589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0160BE-533D-B821-128F-292BFEBD10A5}"/>
              </a:ext>
            </a:extLst>
          </p:cNvPr>
          <p:cNvSpPr>
            <a:spLocks noGrp="1"/>
          </p:cNvSpPr>
          <p:nvPr>
            <p:ph type="title"/>
          </p:nvPr>
        </p:nvSpPr>
        <p:spPr>
          <a:xfrm>
            <a:off x="1137034" y="609600"/>
            <a:ext cx="4784796" cy="1330840"/>
          </a:xfrm>
        </p:spPr>
        <p:txBody>
          <a:bodyPr>
            <a:normAutofit/>
          </a:bodyPr>
          <a:lstStyle/>
          <a:p>
            <a:r>
              <a:rPr lang="en-GB" b="1" dirty="0"/>
              <a:t>General structure of CV</a:t>
            </a:r>
            <a:endParaRPr lang="en-GB" dirty="0"/>
          </a:p>
        </p:txBody>
      </p:sp>
      <p:sp>
        <p:nvSpPr>
          <p:cNvPr id="3" name="Content Placeholder 2">
            <a:extLst>
              <a:ext uri="{FF2B5EF4-FFF2-40B4-BE49-F238E27FC236}">
                <a16:creationId xmlns:a16="http://schemas.microsoft.com/office/drawing/2014/main" id="{B031EC57-F46F-BEEE-DA06-19A7C633BF0E}"/>
              </a:ext>
            </a:extLst>
          </p:cNvPr>
          <p:cNvSpPr>
            <a:spLocks noGrp="1"/>
          </p:cNvSpPr>
          <p:nvPr>
            <p:ph idx="1"/>
          </p:nvPr>
        </p:nvSpPr>
        <p:spPr>
          <a:xfrm>
            <a:off x="228600" y="1940440"/>
            <a:ext cx="5867400" cy="4113692"/>
          </a:xfrm>
        </p:spPr>
        <p:txBody>
          <a:bodyPr>
            <a:normAutofit/>
          </a:bodyPr>
          <a:lstStyle/>
          <a:p>
            <a:pPr marL="0" indent="0">
              <a:buNone/>
            </a:pPr>
            <a:r>
              <a:rPr lang="en-GB" sz="1800" b="1" dirty="0"/>
              <a:t>4. Work experience</a:t>
            </a:r>
            <a:endParaRPr lang="en-GB" sz="1800" dirty="0"/>
          </a:p>
          <a:p>
            <a:pPr marL="0" indent="0">
              <a:buNone/>
            </a:pPr>
            <a:r>
              <a:rPr lang="en-GB" sz="1800" dirty="0"/>
              <a:t>Beginning with your most recent or current position and going backwords, list out your previous jobs, including different roles at the same employer. </a:t>
            </a:r>
          </a:p>
          <a:p>
            <a:pPr marL="0" indent="0">
              <a:buNone/>
            </a:pPr>
            <a:r>
              <a:rPr lang="en-GB" sz="1800" dirty="0"/>
              <a:t>For each role, you should include:</a:t>
            </a:r>
          </a:p>
          <a:p>
            <a:r>
              <a:rPr lang="en-GB" sz="1800" dirty="0"/>
              <a:t> Company name</a:t>
            </a:r>
          </a:p>
          <a:p>
            <a:r>
              <a:rPr lang="en-GB" sz="1800" dirty="0"/>
              <a:t>Your job title</a:t>
            </a:r>
          </a:p>
          <a:p>
            <a:r>
              <a:rPr lang="en-GB" sz="1800" dirty="0"/>
              <a:t>How long you’ve been employed (years and months)</a:t>
            </a:r>
          </a:p>
          <a:p>
            <a:r>
              <a:rPr lang="en-GB" sz="1800" dirty="0"/>
              <a:t>Your main responsibilities</a:t>
            </a:r>
          </a:p>
          <a:p>
            <a:pPr marL="0" indent="0">
              <a:buNone/>
            </a:pPr>
            <a:r>
              <a:rPr lang="en-GB" sz="1800" dirty="0"/>
              <a:t>Try to highlight what you achieved or the impact you made in a previous role and tie these back to the required skills or experience. </a:t>
            </a:r>
          </a:p>
        </p:txBody>
      </p:sp>
      <p:pic>
        <p:nvPicPr>
          <p:cNvPr id="6" name="Picture 5" descr="A blue and white resume&#10;&#10;AI-generated content may be incorrect.">
            <a:extLst>
              <a:ext uri="{FF2B5EF4-FFF2-40B4-BE49-F238E27FC236}">
                <a16:creationId xmlns:a16="http://schemas.microsoft.com/office/drawing/2014/main" id="{4DA38943-6B67-6AFA-A8CC-7A0E4F0FDB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b="36108"/>
          <a:stretch>
            <a:fillRect/>
          </a:stretch>
        </p:blipFill>
        <p:spPr>
          <a:xfrm>
            <a:off x="6096000" y="962004"/>
            <a:ext cx="6062270" cy="4933992"/>
          </a:xfrm>
          <a:prstGeom prst="rect">
            <a:avLst/>
          </a:prstGeom>
        </p:spPr>
      </p:pic>
      <p:sp>
        <p:nvSpPr>
          <p:cNvPr id="4" name="Footer Placeholder 3">
            <a:extLst>
              <a:ext uri="{FF2B5EF4-FFF2-40B4-BE49-F238E27FC236}">
                <a16:creationId xmlns:a16="http://schemas.microsoft.com/office/drawing/2014/main" id="{9C2D8529-FFFA-F8C3-715F-58C57E8B8E5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5" name="Slide Number Placeholder 4">
            <a:extLst>
              <a:ext uri="{FF2B5EF4-FFF2-40B4-BE49-F238E27FC236}">
                <a16:creationId xmlns:a16="http://schemas.microsoft.com/office/drawing/2014/main" id="{5D177F15-C29B-6500-142F-AC621355735D}"/>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sz="1000"/>
              <a:pPr>
                <a:spcAft>
                  <a:spcPts val="600"/>
                </a:spcAft>
              </a:pPr>
              <a:t>15</a:t>
            </a:fld>
            <a:endParaRPr lang="en-GB" sz="1000"/>
          </a:p>
        </p:txBody>
      </p:sp>
      <p:pic>
        <p:nvPicPr>
          <p:cNvPr id="7" name="Picture 6" descr="A black and yellow logo&#10;&#10;Description automatically generated">
            <a:extLst>
              <a:ext uri="{FF2B5EF4-FFF2-40B4-BE49-F238E27FC236}">
                <a16:creationId xmlns:a16="http://schemas.microsoft.com/office/drawing/2014/main" id="{5665263B-7E45-1FC4-787A-ECE864BF81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
        <p:nvSpPr>
          <p:cNvPr id="8" name="TextBox 7">
            <a:extLst>
              <a:ext uri="{FF2B5EF4-FFF2-40B4-BE49-F238E27FC236}">
                <a16:creationId xmlns:a16="http://schemas.microsoft.com/office/drawing/2014/main" id="{ED925916-F989-AB41-A4EC-C01255F33B5E}"/>
              </a:ext>
            </a:extLst>
          </p:cNvPr>
          <p:cNvSpPr txBox="1"/>
          <p:nvPr/>
        </p:nvSpPr>
        <p:spPr>
          <a:xfrm>
            <a:off x="6741994" y="424934"/>
            <a:ext cx="1111458" cy="369332"/>
          </a:xfrm>
          <a:prstGeom prst="rect">
            <a:avLst/>
          </a:prstGeom>
          <a:noFill/>
        </p:spPr>
        <p:txBody>
          <a:bodyPr wrap="none" rtlCol="0">
            <a:spAutoFit/>
          </a:bodyPr>
          <a:lstStyle/>
          <a:p>
            <a:r>
              <a:rPr lang="en-GB" dirty="0"/>
              <a:t>Example:</a:t>
            </a:r>
          </a:p>
        </p:txBody>
      </p:sp>
    </p:spTree>
    <p:extLst>
      <p:ext uri="{BB962C8B-B14F-4D97-AF65-F5344CB8AC3E}">
        <p14:creationId xmlns:p14="http://schemas.microsoft.com/office/powerpoint/2010/main" val="3380934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EB0AC8-CCC6-A849-B354-58DBEDB2B1B1}"/>
              </a:ext>
            </a:extLst>
          </p:cNvPr>
          <p:cNvSpPr>
            <a:spLocks noGrp="1"/>
          </p:cNvSpPr>
          <p:nvPr>
            <p:ph type="title"/>
          </p:nvPr>
        </p:nvSpPr>
        <p:spPr>
          <a:xfrm>
            <a:off x="1137034" y="609600"/>
            <a:ext cx="4784796" cy="1330840"/>
          </a:xfrm>
        </p:spPr>
        <p:txBody>
          <a:bodyPr>
            <a:normAutofit/>
          </a:bodyPr>
          <a:lstStyle/>
          <a:p>
            <a:r>
              <a:rPr lang="en-GB" b="1" dirty="0"/>
              <a:t>General structure of CV</a:t>
            </a:r>
            <a:endParaRPr lang="en-GB" dirty="0"/>
          </a:p>
        </p:txBody>
      </p:sp>
      <p:sp>
        <p:nvSpPr>
          <p:cNvPr id="3" name="Content Placeholder 2">
            <a:extLst>
              <a:ext uri="{FF2B5EF4-FFF2-40B4-BE49-F238E27FC236}">
                <a16:creationId xmlns:a16="http://schemas.microsoft.com/office/drawing/2014/main" id="{F601537C-1312-87FB-699A-FDEFA3DC4DB9}"/>
              </a:ext>
            </a:extLst>
          </p:cNvPr>
          <p:cNvSpPr>
            <a:spLocks noGrp="1"/>
          </p:cNvSpPr>
          <p:nvPr>
            <p:ph idx="1"/>
          </p:nvPr>
        </p:nvSpPr>
        <p:spPr>
          <a:xfrm>
            <a:off x="582930" y="2194102"/>
            <a:ext cx="4992140" cy="3908585"/>
          </a:xfrm>
        </p:spPr>
        <p:txBody>
          <a:bodyPr>
            <a:normAutofit/>
          </a:bodyPr>
          <a:lstStyle/>
          <a:p>
            <a:pPr marL="0" indent="0">
              <a:buNone/>
            </a:pPr>
            <a:r>
              <a:rPr lang="en-GB" sz="1800" b="1" dirty="0"/>
              <a:t>5. Education</a:t>
            </a:r>
          </a:p>
          <a:p>
            <a:pPr marL="0" indent="0">
              <a:buNone/>
            </a:pPr>
            <a:endParaRPr lang="en-GB" sz="1800" dirty="0"/>
          </a:p>
          <a:p>
            <a:pPr marL="0" indent="0">
              <a:buNone/>
            </a:pPr>
            <a:r>
              <a:rPr lang="en-GB" sz="1800" dirty="0"/>
              <a:t>Like work experience, beginning with your most recent education, list out your formal education history, going back to secondary school. </a:t>
            </a:r>
          </a:p>
          <a:p>
            <a:pPr marL="0" indent="0">
              <a:buNone/>
            </a:pPr>
            <a:r>
              <a:rPr lang="en-GB" sz="1800" dirty="0"/>
              <a:t>You should include:</a:t>
            </a:r>
          </a:p>
          <a:p>
            <a:r>
              <a:rPr lang="en-GB" sz="1800" dirty="0"/>
              <a:t>Name of the place you studied</a:t>
            </a:r>
          </a:p>
          <a:p>
            <a:r>
              <a:rPr lang="en-GB" sz="1800" dirty="0"/>
              <a:t>When you studied there</a:t>
            </a:r>
          </a:p>
          <a:p>
            <a:r>
              <a:rPr lang="en-GB" sz="1800" dirty="0"/>
              <a:t>The qualification and grade/s you achieved</a:t>
            </a:r>
          </a:p>
        </p:txBody>
      </p:sp>
      <p:pic>
        <p:nvPicPr>
          <p:cNvPr id="7" name="Picture 6" descr="A blue and white resume&#10;&#10;AI-generated content may be incorrect.">
            <a:extLst>
              <a:ext uri="{FF2B5EF4-FFF2-40B4-BE49-F238E27FC236}">
                <a16:creationId xmlns:a16="http://schemas.microsoft.com/office/drawing/2014/main" id="{E80F219D-9851-33BE-087D-78661CC821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 b="27897"/>
          <a:stretch>
            <a:fillRect/>
          </a:stretch>
        </p:blipFill>
        <p:spPr>
          <a:xfrm>
            <a:off x="6270172" y="856606"/>
            <a:ext cx="5788960" cy="5317041"/>
          </a:xfrm>
          <a:prstGeom prst="rect">
            <a:avLst/>
          </a:prstGeom>
        </p:spPr>
      </p:pic>
      <p:sp>
        <p:nvSpPr>
          <p:cNvPr id="4" name="Footer Placeholder 3">
            <a:extLst>
              <a:ext uri="{FF2B5EF4-FFF2-40B4-BE49-F238E27FC236}">
                <a16:creationId xmlns:a16="http://schemas.microsoft.com/office/drawing/2014/main" id="{F82FDC21-F98D-C274-62E5-F0E3F9ED76C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5" name="Slide Number Placeholder 4">
            <a:extLst>
              <a:ext uri="{FF2B5EF4-FFF2-40B4-BE49-F238E27FC236}">
                <a16:creationId xmlns:a16="http://schemas.microsoft.com/office/drawing/2014/main" id="{8B3FAD9D-55D9-FB18-4588-624E10088405}"/>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sz="1000"/>
              <a:pPr>
                <a:spcAft>
                  <a:spcPts val="600"/>
                </a:spcAft>
              </a:pPr>
              <a:t>16</a:t>
            </a:fld>
            <a:endParaRPr lang="en-GB" sz="1000"/>
          </a:p>
        </p:txBody>
      </p:sp>
      <p:pic>
        <p:nvPicPr>
          <p:cNvPr id="6" name="Picture 5" descr="A black and yellow logo&#10;&#10;Description automatically generated">
            <a:extLst>
              <a:ext uri="{FF2B5EF4-FFF2-40B4-BE49-F238E27FC236}">
                <a16:creationId xmlns:a16="http://schemas.microsoft.com/office/drawing/2014/main" id="{6C741036-A776-2AAF-925B-77FC4554C5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
        <p:nvSpPr>
          <p:cNvPr id="8" name="TextBox 7">
            <a:extLst>
              <a:ext uri="{FF2B5EF4-FFF2-40B4-BE49-F238E27FC236}">
                <a16:creationId xmlns:a16="http://schemas.microsoft.com/office/drawing/2014/main" id="{453F85B0-A7BF-AC80-8151-71EF37275A63}"/>
              </a:ext>
            </a:extLst>
          </p:cNvPr>
          <p:cNvSpPr txBox="1"/>
          <p:nvPr/>
        </p:nvSpPr>
        <p:spPr>
          <a:xfrm>
            <a:off x="6741994" y="350749"/>
            <a:ext cx="1111458" cy="369332"/>
          </a:xfrm>
          <a:prstGeom prst="rect">
            <a:avLst/>
          </a:prstGeom>
          <a:noFill/>
        </p:spPr>
        <p:txBody>
          <a:bodyPr wrap="none" rtlCol="0">
            <a:spAutoFit/>
          </a:bodyPr>
          <a:lstStyle/>
          <a:p>
            <a:r>
              <a:rPr lang="en-GB" dirty="0"/>
              <a:t>Example:</a:t>
            </a:r>
          </a:p>
        </p:txBody>
      </p:sp>
    </p:spTree>
    <p:extLst>
      <p:ext uri="{BB962C8B-B14F-4D97-AF65-F5344CB8AC3E}">
        <p14:creationId xmlns:p14="http://schemas.microsoft.com/office/powerpoint/2010/main" val="1927077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51035B-04F6-C227-D9C1-2288F5875F14}"/>
              </a:ext>
            </a:extLst>
          </p:cNvPr>
          <p:cNvSpPr>
            <a:spLocks noGrp="1"/>
          </p:cNvSpPr>
          <p:nvPr>
            <p:ph type="title"/>
          </p:nvPr>
        </p:nvSpPr>
        <p:spPr>
          <a:xfrm>
            <a:off x="1137034" y="609600"/>
            <a:ext cx="4784796" cy="1330840"/>
          </a:xfrm>
        </p:spPr>
        <p:txBody>
          <a:bodyPr>
            <a:normAutofit/>
          </a:bodyPr>
          <a:lstStyle/>
          <a:p>
            <a:r>
              <a:rPr lang="en-GB" b="1" dirty="0"/>
              <a:t>General structure of CV</a:t>
            </a:r>
            <a:endParaRPr lang="en-GB" dirty="0"/>
          </a:p>
        </p:txBody>
      </p:sp>
      <p:sp>
        <p:nvSpPr>
          <p:cNvPr id="3" name="Content Placeholder 2">
            <a:extLst>
              <a:ext uri="{FF2B5EF4-FFF2-40B4-BE49-F238E27FC236}">
                <a16:creationId xmlns:a16="http://schemas.microsoft.com/office/drawing/2014/main" id="{6EEA74DA-91BE-AA7E-7388-8B7A830BBBCD}"/>
              </a:ext>
            </a:extLst>
          </p:cNvPr>
          <p:cNvSpPr>
            <a:spLocks noGrp="1"/>
          </p:cNvSpPr>
          <p:nvPr>
            <p:ph idx="1"/>
          </p:nvPr>
        </p:nvSpPr>
        <p:spPr>
          <a:xfrm>
            <a:off x="708660" y="2194102"/>
            <a:ext cx="4866410" cy="3908585"/>
          </a:xfrm>
        </p:spPr>
        <p:txBody>
          <a:bodyPr>
            <a:normAutofit/>
          </a:bodyPr>
          <a:lstStyle/>
          <a:p>
            <a:pPr marL="0" indent="0">
              <a:buNone/>
            </a:pPr>
            <a:r>
              <a:rPr lang="en-GB" sz="1800" b="1" dirty="0"/>
              <a:t>6. Other achievements and qualifications</a:t>
            </a:r>
          </a:p>
          <a:p>
            <a:pPr marL="0" indent="0">
              <a:buNone/>
            </a:pPr>
            <a:r>
              <a:rPr lang="en-GB" sz="1800" dirty="0"/>
              <a:t>You might want to list other things that don’t quite sit within your work or education history. They may be asked for explicitly in the job description. Depending on the role, examples you might include could be:</a:t>
            </a:r>
          </a:p>
          <a:p>
            <a:r>
              <a:rPr lang="en-GB" sz="1800" dirty="0"/>
              <a:t>Specialist training like health and safety or first aid</a:t>
            </a:r>
          </a:p>
          <a:p>
            <a:r>
              <a:rPr lang="en-GB" sz="1800" dirty="0"/>
              <a:t>The ability to speak different languages or sign language</a:t>
            </a:r>
          </a:p>
          <a:p>
            <a:r>
              <a:rPr lang="en-GB" sz="1800" dirty="0"/>
              <a:t>Knowledge of software or equipment</a:t>
            </a:r>
          </a:p>
          <a:p>
            <a:r>
              <a:rPr lang="en-GB" sz="1800" dirty="0"/>
              <a:t>Awards you may have or scholarship</a:t>
            </a:r>
          </a:p>
        </p:txBody>
      </p:sp>
      <p:pic>
        <p:nvPicPr>
          <p:cNvPr id="6" name="Picture 5" descr="A blue and white resume&#10;&#10;AI-generated content may be incorrect.">
            <a:extLst>
              <a:ext uri="{FF2B5EF4-FFF2-40B4-BE49-F238E27FC236}">
                <a16:creationId xmlns:a16="http://schemas.microsoft.com/office/drawing/2014/main" id="{EC7229AA-A006-AE5C-512F-383C800C7D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 b="250"/>
          <a:stretch>
            <a:fillRect/>
          </a:stretch>
        </p:blipFill>
        <p:spPr>
          <a:xfrm>
            <a:off x="6616932" y="0"/>
            <a:ext cx="5397243" cy="6858000"/>
          </a:xfrm>
          <a:prstGeom prst="rect">
            <a:avLst/>
          </a:prstGeom>
        </p:spPr>
      </p:pic>
      <p:sp>
        <p:nvSpPr>
          <p:cNvPr id="4" name="Footer Placeholder 3">
            <a:extLst>
              <a:ext uri="{FF2B5EF4-FFF2-40B4-BE49-F238E27FC236}">
                <a16:creationId xmlns:a16="http://schemas.microsoft.com/office/drawing/2014/main" id="{96D6D88D-D301-B8B9-F288-88176D1B8D5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Dr Simona Ferraraccio</a:t>
            </a:r>
          </a:p>
        </p:txBody>
      </p:sp>
      <p:sp>
        <p:nvSpPr>
          <p:cNvPr id="5" name="Slide Number Placeholder 4">
            <a:extLst>
              <a:ext uri="{FF2B5EF4-FFF2-40B4-BE49-F238E27FC236}">
                <a16:creationId xmlns:a16="http://schemas.microsoft.com/office/drawing/2014/main" id="{C4C3FB0F-1F69-8AD6-ED36-CB93BECA4FCA}"/>
              </a:ext>
            </a:extLst>
          </p:cNvPr>
          <p:cNvSpPr>
            <a:spLocks noGrp="1"/>
          </p:cNvSpPr>
          <p:nvPr>
            <p:ph type="sldNum" sz="quarter" idx="12"/>
          </p:nvPr>
        </p:nvSpPr>
        <p:spPr>
          <a:xfrm>
            <a:off x="8610600" y="6356350"/>
            <a:ext cx="2743200" cy="365125"/>
          </a:xfrm>
        </p:spPr>
        <p:txBody>
          <a:bodyPr>
            <a:normAutofit/>
          </a:bodyPr>
          <a:lstStyle/>
          <a:p>
            <a:pPr>
              <a:spcAft>
                <a:spcPts val="600"/>
              </a:spcAft>
            </a:pPr>
            <a:fld id="{5D2A6B81-CD9E-45F0-8CCB-13AF14B8406C}" type="slidenum">
              <a:rPr lang="en-GB" sz="1000"/>
              <a:pPr>
                <a:spcAft>
                  <a:spcPts val="600"/>
                </a:spcAft>
              </a:pPr>
              <a:t>17</a:t>
            </a:fld>
            <a:endParaRPr lang="en-GB" sz="1000"/>
          </a:p>
        </p:txBody>
      </p:sp>
      <p:pic>
        <p:nvPicPr>
          <p:cNvPr id="7" name="Picture 6" descr="A black and yellow logo&#10;&#10;Description automatically generated">
            <a:extLst>
              <a:ext uri="{FF2B5EF4-FFF2-40B4-BE49-F238E27FC236}">
                <a16:creationId xmlns:a16="http://schemas.microsoft.com/office/drawing/2014/main" id="{68ACB6E5-CFA2-5EE3-C757-BEACBBC9ED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54132"/>
            <a:ext cx="1446963" cy="803868"/>
          </a:xfrm>
          <a:prstGeom prst="rect">
            <a:avLst/>
          </a:prstGeom>
        </p:spPr>
      </p:pic>
    </p:spTree>
    <p:extLst>
      <p:ext uri="{BB962C8B-B14F-4D97-AF65-F5344CB8AC3E}">
        <p14:creationId xmlns:p14="http://schemas.microsoft.com/office/powerpoint/2010/main" val="32496721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F49D8D25-35BD-ED62-2AB8-A8EA8F841D59}"/>
              </a:ext>
            </a:extLst>
          </p:cNvPr>
          <p:cNvSpPr>
            <a:spLocks noGrp="1"/>
          </p:cNvSpPr>
          <p:nvPr>
            <p:ph type="ftr" sz="quarter" idx="11"/>
          </p:nvPr>
        </p:nvSpPr>
        <p:spPr/>
        <p:txBody>
          <a:bodyPr/>
          <a:lstStyle/>
          <a:p>
            <a:r>
              <a:rPr lang="en-GB"/>
              <a:t>Simona Ferraraccio</a:t>
            </a:r>
          </a:p>
        </p:txBody>
      </p:sp>
      <p:pic>
        <p:nvPicPr>
          <p:cNvPr id="10" name="Picture 9" descr="A black and yellow logo&#10;&#10;Description automatically generated">
            <a:extLst>
              <a:ext uri="{FF2B5EF4-FFF2-40B4-BE49-F238E27FC236}">
                <a16:creationId xmlns:a16="http://schemas.microsoft.com/office/drawing/2014/main" id="{41FBE499-7024-61DA-24C7-7E0D5A7E76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pic>
        <p:nvPicPr>
          <p:cNvPr id="12" name="Picture 11" descr="A hand holding a megaphone&#10;&#10;AI-generated content may be incorrect.">
            <a:extLst>
              <a:ext uri="{FF2B5EF4-FFF2-40B4-BE49-F238E27FC236}">
                <a16:creationId xmlns:a16="http://schemas.microsoft.com/office/drawing/2014/main" id="{2373391B-AEDD-94B9-DC0B-8597A50FAC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0" y="414457"/>
            <a:ext cx="9144000" cy="5143500"/>
          </a:xfrm>
          <a:prstGeom prst="rect">
            <a:avLst/>
          </a:prstGeom>
        </p:spPr>
      </p:pic>
    </p:spTree>
    <p:extLst>
      <p:ext uri="{BB962C8B-B14F-4D97-AF65-F5344CB8AC3E}">
        <p14:creationId xmlns:p14="http://schemas.microsoft.com/office/powerpoint/2010/main" val="603035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halkboard with a clock and words&#10;&#10;AI-generated content may be incorrect.">
            <a:extLst>
              <a:ext uri="{FF2B5EF4-FFF2-40B4-BE49-F238E27FC236}">
                <a16:creationId xmlns:a16="http://schemas.microsoft.com/office/drawing/2014/main" id="{721B64FF-C9B7-120C-F099-D806383DF1E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61" t="14464"/>
          <a:stretch>
            <a:fillRect/>
          </a:stretch>
        </p:blipFill>
        <p:spPr>
          <a:xfrm>
            <a:off x="0" y="0"/>
            <a:ext cx="12192000" cy="6856718"/>
          </a:xfrm>
          <a:prstGeom prst="rect">
            <a:avLst/>
          </a:prstGeom>
        </p:spPr>
      </p:pic>
      <p:sp>
        <p:nvSpPr>
          <p:cNvPr id="4" name="Footer Placeholder 3">
            <a:extLst>
              <a:ext uri="{FF2B5EF4-FFF2-40B4-BE49-F238E27FC236}">
                <a16:creationId xmlns:a16="http://schemas.microsoft.com/office/drawing/2014/main" id="{AEDFD904-61D4-9246-8779-2AA3BCAC558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Simona Ferraraccio</a:t>
            </a:r>
          </a:p>
        </p:txBody>
      </p:sp>
      <p:pic>
        <p:nvPicPr>
          <p:cNvPr id="8" name="Picture 7" descr="A black and yellow logo&#10;&#10;Description automatically generated">
            <a:extLst>
              <a:ext uri="{FF2B5EF4-FFF2-40B4-BE49-F238E27FC236}">
                <a16:creationId xmlns:a16="http://schemas.microsoft.com/office/drawing/2014/main" id="{CB41CF64-A0CC-8AAE-6B54-62524F31D5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Tree>
    <p:extLst>
      <p:ext uri="{BB962C8B-B14F-4D97-AF65-F5344CB8AC3E}">
        <p14:creationId xmlns:p14="http://schemas.microsoft.com/office/powerpoint/2010/main" val="509495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9E354-61CD-DF33-94E2-B40ABA48B739}"/>
              </a:ext>
            </a:extLst>
          </p:cNvPr>
          <p:cNvSpPr>
            <a:spLocks noGrp="1"/>
          </p:cNvSpPr>
          <p:nvPr>
            <p:ph type="title"/>
          </p:nvPr>
        </p:nvSpPr>
        <p:spPr>
          <a:xfrm>
            <a:off x="1043631" y="809898"/>
            <a:ext cx="9942716" cy="1554480"/>
          </a:xfrm>
        </p:spPr>
        <p:txBody>
          <a:bodyPr anchor="ctr">
            <a:normAutofit/>
          </a:bodyPr>
          <a:lstStyle/>
          <a:p>
            <a:r>
              <a:rPr lang="en-GB" sz="4800" dirty="0"/>
              <a:t>Session 3: Drafting and Peer Review</a:t>
            </a:r>
          </a:p>
        </p:txBody>
      </p:sp>
      <p:sp>
        <p:nvSpPr>
          <p:cNvPr id="3" name="Content Placeholder 2">
            <a:extLst>
              <a:ext uri="{FF2B5EF4-FFF2-40B4-BE49-F238E27FC236}">
                <a16:creationId xmlns:a16="http://schemas.microsoft.com/office/drawing/2014/main" id="{E138D815-349E-D1E6-A3A5-82606BFC8E0E}"/>
              </a:ext>
            </a:extLst>
          </p:cNvPr>
          <p:cNvSpPr>
            <a:spLocks noGrp="1"/>
          </p:cNvSpPr>
          <p:nvPr>
            <p:ph idx="1"/>
          </p:nvPr>
        </p:nvSpPr>
        <p:spPr>
          <a:xfrm>
            <a:off x="1048529" y="2704014"/>
            <a:ext cx="9941319" cy="3124658"/>
          </a:xfrm>
        </p:spPr>
        <p:txBody>
          <a:bodyPr anchor="ctr">
            <a:normAutofit/>
          </a:bodyPr>
          <a:lstStyle/>
          <a:p>
            <a:r>
              <a:rPr lang="en-GB" sz="2400" dirty="0"/>
              <a:t>Tips: CV Do &amp; Don’t</a:t>
            </a:r>
          </a:p>
          <a:p>
            <a:endParaRPr lang="en-GB" sz="24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A black and yellow logo&#10;&#10;Description automatically generated">
            <a:extLst>
              <a:ext uri="{FF2B5EF4-FFF2-40B4-BE49-F238E27FC236}">
                <a16:creationId xmlns:a16="http://schemas.microsoft.com/office/drawing/2014/main" id="{19CFB7C6-FF21-6B9A-70BC-F98431B67C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8E990B86-77D3-AE19-497D-35DC735CF81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901B9F3-1411-1DFE-0060-393162F1FE90}"/>
              </a:ext>
            </a:extLst>
          </p:cNvPr>
          <p:cNvSpPr>
            <a:spLocks noGrp="1"/>
          </p:cNvSpPr>
          <p:nvPr>
            <p:ph type="sldNum" sz="quarter" idx="12"/>
          </p:nvPr>
        </p:nvSpPr>
        <p:spPr/>
        <p:txBody>
          <a:bodyPr/>
          <a:lstStyle/>
          <a:p>
            <a:fld id="{5D2A6B81-CD9E-45F0-8CCB-13AF14B8406C}" type="slidenum">
              <a:rPr lang="en-GB" smtClean="0"/>
              <a:t>20</a:t>
            </a:fld>
            <a:endParaRPr lang="en-GB"/>
          </a:p>
        </p:txBody>
      </p:sp>
    </p:spTree>
    <p:extLst>
      <p:ext uri="{BB962C8B-B14F-4D97-AF65-F5344CB8AC3E}">
        <p14:creationId xmlns:p14="http://schemas.microsoft.com/office/powerpoint/2010/main" val="3981984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and yellow logo&#10;&#10;Description automatically generated">
            <a:extLst>
              <a:ext uri="{FF2B5EF4-FFF2-40B4-BE49-F238E27FC236}">
                <a16:creationId xmlns:a16="http://schemas.microsoft.com/office/drawing/2014/main" id="{F2FB9E16-8591-632D-92BE-95B2B84992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3" name="Content Placeholder 2">
            <a:extLst>
              <a:ext uri="{FF2B5EF4-FFF2-40B4-BE49-F238E27FC236}">
                <a16:creationId xmlns:a16="http://schemas.microsoft.com/office/drawing/2014/main" id="{F6053C58-75E7-4927-B8D8-8A3893C55E6B}"/>
              </a:ext>
            </a:extLst>
          </p:cNvPr>
          <p:cNvSpPr>
            <a:spLocks noGrp="1"/>
          </p:cNvSpPr>
          <p:nvPr>
            <p:ph idx="1"/>
          </p:nvPr>
        </p:nvSpPr>
        <p:spPr>
          <a:xfrm>
            <a:off x="47503" y="1272568"/>
            <a:ext cx="5989121" cy="4351338"/>
          </a:xfrm>
          <a:solidFill>
            <a:schemeClr val="accent6">
              <a:lumMod val="40000"/>
              <a:lumOff val="60000"/>
            </a:schemeClr>
          </a:solidFill>
          <a:ln>
            <a:solidFill>
              <a:schemeClr val="accent6">
                <a:lumMod val="75000"/>
              </a:schemeClr>
            </a:solidFill>
          </a:ln>
        </p:spPr>
        <p:txBody>
          <a:bodyPr>
            <a:normAutofit/>
          </a:bodyPr>
          <a:lstStyle/>
          <a:p>
            <a:pPr marL="0" indent="0">
              <a:buNone/>
            </a:pPr>
            <a:endParaRPr lang="en-GB" sz="1800" b="1" dirty="0"/>
          </a:p>
          <a:p>
            <a:pPr marL="0" indent="0">
              <a:buNone/>
            </a:pPr>
            <a:endParaRPr lang="en-GB" sz="1800" b="1" dirty="0"/>
          </a:p>
          <a:p>
            <a:pPr marL="0" indent="0">
              <a:buNone/>
            </a:pPr>
            <a:endParaRPr lang="en-GB" sz="1800" b="1" dirty="0"/>
          </a:p>
          <a:p>
            <a:r>
              <a:rPr lang="en-GB" sz="1800" dirty="0"/>
              <a:t>Use a simple layout and font. </a:t>
            </a:r>
          </a:p>
          <a:p>
            <a:r>
              <a:rPr lang="en-GB" sz="1800" dirty="0"/>
              <a:t>Include the most relevant information for the job</a:t>
            </a:r>
          </a:p>
          <a:p>
            <a:r>
              <a:rPr lang="en-GB" sz="1800" dirty="0"/>
              <a:t>Include action words that highlight achievements</a:t>
            </a:r>
          </a:p>
          <a:p>
            <a:r>
              <a:rPr lang="en-GB" sz="1800" dirty="0"/>
              <a:t>Keep it concise, 2 pages maximum</a:t>
            </a:r>
          </a:p>
          <a:p>
            <a:r>
              <a:rPr lang="en-GB" sz="1800" dirty="0"/>
              <a:t>Read through your CV and put right any spelling and grammar mistakes.</a:t>
            </a:r>
          </a:p>
          <a:p>
            <a:r>
              <a:rPr lang="en-GB" sz="1800" dirty="0"/>
              <a:t>Use your CV to help you write application forms and to help at interviews</a:t>
            </a:r>
          </a:p>
        </p:txBody>
      </p:sp>
      <p:sp>
        <p:nvSpPr>
          <p:cNvPr id="4" name="Footer Placeholder 3">
            <a:extLst>
              <a:ext uri="{FF2B5EF4-FFF2-40B4-BE49-F238E27FC236}">
                <a16:creationId xmlns:a16="http://schemas.microsoft.com/office/drawing/2014/main" id="{9D36DBE6-80B4-86FA-5B5A-62A57FA82F06}"/>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78CB9B35-DFD8-FB2D-BFCA-E21CB5F97921}"/>
              </a:ext>
            </a:extLst>
          </p:cNvPr>
          <p:cNvSpPr>
            <a:spLocks noGrp="1"/>
          </p:cNvSpPr>
          <p:nvPr>
            <p:ph type="sldNum" sz="quarter" idx="12"/>
          </p:nvPr>
        </p:nvSpPr>
        <p:spPr/>
        <p:txBody>
          <a:bodyPr/>
          <a:lstStyle/>
          <a:p>
            <a:fld id="{5D2A6B81-CD9E-45F0-8CCB-13AF14B8406C}" type="slidenum">
              <a:rPr lang="en-GB" smtClean="0"/>
              <a:t>21</a:t>
            </a:fld>
            <a:endParaRPr lang="en-GB"/>
          </a:p>
        </p:txBody>
      </p:sp>
      <p:sp>
        <p:nvSpPr>
          <p:cNvPr id="6" name="Content Placeholder 2">
            <a:extLst>
              <a:ext uri="{FF2B5EF4-FFF2-40B4-BE49-F238E27FC236}">
                <a16:creationId xmlns:a16="http://schemas.microsoft.com/office/drawing/2014/main" id="{F5A98C94-CEDE-82FB-033D-A3B2DDBBAF8F}"/>
              </a:ext>
            </a:extLst>
          </p:cNvPr>
          <p:cNvSpPr txBox="1">
            <a:spLocks/>
          </p:cNvSpPr>
          <p:nvPr/>
        </p:nvSpPr>
        <p:spPr>
          <a:xfrm>
            <a:off x="6143504" y="1272568"/>
            <a:ext cx="5989121" cy="4351338"/>
          </a:xfrm>
          <a:prstGeom prst="rect">
            <a:avLst/>
          </a:prstGeom>
          <a:solidFill>
            <a:schemeClr val="accent2">
              <a:lumMod val="40000"/>
              <a:lumOff val="60000"/>
            </a:schemeClr>
          </a:solidFill>
          <a:ln>
            <a:solidFill>
              <a:srgbClr val="FF0000"/>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3200" b="1" dirty="0"/>
          </a:p>
          <a:p>
            <a:endParaRPr lang="en-GB" sz="1800" b="1" dirty="0"/>
          </a:p>
          <a:p>
            <a:r>
              <a:rPr lang="en-GB" sz="1800" dirty="0"/>
              <a:t>Include everything you’ve ever done to impress. Employers have lots of CVs to get through so only include the most relevant information.</a:t>
            </a:r>
          </a:p>
          <a:p>
            <a:r>
              <a:rPr lang="en-GB" sz="1800" dirty="0"/>
              <a:t>Include things that are NOT true. Employers can check and if you’re found to have lied on a ~CV you could lose your job.</a:t>
            </a:r>
          </a:p>
          <a:p>
            <a:r>
              <a:rPr lang="en-GB" sz="1800" dirty="0"/>
              <a:t>Have “Curriculum Vitae” as the title. The title should be your full name.</a:t>
            </a:r>
          </a:p>
          <a:p>
            <a:r>
              <a:rPr lang="en-GB" sz="1800" dirty="0"/>
              <a:t>Use a flamboyant design or include lots of graphics or photos. </a:t>
            </a:r>
          </a:p>
          <a:p>
            <a:r>
              <a:rPr lang="en-GB" sz="1800" dirty="0"/>
              <a:t>Have a hobbies and interest section. only include hobbies where they are relevant to the job. </a:t>
            </a:r>
          </a:p>
        </p:txBody>
      </p:sp>
      <p:pic>
        <p:nvPicPr>
          <p:cNvPr id="9" name="Picture 8" descr="A green and red check mark and red x&#10;&#10;AI-generated content may be incorrect.">
            <a:extLst>
              <a:ext uri="{FF2B5EF4-FFF2-40B4-BE49-F238E27FC236}">
                <a16:creationId xmlns:a16="http://schemas.microsoft.com/office/drawing/2014/main" id="{BDBA56FC-E440-EB79-F92A-FFDE6C578B1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9002" b="2103"/>
          <a:stretch>
            <a:fillRect/>
          </a:stretch>
        </p:blipFill>
        <p:spPr>
          <a:xfrm>
            <a:off x="1706091" y="-52995"/>
            <a:ext cx="2256312" cy="2165664"/>
          </a:xfrm>
          <a:prstGeom prst="rect">
            <a:avLst/>
          </a:prstGeom>
        </p:spPr>
      </p:pic>
      <p:pic>
        <p:nvPicPr>
          <p:cNvPr id="10" name="Picture 9" descr="A green and red check mark and red x&#10;&#10;AI-generated content may be incorrect.">
            <a:extLst>
              <a:ext uri="{FF2B5EF4-FFF2-40B4-BE49-F238E27FC236}">
                <a16:creationId xmlns:a16="http://schemas.microsoft.com/office/drawing/2014/main" id="{7D64C857-EF3B-1B85-84AB-AE80C4E39D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0595" t="2395" r="4401" b="2103"/>
          <a:stretch>
            <a:fillRect/>
          </a:stretch>
        </p:blipFill>
        <p:spPr>
          <a:xfrm>
            <a:off x="8249394" y="0"/>
            <a:ext cx="1991099" cy="2112668"/>
          </a:xfrm>
          <a:prstGeom prst="rect">
            <a:avLst/>
          </a:prstGeom>
        </p:spPr>
      </p:pic>
    </p:spTree>
    <p:extLst>
      <p:ext uri="{BB962C8B-B14F-4D97-AF65-F5344CB8AC3E}">
        <p14:creationId xmlns:p14="http://schemas.microsoft.com/office/powerpoint/2010/main" val="4206734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1643</Words>
  <Application>Microsoft Office PowerPoint</Application>
  <PresentationFormat>Widescreen</PresentationFormat>
  <Paragraphs>180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Developing Skills for Employment</vt:lpstr>
      <vt:lpstr>Session 1: Careers Advisor Student Services</vt:lpstr>
      <vt:lpstr>Session 2: Understand CV structure </vt:lpstr>
      <vt:lpstr>What is a Curriculum Vitae (CV)?</vt:lpstr>
      <vt:lpstr>Why a professional CV matters for employability?</vt:lpstr>
      <vt:lpstr>PowerPoint Presentation</vt:lpstr>
      <vt:lpstr>Key advice</vt:lpstr>
      <vt:lpstr>How to create your focused, relevant CV</vt:lpstr>
      <vt:lpstr>Sections of the CV</vt:lpstr>
      <vt:lpstr>How to write a CV</vt:lpstr>
      <vt:lpstr>General CV structure</vt:lpstr>
      <vt:lpstr>General structure of CV</vt:lpstr>
      <vt:lpstr>General structure of CV</vt:lpstr>
      <vt:lpstr>General structure of CV</vt:lpstr>
      <vt:lpstr>General structure of CV</vt:lpstr>
      <vt:lpstr>General structure of CV</vt:lpstr>
      <vt:lpstr>General structure of CV</vt:lpstr>
      <vt:lpstr>PowerPoint Presentation</vt:lpstr>
      <vt:lpstr>PowerPoint Presentation</vt:lpstr>
      <vt:lpstr>Session 3: Drafting and Peer Review</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4</cp:revision>
  <dcterms:created xsi:type="dcterms:W3CDTF">2025-09-09T10:14:11Z</dcterms:created>
  <dcterms:modified xsi:type="dcterms:W3CDTF">2025-10-20T14:48:04Z</dcterms:modified>
</cp:coreProperties>
</file>