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C276C8-67B1-A268-559A-E872D0A9C656}" v="104" dt="2026-07-05T18:20:18.628"/>
    <p1510:client id="{B3DA949F-20AE-4364-A147-BEE6DCC31698}" v="148" dt="2026-07-05T17:47:58.88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8" d="100"/>
          <a:sy n="68" d="100"/>
        </p:scale>
        <p:origin x="42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12/07/2026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atista.com/" TargetMode="External"/><Relationship Id="rId2" Type="http://schemas.openxmlformats.org/officeDocument/2006/relationships/hyperlink" Target="https://www.food.gov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40971" y="2406877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ea typeface="+mj-lt"/>
                <a:cs typeface="+mj-lt"/>
              </a:rPr>
              <a:t>Basil’s Bakery Case Study</a:t>
            </a:r>
            <a:br>
              <a:rPr lang="en-GB" b="1" dirty="0">
                <a:ea typeface="+mj-lt"/>
                <a:cs typeface="+mj-lt"/>
              </a:rPr>
            </a:br>
            <a:r>
              <a:rPr lang="en-GB" b="1" dirty="0">
                <a:ea typeface="+mj-lt"/>
                <a:cs typeface="+mj-lt"/>
              </a:rPr>
              <a:t> </a:t>
            </a:r>
            <a:br>
              <a:rPr lang="en-GB" b="1" dirty="0">
                <a:ea typeface="+mj-lt"/>
                <a:cs typeface="+mj-lt"/>
              </a:rPr>
            </a:br>
            <a:r>
              <a:rPr lang="en-GB" b="1" dirty="0">
                <a:ea typeface="+mj-lt"/>
                <a:cs typeface="+mj-lt"/>
              </a:rPr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40972" y="4146323"/>
            <a:ext cx="9144000" cy="1655762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GB"/>
              <a:t>Student Name ; Mumtaz Hussain Malik</a:t>
            </a:r>
          </a:p>
          <a:p>
            <a:r>
              <a:rPr lang="en-GB"/>
              <a:t>Student Number; 2532265</a:t>
            </a:r>
          </a:p>
          <a:p>
            <a:r>
              <a:rPr lang="en-GB"/>
              <a:t>Module; Problem Solving and Decision Making</a:t>
            </a:r>
            <a:endParaRPr lang="en-GB" dirty="0"/>
          </a:p>
          <a:p>
            <a:r>
              <a:rPr lang="en-GB"/>
              <a:t>Module Code; LCLM4004</a:t>
            </a:r>
            <a:endParaRPr lang="en-GB" dirty="0"/>
          </a:p>
          <a:p>
            <a:r>
              <a:rPr lang="en-GB"/>
              <a:t>Date; 04/07/2026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473D65-79E8-BD52-E4C9-3E96BD964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>
                <a:ea typeface="+mj-lt"/>
                <a:cs typeface="+mj-lt"/>
              </a:rPr>
              <a:t>Introduction</a:t>
            </a:r>
            <a:endParaRPr lang="en-US" sz="5400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196A41-BC5B-A5D2-C6F0-28F91AE6D8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buNone/>
            </a:pPr>
            <a:r>
              <a:rPr lang="en-GB" sz="1700">
                <a:ea typeface="+mn-lt"/>
                <a:cs typeface="+mn-lt"/>
              </a:rPr>
              <a:t>Basil’s Bakery is a small local business that specializes in freshly baked products such as cakes, bread, and pastries.</a:t>
            </a:r>
            <a:endParaRPr lang="en-US" sz="1700"/>
          </a:p>
          <a:p>
            <a:pPr>
              <a:buNone/>
            </a:pPr>
            <a:r>
              <a:rPr lang="en-GB" sz="1700">
                <a:ea typeface="+mn-lt"/>
                <a:cs typeface="+mn-lt"/>
              </a:rPr>
              <a:t>Recently, the bakery has experienced </a:t>
            </a:r>
            <a:r>
              <a:rPr lang="en-GB" sz="1700" b="1">
                <a:ea typeface="+mn-lt"/>
                <a:cs typeface="+mn-lt"/>
              </a:rPr>
              <a:t>sales stagnation</a:t>
            </a:r>
            <a:r>
              <a:rPr lang="en-GB" sz="1700">
                <a:ea typeface="+mn-lt"/>
                <a:cs typeface="+mn-lt"/>
              </a:rPr>
              <a:t>, meaning revenue growth has slowed or stopped.</a:t>
            </a:r>
            <a:endParaRPr lang="en-GB" sz="1700"/>
          </a:p>
          <a:p>
            <a:pPr>
              <a:buNone/>
            </a:pPr>
            <a:r>
              <a:rPr lang="en-GB" sz="1700">
                <a:ea typeface="+mn-lt"/>
                <a:cs typeface="+mn-lt"/>
              </a:rPr>
              <a:t>This presentation analyses the problem using:</a:t>
            </a:r>
            <a:endParaRPr lang="en-GB" sz="1700"/>
          </a:p>
          <a:p>
            <a:pPr>
              <a:buFont typeface="Arial"/>
              <a:buChar char="•"/>
            </a:pPr>
            <a:r>
              <a:rPr lang="en-GB" sz="1700">
                <a:ea typeface="+mn-lt"/>
                <a:cs typeface="+mn-lt"/>
              </a:rPr>
              <a:t>5W2H Analysis </a:t>
            </a:r>
            <a:endParaRPr lang="en-GB" sz="1700"/>
          </a:p>
          <a:p>
            <a:pPr>
              <a:buFont typeface="Arial"/>
              <a:buChar char="•"/>
            </a:pPr>
            <a:r>
              <a:rPr lang="en-GB" sz="1700">
                <a:ea typeface="+mn-lt"/>
                <a:cs typeface="+mn-lt"/>
              </a:rPr>
              <a:t>PESTEL Analysis </a:t>
            </a:r>
            <a:endParaRPr lang="en-GB" sz="1700"/>
          </a:p>
          <a:p>
            <a:pPr>
              <a:buFont typeface="Arial"/>
              <a:buChar char="•"/>
            </a:pPr>
            <a:r>
              <a:rPr lang="en-GB" sz="1700">
                <a:ea typeface="+mn-lt"/>
                <a:cs typeface="+mn-lt"/>
              </a:rPr>
              <a:t>Fishbone Diagram </a:t>
            </a:r>
            <a:endParaRPr lang="en-GB" sz="1700"/>
          </a:p>
          <a:p>
            <a:pPr marL="0" indent="0">
              <a:buNone/>
            </a:pPr>
            <a:endParaRPr lang="en-GB" sz="1700"/>
          </a:p>
        </p:txBody>
      </p:sp>
      <p:pic>
        <p:nvPicPr>
          <p:cNvPr id="4" name="Picture 3" descr="Modern Bakery Display Case with Delicious Treats and Warm Lighting Interior Design Stock Illustration - Illustration of treats, bakery: 424873466">
            <a:extLst>
              <a:ext uri="{FF2B5EF4-FFF2-40B4-BE49-F238E27FC236}">
                <a16:creationId xmlns:a16="http://schemas.microsoft.com/office/drawing/2014/main" id="{75F92841-C58D-A63A-9D55-99FEBEB17A1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446" r="27883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46321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B7B05-60F9-7040-83BB-F422851C9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>
              <a:buFont typeface="Courier New"/>
              <a:buChar char="o"/>
            </a:pPr>
            <a:r>
              <a:rPr lang="en-GB">
                <a:ea typeface="+mj-lt"/>
                <a:cs typeface="+mj-lt"/>
              </a:rPr>
              <a:t>Problem Overview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8B759-8764-9E2D-A862-DFAD3D516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   The main issue is </a:t>
            </a:r>
            <a:r>
              <a:rPr lang="en-GB" b="1">
                <a:ea typeface="+mn-lt"/>
                <a:cs typeface="+mn-lt"/>
              </a:rPr>
              <a:t>declining growth in sales performance</a:t>
            </a:r>
            <a:r>
              <a:rPr lang="en-GB" dirty="0">
                <a:ea typeface="+mn-lt"/>
                <a:cs typeface="+mn-lt"/>
              </a:rPr>
              <a:t>.</a:t>
            </a:r>
            <a:endParaRPr lang="en-GB" dirty="0"/>
          </a:p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    Key concerns include:</a:t>
            </a:r>
            <a:endParaRPr lang="en-GB"/>
          </a:p>
          <a:p>
            <a:r>
              <a:rPr lang="en-GB">
                <a:ea typeface="+mn-lt"/>
                <a:cs typeface="+mn-lt"/>
              </a:rPr>
              <a:t>Reduced customer demand growth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Strong competition in the bakery market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Rising operational costs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Limited business expansion</a:t>
            </a:r>
            <a:endParaRPr lang="en-GB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0546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58F9C1-8532-6FA3-0693-B657D7F19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>
              <a:buFont typeface="Arial"/>
              <a:buChar char="•"/>
            </a:pPr>
            <a:r>
              <a:rPr lang="en-GB">
                <a:ea typeface="+mj-lt"/>
                <a:cs typeface="+mj-lt"/>
              </a:rPr>
              <a:t>Key Issues Affecting Sales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A50E34-A3D7-023E-5DB8-5A48BCCA7B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Increased competition from local bakeries and supermarkets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Rising ingredient and operational costs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Weak or limited marketing strategies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Changing customer preferences (health-conscious trends) </a:t>
            </a:r>
            <a:endParaRPr lang="en-GB"/>
          </a:p>
          <a:p>
            <a:r>
              <a:rPr lang="en-GB" dirty="0">
                <a:ea typeface="+mn-lt"/>
                <a:cs typeface="+mn-lt"/>
              </a:rPr>
              <a:t>Lack of product innovation and </a:t>
            </a:r>
            <a:r>
              <a:rPr lang="en-GB">
                <a:ea typeface="+mn-lt"/>
                <a:cs typeface="+mn-lt"/>
              </a:rPr>
              <a:t>variety</a:t>
            </a:r>
            <a:endParaRPr lang="en-GB"/>
          </a:p>
          <a:p>
            <a:pPr>
              <a:buFont typeface="Courier New" panose="020B0604020202020204" pitchFamily="34" charset="0"/>
              <a:buChar char="o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5691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A147D-53F5-A344-0B7E-8EB624808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>
              <a:buFont typeface="Arial"/>
              <a:buChar char="•"/>
            </a:pPr>
            <a:r>
              <a:rPr lang="en-GB">
                <a:ea typeface="+mj-lt"/>
                <a:cs typeface="+mj-lt"/>
              </a:rPr>
              <a:t>5W2H Analysis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861204-97F0-E818-5326-7831294958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>
                <a:ea typeface="+mn-lt"/>
                <a:cs typeface="+mn-lt"/>
              </a:rPr>
              <a:t>What:</a:t>
            </a:r>
            <a:r>
              <a:rPr lang="en-GB">
                <a:ea typeface="+mn-lt"/>
                <a:cs typeface="+mn-lt"/>
              </a:rPr>
              <a:t> Sales stagnation 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Why:</a:t>
            </a:r>
            <a:r>
              <a:rPr lang="en-GB">
                <a:ea typeface="+mn-lt"/>
                <a:cs typeface="+mn-lt"/>
              </a:rPr>
              <a:t> Competition, costs, weak marketing 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Who:</a:t>
            </a:r>
            <a:r>
              <a:rPr lang="en-GB">
                <a:ea typeface="+mn-lt"/>
                <a:cs typeface="+mn-lt"/>
              </a:rPr>
              <a:t> Owner, staff, customers 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Where:</a:t>
            </a:r>
            <a:r>
              <a:rPr lang="en-GB">
                <a:ea typeface="+mn-lt"/>
                <a:cs typeface="+mn-lt"/>
              </a:rPr>
              <a:t> Basil’s Bakery store 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When:</a:t>
            </a:r>
            <a:r>
              <a:rPr lang="en-GB">
                <a:ea typeface="+mn-lt"/>
                <a:cs typeface="+mn-lt"/>
              </a:rPr>
              <a:t> Recent business period 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How:</a:t>
            </a:r>
            <a:r>
              <a:rPr lang="en-GB">
                <a:ea typeface="+mn-lt"/>
                <a:cs typeface="+mn-lt"/>
              </a:rPr>
              <a:t> Improve marketing, pricing, and product range 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How Much:</a:t>
            </a:r>
            <a:r>
              <a:rPr lang="en-GB">
                <a:ea typeface="+mn-lt"/>
                <a:cs typeface="+mn-lt"/>
              </a:rPr>
              <a:t> Investment needed in marketing and innovation </a:t>
            </a:r>
            <a:endParaRPr lang="en-GB"/>
          </a:p>
          <a:p>
            <a:pPr>
              <a:buFont typeface="Courier New" panose="020B0604020202020204" pitchFamily="34" charset="0"/>
              <a:buChar char="o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1914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6DD47-7B13-CE5D-DC88-2A4DE1EAF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9502"/>
            <a:ext cx="10515600" cy="1724704"/>
          </a:xfrm>
        </p:spPr>
        <p:txBody>
          <a:bodyPr/>
          <a:lstStyle/>
          <a:p>
            <a:pPr>
              <a:buFont typeface="Courier New"/>
              <a:buChar char="o"/>
            </a:pPr>
            <a:endParaRPr lang="en-GB" b="1" dirty="0"/>
          </a:p>
          <a:p>
            <a:pPr>
              <a:buFont typeface="Courier New"/>
              <a:buChar char="o"/>
            </a:pPr>
            <a:r>
              <a:rPr lang="en-GB" b="1"/>
              <a:t>PESTEL Analysis</a:t>
            </a:r>
            <a:endParaRPr lang="en-GB"/>
          </a:p>
          <a:p>
            <a:pPr marL="571500" indent="-571500">
              <a:buFont typeface="Courier New"/>
              <a:buChar char="o"/>
            </a:pPr>
            <a:endParaRPr lang="en-GB"/>
          </a:p>
          <a:p>
            <a:pPr>
              <a:buFont typeface="Courier New"/>
              <a:buChar char="o"/>
            </a:pPr>
            <a:endParaRPr lang="en-GB" dirty="0"/>
          </a:p>
          <a:p>
            <a:pPr marL="571500" indent="-571500">
              <a:buFont typeface="Courier New"/>
              <a:buChar char="o"/>
            </a:pP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7DB928-116F-3C0D-74C7-219A6E55E8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>
                <a:ea typeface="+mn-lt"/>
                <a:cs typeface="+mn-lt"/>
              </a:rPr>
              <a:t>Political:</a:t>
            </a:r>
            <a:r>
              <a:rPr lang="en-GB">
                <a:ea typeface="+mn-lt"/>
                <a:cs typeface="+mn-lt"/>
              </a:rPr>
              <a:t> Food hygiene regulations and compliance 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Economic:</a:t>
            </a:r>
            <a:r>
              <a:rPr lang="en-GB">
                <a:ea typeface="+mn-lt"/>
                <a:cs typeface="+mn-lt"/>
              </a:rPr>
              <a:t> Inflation increasing ingredient costs 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Social:</a:t>
            </a:r>
            <a:r>
              <a:rPr lang="en-GB">
                <a:ea typeface="+mn-lt"/>
                <a:cs typeface="+mn-lt"/>
              </a:rPr>
              <a:t> Shift toward healthy eating habits 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Technological:</a:t>
            </a:r>
            <a:r>
              <a:rPr lang="en-GB">
                <a:ea typeface="+mn-lt"/>
                <a:cs typeface="+mn-lt"/>
              </a:rPr>
              <a:t> Importance of online ordering and delivery apps 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Environmental:</a:t>
            </a:r>
            <a:r>
              <a:rPr lang="en-GB">
                <a:ea typeface="+mn-lt"/>
                <a:cs typeface="+mn-lt"/>
              </a:rPr>
              <a:t> Demand for eco-friendly packaging 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Legal:</a:t>
            </a:r>
            <a:r>
              <a:rPr lang="en-GB">
                <a:ea typeface="+mn-lt"/>
                <a:cs typeface="+mn-lt"/>
              </a:rPr>
              <a:t> Food safety and labelling laws </a:t>
            </a:r>
            <a:endParaRPr lang="en-GB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62774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62CD22-086E-838D-AE4B-93EE76581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>
              <a:buFont typeface="Arial"/>
              <a:buChar char="•"/>
            </a:pPr>
            <a:r>
              <a:rPr lang="en-GB">
                <a:ea typeface="+mj-lt"/>
                <a:cs typeface="+mj-lt"/>
              </a:rPr>
              <a:t>Fishbone Analysis (Root Causes)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E58C3-98C7-E3E5-CBC2-B6E2ED03E5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>
                <a:ea typeface="+mn-lt"/>
                <a:cs typeface="+mn-lt"/>
              </a:rPr>
              <a:t>   Problem: Sales Stagnation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People:</a:t>
            </a:r>
            <a:r>
              <a:rPr lang="en-GB">
                <a:ea typeface="+mn-lt"/>
                <a:cs typeface="+mn-lt"/>
              </a:rPr>
              <a:t> Limited staff training and customer service 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Product:</a:t>
            </a:r>
            <a:r>
              <a:rPr lang="en-GB">
                <a:ea typeface="+mn-lt"/>
                <a:cs typeface="+mn-lt"/>
              </a:rPr>
              <a:t> Limited product range and innovation 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Price:</a:t>
            </a:r>
            <a:r>
              <a:rPr lang="en-GB">
                <a:ea typeface="+mn-lt"/>
                <a:cs typeface="+mn-lt"/>
              </a:rPr>
              <a:t> Perceived high prices 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Promotion:</a:t>
            </a:r>
            <a:r>
              <a:rPr lang="en-GB">
                <a:ea typeface="+mn-lt"/>
                <a:cs typeface="+mn-lt"/>
              </a:rPr>
              <a:t> Weak digital marketing presence 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Place:</a:t>
            </a:r>
            <a:r>
              <a:rPr lang="en-GB">
                <a:ea typeface="+mn-lt"/>
                <a:cs typeface="+mn-lt"/>
              </a:rPr>
              <a:t> Limited accessibility or location issues 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Process:</a:t>
            </a:r>
            <a:r>
              <a:rPr lang="en-GB">
                <a:ea typeface="+mn-lt"/>
                <a:cs typeface="+mn-lt"/>
              </a:rPr>
              <a:t> Slow service and inefficiencies </a:t>
            </a:r>
            <a:endParaRPr lang="en-GB"/>
          </a:p>
          <a:p>
            <a:pPr>
              <a:buFont typeface="Courier New" panose="020B0604020202020204" pitchFamily="34" charset="0"/>
              <a:buChar char="o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40737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246D2-2A21-C369-2CD3-5F0A7FC91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>
              <a:buFont typeface="Arial"/>
              <a:buChar char="•"/>
            </a:pPr>
            <a:r>
              <a:rPr lang="en-GB">
                <a:ea typeface="+mj-lt"/>
                <a:cs typeface="+mj-lt"/>
              </a:rPr>
              <a:t>Key Findings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33A48C-AC3D-31C6-3B41-15105F0125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>
                <a:ea typeface="+mn-lt"/>
                <a:cs typeface="+mn-lt"/>
              </a:rPr>
              <a:t>   The analysis shows that sales stagnation is mainly caused by:</a:t>
            </a:r>
            <a:endParaRPr lang="en-GB"/>
          </a:p>
          <a:p>
            <a:r>
              <a:rPr lang="en-GB">
                <a:ea typeface="+mn-lt"/>
                <a:cs typeface="+mn-lt"/>
              </a:rPr>
              <a:t>Weak marketing strategy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Limited product innovation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Rising cost pressure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Strong competition</a:t>
            </a:r>
            <a:endParaRPr lang="en-GB"/>
          </a:p>
          <a:p>
            <a:pPr>
              <a:buFont typeface="Courier New" panose="020B0604020202020204" pitchFamily="34" charset="0"/>
              <a:buChar char="o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15657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B4FB01-B25F-BDDB-570E-CC9C8C690B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>
              <a:buFont typeface="Arial"/>
              <a:buChar char="•"/>
            </a:pPr>
            <a:r>
              <a:rPr lang="en-GB">
                <a:ea typeface="+mj-lt"/>
                <a:cs typeface="+mj-lt"/>
              </a:rPr>
              <a:t>Recommendations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4BF21D-2A36-F9F1-FD7C-B619FA38EB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Strengthen digital marketing (Instagram, TikTok, Facebook)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Introduce new and seasonal bakery products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Improve customer service and staff training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Introduce online ordering and delivery options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Review pricing strategy to stay competitive </a:t>
            </a:r>
            <a:endParaRPr lang="en-GB"/>
          </a:p>
          <a:p>
            <a:pPr>
              <a:buFont typeface="Courier New" panose="020B0604020202020204" pitchFamily="34" charset="0"/>
              <a:buChar char="o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2319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93279-E627-48EF-A514-13FCA45F8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>
              <a:buFont typeface="Arial"/>
              <a:buChar char="•"/>
            </a:pPr>
            <a:r>
              <a:rPr lang="en-GB">
                <a:ea typeface="+mj-lt"/>
                <a:cs typeface="+mj-lt"/>
              </a:rPr>
              <a:t>Conclusion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209B00-1126-BAC0-9F7A-6F54E95988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Basil’s Bakery has strong potential for growth.</a:t>
            </a:r>
            <a:endParaRPr lang="en-GB"/>
          </a:p>
          <a:p>
            <a:r>
              <a:rPr lang="en-GB">
                <a:ea typeface="+mn-lt"/>
                <a:cs typeface="+mn-lt"/>
              </a:rPr>
              <a:t>By improving marketing, innovation, and customer experience, the bakery can overcome sales stagnation and increase long-term profitability.</a:t>
            </a:r>
            <a:endParaRPr lang="en-GB"/>
          </a:p>
          <a:p>
            <a:pPr>
              <a:buFont typeface="Courier New" panose="020B0604020202020204" pitchFamily="34" charset="0"/>
              <a:buChar char="o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06819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8B2E9C-38DC-72D4-2240-449ABB71D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571500" indent="-571500">
              <a:buFont typeface="Arial"/>
              <a:buChar char="•"/>
            </a:pPr>
            <a:r>
              <a:rPr lang="en-GB" err="1"/>
              <a:t>Refrences</a:t>
            </a:r>
            <a:endParaRPr lang="en-GB" dirty="0" err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65F6FF-C967-DF9C-769B-A2205D26C1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>
                <a:ea typeface="+mn-lt"/>
                <a:cs typeface="+mn-lt"/>
              </a:rPr>
              <a:t>Kotler, P. (2021) </a:t>
            </a:r>
            <a:r>
              <a:rPr lang="en-GB" i="1">
                <a:ea typeface="+mn-lt"/>
                <a:cs typeface="+mn-lt"/>
              </a:rPr>
              <a:t>Principles of Marketing</a:t>
            </a:r>
            <a:r>
              <a:rPr lang="en-GB">
                <a:ea typeface="+mn-lt"/>
                <a:cs typeface="+mn-lt"/>
              </a:rPr>
              <a:t>. Pearson.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Baker, M.J. (2014) </a:t>
            </a:r>
            <a:r>
              <a:rPr lang="en-GB" i="1">
                <a:ea typeface="+mn-lt"/>
                <a:cs typeface="+mn-lt"/>
              </a:rPr>
              <a:t>Marketing Strategy and Management</a:t>
            </a:r>
            <a:r>
              <a:rPr lang="en-GB">
                <a:ea typeface="+mn-lt"/>
                <a:cs typeface="+mn-lt"/>
              </a:rPr>
              <a:t>. Palgrave Macmillan. </a:t>
            </a:r>
            <a:endParaRPr lang="en-GB"/>
          </a:p>
          <a:p>
            <a:r>
              <a:rPr lang="en-GB">
                <a:ea typeface="+mn-lt"/>
                <a:cs typeface="+mn-lt"/>
              </a:rPr>
              <a:t>Food Standards Agency (2024) Available at: </a:t>
            </a:r>
            <a:r>
              <a:rPr lang="en-GB" dirty="0">
                <a:ea typeface="+mn-lt"/>
                <a:cs typeface="+mn-lt"/>
                <a:hlinkClick r:id="rId2"/>
              </a:rPr>
              <a:t>https://www.food.gov.uk/</a:t>
            </a:r>
            <a:r>
              <a:rPr lang="en-GB" dirty="0">
                <a:ea typeface="+mn-lt"/>
                <a:cs typeface="+mn-lt"/>
              </a:rPr>
              <a:t> </a:t>
            </a:r>
            <a:endParaRPr lang="en-GB" dirty="0"/>
          </a:p>
          <a:p>
            <a:r>
              <a:rPr lang="en-GB">
                <a:ea typeface="+mn-lt"/>
                <a:cs typeface="+mn-lt"/>
              </a:rPr>
              <a:t>Statista (2025) Bakery Industry Information. Available at: </a:t>
            </a:r>
            <a:r>
              <a:rPr lang="en-GB" dirty="0">
                <a:ea typeface="+mn-lt"/>
                <a:cs typeface="+mn-lt"/>
                <a:hlinkClick r:id="rId3"/>
              </a:rPr>
              <a:t>https://www.statista.com/</a:t>
            </a:r>
            <a:r>
              <a:rPr lang="en-GB" dirty="0">
                <a:ea typeface="+mn-lt"/>
                <a:cs typeface="+mn-lt"/>
              </a:rPr>
              <a:t> </a:t>
            </a:r>
            <a:endParaRPr lang="en-GB" dirty="0"/>
          </a:p>
          <a:p>
            <a:r>
              <a:rPr lang="en-GB">
                <a:ea typeface="+mn-lt"/>
                <a:cs typeface="+mn-lt"/>
              </a:rPr>
              <a:t>Lecturer Case Study: Basil’s Bakery</a:t>
            </a:r>
            <a:endParaRPr lang="en-GB"/>
          </a:p>
          <a:p>
            <a:pPr>
              <a:buFont typeface="Courier New" panose="020B0604020202020204" pitchFamily="34" charset="0"/>
              <a:buChar char="o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18182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</TotalTime>
  <Words>450</Words>
  <Application>Microsoft Office PowerPoint</Application>
  <PresentationFormat>Widescreen</PresentationFormat>
  <Paragraphs>72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Aptos Display</vt:lpstr>
      <vt:lpstr>Arial</vt:lpstr>
      <vt:lpstr>Courier New</vt:lpstr>
      <vt:lpstr>office theme</vt:lpstr>
      <vt:lpstr>Basil’s Bakery Case Study    </vt:lpstr>
      <vt:lpstr>Introduction</vt:lpstr>
      <vt:lpstr>Problem Overview</vt:lpstr>
      <vt:lpstr>Key Issues Affecting Sales</vt:lpstr>
      <vt:lpstr>5W2H Analysis</vt:lpstr>
      <vt:lpstr> PESTEL Analysis   </vt:lpstr>
      <vt:lpstr>Fishbone Analysis (Root Causes)</vt:lpstr>
      <vt:lpstr>Key Findings</vt:lpstr>
      <vt:lpstr>Recommendations</vt:lpstr>
      <vt:lpstr>Conclusion</vt:lpstr>
      <vt:lpstr>Refrences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Basil’s Bakery Case Study</dc:title>
  <dc:creator>Admin</dc:creator>
  <cp:lastModifiedBy>Admin</cp:lastModifiedBy>
  <cp:revision>155</cp:revision>
  <dcterms:created xsi:type="dcterms:W3CDTF">2026-07-05T16:08:22Z</dcterms:created>
  <dcterms:modified xsi:type="dcterms:W3CDTF">2026-07-12T09:57:25Z</dcterms:modified>
</cp:coreProperties>
</file>