
<file path=[Content_Types].xml><?xml version="1.0" encoding="utf-8"?>
<Types xmlns="http://schemas.openxmlformats.org/package/2006/content-types">
  <Default Extension="png" ContentType="image/png"/>
  <Default Extension="jpeg" ContentType="image/jpeg"/>
  <Default Extension="wmf" ContentType="image/x-wmf"/>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64" r:id="rId1"/>
  </p:sldMasterIdLst>
  <p:notesMasterIdLst>
    <p:notesMasterId r:id="rId40"/>
  </p:notesMasterIdLst>
  <p:handoutMasterIdLst>
    <p:handoutMasterId r:id="rId41"/>
  </p:handoutMasterIdLst>
  <p:sldIdLst>
    <p:sldId id="364" r:id="rId2"/>
    <p:sldId id="563" r:id="rId3"/>
    <p:sldId id="566" r:id="rId4"/>
    <p:sldId id="535" r:id="rId5"/>
    <p:sldId id="485" r:id="rId6"/>
    <p:sldId id="486" r:id="rId7"/>
    <p:sldId id="547" r:id="rId8"/>
    <p:sldId id="487" r:id="rId9"/>
    <p:sldId id="489" r:id="rId10"/>
    <p:sldId id="548" r:id="rId11"/>
    <p:sldId id="549" r:id="rId12"/>
    <p:sldId id="550" r:id="rId13"/>
    <p:sldId id="551" r:id="rId14"/>
    <p:sldId id="552" r:id="rId15"/>
    <p:sldId id="490" r:id="rId16"/>
    <p:sldId id="543" r:id="rId17"/>
    <p:sldId id="559" r:id="rId18"/>
    <p:sldId id="553" r:id="rId19"/>
    <p:sldId id="554" r:id="rId20"/>
    <p:sldId id="555" r:id="rId21"/>
    <p:sldId id="556" r:id="rId22"/>
    <p:sldId id="557" r:id="rId23"/>
    <p:sldId id="558" r:id="rId24"/>
    <p:sldId id="491" r:id="rId25"/>
    <p:sldId id="544" r:id="rId26"/>
    <p:sldId id="545" r:id="rId27"/>
    <p:sldId id="546" r:id="rId28"/>
    <p:sldId id="493" r:id="rId29"/>
    <p:sldId id="496" r:id="rId30"/>
    <p:sldId id="503" r:id="rId31"/>
    <p:sldId id="562" r:id="rId32"/>
    <p:sldId id="504" r:id="rId33"/>
    <p:sldId id="505" r:id="rId34"/>
    <p:sldId id="506" r:id="rId35"/>
    <p:sldId id="509" r:id="rId36"/>
    <p:sldId id="510" r:id="rId37"/>
    <p:sldId id="564" r:id="rId38"/>
    <p:sldId id="565" r:id="rId39"/>
  </p:sldIdLst>
  <p:sldSz cx="9144000" cy="6858000" type="screen4x3"/>
  <p:notesSz cx="7010400" cy="9296400"/>
  <p:defaultTextStyle>
    <a:defPPr>
      <a:defRPr lang="en-US"/>
    </a:defPPr>
    <a:lvl1pPr algn="ctr" rtl="0" fontAlgn="base">
      <a:spcBef>
        <a:spcPct val="0"/>
      </a:spcBef>
      <a:spcAft>
        <a:spcPct val="0"/>
      </a:spcAft>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1pPr>
    <a:lvl2pPr marL="457200" algn="ctr" rtl="0" fontAlgn="base">
      <a:spcBef>
        <a:spcPct val="0"/>
      </a:spcBef>
      <a:spcAft>
        <a:spcPct val="0"/>
      </a:spcAft>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2pPr>
    <a:lvl3pPr marL="914400" algn="ctr" rtl="0" fontAlgn="base">
      <a:spcBef>
        <a:spcPct val="0"/>
      </a:spcBef>
      <a:spcAft>
        <a:spcPct val="0"/>
      </a:spcAft>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3pPr>
    <a:lvl4pPr marL="1371600" algn="ctr" rtl="0" fontAlgn="base">
      <a:spcBef>
        <a:spcPct val="0"/>
      </a:spcBef>
      <a:spcAft>
        <a:spcPct val="0"/>
      </a:spcAft>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4pPr>
    <a:lvl5pPr marL="1828800" algn="ctr" rtl="0" fontAlgn="base">
      <a:spcBef>
        <a:spcPct val="0"/>
      </a:spcBef>
      <a:spcAft>
        <a:spcPct val="0"/>
      </a:spcAft>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5pPr>
    <a:lvl6pPr marL="2286000" algn="l" defTabSz="914400" rtl="0" eaLnBrk="1" latinLnBrk="0" hangingPunct="1">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6pPr>
    <a:lvl7pPr marL="2743200" algn="l" defTabSz="914400" rtl="0" eaLnBrk="1" latinLnBrk="0" hangingPunct="1">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7pPr>
    <a:lvl8pPr marL="3200400" algn="l" defTabSz="914400" rtl="0" eaLnBrk="1" latinLnBrk="0" hangingPunct="1">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8pPr>
    <a:lvl9pPr marL="3657600" algn="l" defTabSz="914400" rtl="0" eaLnBrk="1" latinLnBrk="0" hangingPunct="1">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5E08"/>
    <a:srgbClr val="0000FF"/>
    <a:srgbClr val="FF3300"/>
    <a:srgbClr val="0000CC"/>
    <a:srgbClr val="CC3300"/>
    <a:srgbClr val="FFA827"/>
    <a:srgbClr val="BE6A0E"/>
    <a:srgbClr val="EE8512"/>
    <a:srgbClr val="006600"/>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722" autoAdjust="0"/>
    <p:restoredTop sz="82438" autoAdjust="0"/>
  </p:normalViewPr>
  <p:slideViewPr>
    <p:cSldViewPr>
      <p:cViewPr varScale="1">
        <p:scale>
          <a:sx n="77" d="100"/>
          <a:sy n="77" d="100"/>
        </p:scale>
        <p:origin x="1326" y="78"/>
      </p:cViewPr>
      <p:guideLst>
        <p:guide orient="horz" pos="2160"/>
        <p:guide pos="2880"/>
      </p:guideLst>
    </p:cSldViewPr>
  </p:slideViewPr>
  <p:outlineViewPr>
    <p:cViewPr>
      <p:scale>
        <a:sx n="33" d="100"/>
        <a:sy n="33" d="100"/>
      </p:scale>
      <p:origin x="0" y="0"/>
    </p:cViewPr>
    <p:sldLst>
      <p:sld r:id="rId1" collapse="1"/>
    </p:sldLst>
  </p:outlineViewPr>
  <p:notesTextViewPr>
    <p:cViewPr>
      <p:scale>
        <a:sx n="100" d="100"/>
        <a:sy n="100" d="100"/>
      </p:scale>
      <p:origin x="0" y="0"/>
    </p:cViewPr>
  </p:notesTextViewPr>
  <p:sorterViewPr>
    <p:cViewPr>
      <p:scale>
        <a:sx n="110" d="100"/>
        <a:sy n="110" d="100"/>
      </p:scale>
      <p:origin x="0" y="12486"/>
    </p:cViewPr>
  </p:sorterViewPr>
  <p:notesViewPr>
    <p:cSldViewPr>
      <p:cViewPr varScale="1">
        <p:scale>
          <a:sx n="79" d="100"/>
          <a:sy n="79" d="100"/>
        </p:scale>
        <p:origin x="-2448" y="-84"/>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handoutMaster" Target="handoutMasters/handoutMaster1.xml"/></Relationships>
</file>

<file path=ppt/_rels/viewProps.xml.rels><?xml version="1.0" encoding="UTF-8" standalone="yes"?>
<Relationships xmlns="http://schemas.openxmlformats.org/package/2006/relationships"><Relationship Id="rId1" Type="http://schemas.openxmlformats.org/officeDocument/2006/relationships/slide" Target="slides/slid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37840" cy="464820"/>
          </a:xfrm>
          <a:prstGeom prst="rect">
            <a:avLst/>
          </a:prstGeom>
          <a:noFill/>
          <a:ln w="9525">
            <a:noFill/>
            <a:miter lim="800000"/>
            <a:headEnd/>
            <a:tailEnd/>
          </a:ln>
          <a:effectLst/>
        </p:spPr>
        <p:txBody>
          <a:bodyPr vert="horz" wrap="none" lIns="93824" tIns="46913" rIns="93824" bIns="46913" numCol="1" anchor="ctr" anchorCtr="0" compatLnSpc="1">
            <a:prstTxWarp prst="textNoShape">
              <a:avLst/>
            </a:prstTxWarp>
          </a:bodyPr>
          <a:lstStyle>
            <a:lvl1pPr algn="l" eaLnBrk="0" hangingPunct="0">
              <a:defRPr sz="1200" b="0">
                <a:solidFill>
                  <a:schemeClr val="tx1"/>
                </a:solidFill>
                <a:effectLst/>
                <a:latin typeface="Times New Roman" pitchFamily="18" charset="0"/>
              </a:defRPr>
            </a:lvl1pPr>
          </a:lstStyle>
          <a:p>
            <a:endParaRPr lang="en-US"/>
          </a:p>
        </p:txBody>
      </p:sp>
      <p:sp>
        <p:nvSpPr>
          <p:cNvPr id="4099" name="Rectangle 3"/>
          <p:cNvSpPr>
            <a:spLocks noGrp="1" noChangeArrowheads="1"/>
          </p:cNvSpPr>
          <p:nvPr>
            <p:ph type="dt" sz="quarter" idx="1"/>
          </p:nvPr>
        </p:nvSpPr>
        <p:spPr bwMode="auto">
          <a:xfrm>
            <a:off x="3972560" y="0"/>
            <a:ext cx="3037840" cy="464820"/>
          </a:xfrm>
          <a:prstGeom prst="rect">
            <a:avLst/>
          </a:prstGeom>
          <a:noFill/>
          <a:ln w="9525">
            <a:noFill/>
            <a:miter lim="800000"/>
            <a:headEnd/>
            <a:tailEnd/>
          </a:ln>
          <a:effectLst/>
        </p:spPr>
        <p:txBody>
          <a:bodyPr vert="horz" wrap="none" lIns="93824" tIns="46913" rIns="93824" bIns="46913" numCol="1" anchor="ctr" anchorCtr="0" compatLnSpc="1">
            <a:prstTxWarp prst="textNoShape">
              <a:avLst/>
            </a:prstTxWarp>
          </a:bodyPr>
          <a:lstStyle>
            <a:lvl1pPr algn="r" eaLnBrk="0" hangingPunct="0">
              <a:defRPr sz="1200" b="0">
                <a:solidFill>
                  <a:schemeClr val="tx1"/>
                </a:solidFill>
                <a:effectLst/>
                <a:latin typeface="Times New Roman" pitchFamily="18" charset="0"/>
              </a:defRPr>
            </a:lvl1pPr>
          </a:lstStyle>
          <a:p>
            <a:endParaRPr lang="en-US"/>
          </a:p>
        </p:txBody>
      </p:sp>
      <p:sp>
        <p:nvSpPr>
          <p:cNvPr id="4100" name="Rectangle 4"/>
          <p:cNvSpPr>
            <a:spLocks noGrp="1" noChangeArrowheads="1"/>
          </p:cNvSpPr>
          <p:nvPr>
            <p:ph type="ftr" sz="quarter" idx="2"/>
          </p:nvPr>
        </p:nvSpPr>
        <p:spPr bwMode="auto">
          <a:xfrm>
            <a:off x="0" y="8831580"/>
            <a:ext cx="3037840" cy="464820"/>
          </a:xfrm>
          <a:prstGeom prst="rect">
            <a:avLst/>
          </a:prstGeom>
          <a:noFill/>
          <a:ln w="9525">
            <a:noFill/>
            <a:miter lim="800000"/>
            <a:headEnd/>
            <a:tailEnd/>
          </a:ln>
          <a:effectLst/>
        </p:spPr>
        <p:txBody>
          <a:bodyPr vert="horz" wrap="none" lIns="93824" tIns="46913" rIns="93824" bIns="46913" numCol="1" anchor="b" anchorCtr="0" compatLnSpc="1">
            <a:prstTxWarp prst="textNoShape">
              <a:avLst/>
            </a:prstTxWarp>
          </a:bodyPr>
          <a:lstStyle>
            <a:lvl1pPr algn="l" eaLnBrk="0" hangingPunct="0">
              <a:defRPr sz="1200" b="0">
                <a:solidFill>
                  <a:schemeClr val="tx1"/>
                </a:solidFill>
                <a:effectLst/>
                <a:latin typeface="Times New Roman" pitchFamily="18" charset="0"/>
              </a:defRPr>
            </a:lvl1pPr>
          </a:lstStyle>
          <a:p>
            <a:endParaRPr lang="en-US"/>
          </a:p>
        </p:txBody>
      </p:sp>
      <p:sp>
        <p:nvSpPr>
          <p:cNvPr id="4101" name="Rectangle 5"/>
          <p:cNvSpPr>
            <a:spLocks noGrp="1" noChangeArrowheads="1"/>
          </p:cNvSpPr>
          <p:nvPr>
            <p:ph type="sldNum" sz="quarter" idx="3"/>
          </p:nvPr>
        </p:nvSpPr>
        <p:spPr bwMode="auto">
          <a:xfrm>
            <a:off x="3972560" y="8831580"/>
            <a:ext cx="3037840" cy="464820"/>
          </a:xfrm>
          <a:prstGeom prst="rect">
            <a:avLst/>
          </a:prstGeom>
          <a:noFill/>
          <a:ln w="9525">
            <a:noFill/>
            <a:miter lim="800000"/>
            <a:headEnd/>
            <a:tailEnd/>
          </a:ln>
          <a:effectLst/>
        </p:spPr>
        <p:txBody>
          <a:bodyPr vert="horz" wrap="none" lIns="93824" tIns="46913" rIns="93824" bIns="46913" numCol="1" anchor="b" anchorCtr="0" compatLnSpc="1">
            <a:prstTxWarp prst="textNoShape">
              <a:avLst/>
            </a:prstTxWarp>
          </a:bodyPr>
          <a:lstStyle>
            <a:lvl1pPr algn="r" eaLnBrk="0" hangingPunct="0">
              <a:defRPr sz="1200" b="0">
                <a:solidFill>
                  <a:schemeClr val="tx1"/>
                </a:solidFill>
                <a:effectLst/>
                <a:latin typeface="Times New Roman" pitchFamily="18" charset="0"/>
              </a:defRPr>
            </a:lvl1pPr>
          </a:lstStyle>
          <a:p>
            <a:fld id="{CBA1AEF1-6DF7-4CBF-92FD-02ED9E31E47F}" type="slidenum">
              <a:rPr lang="en-US"/>
              <a:pPr/>
              <a:t>‹#›</a:t>
            </a:fld>
            <a:endParaRPr lang="en-US"/>
          </a:p>
        </p:txBody>
      </p:sp>
    </p:spTree>
    <p:extLst>
      <p:ext uri="{BB962C8B-B14F-4D97-AF65-F5344CB8AC3E}">
        <p14:creationId xmlns:p14="http://schemas.microsoft.com/office/powerpoint/2010/main" val="48091934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3037840" cy="464820"/>
          </a:xfrm>
          <a:prstGeom prst="rect">
            <a:avLst/>
          </a:prstGeom>
          <a:noFill/>
          <a:ln w="9525">
            <a:noFill/>
            <a:miter lim="800000"/>
            <a:headEnd/>
            <a:tailEnd/>
          </a:ln>
          <a:effectLst/>
        </p:spPr>
        <p:txBody>
          <a:bodyPr vert="horz" wrap="square" lIns="93824" tIns="46913" rIns="93824" bIns="46913" numCol="1" anchor="t" anchorCtr="0" compatLnSpc="1">
            <a:prstTxWarp prst="textNoShape">
              <a:avLst/>
            </a:prstTxWarp>
          </a:bodyPr>
          <a:lstStyle>
            <a:lvl1pPr algn="l" eaLnBrk="0" hangingPunct="0">
              <a:defRPr sz="1200" b="0">
                <a:solidFill>
                  <a:schemeClr val="tx1"/>
                </a:solidFill>
                <a:effectLst/>
                <a:latin typeface="Times New Roman" pitchFamily="18" charset="0"/>
              </a:defRPr>
            </a:lvl1pPr>
          </a:lstStyle>
          <a:p>
            <a:endParaRPr lang="en-US"/>
          </a:p>
        </p:txBody>
      </p:sp>
      <p:sp>
        <p:nvSpPr>
          <p:cNvPr id="2051" name="Rectangle 3"/>
          <p:cNvSpPr>
            <a:spLocks noGrp="1" noChangeArrowheads="1"/>
          </p:cNvSpPr>
          <p:nvPr>
            <p:ph type="dt" idx="1"/>
          </p:nvPr>
        </p:nvSpPr>
        <p:spPr bwMode="auto">
          <a:xfrm>
            <a:off x="3972560" y="0"/>
            <a:ext cx="3037840" cy="464820"/>
          </a:xfrm>
          <a:prstGeom prst="rect">
            <a:avLst/>
          </a:prstGeom>
          <a:noFill/>
          <a:ln w="9525">
            <a:noFill/>
            <a:miter lim="800000"/>
            <a:headEnd/>
            <a:tailEnd/>
          </a:ln>
          <a:effectLst/>
        </p:spPr>
        <p:txBody>
          <a:bodyPr vert="horz" wrap="square" lIns="93824" tIns="46913" rIns="93824" bIns="46913" numCol="1" anchor="t" anchorCtr="0" compatLnSpc="1">
            <a:prstTxWarp prst="textNoShape">
              <a:avLst/>
            </a:prstTxWarp>
          </a:bodyPr>
          <a:lstStyle>
            <a:lvl1pPr algn="r" eaLnBrk="0" hangingPunct="0">
              <a:defRPr sz="1200" b="0">
                <a:solidFill>
                  <a:schemeClr val="tx1"/>
                </a:solidFill>
                <a:effectLst/>
                <a:latin typeface="Times New Roman" pitchFamily="18" charset="0"/>
              </a:defRPr>
            </a:lvl1pPr>
          </a:lstStyle>
          <a:p>
            <a:endParaRPr lang="en-US"/>
          </a:p>
        </p:txBody>
      </p:sp>
      <p:sp>
        <p:nvSpPr>
          <p:cNvPr id="2052" name="Rectangle 4"/>
          <p:cNvSpPr>
            <a:spLocks noGrp="1" noRot="1" noChangeAspect="1" noChangeArrowheads="1" noTextEdit="1"/>
          </p:cNvSpPr>
          <p:nvPr>
            <p:ph type="sldImg" idx="2"/>
          </p:nvPr>
        </p:nvSpPr>
        <p:spPr bwMode="auto">
          <a:xfrm>
            <a:off x="1182688" y="698500"/>
            <a:ext cx="4645025" cy="3482975"/>
          </a:xfrm>
          <a:prstGeom prst="rect">
            <a:avLst/>
          </a:prstGeom>
          <a:noFill/>
          <a:ln w="12700">
            <a:solidFill>
              <a:srgbClr val="000000"/>
            </a:solidFill>
            <a:miter lim="800000"/>
            <a:headEnd/>
            <a:tailEnd/>
          </a:ln>
          <a:effectLst/>
        </p:spPr>
      </p:sp>
      <p:sp>
        <p:nvSpPr>
          <p:cNvPr id="2053" name="Rectangle 5"/>
          <p:cNvSpPr>
            <a:spLocks noGrp="1" noChangeArrowheads="1"/>
          </p:cNvSpPr>
          <p:nvPr>
            <p:ph type="body" sz="quarter" idx="3"/>
          </p:nvPr>
        </p:nvSpPr>
        <p:spPr bwMode="auto">
          <a:xfrm>
            <a:off x="934720" y="4415790"/>
            <a:ext cx="5140960" cy="4183380"/>
          </a:xfrm>
          <a:prstGeom prst="rect">
            <a:avLst/>
          </a:prstGeom>
          <a:noFill/>
          <a:ln w="9525">
            <a:noFill/>
            <a:miter lim="800000"/>
            <a:headEnd/>
            <a:tailEnd/>
          </a:ln>
          <a:effectLst/>
        </p:spPr>
        <p:txBody>
          <a:bodyPr vert="horz" wrap="square" lIns="93824" tIns="46913" rIns="93824" bIns="46913"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54" name="Rectangle 6"/>
          <p:cNvSpPr>
            <a:spLocks noGrp="1" noChangeArrowheads="1"/>
          </p:cNvSpPr>
          <p:nvPr>
            <p:ph type="ftr" sz="quarter" idx="4"/>
          </p:nvPr>
        </p:nvSpPr>
        <p:spPr bwMode="auto">
          <a:xfrm>
            <a:off x="0" y="8831580"/>
            <a:ext cx="3037840" cy="464820"/>
          </a:xfrm>
          <a:prstGeom prst="rect">
            <a:avLst/>
          </a:prstGeom>
          <a:noFill/>
          <a:ln w="9525">
            <a:noFill/>
            <a:miter lim="800000"/>
            <a:headEnd/>
            <a:tailEnd/>
          </a:ln>
          <a:effectLst/>
        </p:spPr>
        <p:txBody>
          <a:bodyPr vert="horz" wrap="square" lIns="93824" tIns="46913" rIns="93824" bIns="46913" numCol="1" anchor="b" anchorCtr="0" compatLnSpc="1">
            <a:prstTxWarp prst="textNoShape">
              <a:avLst/>
            </a:prstTxWarp>
          </a:bodyPr>
          <a:lstStyle>
            <a:lvl1pPr algn="l" eaLnBrk="0" hangingPunct="0">
              <a:defRPr sz="1200" b="0">
                <a:solidFill>
                  <a:schemeClr val="tx1"/>
                </a:solidFill>
                <a:effectLst/>
                <a:latin typeface="Times New Roman" pitchFamily="18" charset="0"/>
              </a:defRPr>
            </a:lvl1pPr>
          </a:lstStyle>
          <a:p>
            <a:endParaRPr lang="en-US"/>
          </a:p>
        </p:txBody>
      </p:sp>
      <p:sp>
        <p:nvSpPr>
          <p:cNvPr id="2055" name="Rectangle 7"/>
          <p:cNvSpPr>
            <a:spLocks noGrp="1" noChangeArrowheads="1"/>
          </p:cNvSpPr>
          <p:nvPr>
            <p:ph type="sldNum" sz="quarter" idx="5"/>
          </p:nvPr>
        </p:nvSpPr>
        <p:spPr bwMode="auto">
          <a:xfrm>
            <a:off x="3972560" y="8831580"/>
            <a:ext cx="3037840" cy="464820"/>
          </a:xfrm>
          <a:prstGeom prst="rect">
            <a:avLst/>
          </a:prstGeom>
          <a:noFill/>
          <a:ln w="9525">
            <a:noFill/>
            <a:miter lim="800000"/>
            <a:headEnd/>
            <a:tailEnd/>
          </a:ln>
          <a:effectLst/>
        </p:spPr>
        <p:txBody>
          <a:bodyPr vert="horz" wrap="square" lIns="93824" tIns="46913" rIns="93824" bIns="46913" numCol="1" anchor="b" anchorCtr="0" compatLnSpc="1">
            <a:prstTxWarp prst="textNoShape">
              <a:avLst/>
            </a:prstTxWarp>
          </a:bodyPr>
          <a:lstStyle>
            <a:lvl1pPr algn="r" eaLnBrk="0" hangingPunct="0">
              <a:defRPr sz="1200" b="0">
                <a:solidFill>
                  <a:schemeClr val="tx1"/>
                </a:solidFill>
                <a:effectLst/>
                <a:latin typeface="Times New Roman" pitchFamily="18" charset="0"/>
              </a:defRPr>
            </a:lvl1pPr>
          </a:lstStyle>
          <a:p>
            <a:fld id="{E9959E96-1061-4E2E-B998-2EDD65CD9656}" type="slidenum">
              <a:rPr lang="en-US"/>
              <a:pPr/>
              <a:t>‹#›</a:t>
            </a:fld>
            <a:endParaRPr lang="en-US"/>
          </a:p>
        </p:txBody>
      </p:sp>
    </p:spTree>
    <p:extLst>
      <p:ext uri="{BB962C8B-B14F-4D97-AF65-F5344CB8AC3E}">
        <p14:creationId xmlns:p14="http://schemas.microsoft.com/office/powerpoint/2010/main" val="4035506191"/>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EAA580E-6993-4F7D-B1E0-6A4B3A425227}" type="slidenum">
              <a:rPr lang="en-US"/>
              <a:pPr/>
              <a:t>1</a:t>
            </a:fld>
            <a:endParaRPr lang="en-US"/>
          </a:p>
        </p:txBody>
      </p:sp>
      <p:sp>
        <p:nvSpPr>
          <p:cNvPr id="8194" name="Rectangle 2"/>
          <p:cNvSpPr>
            <a:spLocks noGrp="1" noRot="1" noChangeAspect="1" noChangeArrowheads="1" noTextEdit="1"/>
          </p:cNvSpPr>
          <p:nvPr>
            <p:ph type="sldImg"/>
          </p:nvPr>
        </p:nvSpPr>
        <p:spPr>
          <a:ln cap="flat"/>
        </p:spPr>
      </p:sp>
      <p:sp>
        <p:nvSpPr>
          <p:cNvPr id="8195" name="Rectangle 3"/>
          <p:cNvSpPr>
            <a:spLocks noGrp="1" noChangeArrowheads="1"/>
          </p:cNvSpPr>
          <p:nvPr>
            <p:ph type="body" idx="1"/>
          </p:nvPr>
        </p:nvSpPr>
        <p:spPr>
          <a:ln/>
        </p:spPr>
        <p:txBody>
          <a:bodyPr/>
          <a:lstStyle/>
          <a:p>
            <a:endParaRPr lang="en-US"/>
          </a:p>
        </p:txBody>
      </p:sp>
    </p:spTree>
    <p:extLst>
      <p:ext uri="{BB962C8B-B14F-4D97-AF65-F5344CB8AC3E}">
        <p14:creationId xmlns:p14="http://schemas.microsoft.com/office/powerpoint/2010/main" val="6250486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5</a:t>
            </a:fld>
            <a:endParaRPr lang="en-US"/>
          </a:p>
        </p:txBody>
      </p:sp>
    </p:spTree>
    <p:extLst>
      <p:ext uri="{BB962C8B-B14F-4D97-AF65-F5344CB8AC3E}">
        <p14:creationId xmlns:p14="http://schemas.microsoft.com/office/powerpoint/2010/main" val="31375900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6</a:t>
            </a:fld>
            <a:endParaRPr lang="en-US"/>
          </a:p>
        </p:txBody>
      </p:sp>
    </p:spTree>
    <p:extLst>
      <p:ext uri="{BB962C8B-B14F-4D97-AF65-F5344CB8AC3E}">
        <p14:creationId xmlns:p14="http://schemas.microsoft.com/office/powerpoint/2010/main" val="6427434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8</a:t>
            </a:fld>
            <a:endParaRPr lang="en-US"/>
          </a:p>
        </p:txBody>
      </p:sp>
    </p:spTree>
    <p:extLst>
      <p:ext uri="{BB962C8B-B14F-4D97-AF65-F5344CB8AC3E}">
        <p14:creationId xmlns:p14="http://schemas.microsoft.com/office/powerpoint/2010/main" val="419174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9</a:t>
            </a:fld>
            <a:endParaRPr lang="en-US"/>
          </a:p>
        </p:txBody>
      </p:sp>
    </p:spTree>
    <p:extLst>
      <p:ext uri="{BB962C8B-B14F-4D97-AF65-F5344CB8AC3E}">
        <p14:creationId xmlns:p14="http://schemas.microsoft.com/office/powerpoint/2010/main" val="11129246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9959E96-1061-4E2E-B998-2EDD65CD9656}" type="slidenum">
              <a:rPr lang="en-US" smtClean="0"/>
              <a:pPr/>
              <a:t>15</a:t>
            </a:fld>
            <a:endParaRPr lang="en-US"/>
          </a:p>
        </p:txBody>
      </p:sp>
    </p:spTree>
    <p:extLst>
      <p:ext uri="{BB962C8B-B14F-4D97-AF65-F5344CB8AC3E}">
        <p14:creationId xmlns:p14="http://schemas.microsoft.com/office/powerpoint/2010/main" val="14133190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24</a:t>
            </a:fld>
            <a:endParaRPr lang="en-US"/>
          </a:p>
        </p:txBody>
      </p:sp>
    </p:spTree>
    <p:extLst>
      <p:ext uri="{BB962C8B-B14F-4D97-AF65-F5344CB8AC3E}">
        <p14:creationId xmlns:p14="http://schemas.microsoft.com/office/powerpoint/2010/main" val="580486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28</a:t>
            </a:fld>
            <a:endParaRPr lang="en-US"/>
          </a:p>
        </p:txBody>
      </p:sp>
    </p:spTree>
    <p:extLst>
      <p:ext uri="{BB962C8B-B14F-4D97-AF65-F5344CB8AC3E}">
        <p14:creationId xmlns:p14="http://schemas.microsoft.com/office/powerpoint/2010/main" val="27653337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29</a:t>
            </a:fld>
            <a:endParaRPr lang="en-US"/>
          </a:p>
        </p:txBody>
      </p:sp>
    </p:spTree>
    <p:extLst>
      <p:ext uri="{BB962C8B-B14F-4D97-AF65-F5344CB8AC3E}">
        <p14:creationId xmlns:p14="http://schemas.microsoft.com/office/powerpoint/2010/main" val="10536494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30</a:t>
            </a:fld>
            <a:endParaRPr lang="en-US"/>
          </a:p>
        </p:txBody>
      </p:sp>
    </p:spTree>
    <p:extLst>
      <p:ext uri="{BB962C8B-B14F-4D97-AF65-F5344CB8AC3E}">
        <p14:creationId xmlns:p14="http://schemas.microsoft.com/office/powerpoint/2010/main" val="295704824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32</a:t>
            </a:fld>
            <a:endParaRPr lang="en-US"/>
          </a:p>
        </p:txBody>
      </p:sp>
    </p:spTree>
    <p:extLst>
      <p:ext uri="{BB962C8B-B14F-4D97-AF65-F5344CB8AC3E}">
        <p14:creationId xmlns:p14="http://schemas.microsoft.com/office/powerpoint/2010/main" val="28666760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33</a:t>
            </a:fld>
            <a:endParaRPr lang="en-US"/>
          </a:p>
        </p:txBody>
      </p:sp>
    </p:spTree>
    <p:extLst>
      <p:ext uri="{BB962C8B-B14F-4D97-AF65-F5344CB8AC3E}">
        <p14:creationId xmlns:p14="http://schemas.microsoft.com/office/powerpoint/2010/main" val="1325589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34</a:t>
            </a:fld>
            <a:endParaRPr lang="en-US"/>
          </a:p>
        </p:txBody>
      </p:sp>
    </p:spTree>
    <p:extLst>
      <p:ext uri="{BB962C8B-B14F-4D97-AF65-F5344CB8AC3E}">
        <p14:creationId xmlns:p14="http://schemas.microsoft.com/office/powerpoint/2010/main" val="292869959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35</a:t>
            </a:fld>
            <a:endParaRPr lang="en-US"/>
          </a:p>
        </p:txBody>
      </p:sp>
    </p:spTree>
    <p:extLst>
      <p:ext uri="{BB962C8B-B14F-4D97-AF65-F5344CB8AC3E}">
        <p14:creationId xmlns:p14="http://schemas.microsoft.com/office/powerpoint/2010/main" val="326459152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36</a:t>
            </a:fld>
            <a:endParaRPr lang="en-US"/>
          </a:p>
        </p:txBody>
      </p:sp>
    </p:spTree>
    <p:extLst>
      <p:ext uri="{BB962C8B-B14F-4D97-AF65-F5344CB8AC3E}">
        <p14:creationId xmlns:p14="http://schemas.microsoft.com/office/powerpoint/2010/main" val="5670644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E9959E96-1061-4E2E-B998-2EDD65CD9656}" type="slidenum">
              <a:rPr lang="en-US" smtClean="0"/>
              <a:pPr/>
              <a:t>37</a:t>
            </a:fld>
            <a:endParaRPr lang="en-US"/>
          </a:p>
        </p:txBody>
      </p:sp>
    </p:spTree>
    <p:extLst>
      <p:ext uri="{BB962C8B-B14F-4D97-AF65-F5344CB8AC3E}">
        <p14:creationId xmlns:p14="http://schemas.microsoft.com/office/powerpoint/2010/main" val="40468784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solidFill>
                  <a:srgbClr val="F85E08"/>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cxnSp>
        <p:nvCxnSpPr>
          <p:cNvPr id="8" name="Straight Connector 7"/>
          <p:cNvCxnSpPr/>
          <p:nvPr/>
        </p:nvCxnSpPr>
        <p:spPr>
          <a:xfrm>
            <a:off x="685800" y="3398520"/>
            <a:ext cx="7848600" cy="1588"/>
          </a:xfrm>
          <a:prstGeom prst="line">
            <a:avLst/>
          </a:prstGeom>
          <a:ln w="19050">
            <a:solidFill>
              <a:srgbClr val="F85E08"/>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F85E08"/>
                </a:solidFill>
                <a:effectLst>
                  <a:outerShdw blurRad="38100" dist="38100" dir="2700000" algn="tl">
                    <a:srgbClr val="000000">
                      <a:alpha val="43137"/>
                    </a:srgbClr>
                  </a:outerShdw>
                </a:effectLst>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marL="288925" indent="-288925">
              <a:buClr>
                <a:srgbClr val="F85E08"/>
              </a:buClr>
              <a:buFont typeface="Wingdings" panose="05000000000000000000" pitchFamily="2" charset="2"/>
              <a:buChar char="§"/>
              <a:defRPr>
                <a:solidFill>
                  <a:schemeClr val="tx1">
                    <a:lumMod val="75000"/>
                    <a:lumOff val="25000"/>
                  </a:schemeClr>
                </a:solidFill>
              </a:defRPr>
            </a:lvl1pPr>
            <a:lvl2pPr marL="569913" indent="-295275">
              <a:buClr>
                <a:srgbClr val="F85E08"/>
              </a:buClr>
              <a:buFont typeface="Wingdings" panose="05000000000000000000" pitchFamily="2" charset="2"/>
              <a:buChar char="§"/>
              <a:defRPr>
                <a:solidFill>
                  <a:schemeClr val="tx1">
                    <a:lumMod val="75000"/>
                    <a:lumOff val="25000"/>
                  </a:schemeClr>
                </a:solidFill>
              </a:defRPr>
            </a:lvl2pPr>
            <a:lvl3pPr marL="860425" indent="-312738">
              <a:buClr>
                <a:srgbClr val="F85E08"/>
              </a:buClr>
              <a:buFont typeface="Wingdings" panose="05000000000000000000" pitchFamily="2" charset="2"/>
              <a:buChar char="§"/>
              <a:defRPr>
                <a:solidFill>
                  <a:schemeClr val="tx1">
                    <a:lumMod val="75000"/>
                    <a:lumOff val="25000"/>
                  </a:schemeClr>
                </a:solidFill>
              </a:defRPr>
            </a:lvl3pPr>
            <a:lvl4pPr marL="1141413" indent="-319088">
              <a:buClr>
                <a:srgbClr val="F85E08"/>
              </a:buClr>
              <a:buFont typeface="Wingdings" panose="05000000000000000000" pitchFamily="2" charset="2"/>
              <a:buChar char="§"/>
              <a:defRPr>
                <a:solidFill>
                  <a:schemeClr val="tx1">
                    <a:lumMod val="75000"/>
                    <a:lumOff val="25000"/>
                  </a:schemeClr>
                </a:solidFill>
              </a:defRPr>
            </a:lvl4pPr>
            <a:lvl5pPr marL="1312863" indent="-261938">
              <a:buClr>
                <a:srgbClr val="F85E08"/>
              </a:buClr>
              <a:buFont typeface="Wingdings" panose="05000000000000000000" pitchFamily="2" charset="2"/>
              <a:buChar char="§"/>
              <a:defRPr>
                <a:solidFill>
                  <a:schemeClr val="tx1">
                    <a:lumMod val="75000"/>
                    <a:lumOff val="25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12"/>
          </p:nvPr>
        </p:nvSpPr>
        <p:spPr>
          <a:xfrm>
            <a:off x="7391400" y="6528816"/>
            <a:ext cx="1295400" cy="329184"/>
          </a:xfrm>
          <a:prstGeom prst="rect">
            <a:avLst/>
          </a:prstGeom>
        </p:spPr>
        <p:txBody>
          <a:bodyPr/>
          <a:lstStyle>
            <a:lvl1pPr algn="r">
              <a:defRPr sz="1200">
                <a:solidFill>
                  <a:srgbClr val="F85E08"/>
                </a:solidFill>
              </a:defRPr>
            </a:lvl1pPr>
          </a:lstStyle>
          <a:p>
            <a:r>
              <a:rPr lang="en-US" smtClean="0"/>
              <a:t>Slide 1- </a:t>
            </a:r>
            <a:fld id="{0CFEC368-1D7A-4F81-ABF6-AE0E36BAF64C}" type="slidenum">
              <a:rPr lang="en-US" smtClean="0"/>
              <a:pPr/>
              <a:t>‹#›</a:t>
            </a:fld>
            <a:endParaRPr lang="en-US" dirty="0"/>
          </a:p>
        </p:txBody>
      </p:sp>
      <p:cxnSp>
        <p:nvCxnSpPr>
          <p:cNvPr id="8" name="Straight Connector 7"/>
          <p:cNvCxnSpPr/>
          <p:nvPr userDrawn="1"/>
        </p:nvCxnSpPr>
        <p:spPr>
          <a:xfrm>
            <a:off x="457200" y="1524000"/>
            <a:ext cx="8229600" cy="0"/>
          </a:xfrm>
          <a:prstGeom prst="line">
            <a:avLst/>
          </a:prstGeom>
          <a:ln>
            <a:solidFill>
              <a:srgbClr val="F85E08"/>
            </a:solidFill>
          </a:ln>
        </p:spPr>
        <p:style>
          <a:lnRef idx="2">
            <a:schemeClr val="accent2"/>
          </a:lnRef>
          <a:fillRef idx="0">
            <a:schemeClr val="accent2"/>
          </a:fillRef>
          <a:effectRef idx="1">
            <a:schemeClr val="accent2"/>
          </a:effectRef>
          <a:fontRef idx="minor">
            <a:schemeClr val="tx1"/>
          </a:fontRef>
        </p:style>
      </p:cxnSp>
      <p:cxnSp>
        <p:nvCxnSpPr>
          <p:cNvPr id="11" name="Straight Connector 10"/>
          <p:cNvCxnSpPr/>
          <p:nvPr userDrawn="1"/>
        </p:nvCxnSpPr>
        <p:spPr>
          <a:xfrm>
            <a:off x="457200" y="6477000"/>
            <a:ext cx="8224319" cy="0"/>
          </a:xfrm>
          <a:prstGeom prst="line">
            <a:avLst/>
          </a:prstGeom>
          <a:ln>
            <a:solidFill>
              <a:srgbClr val="F85E08"/>
            </a:solidFill>
          </a:ln>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dirty="0"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18288"/>
            <a:ext cx="2895600" cy="329184"/>
          </a:xfrm>
          <a:prstGeom prst="rect">
            <a:avLst/>
          </a:prstGeom>
        </p:spPr>
        <p:txBody>
          <a:bodyPr/>
          <a:lstStyle/>
          <a:p>
            <a:r>
              <a:rPr lang="en-US" smtClean="0"/>
              <a:t>Wednesday, October 30, 2013</a:t>
            </a:r>
            <a:endParaRPr lang="en-US"/>
          </a:p>
        </p:txBody>
      </p:sp>
      <p:sp>
        <p:nvSpPr>
          <p:cNvPr id="6" name="Footer Placeholder 5"/>
          <p:cNvSpPr>
            <a:spLocks noGrp="1"/>
          </p:cNvSpPr>
          <p:nvPr>
            <p:ph type="ftr" sz="quarter" idx="11"/>
          </p:nvPr>
        </p:nvSpPr>
        <p:spPr>
          <a:xfrm>
            <a:off x="3429000" y="18288"/>
            <a:ext cx="4114800" cy="329184"/>
          </a:xfrm>
          <a:prstGeom prst="rect">
            <a:avLst/>
          </a:prstGeom>
        </p:spPr>
        <p:txBody>
          <a:bodyPr/>
          <a:lstStyle/>
          <a:p>
            <a:pPr algn="r"/>
            <a:r>
              <a:rPr lang="en-US" smtClean="0"/>
              <a:t>Copyrighted </a:t>
            </a:r>
            <a:endParaRPr lang="en-US" dirty="0"/>
          </a:p>
        </p:txBody>
      </p:sp>
      <p:sp>
        <p:nvSpPr>
          <p:cNvPr id="7" name="Slide Number Placeholder 6"/>
          <p:cNvSpPr>
            <a:spLocks noGrp="1"/>
          </p:cNvSpPr>
          <p:nvPr>
            <p:ph type="sldNum" sz="quarter" idx="12"/>
          </p:nvPr>
        </p:nvSpPr>
        <p:spPr>
          <a:xfrm>
            <a:off x="7620000" y="18288"/>
            <a:ext cx="1066800" cy="329184"/>
          </a:xfrm>
          <a:prstGeom prst="rect">
            <a:avLst/>
          </a:prstGeom>
        </p:spPr>
        <p:txBody>
          <a:bodyPr/>
          <a:lstStyle/>
          <a:p>
            <a:fld id="{0CFEC368-1D7A-4F81-ABF6-AE0E36BAF64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18288"/>
            <a:ext cx="2895600" cy="329184"/>
          </a:xfrm>
          <a:prstGeom prst="rect">
            <a:avLst/>
          </a:prstGeom>
        </p:spPr>
        <p:txBody>
          <a:bodyPr/>
          <a:lstStyle/>
          <a:p>
            <a:r>
              <a:rPr lang="en-US" smtClean="0"/>
              <a:t>Wednesday, October 30, 2013</a:t>
            </a:r>
            <a:endParaRPr lang="en-US"/>
          </a:p>
        </p:txBody>
      </p:sp>
      <p:sp>
        <p:nvSpPr>
          <p:cNvPr id="5" name="Footer Placeholder 4"/>
          <p:cNvSpPr>
            <a:spLocks noGrp="1"/>
          </p:cNvSpPr>
          <p:nvPr>
            <p:ph type="ftr" sz="quarter" idx="11"/>
          </p:nvPr>
        </p:nvSpPr>
        <p:spPr>
          <a:xfrm>
            <a:off x="3429000" y="18288"/>
            <a:ext cx="4114800" cy="329184"/>
          </a:xfrm>
          <a:prstGeom prst="rect">
            <a:avLst/>
          </a:prstGeom>
        </p:spPr>
        <p:txBody>
          <a:bodyPr/>
          <a:lstStyle/>
          <a:p>
            <a:pPr algn="r"/>
            <a:r>
              <a:rPr lang="en-US" smtClean="0"/>
              <a:t>Copyrighted </a:t>
            </a:r>
            <a:endParaRPr lang="en-US" dirty="0"/>
          </a:p>
        </p:txBody>
      </p:sp>
      <p:sp>
        <p:nvSpPr>
          <p:cNvPr id="6" name="Slide Number Placeholder 5"/>
          <p:cNvSpPr>
            <a:spLocks noGrp="1"/>
          </p:cNvSpPr>
          <p:nvPr>
            <p:ph type="sldNum" sz="quarter" idx="12"/>
          </p:nvPr>
        </p:nvSpPr>
        <p:spPr>
          <a:xfrm>
            <a:off x="7620000" y="18288"/>
            <a:ext cx="1066800" cy="329184"/>
          </a:xfrm>
          <a:prstGeom prst="rect">
            <a:avLst/>
          </a:prstGeom>
        </p:spPr>
        <p:txBody>
          <a:bodyPr/>
          <a:lstStyle/>
          <a:p>
            <a:fld id="{0CFEC368-1D7A-4F81-ABF6-AE0E36BAF64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457200" y="18288"/>
            <a:ext cx="2895600" cy="329184"/>
          </a:xfrm>
          <a:prstGeom prst="rect">
            <a:avLst/>
          </a:prstGeom>
        </p:spPr>
        <p:txBody>
          <a:bodyPr/>
          <a:lstStyle/>
          <a:p>
            <a:r>
              <a:rPr lang="en-US" smtClean="0"/>
              <a:t>Wednesday, October 30, 2013</a:t>
            </a:r>
            <a:endParaRPr lang="en-US"/>
          </a:p>
        </p:txBody>
      </p:sp>
      <p:sp>
        <p:nvSpPr>
          <p:cNvPr id="5" name="Footer Placeholder 4"/>
          <p:cNvSpPr>
            <a:spLocks noGrp="1"/>
          </p:cNvSpPr>
          <p:nvPr>
            <p:ph type="ftr" sz="quarter" idx="11"/>
          </p:nvPr>
        </p:nvSpPr>
        <p:spPr>
          <a:xfrm>
            <a:off x="3429000" y="18288"/>
            <a:ext cx="4114800" cy="329184"/>
          </a:xfrm>
          <a:prstGeom prst="rect">
            <a:avLst/>
          </a:prstGeom>
        </p:spPr>
        <p:txBody>
          <a:bodyPr/>
          <a:lstStyle/>
          <a:p>
            <a:pPr algn="r"/>
            <a:r>
              <a:rPr lang="en-US" smtClean="0"/>
              <a:t>Copyrighted </a:t>
            </a:r>
            <a:endParaRPr lang="en-US" dirty="0"/>
          </a:p>
        </p:txBody>
      </p:sp>
      <p:sp>
        <p:nvSpPr>
          <p:cNvPr id="6" name="Slide Number Placeholder 5"/>
          <p:cNvSpPr>
            <a:spLocks noGrp="1"/>
          </p:cNvSpPr>
          <p:nvPr>
            <p:ph type="sldNum" sz="quarter" idx="12"/>
          </p:nvPr>
        </p:nvSpPr>
        <p:spPr>
          <a:xfrm>
            <a:off x="7620000" y="18288"/>
            <a:ext cx="1066800" cy="329184"/>
          </a:xfrm>
          <a:prstGeom prst="rect">
            <a:avLst/>
          </a:prstGeom>
        </p:spPr>
        <p:txBody>
          <a:bodyPr/>
          <a:lstStyle/>
          <a:p>
            <a:fld id="{0CFEC368-1D7A-4F81-ABF6-AE0E36BAF64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365760"/>
            <a:ext cx="8229600" cy="1158240"/>
          </a:xfrm>
          <a:prstGeom prst="rect">
            <a:avLst/>
          </a:prstGeom>
        </p:spPr>
        <p:txBody>
          <a:bodyPr vert="horz" lIns="91440" tIns="45720" rIns="91440" bIns="45720" rtlCol="0" anchor="b">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ooter Placeholder 4"/>
          <p:cNvSpPr txBox="1">
            <a:spLocks/>
          </p:cNvSpPr>
          <p:nvPr userDrawn="1"/>
        </p:nvSpPr>
        <p:spPr>
          <a:xfrm>
            <a:off x="1524000" y="6528816"/>
            <a:ext cx="5867400" cy="329184"/>
          </a:xfrm>
          <a:prstGeom prst="rect">
            <a:avLst/>
          </a:prstGeom>
        </p:spPr>
        <p:txBody>
          <a:bodyPr/>
          <a:lstStyle>
            <a:defPPr>
              <a:defRPr lang="en-US"/>
            </a:defPPr>
            <a:lvl1pPr algn="ctr" rtl="0" fontAlgn="base">
              <a:spcBef>
                <a:spcPct val="0"/>
              </a:spcBef>
              <a:spcAft>
                <a:spcPct val="0"/>
              </a:spcAft>
              <a:defRPr sz="2800" b="1" i="1" kern="1200">
                <a:solidFill>
                  <a:srgbClr val="F85E08"/>
                </a:solidFill>
                <a:effectLst>
                  <a:outerShdw blurRad="38100" dist="38100" dir="2700000" algn="tl">
                    <a:srgbClr val="000000">
                      <a:alpha val="43137"/>
                    </a:srgbClr>
                  </a:outerShdw>
                </a:effectLst>
                <a:latin typeface="Tahoma" pitchFamily="34" charset="0"/>
                <a:ea typeface="+mn-ea"/>
                <a:cs typeface="+mn-cs"/>
              </a:defRPr>
            </a:lvl1pPr>
            <a:lvl2pPr marL="457200" algn="ctr" rtl="0" fontAlgn="base">
              <a:spcBef>
                <a:spcPct val="0"/>
              </a:spcBef>
              <a:spcAft>
                <a:spcPct val="0"/>
              </a:spcAft>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2pPr>
            <a:lvl3pPr marL="914400" algn="ctr" rtl="0" fontAlgn="base">
              <a:spcBef>
                <a:spcPct val="0"/>
              </a:spcBef>
              <a:spcAft>
                <a:spcPct val="0"/>
              </a:spcAft>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3pPr>
            <a:lvl4pPr marL="1371600" algn="ctr" rtl="0" fontAlgn="base">
              <a:spcBef>
                <a:spcPct val="0"/>
              </a:spcBef>
              <a:spcAft>
                <a:spcPct val="0"/>
              </a:spcAft>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4pPr>
            <a:lvl5pPr marL="1828800" algn="ctr" rtl="0" fontAlgn="base">
              <a:spcBef>
                <a:spcPct val="0"/>
              </a:spcBef>
              <a:spcAft>
                <a:spcPct val="0"/>
              </a:spcAft>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5pPr>
            <a:lvl6pPr marL="2286000" algn="l" defTabSz="914400" rtl="0" eaLnBrk="1" latinLnBrk="0" hangingPunct="1">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6pPr>
            <a:lvl7pPr marL="2743200" algn="l" defTabSz="914400" rtl="0" eaLnBrk="1" latinLnBrk="0" hangingPunct="1">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7pPr>
            <a:lvl8pPr marL="3200400" algn="l" defTabSz="914400" rtl="0" eaLnBrk="1" latinLnBrk="0" hangingPunct="1">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8pPr>
            <a:lvl9pPr marL="3657600" algn="l" defTabSz="914400" rtl="0" eaLnBrk="1" latinLnBrk="0" hangingPunct="1">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9pPr>
          </a:lstStyle>
          <a:p>
            <a:r>
              <a:rPr lang="en-US" sz="1200" dirty="0" smtClean="0"/>
              <a:t>Copyright © 2014 Pearson Education, Inc. </a:t>
            </a:r>
            <a:endParaRPr lang="en-US" sz="1200" dirty="0"/>
          </a:p>
        </p:txBody>
      </p:sp>
      <p:sp>
        <p:nvSpPr>
          <p:cNvPr id="11" name="Slide Number Placeholder 5"/>
          <p:cNvSpPr txBox="1">
            <a:spLocks/>
          </p:cNvSpPr>
          <p:nvPr userDrawn="1"/>
        </p:nvSpPr>
        <p:spPr>
          <a:xfrm>
            <a:off x="7391400" y="6528816"/>
            <a:ext cx="1295400" cy="329184"/>
          </a:xfrm>
          <a:prstGeom prst="rect">
            <a:avLst/>
          </a:prstGeom>
        </p:spPr>
        <p:txBody>
          <a:bodyPr/>
          <a:lstStyle>
            <a:defPPr>
              <a:defRPr lang="en-US"/>
            </a:defPPr>
            <a:lvl1pPr algn="r" rtl="0" fontAlgn="base">
              <a:spcBef>
                <a:spcPct val="0"/>
              </a:spcBef>
              <a:spcAft>
                <a:spcPct val="0"/>
              </a:spcAft>
              <a:defRPr sz="1200" b="1" kern="1200">
                <a:solidFill>
                  <a:srgbClr val="F85E08"/>
                </a:solidFill>
                <a:effectLst>
                  <a:outerShdw blurRad="38100" dist="38100" dir="2700000" algn="tl">
                    <a:srgbClr val="000000">
                      <a:alpha val="43137"/>
                    </a:srgbClr>
                  </a:outerShdw>
                </a:effectLst>
                <a:latin typeface="Tahoma" pitchFamily="34" charset="0"/>
                <a:ea typeface="+mn-ea"/>
                <a:cs typeface="+mn-cs"/>
              </a:defRPr>
            </a:lvl1pPr>
            <a:lvl2pPr marL="457200" algn="ctr" rtl="0" fontAlgn="base">
              <a:spcBef>
                <a:spcPct val="0"/>
              </a:spcBef>
              <a:spcAft>
                <a:spcPct val="0"/>
              </a:spcAft>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2pPr>
            <a:lvl3pPr marL="914400" algn="ctr" rtl="0" fontAlgn="base">
              <a:spcBef>
                <a:spcPct val="0"/>
              </a:spcBef>
              <a:spcAft>
                <a:spcPct val="0"/>
              </a:spcAft>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3pPr>
            <a:lvl4pPr marL="1371600" algn="ctr" rtl="0" fontAlgn="base">
              <a:spcBef>
                <a:spcPct val="0"/>
              </a:spcBef>
              <a:spcAft>
                <a:spcPct val="0"/>
              </a:spcAft>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4pPr>
            <a:lvl5pPr marL="1828800" algn="ctr" rtl="0" fontAlgn="base">
              <a:spcBef>
                <a:spcPct val="0"/>
              </a:spcBef>
              <a:spcAft>
                <a:spcPct val="0"/>
              </a:spcAft>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5pPr>
            <a:lvl6pPr marL="2286000" algn="l" defTabSz="914400" rtl="0" eaLnBrk="1" latinLnBrk="0" hangingPunct="1">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6pPr>
            <a:lvl7pPr marL="2743200" algn="l" defTabSz="914400" rtl="0" eaLnBrk="1" latinLnBrk="0" hangingPunct="1">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7pPr>
            <a:lvl8pPr marL="3200400" algn="l" defTabSz="914400" rtl="0" eaLnBrk="1" latinLnBrk="0" hangingPunct="1">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8pPr>
            <a:lvl9pPr marL="3657600" algn="l" defTabSz="914400" rtl="0" eaLnBrk="1" latinLnBrk="0" hangingPunct="1">
              <a:defRPr sz="2800" b="1" kern="1200">
                <a:solidFill>
                  <a:srgbClr val="CC3300"/>
                </a:solidFill>
                <a:effectLst>
                  <a:outerShdw blurRad="38100" dist="38100" dir="2700000" algn="tl">
                    <a:srgbClr val="000000">
                      <a:alpha val="43137"/>
                    </a:srgbClr>
                  </a:outerShdw>
                </a:effectLst>
                <a:latin typeface="Tahoma" pitchFamily="34" charset="0"/>
                <a:ea typeface="+mn-ea"/>
                <a:cs typeface="+mn-cs"/>
              </a:defRPr>
            </a:lvl9pPr>
          </a:lstStyle>
          <a:p>
            <a:r>
              <a:rPr lang="en-US" sz="1200" dirty="0" smtClean="0"/>
              <a:t>Slide 4- </a:t>
            </a:r>
            <a:fld id="{0CFEC368-1D7A-4F81-ABF6-AE0E36BAF64C}" type="slidenum">
              <a:rPr lang="en-US" sz="1200" smtClean="0"/>
              <a:pPr/>
              <a:t>‹#›</a:t>
            </a:fld>
            <a:endParaRPr lang="en-US" sz="1200" dirty="0"/>
          </a:p>
        </p:txBody>
      </p:sp>
      <p:cxnSp>
        <p:nvCxnSpPr>
          <p:cNvPr id="12" name="Straight Connector 11"/>
          <p:cNvCxnSpPr/>
          <p:nvPr userDrawn="1"/>
        </p:nvCxnSpPr>
        <p:spPr>
          <a:xfrm>
            <a:off x="462481" y="1524000"/>
            <a:ext cx="8224319"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userDrawn="1"/>
        </p:nvCxnSpPr>
        <p:spPr>
          <a:xfrm>
            <a:off x="457200" y="6477000"/>
            <a:ext cx="8224319" cy="0"/>
          </a:xfrm>
          <a:prstGeom prst="line">
            <a:avLst/>
          </a:prstGeom>
          <a:ln>
            <a:solidFill>
              <a:srgbClr val="F85E08"/>
            </a:solidFill>
          </a:ln>
        </p:spPr>
        <p:style>
          <a:lnRef idx="1">
            <a:schemeClr val="dk1"/>
          </a:lnRef>
          <a:fillRef idx="0">
            <a:schemeClr val="dk1"/>
          </a:fillRef>
          <a:effectRef idx="0">
            <a:schemeClr val="dk1"/>
          </a:effectRef>
          <a:fontRef idx="minor">
            <a:schemeClr val="tx1"/>
          </a:fontRef>
        </p:style>
      </p:cxnSp>
    </p:spTree>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timing>
    <p:tnLst>
      <p:par>
        <p:cTn id="1" dur="indefinite" restart="never" nodeType="tmRoot"/>
      </p:par>
    </p:tnLst>
  </p:timing>
  <p:hf hdr="0" dt="0"/>
  <p:txStyles>
    <p:titleStyle>
      <a:lvl1pPr algn="l" defTabSz="914400" rtl="0" eaLnBrk="1" latinLnBrk="0" hangingPunct="1">
        <a:lnSpc>
          <a:spcPts val="4000"/>
        </a:lnSpc>
        <a:spcBef>
          <a:spcPct val="0"/>
        </a:spcBef>
        <a:buNone/>
        <a:defRPr sz="4000" kern="1200" spc="-100" baseline="0">
          <a:solidFill>
            <a:srgbClr val="F85E08"/>
          </a:solidFill>
          <a:effectLst>
            <a:outerShdw blurRad="38100" dist="38100" dir="2700000" algn="tl">
              <a:srgbClr val="000000">
                <a:alpha val="43137"/>
              </a:srgbClr>
            </a:outerShdw>
          </a:effectLst>
          <a:latin typeface="+mj-lt"/>
          <a:ea typeface="+mj-ea"/>
          <a:cs typeface="+mj-cs"/>
        </a:defRPr>
      </a:lvl1pPr>
    </p:titleStyle>
    <p:bodyStyle>
      <a:lvl1pPr marL="288925" indent="-288925" algn="l" defTabSz="914400" rtl="0" eaLnBrk="1" latinLnBrk="0" hangingPunct="1">
        <a:spcBef>
          <a:spcPct val="20000"/>
        </a:spcBef>
        <a:buClr>
          <a:srgbClr val="F85E08"/>
        </a:buClr>
        <a:buSzPct val="85000"/>
        <a:buFont typeface="Wingdings" panose="05000000000000000000" pitchFamily="2" charset="2"/>
        <a:buChar char="§"/>
        <a:defRPr sz="3600" kern="1200">
          <a:solidFill>
            <a:schemeClr val="tx1">
              <a:lumMod val="75000"/>
              <a:lumOff val="25000"/>
            </a:schemeClr>
          </a:solidFill>
          <a:latin typeface="+mn-lt"/>
          <a:ea typeface="+mn-ea"/>
          <a:cs typeface="+mn-cs"/>
        </a:defRPr>
      </a:lvl1pPr>
      <a:lvl2pPr marL="569913" indent="-295275" algn="l" defTabSz="914400" rtl="0" eaLnBrk="1" latinLnBrk="0" hangingPunct="1">
        <a:spcBef>
          <a:spcPct val="20000"/>
        </a:spcBef>
        <a:buClr>
          <a:srgbClr val="F85E08"/>
        </a:buClr>
        <a:buSzPct val="85000"/>
        <a:buFont typeface="Wingdings" panose="05000000000000000000" pitchFamily="2" charset="2"/>
        <a:buChar char="§"/>
        <a:defRPr sz="3200" kern="1200">
          <a:solidFill>
            <a:schemeClr val="tx1">
              <a:lumMod val="75000"/>
              <a:lumOff val="25000"/>
            </a:schemeClr>
          </a:solidFill>
          <a:latin typeface="+mn-lt"/>
          <a:ea typeface="+mn-ea"/>
          <a:cs typeface="+mn-cs"/>
        </a:defRPr>
      </a:lvl2pPr>
      <a:lvl3pPr marL="796925" indent="-249238" algn="l" defTabSz="914400" rtl="0" eaLnBrk="1" latinLnBrk="0" hangingPunct="1">
        <a:spcBef>
          <a:spcPct val="20000"/>
        </a:spcBef>
        <a:buClr>
          <a:srgbClr val="F85E08"/>
        </a:buClr>
        <a:buSzPct val="90000"/>
        <a:buFont typeface="Wingdings" panose="05000000000000000000" pitchFamily="2" charset="2"/>
        <a:buChar char="§"/>
        <a:defRPr sz="2800" kern="1200">
          <a:solidFill>
            <a:schemeClr val="tx1">
              <a:lumMod val="75000"/>
              <a:lumOff val="25000"/>
            </a:schemeClr>
          </a:solidFill>
          <a:latin typeface="+mn-lt"/>
          <a:ea typeface="+mn-ea"/>
          <a:cs typeface="+mn-cs"/>
        </a:defRPr>
      </a:lvl3pPr>
      <a:lvl4pPr marL="1085850" indent="-263525" algn="l" defTabSz="914400" rtl="0" eaLnBrk="1" latinLnBrk="0" hangingPunct="1">
        <a:spcBef>
          <a:spcPct val="20000"/>
        </a:spcBef>
        <a:buClr>
          <a:srgbClr val="F85E08"/>
        </a:buClr>
        <a:buFont typeface="Wingdings" panose="05000000000000000000" pitchFamily="2" charset="2"/>
        <a:buChar char="§"/>
        <a:defRPr sz="2400" kern="1200">
          <a:solidFill>
            <a:schemeClr val="tx1">
              <a:lumMod val="75000"/>
              <a:lumOff val="25000"/>
            </a:schemeClr>
          </a:solidFill>
          <a:latin typeface="+mn-lt"/>
          <a:ea typeface="+mn-ea"/>
          <a:cs typeface="+mn-cs"/>
        </a:defRPr>
      </a:lvl4pPr>
      <a:lvl5pPr marL="1312863" indent="-261938" algn="l" defTabSz="914400" rtl="0" eaLnBrk="1" latinLnBrk="0" hangingPunct="1">
        <a:spcBef>
          <a:spcPct val="20000"/>
        </a:spcBef>
        <a:buClr>
          <a:srgbClr val="F85E08"/>
        </a:buClr>
        <a:buSzPct val="100000"/>
        <a:buFont typeface="Wingdings" panose="05000000000000000000" pitchFamily="2" charset="2"/>
        <a:buChar char="§"/>
        <a:defRPr sz="2000" kern="1200" baseline="0">
          <a:solidFill>
            <a:schemeClr val="tx1">
              <a:lumMod val="75000"/>
              <a:lumOff val="25000"/>
            </a:schemeClr>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6" name="Rectangle 8"/>
          <p:cNvSpPr>
            <a:spLocks noGrp="1" noChangeArrowheads="1"/>
          </p:cNvSpPr>
          <p:nvPr>
            <p:ph type="subTitle" idx="1"/>
          </p:nvPr>
        </p:nvSpPr>
        <p:spPr>
          <a:xfrm>
            <a:off x="685800" y="3657600"/>
            <a:ext cx="7086600" cy="2743200"/>
          </a:xfrm>
          <a:noFill/>
          <a:ln/>
        </p:spPr>
        <p:txBody>
          <a:bodyPr>
            <a:normAutofit/>
          </a:bodyPr>
          <a:lstStyle/>
          <a:p>
            <a:endParaRPr lang="en-US" sz="3200" b="1" dirty="0" smtClean="0">
              <a:solidFill>
                <a:srgbClr val="F85E08"/>
              </a:solidFill>
            </a:endParaRPr>
          </a:p>
          <a:p>
            <a:r>
              <a:rPr lang="en-US" sz="4000" b="1" dirty="0" smtClean="0">
                <a:solidFill>
                  <a:srgbClr val="F85E08"/>
                </a:solidFill>
              </a:rPr>
              <a:t>Lecture </a:t>
            </a:r>
            <a:r>
              <a:rPr lang="en-US" sz="4000" b="1" dirty="0" smtClean="0">
                <a:solidFill>
                  <a:srgbClr val="F85E08"/>
                </a:solidFill>
              </a:rPr>
              <a:t>11:</a:t>
            </a:r>
            <a:endParaRPr lang="en-US" sz="4000" b="1" dirty="0" smtClean="0">
              <a:solidFill>
                <a:srgbClr val="F85E08"/>
              </a:solidFill>
            </a:endParaRPr>
          </a:p>
          <a:p>
            <a:r>
              <a:rPr lang="en-US" sz="4000" b="1" dirty="0" smtClean="0"/>
              <a:t>Data Mining</a:t>
            </a:r>
            <a:endParaRPr lang="en-US" sz="4000" b="1" dirty="0">
              <a:solidFill>
                <a:srgbClr val="F85E08"/>
              </a:solidFill>
            </a:endParaRPr>
          </a:p>
        </p:txBody>
      </p:sp>
      <p:sp>
        <p:nvSpPr>
          <p:cNvPr id="5" name="Rectangle 4"/>
          <p:cNvSpPr>
            <a:spLocks noGrp="1" noChangeArrowheads="1"/>
          </p:cNvSpPr>
          <p:nvPr/>
        </p:nvSpPr>
        <p:spPr bwMode="auto">
          <a:xfrm>
            <a:off x="342900" y="304800"/>
            <a:ext cx="8458200" cy="22860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ctr" rtl="0" fontAlgn="base">
              <a:spcBef>
                <a:spcPct val="0"/>
              </a:spcBef>
              <a:spcAft>
                <a:spcPct val="0"/>
              </a:spcAft>
              <a:defRPr sz="3600">
                <a:solidFill>
                  <a:srgbClr val="CC3300"/>
                </a:solidFill>
                <a:effectLst>
                  <a:outerShdw blurRad="38100" dist="38100" dir="2700000" algn="tl">
                    <a:srgbClr val="C0C0C0"/>
                  </a:outerShdw>
                </a:effectLst>
                <a:latin typeface="+mj-lt"/>
                <a:ea typeface="+mj-ea"/>
                <a:cs typeface="+mj-cs"/>
              </a:defRPr>
            </a:lvl1pPr>
            <a:lvl2pPr algn="l" rtl="0" fontAlgn="base">
              <a:spcBef>
                <a:spcPct val="0"/>
              </a:spcBef>
              <a:spcAft>
                <a:spcPct val="0"/>
              </a:spcAft>
              <a:defRPr sz="3600">
                <a:solidFill>
                  <a:srgbClr val="CC3300"/>
                </a:solidFill>
                <a:effectLst>
                  <a:outerShdw blurRad="38100" dist="38100" dir="2700000" algn="tl">
                    <a:srgbClr val="C0C0C0"/>
                  </a:outerShdw>
                </a:effectLst>
                <a:latin typeface="Tahoma" pitchFamily="34" charset="0"/>
              </a:defRPr>
            </a:lvl2pPr>
            <a:lvl3pPr algn="l" rtl="0" fontAlgn="base">
              <a:spcBef>
                <a:spcPct val="0"/>
              </a:spcBef>
              <a:spcAft>
                <a:spcPct val="0"/>
              </a:spcAft>
              <a:defRPr sz="3600">
                <a:solidFill>
                  <a:srgbClr val="CC3300"/>
                </a:solidFill>
                <a:effectLst>
                  <a:outerShdw blurRad="38100" dist="38100" dir="2700000" algn="tl">
                    <a:srgbClr val="C0C0C0"/>
                  </a:outerShdw>
                </a:effectLst>
                <a:latin typeface="Tahoma" pitchFamily="34" charset="0"/>
              </a:defRPr>
            </a:lvl3pPr>
            <a:lvl4pPr algn="l" rtl="0" fontAlgn="base">
              <a:spcBef>
                <a:spcPct val="0"/>
              </a:spcBef>
              <a:spcAft>
                <a:spcPct val="0"/>
              </a:spcAft>
              <a:defRPr sz="3600">
                <a:solidFill>
                  <a:srgbClr val="CC3300"/>
                </a:solidFill>
                <a:effectLst>
                  <a:outerShdw blurRad="38100" dist="38100" dir="2700000" algn="tl">
                    <a:srgbClr val="C0C0C0"/>
                  </a:outerShdw>
                </a:effectLst>
                <a:latin typeface="Tahoma" pitchFamily="34" charset="0"/>
              </a:defRPr>
            </a:lvl4pPr>
            <a:lvl5pPr algn="l" rtl="0" fontAlgn="base">
              <a:spcBef>
                <a:spcPct val="0"/>
              </a:spcBef>
              <a:spcAft>
                <a:spcPct val="0"/>
              </a:spcAft>
              <a:defRPr sz="3600">
                <a:solidFill>
                  <a:srgbClr val="CC3300"/>
                </a:solidFill>
                <a:effectLst>
                  <a:outerShdw blurRad="38100" dist="38100" dir="2700000" algn="tl">
                    <a:srgbClr val="C0C0C0"/>
                  </a:outerShdw>
                </a:effectLst>
                <a:latin typeface="Tahoma" pitchFamily="34" charset="0"/>
              </a:defRPr>
            </a:lvl5pPr>
            <a:lvl6pPr marL="457200" algn="l" rtl="0" fontAlgn="base">
              <a:spcBef>
                <a:spcPct val="0"/>
              </a:spcBef>
              <a:spcAft>
                <a:spcPct val="0"/>
              </a:spcAft>
              <a:defRPr sz="3600">
                <a:solidFill>
                  <a:srgbClr val="CC3300"/>
                </a:solidFill>
                <a:effectLst>
                  <a:outerShdw blurRad="38100" dist="38100" dir="2700000" algn="tl">
                    <a:srgbClr val="C0C0C0"/>
                  </a:outerShdw>
                </a:effectLst>
                <a:latin typeface="Tahoma" pitchFamily="34" charset="0"/>
              </a:defRPr>
            </a:lvl6pPr>
            <a:lvl7pPr marL="914400" algn="l" rtl="0" fontAlgn="base">
              <a:spcBef>
                <a:spcPct val="0"/>
              </a:spcBef>
              <a:spcAft>
                <a:spcPct val="0"/>
              </a:spcAft>
              <a:defRPr sz="3600">
                <a:solidFill>
                  <a:srgbClr val="CC3300"/>
                </a:solidFill>
                <a:effectLst>
                  <a:outerShdw blurRad="38100" dist="38100" dir="2700000" algn="tl">
                    <a:srgbClr val="C0C0C0"/>
                  </a:outerShdw>
                </a:effectLst>
                <a:latin typeface="Tahoma" pitchFamily="34" charset="0"/>
              </a:defRPr>
            </a:lvl7pPr>
            <a:lvl8pPr marL="1371600" algn="l" rtl="0" fontAlgn="base">
              <a:spcBef>
                <a:spcPct val="0"/>
              </a:spcBef>
              <a:spcAft>
                <a:spcPct val="0"/>
              </a:spcAft>
              <a:defRPr sz="3600">
                <a:solidFill>
                  <a:srgbClr val="CC3300"/>
                </a:solidFill>
                <a:effectLst>
                  <a:outerShdw blurRad="38100" dist="38100" dir="2700000" algn="tl">
                    <a:srgbClr val="C0C0C0"/>
                  </a:outerShdw>
                </a:effectLst>
                <a:latin typeface="Tahoma" pitchFamily="34" charset="0"/>
              </a:defRPr>
            </a:lvl8pPr>
            <a:lvl9pPr marL="1828800" algn="l" rtl="0" fontAlgn="base">
              <a:spcBef>
                <a:spcPct val="0"/>
              </a:spcBef>
              <a:spcAft>
                <a:spcPct val="0"/>
              </a:spcAft>
              <a:defRPr sz="3600">
                <a:solidFill>
                  <a:srgbClr val="CC3300"/>
                </a:solidFill>
                <a:effectLst>
                  <a:outerShdw blurRad="38100" dist="38100" dir="2700000" algn="tl">
                    <a:srgbClr val="C0C0C0"/>
                  </a:outerShdw>
                </a:effectLst>
                <a:latin typeface="Tahoma" pitchFamily="34" charset="0"/>
              </a:defRPr>
            </a:lvl9pPr>
          </a:lstStyle>
          <a:p>
            <a:pPr>
              <a:spcBef>
                <a:spcPts val="1200"/>
              </a:spcBef>
            </a:pPr>
            <a:r>
              <a:rPr lang="en-US" sz="4800" b="1" dirty="0" smtClean="0">
                <a:solidFill>
                  <a:srgbClr val="F85E08"/>
                </a:solidFill>
              </a:rPr>
              <a:t/>
            </a:r>
            <a:br>
              <a:rPr lang="en-US" sz="4800" b="1" dirty="0" smtClean="0">
                <a:solidFill>
                  <a:srgbClr val="F85E08"/>
                </a:solidFill>
              </a:rPr>
            </a:br>
            <a:r>
              <a:rPr lang="en-US" sz="4800" b="1" dirty="0" smtClean="0">
                <a:solidFill>
                  <a:srgbClr val="F85E08"/>
                </a:solidFill>
              </a:rPr>
              <a:t>Data Handling and Business</a:t>
            </a:r>
          </a:p>
          <a:p>
            <a:pPr>
              <a:spcBef>
                <a:spcPts val="1200"/>
              </a:spcBef>
            </a:pPr>
            <a:r>
              <a:rPr lang="en-US" sz="4800" dirty="0" smtClean="0">
                <a:solidFill>
                  <a:srgbClr val="F85E08"/>
                </a:solidFill>
              </a:rPr>
              <a:t>Intelligence</a:t>
            </a:r>
            <a:r>
              <a:rPr lang="en-US" sz="4800" b="1" dirty="0" smtClean="0">
                <a:solidFill>
                  <a:srgbClr val="F85E08"/>
                </a:solidFill>
              </a:rPr>
              <a:t> </a:t>
            </a:r>
            <a:endParaRPr lang="en-US" sz="4000" dirty="0">
              <a:solidFill>
                <a:srgbClr val="F85E08"/>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Lesson Plan</a:t>
            </a:r>
            <a:endParaRPr lang="en-GB" dirty="0"/>
          </a:p>
        </p:txBody>
      </p:sp>
      <p:sp>
        <p:nvSpPr>
          <p:cNvPr id="3" name="Content Placeholder 2"/>
          <p:cNvSpPr>
            <a:spLocks noGrp="1"/>
          </p:cNvSpPr>
          <p:nvPr>
            <p:ph idx="1"/>
          </p:nvPr>
        </p:nvSpPr>
        <p:spPr/>
        <p:txBody>
          <a:bodyPr/>
          <a:lstStyle/>
          <a:p>
            <a:r>
              <a:rPr lang="en-GB" dirty="0" smtClean="0"/>
              <a:t>Review reporting using the Travel &amp; Transport Case</a:t>
            </a:r>
          </a:p>
          <a:p>
            <a:r>
              <a:rPr lang="en-GB" dirty="0" smtClean="0"/>
              <a:t>Lecture Data Mining Introduction</a:t>
            </a:r>
          </a:p>
          <a:p>
            <a:r>
              <a:rPr lang="en-GB" dirty="0" smtClean="0"/>
              <a:t>Seminar Case Discussion</a:t>
            </a:r>
          </a:p>
          <a:p>
            <a:r>
              <a:rPr lang="en-GB" dirty="0" smtClean="0"/>
              <a:t>Lecture WEKA</a:t>
            </a:r>
          </a:p>
          <a:p>
            <a:r>
              <a:rPr lang="en-GB" dirty="0" smtClean="0"/>
              <a:t>Practical using data and WEKA</a:t>
            </a:r>
            <a:endParaRPr lang="en-GB"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2</a:t>
            </a:fld>
            <a:endParaRPr lang="en-US" dirty="0"/>
          </a:p>
        </p:txBody>
      </p:sp>
    </p:spTree>
    <p:extLst>
      <p:ext uri="{BB962C8B-B14F-4D97-AF65-F5344CB8AC3E}">
        <p14:creationId xmlns:p14="http://schemas.microsoft.com/office/powerpoint/2010/main" val="17121036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Seminar Case</a:t>
            </a:r>
            <a:endParaRPr lang="en-GB" dirty="0"/>
          </a:p>
        </p:txBody>
      </p:sp>
      <p:sp>
        <p:nvSpPr>
          <p:cNvPr id="3" name="Content Placeholder 2"/>
          <p:cNvSpPr>
            <a:spLocks noGrp="1"/>
          </p:cNvSpPr>
          <p:nvPr>
            <p:ph idx="1"/>
          </p:nvPr>
        </p:nvSpPr>
        <p:spPr/>
        <p:txBody>
          <a:bodyPr/>
          <a:lstStyle/>
          <a:p>
            <a:r>
              <a:rPr lang="en-GB" dirty="0" smtClean="0"/>
              <a:t>Travel &amp; Transport Case study</a:t>
            </a:r>
            <a:endParaRPr lang="en-GB"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3</a:t>
            </a:fld>
            <a:endParaRPr lang="en-US" dirty="0"/>
          </a:p>
        </p:txBody>
      </p:sp>
    </p:spTree>
    <p:extLst>
      <p:ext uri="{BB962C8B-B14F-4D97-AF65-F5344CB8AC3E}">
        <p14:creationId xmlns:p14="http://schemas.microsoft.com/office/powerpoint/2010/main" val="7379618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Learning Objectives</a:t>
            </a:r>
          </a:p>
        </p:txBody>
      </p:sp>
      <p:sp>
        <p:nvSpPr>
          <p:cNvPr id="3" name="Content Placeholder 2"/>
          <p:cNvSpPr>
            <a:spLocks noGrp="1"/>
          </p:cNvSpPr>
          <p:nvPr>
            <p:ph idx="1"/>
          </p:nvPr>
        </p:nvSpPr>
        <p:spPr/>
        <p:txBody>
          <a:bodyPr/>
          <a:lstStyle/>
          <a:p>
            <a:r>
              <a:rPr lang="en-US" sz="2800" dirty="0"/>
              <a:t>Define data mining as an enabling technology for business intelligence</a:t>
            </a:r>
          </a:p>
          <a:p>
            <a:r>
              <a:rPr lang="en-US" sz="2800" dirty="0"/>
              <a:t>Understand the objectives and benefits of business analytics and data mining</a:t>
            </a:r>
          </a:p>
          <a:p>
            <a:r>
              <a:rPr lang="en-US" sz="2800" dirty="0" smtClean="0"/>
              <a:t>Recognise </a:t>
            </a:r>
            <a:r>
              <a:rPr lang="en-US" sz="2800" dirty="0"/>
              <a:t>the wide range of applications of data </a:t>
            </a:r>
            <a:r>
              <a:rPr lang="en-US" sz="2800" dirty="0" smtClean="0"/>
              <a:t>mining</a:t>
            </a:r>
            <a:endParaRPr lang="en-US" sz="2800"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4</a:t>
            </a:fld>
            <a:endParaRPr lang="en-US" dirty="0"/>
          </a:p>
        </p:txBody>
      </p:sp>
      <p:sp>
        <p:nvSpPr>
          <p:cNvPr id="5" name="TextBox 4"/>
          <p:cNvSpPr txBox="1"/>
          <p:nvPr/>
        </p:nvSpPr>
        <p:spPr>
          <a:xfrm>
            <a:off x="6676603" y="6019800"/>
            <a:ext cx="2056397" cy="461665"/>
          </a:xfrm>
          <a:prstGeom prst="rect">
            <a:avLst/>
          </a:prstGeom>
          <a:noFill/>
        </p:spPr>
        <p:txBody>
          <a:bodyPr wrap="none" rtlCol="0">
            <a:spAutoFit/>
          </a:bodyPr>
          <a:lstStyle/>
          <a:p>
            <a:r>
              <a:rPr lang="en-US" sz="2400" b="0" i="1" dirty="0" smtClean="0">
                <a:solidFill>
                  <a:srgbClr val="F85E08"/>
                </a:solidFill>
              </a:rPr>
              <a:t>(Continued…)</a:t>
            </a:r>
            <a:endParaRPr lang="en-US" sz="2400" b="0" i="1" dirty="0">
              <a:solidFill>
                <a:srgbClr val="F85E08"/>
              </a:solidFill>
            </a:endParaRPr>
          </a:p>
        </p:txBody>
      </p:sp>
    </p:spTree>
    <p:extLst>
      <p:ext uri="{BB962C8B-B14F-4D97-AF65-F5344CB8AC3E}">
        <p14:creationId xmlns:p14="http://schemas.microsoft.com/office/powerpoint/2010/main" val="1516814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Data Mining Concepts and Definitions</a:t>
            </a:r>
            <a:br>
              <a:rPr lang="en-US" dirty="0" smtClean="0"/>
            </a:br>
            <a:r>
              <a:rPr lang="en-US" dirty="0" smtClean="0"/>
              <a:t>Why Data Mining?</a:t>
            </a:r>
            <a:endParaRPr lang="en-US" dirty="0"/>
          </a:p>
        </p:txBody>
      </p:sp>
      <p:sp>
        <p:nvSpPr>
          <p:cNvPr id="3" name="Content Placeholder 2"/>
          <p:cNvSpPr>
            <a:spLocks noGrp="1"/>
          </p:cNvSpPr>
          <p:nvPr>
            <p:ph idx="1"/>
          </p:nvPr>
        </p:nvSpPr>
        <p:spPr>
          <a:xfrm>
            <a:off x="457200" y="1600200"/>
            <a:ext cx="8686800" cy="4800600"/>
          </a:xfrm>
        </p:spPr>
        <p:txBody>
          <a:bodyPr/>
          <a:lstStyle/>
          <a:p>
            <a:r>
              <a:rPr lang="en-US" sz="2800" dirty="0" smtClean="0"/>
              <a:t>More intense competition at the global scale. </a:t>
            </a:r>
          </a:p>
          <a:p>
            <a:r>
              <a:rPr lang="en-US" sz="2800" dirty="0" smtClean="0"/>
              <a:t>Recognition of the value in data sources.</a:t>
            </a:r>
          </a:p>
          <a:p>
            <a:r>
              <a:rPr lang="en-US" sz="2800" dirty="0" smtClean="0"/>
              <a:t>Availability of quality data on customers, vendors, transactions, Web, etc. </a:t>
            </a:r>
          </a:p>
          <a:p>
            <a:r>
              <a:rPr lang="en-US" sz="2800" dirty="0" smtClean="0"/>
              <a:t>Consolidation and integration of data repositories into data warehouses.</a:t>
            </a:r>
          </a:p>
          <a:p>
            <a:r>
              <a:rPr lang="en-US" sz="2800" dirty="0" smtClean="0"/>
              <a:t>The exponential increase in data processing and storage capabilities; and decrease in cost. </a:t>
            </a:r>
          </a:p>
          <a:p>
            <a:r>
              <a:rPr lang="en-US" sz="2800" dirty="0" smtClean="0"/>
              <a:t>Movement toward conversion of information resources into nonphysical form.</a:t>
            </a:r>
          </a:p>
          <a:p>
            <a:endParaRPr lang="en-US" sz="2800" dirty="0"/>
          </a:p>
        </p:txBody>
      </p:sp>
    </p:spTree>
    <p:extLst>
      <p:ext uri="{BB962C8B-B14F-4D97-AF65-F5344CB8AC3E}">
        <p14:creationId xmlns:p14="http://schemas.microsoft.com/office/powerpoint/2010/main" val="21293254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of Data Mining</a:t>
            </a:r>
            <a:endParaRPr lang="en-US" dirty="0"/>
          </a:p>
        </p:txBody>
      </p:sp>
      <p:sp>
        <p:nvSpPr>
          <p:cNvPr id="3" name="Content Placeholder 2"/>
          <p:cNvSpPr>
            <a:spLocks noGrp="1"/>
          </p:cNvSpPr>
          <p:nvPr>
            <p:ph idx="1"/>
          </p:nvPr>
        </p:nvSpPr>
        <p:spPr>
          <a:xfrm>
            <a:off x="1182688" y="1524000"/>
            <a:ext cx="7961312" cy="4800600"/>
          </a:xfrm>
        </p:spPr>
        <p:txBody>
          <a:bodyPr>
            <a:normAutofit lnSpcReduction="10000"/>
          </a:bodyPr>
          <a:lstStyle/>
          <a:p>
            <a:r>
              <a:rPr lang="en-US" sz="2800" dirty="0"/>
              <a:t>Data mining is the process through which previously unknown patterns in data </a:t>
            </a:r>
            <a:r>
              <a:rPr lang="en-US" sz="2800" dirty="0" smtClean="0"/>
              <a:t>are </a:t>
            </a:r>
            <a:r>
              <a:rPr lang="en-US" sz="2800" dirty="0"/>
              <a:t>discovered. </a:t>
            </a:r>
            <a:endParaRPr lang="en-US" sz="2800" dirty="0" smtClean="0"/>
          </a:p>
          <a:p>
            <a:r>
              <a:rPr lang="en-US" sz="2800" dirty="0"/>
              <a:t>“a process that uses statistical, mathematical, and artificial learning techniques to extract and identify useful information and subsequent knowledge from large sets of data</a:t>
            </a:r>
            <a:r>
              <a:rPr lang="en-US" sz="2800" dirty="0" smtClean="0"/>
              <a:t>.”</a:t>
            </a:r>
          </a:p>
          <a:p>
            <a:r>
              <a:rPr lang="en-US" sz="2800" dirty="0"/>
              <a:t>process of finding mathematical patterns from (usually) large sets of data; these can be rules, affinities, correlations, trends, or prediction models.</a:t>
            </a:r>
            <a:endParaRPr lang="en-GB" sz="2800" dirty="0"/>
          </a:p>
          <a:p>
            <a:endParaRPr lang="en-US" sz="2800" dirty="0"/>
          </a:p>
        </p:txBody>
      </p:sp>
      <p:pic>
        <p:nvPicPr>
          <p:cNvPr id="28675" name="Picture 3" descr="C:\Users\Dursun\AppData\Local\Microsoft\Windows\Temporary Internet Files\Content.IE5\P2EGSQWA\MCj02871280000[1].wmf"/>
          <p:cNvPicPr>
            <a:picLocks noChangeAspect="1" noChangeArrowheads="1"/>
          </p:cNvPicPr>
          <p:nvPr/>
        </p:nvPicPr>
        <p:blipFill>
          <a:blip r:embed="rId3" cstate="print"/>
          <a:srcRect/>
          <a:stretch>
            <a:fillRect/>
          </a:stretch>
        </p:blipFill>
        <p:spPr bwMode="auto">
          <a:xfrm>
            <a:off x="7435346" y="228600"/>
            <a:ext cx="1251454" cy="1219200"/>
          </a:xfrm>
          <a:prstGeom prst="rect">
            <a:avLst/>
          </a:prstGeom>
          <a:noFill/>
        </p:spPr>
      </p:pic>
      <p:pic>
        <p:nvPicPr>
          <p:cNvPr id="28677" name="Picture 5" descr="C:\Users\Dursun\AppData\Local\Microsoft\Windows\Temporary Internet Files\Content.IE5\JYCNXBSC\MCj03702060000[1].wmf"/>
          <p:cNvPicPr>
            <a:picLocks noChangeAspect="1" noChangeArrowheads="1"/>
          </p:cNvPicPr>
          <p:nvPr/>
        </p:nvPicPr>
        <p:blipFill>
          <a:blip r:embed="rId4" cstate="print"/>
          <a:srcRect/>
          <a:stretch>
            <a:fillRect/>
          </a:stretch>
        </p:blipFill>
        <p:spPr bwMode="auto">
          <a:xfrm>
            <a:off x="220911" y="2057400"/>
            <a:ext cx="1074489" cy="1295400"/>
          </a:xfrm>
          <a:prstGeom prst="rect">
            <a:avLst/>
          </a:prstGeom>
          <a:noFill/>
        </p:spPr>
      </p:pic>
    </p:spTree>
    <p:extLst>
      <p:ext uri="{BB962C8B-B14F-4D97-AF65-F5344CB8AC3E}">
        <p14:creationId xmlns:p14="http://schemas.microsoft.com/office/powerpoint/2010/main" val="5354307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a:buFont typeface="Monotype Sorts" charset="0"/>
              <a:buNone/>
            </a:pPr>
            <a:r>
              <a:rPr lang="ja-JP" altLang="en-US" dirty="0"/>
              <a:t>“</a:t>
            </a:r>
            <a:r>
              <a:rPr lang="en-US" dirty="0" smtClean="0"/>
              <a:t>…</a:t>
            </a:r>
            <a:r>
              <a:rPr lang="en-US" dirty="0" smtClean="0">
                <a:solidFill>
                  <a:schemeClr val="accent4"/>
                </a:solidFill>
              </a:rPr>
              <a:t>The non-trivial process of identifying </a:t>
            </a:r>
            <a:r>
              <a:rPr lang="en-US" u="sng" dirty="0" smtClean="0">
                <a:solidFill>
                  <a:schemeClr val="accent4"/>
                </a:solidFill>
              </a:rPr>
              <a:t>valid</a:t>
            </a:r>
            <a:r>
              <a:rPr lang="en-US" dirty="0" smtClean="0">
                <a:solidFill>
                  <a:schemeClr val="accent4"/>
                </a:solidFill>
              </a:rPr>
              <a:t>, </a:t>
            </a:r>
            <a:r>
              <a:rPr lang="en-US" u="sng" dirty="0" smtClean="0">
                <a:solidFill>
                  <a:schemeClr val="accent4"/>
                </a:solidFill>
              </a:rPr>
              <a:t>novel</a:t>
            </a:r>
            <a:r>
              <a:rPr lang="en-US" dirty="0" smtClean="0">
                <a:solidFill>
                  <a:schemeClr val="accent4"/>
                </a:solidFill>
              </a:rPr>
              <a:t>, potentially </a:t>
            </a:r>
            <a:r>
              <a:rPr lang="en-US" u="sng" dirty="0" smtClean="0">
                <a:solidFill>
                  <a:schemeClr val="accent4"/>
                </a:solidFill>
              </a:rPr>
              <a:t>useful</a:t>
            </a:r>
            <a:r>
              <a:rPr lang="en-US" dirty="0" smtClean="0">
                <a:solidFill>
                  <a:schemeClr val="accent4"/>
                </a:solidFill>
              </a:rPr>
              <a:t>, and ultimately </a:t>
            </a:r>
            <a:r>
              <a:rPr lang="en-US" u="sng" dirty="0" smtClean="0">
                <a:solidFill>
                  <a:schemeClr val="accent4"/>
                </a:solidFill>
              </a:rPr>
              <a:t>understandable</a:t>
            </a:r>
            <a:r>
              <a:rPr lang="en-US" dirty="0" smtClean="0">
                <a:solidFill>
                  <a:schemeClr val="accent4"/>
                </a:solidFill>
              </a:rPr>
              <a:t> patterns in data…</a:t>
            </a:r>
            <a:r>
              <a:rPr lang="ja-JP" altLang="en-US" dirty="0" smtClean="0"/>
              <a:t>”</a:t>
            </a:r>
            <a:endParaRPr lang="en-US" dirty="0"/>
          </a:p>
          <a:p>
            <a:pPr>
              <a:buFont typeface="Monotype Sorts" charset="0"/>
              <a:buNone/>
            </a:pPr>
            <a:r>
              <a:rPr lang="en-US" sz="2400" dirty="0"/>
              <a:t>                         </a:t>
            </a:r>
            <a:r>
              <a:rPr lang="en-US" sz="1800" i="1" dirty="0"/>
              <a:t>Fayyad,</a:t>
            </a:r>
            <a:r>
              <a:rPr lang="en-US" sz="2400" i="1" dirty="0"/>
              <a:t> </a:t>
            </a:r>
            <a:r>
              <a:rPr lang="en-US" sz="1800" i="1" dirty="0" err="1"/>
              <a:t>Piatetsky</a:t>
            </a:r>
            <a:r>
              <a:rPr lang="en-US" sz="1800" i="1" dirty="0"/>
              <a:t>-Shapiro, Smyth [1996]</a:t>
            </a:r>
          </a:p>
          <a:p>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7</a:t>
            </a:fld>
            <a:endParaRPr lang="en-US" dirty="0"/>
          </a:p>
        </p:txBody>
      </p:sp>
    </p:spTree>
    <p:extLst>
      <p:ext uri="{BB962C8B-B14F-4D97-AF65-F5344CB8AC3E}">
        <p14:creationId xmlns:p14="http://schemas.microsoft.com/office/powerpoint/2010/main" val="2818692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3" cstate="print"/>
          <a:srcRect/>
          <a:stretch>
            <a:fillRect/>
          </a:stretch>
        </p:blipFill>
        <p:spPr bwMode="auto">
          <a:xfrm>
            <a:off x="1905000" y="1600200"/>
            <a:ext cx="5410200" cy="4724400"/>
          </a:xfrm>
          <a:prstGeom prst="rect">
            <a:avLst/>
          </a:prstGeom>
          <a:noFill/>
          <a:ln w="9525">
            <a:noFill/>
            <a:miter lim="800000"/>
            <a:headEnd/>
            <a:tailEnd/>
          </a:ln>
        </p:spPr>
      </p:pic>
      <p:sp>
        <p:nvSpPr>
          <p:cNvPr id="3" name="Title 2"/>
          <p:cNvSpPr>
            <a:spLocks noGrp="1"/>
          </p:cNvSpPr>
          <p:nvPr>
            <p:ph type="title"/>
          </p:nvPr>
        </p:nvSpPr>
        <p:spPr/>
        <p:txBody>
          <a:bodyPr/>
          <a:lstStyle/>
          <a:p>
            <a:r>
              <a:rPr lang="en-US" dirty="0"/>
              <a:t>Data Mining at the Intersection of Many Disciplines</a:t>
            </a:r>
          </a:p>
        </p:txBody>
      </p:sp>
    </p:spTree>
    <p:extLst>
      <p:ext uri="{BB962C8B-B14F-4D97-AF65-F5344CB8AC3E}">
        <p14:creationId xmlns:p14="http://schemas.microsoft.com/office/powerpoint/2010/main" val="21565346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in Data Mining</a:t>
            </a:r>
            <a:endParaRPr lang="en-US" dirty="0"/>
          </a:p>
        </p:txBody>
      </p:sp>
      <p:pic>
        <p:nvPicPr>
          <p:cNvPr id="4" name="Picture 3"/>
          <p:cNvPicPr/>
          <p:nvPr/>
        </p:nvPicPr>
        <p:blipFill>
          <a:blip r:embed="rId3" cstate="print"/>
          <a:srcRect/>
          <a:stretch>
            <a:fillRect/>
          </a:stretch>
        </p:blipFill>
        <p:spPr bwMode="auto">
          <a:xfrm>
            <a:off x="457200" y="3733800"/>
            <a:ext cx="6324600" cy="2590800"/>
          </a:xfrm>
          <a:prstGeom prst="rect">
            <a:avLst/>
          </a:prstGeom>
          <a:noFill/>
          <a:ln w="9525">
            <a:noFill/>
            <a:miter lim="800000"/>
            <a:headEnd/>
            <a:tailEnd/>
          </a:ln>
        </p:spPr>
      </p:pic>
      <p:sp>
        <p:nvSpPr>
          <p:cNvPr id="6" name="Content Placeholder 2"/>
          <p:cNvSpPr>
            <a:spLocks noGrp="1"/>
          </p:cNvSpPr>
          <p:nvPr>
            <p:ph idx="1"/>
          </p:nvPr>
        </p:nvSpPr>
        <p:spPr>
          <a:xfrm>
            <a:off x="457200" y="1524000"/>
            <a:ext cx="8686800" cy="2286000"/>
          </a:xfrm>
        </p:spPr>
        <p:txBody>
          <a:bodyPr/>
          <a:lstStyle/>
          <a:p>
            <a:r>
              <a:rPr lang="en-US" sz="2400" dirty="0" smtClean="0"/>
              <a:t>Data: a collection of facts usually obtained as the result of experiences, observations, or experiments.</a:t>
            </a:r>
          </a:p>
          <a:p>
            <a:r>
              <a:rPr lang="en-US" sz="2400" dirty="0" smtClean="0"/>
              <a:t>Data may consist of numbers, words, images, …</a:t>
            </a:r>
          </a:p>
          <a:p>
            <a:r>
              <a:rPr lang="en-US" sz="2400" dirty="0" smtClean="0"/>
              <a:t>Data: lowest level of abstraction (from which information and knowledge are derived).</a:t>
            </a:r>
            <a:endParaRPr lang="en-US" sz="2400" dirty="0"/>
          </a:p>
        </p:txBody>
      </p:sp>
    </p:spTree>
    <p:extLst>
      <p:ext uri="{BB962C8B-B14F-4D97-AF65-F5344CB8AC3E}">
        <p14:creationId xmlns:p14="http://schemas.microsoft.com/office/powerpoint/2010/main" val="706326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lnSpcReduction="20000"/>
          </a:bodyPr>
          <a:lstStyle/>
          <a:p>
            <a:r>
              <a:rPr lang="en-US" dirty="0" smtClean="0">
                <a:solidFill>
                  <a:srgbClr val="FF0000"/>
                </a:solidFill>
              </a:rPr>
              <a:t>Categorical data</a:t>
            </a:r>
            <a:r>
              <a:rPr lang="en-US" dirty="0" smtClean="0"/>
              <a:t>: labels of multiple classes used to divide a variable into specific groups e.g. race, sex, age group, and educational level.</a:t>
            </a:r>
          </a:p>
          <a:p>
            <a:r>
              <a:rPr lang="en-US" dirty="0" smtClean="0"/>
              <a:t>Categorical data is also called </a:t>
            </a:r>
            <a:r>
              <a:rPr lang="en-US" dirty="0" smtClean="0">
                <a:solidFill>
                  <a:srgbClr val="FF0000"/>
                </a:solidFill>
              </a:rPr>
              <a:t>discrete data</a:t>
            </a:r>
            <a:r>
              <a:rPr lang="en-US" dirty="0" smtClean="0"/>
              <a:t> as it represents a finite number of countable values with no continuum between them. (Even if the values are numeric, these are nothing more than symbols. Cannot be made into fractions i.e. you cant have 1.2 males in a room!)</a:t>
            </a:r>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10</a:t>
            </a:fld>
            <a:endParaRPr lang="en-US" dirty="0"/>
          </a:p>
        </p:txBody>
      </p:sp>
    </p:spTree>
    <p:extLst>
      <p:ext uri="{BB962C8B-B14F-4D97-AF65-F5344CB8AC3E}">
        <p14:creationId xmlns:p14="http://schemas.microsoft.com/office/powerpoint/2010/main" val="28943043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solidFill>
                  <a:srgbClr val="FF0000"/>
                </a:solidFill>
              </a:rPr>
              <a:t>Nominal Data</a:t>
            </a:r>
            <a:r>
              <a:rPr lang="en-US" dirty="0" smtClean="0"/>
              <a:t>: contains measurements of simple codes assigned to objects as labels, which are not measurements. E.g. Marital status can be categorised as single, married and divorced. Nominal data could also have binomial values i.e. yes/no, true/false, good/bad.</a:t>
            </a:r>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11</a:t>
            </a:fld>
            <a:endParaRPr lang="en-US" dirty="0"/>
          </a:p>
        </p:txBody>
      </p:sp>
    </p:spTree>
    <p:extLst>
      <p:ext uri="{BB962C8B-B14F-4D97-AF65-F5344CB8AC3E}">
        <p14:creationId xmlns:p14="http://schemas.microsoft.com/office/powerpoint/2010/main" val="27776814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solidFill>
                  <a:srgbClr val="FF0000"/>
                </a:solidFill>
              </a:rPr>
              <a:t>Ordinal data</a:t>
            </a:r>
            <a:r>
              <a:rPr lang="en-US" dirty="0" smtClean="0"/>
              <a:t>: codes assigned to objects but with a rank order. i.e. for the variable – credit score could be categorised as: low, medium or high. Or age group: child, young, middle-aged, elderly</a:t>
            </a:r>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12</a:t>
            </a:fld>
            <a:endParaRPr lang="en-US" dirty="0"/>
          </a:p>
        </p:txBody>
      </p:sp>
    </p:spTree>
    <p:extLst>
      <p:ext uri="{BB962C8B-B14F-4D97-AF65-F5344CB8AC3E}">
        <p14:creationId xmlns:p14="http://schemas.microsoft.com/office/powerpoint/2010/main" val="152905500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solidFill>
                  <a:srgbClr val="FF0000"/>
                </a:solidFill>
              </a:rPr>
              <a:t>Numeric data</a:t>
            </a:r>
            <a:r>
              <a:rPr lang="en-US" dirty="0" smtClean="0"/>
              <a:t>: numeric values of specific variables include age, number of children, total household income (in £’s), travel distance (in miles), temperature in (centigrade). Can be whole or fractional number.</a:t>
            </a:r>
          </a:p>
          <a:p>
            <a:r>
              <a:rPr lang="en-US" dirty="0" smtClean="0"/>
              <a:t>Numeric data is </a:t>
            </a:r>
            <a:r>
              <a:rPr lang="en-US" dirty="0" smtClean="0">
                <a:solidFill>
                  <a:srgbClr val="FF0000"/>
                </a:solidFill>
              </a:rPr>
              <a:t>continuous data</a:t>
            </a:r>
            <a:r>
              <a:rPr lang="en-US" dirty="0" smtClean="0">
                <a:solidFill>
                  <a:schemeClr val="tx1"/>
                </a:solidFill>
              </a:rPr>
              <a:t> </a:t>
            </a:r>
            <a:r>
              <a:rPr lang="en-US" dirty="0" smtClean="0">
                <a:solidFill>
                  <a:schemeClr val="accent5">
                    <a:lumMod val="75000"/>
                  </a:schemeClr>
                </a:solidFill>
              </a:rPr>
              <a:t>can contain fractional values</a:t>
            </a:r>
            <a:endParaRPr lang="en-US" dirty="0" smtClean="0">
              <a:solidFill>
                <a:schemeClr val="tx1"/>
              </a:solidFill>
            </a:endParaRPr>
          </a:p>
          <a:p>
            <a:endParaRPr lang="en-US" dirty="0">
              <a:solidFill>
                <a:srgbClr val="FF0000"/>
              </a:solidFill>
            </a:endParaRPr>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13</a:t>
            </a:fld>
            <a:endParaRPr lang="en-US" dirty="0"/>
          </a:p>
        </p:txBody>
      </p:sp>
    </p:spTree>
    <p:extLst>
      <p:ext uri="{BB962C8B-B14F-4D97-AF65-F5344CB8AC3E}">
        <p14:creationId xmlns:p14="http://schemas.microsoft.com/office/powerpoint/2010/main" val="24778984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r>
              <a:rPr lang="en-US" dirty="0" smtClean="0">
                <a:solidFill>
                  <a:srgbClr val="FF0000"/>
                </a:solidFill>
              </a:rPr>
              <a:t>Interval data</a:t>
            </a:r>
            <a:r>
              <a:rPr lang="en-US" dirty="0" smtClean="0"/>
              <a:t>:  e.g. temperature scale</a:t>
            </a:r>
          </a:p>
          <a:p>
            <a:r>
              <a:rPr lang="en-US" dirty="0" smtClean="0">
                <a:solidFill>
                  <a:srgbClr val="FF0000"/>
                </a:solidFill>
              </a:rPr>
              <a:t>Ratio data</a:t>
            </a:r>
            <a:r>
              <a:rPr lang="en-US" dirty="0" smtClean="0"/>
              <a:t>: mass, length, </a:t>
            </a:r>
            <a:r>
              <a:rPr lang="en-US" dirty="0" err="1" smtClean="0"/>
              <a:t>time,energy</a:t>
            </a:r>
            <a:r>
              <a:rPr lang="en-US" dirty="0" smtClean="0"/>
              <a:t>,  </a:t>
            </a:r>
            <a:r>
              <a:rPr lang="en-US" dirty="0" err="1" smtClean="0"/>
              <a:t>etc</a:t>
            </a:r>
            <a:r>
              <a:rPr lang="en-US" dirty="0" smtClean="0"/>
              <a:t> </a:t>
            </a:r>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14</a:t>
            </a:fld>
            <a:endParaRPr lang="en-US" dirty="0"/>
          </a:p>
        </p:txBody>
      </p:sp>
    </p:spTree>
    <p:extLst>
      <p:ext uri="{BB962C8B-B14F-4D97-AF65-F5344CB8AC3E}">
        <p14:creationId xmlns:p14="http://schemas.microsoft.com/office/powerpoint/2010/main" val="29984520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65760"/>
            <a:ext cx="8534400" cy="1158240"/>
          </a:xfrm>
        </p:spPr>
        <p:txBody>
          <a:bodyPr/>
          <a:lstStyle/>
          <a:p>
            <a:r>
              <a:rPr lang="en-US" dirty="0" smtClean="0"/>
              <a:t>What Does DM Do? </a:t>
            </a:r>
            <a:br>
              <a:rPr lang="en-US" dirty="0" smtClean="0"/>
            </a:br>
            <a:r>
              <a:rPr lang="en-US" dirty="0" smtClean="0"/>
              <a:t>How Does it Work?</a:t>
            </a:r>
            <a:endParaRPr lang="en-US" dirty="0"/>
          </a:p>
        </p:txBody>
      </p:sp>
      <p:sp>
        <p:nvSpPr>
          <p:cNvPr id="3" name="Content Placeholder 2"/>
          <p:cNvSpPr>
            <a:spLocks noGrp="1"/>
          </p:cNvSpPr>
          <p:nvPr>
            <p:ph idx="1"/>
          </p:nvPr>
        </p:nvSpPr>
        <p:spPr/>
        <p:txBody>
          <a:bodyPr>
            <a:normAutofit lnSpcReduction="10000"/>
          </a:bodyPr>
          <a:lstStyle/>
          <a:p>
            <a:r>
              <a:rPr lang="en-US" dirty="0" smtClean="0"/>
              <a:t>DM extract patterns from data</a:t>
            </a:r>
          </a:p>
          <a:p>
            <a:pPr lvl="1"/>
            <a:r>
              <a:rPr lang="en-US" dirty="0" smtClean="0"/>
              <a:t>Pattern: A mathematical (numeric and/or symbolic) relationship among data items</a:t>
            </a:r>
          </a:p>
          <a:p>
            <a:pPr lvl="4"/>
            <a:endParaRPr lang="en-US" dirty="0" smtClean="0"/>
          </a:p>
          <a:p>
            <a:r>
              <a:rPr lang="en-US" dirty="0" smtClean="0"/>
              <a:t>Types of patterns</a:t>
            </a:r>
          </a:p>
          <a:p>
            <a:pPr lvl="1"/>
            <a:r>
              <a:rPr lang="en-US" dirty="0" smtClean="0"/>
              <a:t>Association</a:t>
            </a:r>
          </a:p>
          <a:p>
            <a:pPr lvl="1"/>
            <a:r>
              <a:rPr lang="en-US" dirty="0" smtClean="0"/>
              <a:t>Prediction</a:t>
            </a:r>
          </a:p>
          <a:p>
            <a:pPr lvl="1"/>
            <a:r>
              <a:rPr lang="en-US" dirty="0" smtClean="0"/>
              <a:t>Cluster (segmentation)</a:t>
            </a:r>
          </a:p>
          <a:p>
            <a:pPr lvl="1"/>
            <a:r>
              <a:rPr lang="en-US" dirty="0" smtClean="0"/>
              <a:t>Sequential (or time series) relationships</a:t>
            </a:r>
            <a:endParaRPr lang="en-US" dirty="0"/>
          </a:p>
        </p:txBody>
      </p:sp>
    </p:spTree>
    <p:extLst>
      <p:ext uri="{BB962C8B-B14F-4D97-AF65-F5344CB8AC3E}">
        <p14:creationId xmlns:p14="http://schemas.microsoft.com/office/powerpoint/2010/main" val="12374250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Data </a:t>
            </a:r>
            <a:r>
              <a:rPr lang="en-US" dirty="0"/>
              <a:t>mining tasks can be classified into three main categories: </a:t>
            </a:r>
            <a:endParaRPr lang="en-US" dirty="0" smtClean="0"/>
          </a:p>
          <a:p>
            <a:pPr lvl="1"/>
            <a:r>
              <a:rPr lang="en-US" dirty="0" smtClean="0"/>
              <a:t>prediction</a:t>
            </a:r>
            <a:r>
              <a:rPr lang="en-US" dirty="0"/>
              <a:t>, </a:t>
            </a:r>
            <a:endParaRPr lang="en-US" dirty="0" smtClean="0"/>
          </a:p>
          <a:p>
            <a:pPr lvl="1"/>
            <a:r>
              <a:rPr lang="en-US" dirty="0" smtClean="0"/>
              <a:t>association</a:t>
            </a:r>
            <a:r>
              <a:rPr lang="en-US" dirty="0"/>
              <a:t>, </a:t>
            </a:r>
            <a:endParaRPr lang="en-US" dirty="0" smtClean="0"/>
          </a:p>
          <a:p>
            <a:pPr lvl="1"/>
            <a:r>
              <a:rPr lang="en-US" dirty="0" smtClean="0"/>
              <a:t>and </a:t>
            </a:r>
            <a:r>
              <a:rPr lang="en-US" dirty="0"/>
              <a:t>clustering. </a:t>
            </a:r>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16</a:t>
            </a:fld>
            <a:endParaRPr lang="en-US" dirty="0"/>
          </a:p>
        </p:txBody>
      </p:sp>
    </p:spTree>
    <p:extLst>
      <p:ext uri="{BB962C8B-B14F-4D97-AF65-F5344CB8AC3E}">
        <p14:creationId xmlns:p14="http://schemas.microsoft.com/office/powerpoint/2010/main" val="25186328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dirty="0" smtClean="0"/>
              <a:t>Based </a:t>
            </a:r>
            <a:r>
              <a:rPr lang="en-US" dirty="0"/>
              <a:t>on the way in which the patterns are extracted from the historical data, the learning algorithms of data mining methods can be classified as either supervised or unsupervised</a:t>
            </a:r>
            <a:r>
              <a:rPr lang="en-GB" dirty="0"/>
              <a:t> </a:t>
            </a:r>
            <a:endParaRPr lang="en-GB" dirty="0" smtClean="0"/>
          </a:p>
          <a:p>
            <a:r>
              <a:rPr lang="en-GB" dirty="0" smtClean="0"/>
              <a:t>(supervised = we know inputs </a:t>
            </a:r>
            <a:r>
              <a:rPr lang="en-GB" b="1" dirty="0" smtClean="0"/>
              <a:t>and</a:t>
            </a:r>
            <a:r>
              <a:rPr lang="en-GB" dirty="0" smtClean="0"/>
              <a:t> outputs)</a:t>
            </a:r>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17</a:t>
            </a:fld>
            <a:endParaRPr lang="en-US" dirty="0"/>
          </a:p>
        </p:txBody>
      </p:sp>
    </p:spTree>
    <p:extLst>
      <p:ext uri="{BB962C8B-B14F-4D97-AF65-F5344CB8AC3E}">
        <p14:creationId xmlns:p14="http://schemas.microsoft.com/office/powerpoint/2010/main" val="758129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Mining seeks to identify four main patterns</a:t>
            </a:r>
            <a:endParaRPr lang="en-US" dirty="0"/>
          </a:p>
        </p:txBody>
      </p:sp>
      <p:sp>
        <p:nvSpPr>
          <p:cNvPr id="3" name="Content Placeholder 2"/>
          <p:cNvSpPr>
            <a:spLocks noGrp="1"/>
          </p:cNvSpPr>
          <p:nvPr>
            <p:ph idx="1"/>
          </p:nvPr>
        </p:nvSpPr>
        <p:spPr/>
        <p:txBody>
          <a:bodyPr/>
          <a:lstStyle/>
          <a:p>
            <a:pPr marL="742950" indent="-742950">
              <a:buFont typeface="+mj-lt"/>
              <a:buAutoNum type="arabicPeriod"/>
            </a:pPr>
            <a:r>
              <a:rPr lang="en-US" dirty="0" smtClean="0">
                <a:solidFill>
                  <a:srgbClr val="FF0000"/>
                </a:solidFill>
              </a:rPr>
              <a:t>Association: </a:t>
            </a:r>
            <a:r>
              <a:rPr lang="en-US" dirty="0" smtClean="0"/>
              <a:t>find the commonly occurring groupings of things, such as possibly new fathers buying beer and nappies  found in market-basket analysis</a:t>
            </a:r>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18</a:t>
            </a:fld>
            <a:endParaRPr lang="en-US" dirty="0"/>
          </a:p>
        </p:txBody>
      </p:sp>
    </p:spTree>
    <p:extLst>
      <p:ext uri="{BB962C8B-B14F-4D97-AF65-F5344CB8AC3E}">
        <p14:creationId xmlns:p14="http://schemas.microsoft.com/office/powerpoint/2010/main" val="3888008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742950" indent="-742950">
              <a:buFont typeface="+mj-lt"/>
              <a:buAutoNum type="arabicPeriod" startAt="2"/>
            </a:pPr>
            <a:r>
              <a:rPr lang="en-US" dirty="0" smtClean="0">
                <a:solidFill>
                  <a:srgbClr val="FF0000"/>
                </a:solidFill>
              </a:rPr>
              <a:t>Predictions</a:t>
            </a:r>
            <a:r>
              <a:rPr lang="en-US" dirty="0" smtClean="0"/>
              <a:t>: tell us the nature of future occurrences of certain events based on what has happened in the past such as predicting the winner of the Grand National or temperature on a particular day.</a:t>
            </a:r>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19</a:t>
            </a:fld>
            <a:endParaRPr lang="en-US" dirty="0"/>
          </a:p>
        </p:txBody>
      </p:sp>
    </p:spTree>
    <p:extLst>
      <p:ext uri="{BB962C8B-B14F-4D97-AF65-F5344CB8AC3E}">
        <p14:creationId xmlns:p14="http://schemas.microsoft.com/office/powerpoint/2010/main" val="163694359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742950" indent="-742950">
              <a:buFont typeface="+mj-lt"/>
              <a:buAutoNum type="arabicPeriod" startAt="3"/>
            </a:pPr>
            <a:r>
              <a:rPr lang="en-US" dirty="0" smtClean="0">
                <a:solidFill>
                  <a:srgbClr val="FF0000"/>
                </a:solidFill>
              </a:rPr>
              <a:t>Clusters</a:t>
            </a:r>
            <a:r>
              <a:rPr lang="en-US" dirty="0" smtClean="0"/>
              <a:t>: identify natural groupings of things based on their known characteristics such as assigning customers in different segments based on their demographics and past purchase behaviours.</a:t>
            </a:r>
          </a:p>
          <a:p>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20</a:t>
            </a:fld>
            <a:endParaRPr lang="en-US" dirty="0"/>
          </a:p>
        </p:txBody>
      </p:sp>
    </p:spTree>
    <p:extLst>
      <p:ext uri="{BB962C8B-B14F-4D97-AF65-F5344CB8AC3E}">
        <p14:creationId xmlns:p14="http://schemas.microsoft.com/office/powerpoint/2010/main" val="2396085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pPr marL="742950" indent="-742950">
              <a:buFont typeface="+mj-lt"/>
              <a:buAutoNum type="arabicPeriod" startAt="4"/>
            </a:pPr>
            <a:r>
              <a:rPr lang="en-US" dirty="0" smtClean="0">
                <a:solidFill>
                  <a:srgbClr val="FF0000"/>
                </a:solidFill>
              </a:rPr>
              <a:t>Sequential relationships</a:t>
            </a:r>
            <a:r>
              <a:rPr lang="en-US" dirty="0" smtClean="0"/>
              <a:t>: discover time ordered events, such as predicting that an existing banking customer who already has a current account will open a savings account within a year or will leave the bank altogether.</a:t>
            </a:r>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21</a:t>
            </a:fld>
            <a:endParaRPr lang="en-US" dirty="0"/>
          </a:p>
        </p:txBody>
      </p:sp>
    </p:spTree>
    <p:extLst>
      <p:ext uri="{BB962C8B-B14F-4D97-AF65-F5344CB8AC3E}">
        <p14:creationId xmlns:p14="http://schemas.microsoft.com/office/powerpoint/2010/main" val="42942276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DM tasks 3 main categories: </a:t>
            </a:r>
            <a:endParaRPr lang="en-US" dirty="0"/>
          </a:p>
        </p:txBody>
      </p:sp>
      <p:sp>
        <p:nvSpPr>
          <p:cNvPr id="3" name="Content Placeholder 2"/>
          <p:cNvSpPr>
            <a:spLocks noGrp="1"/>
          </p:cNvSpPr>
          <p:nvPr>
            <p:ph idx="1"/>
          </p:nvPr>
        </p:nvSpPr>
        <p:spPr/>
        <p:txBody>
          <a:bodyPr/>
          <a:lstStyle/>
          <a:p>
            <a:r>
              <a:rPr lang="en-US" dirty="0" smtClean="0"/>
              <a:t>Prediction</a:t>
            </a:r>
          </a:p>
          <a:p>
            <a:r>
              <a:rPr lang="en-US" dirty="0" smtClean="0"/>
              <a:t>Classification</a:t>
            </a:r>
          </a:p>
          <a:p>
            <a:r>
              <a:rPr lang="en-US" dirty="0" smtClean="0"/>
              <a:t>Clustering</a:t>
            </a:r>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22</a:t>
            </a:fld>
            <a:endParaRPr lang="en-US" dirty="0"/>
          </a:p>
        </p:txBody>
      </p:sp>
    </p:spTree>
    <p:extLst>
      <p:ext uri="{BB962C8B-B14F-4D97-AF65-F5344CB8AC3E}">
        <p14:creationId xmlns:p14="http://schemas.microsoft.com/office/powerpoint/2010/main" val="23687304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Prediction</a:t>
            </a:r>
            <a:endParaRPr lang="en-US" dirty="0"/>
          </a:p>
        </p:txBody>
      </p:sp>
      <p:sp>
        <p:nvSpPr>
          <p:cNvPr id="3" name="Content Placeholder 2"/>
          <p:cNvSpPr>
            <a:spLocks noGrp="1"/>
          </p:cNvSpPr>
          <p:nvPr>
            <p:ph idx="1"/>
          </p:nvPr>
        </p:nvSpPr>
        <p:spPr/>
        <p:txBody>
          <a:bodyPr/>
          <a:lstStyle/>
          <a:p>
            <a:r>
              <a:rPr lang="en-US" dirty="0" smtClean="0"/>
              <a:t>Depending on the nature of what is being predicted, prediction can be named more specifically as </a:t>
            </a:r>
            <a:r>
              <a:rPr lang="en-US" dirty="0" smtClean="0">
                <a:solidFill>
                  <a:srgbClr val="FF0000"/>
                </a:solidFill>
              </a:rPr>
              <a:t>classification</a:t>
            </a:r>
            <a:r>
              <a:rPr lang="en-US" dirty="0" smtClean="0"/>
              <a:t> (if its dealing with class values “rainy”)</a:t>
            </a:r>
          </a:p>
          <a:p>
            <a:r>
              <a:rPr lang="en-US" dirty="0" smtClean="0"/>
              <a:t>Or </a:t>
            </a:r>
            <a:r>
              <a:rPr lang="en-US" dirty="0" smtClean="0">
                <a:solidFill>
                  <a:srgbClr val="FF0000"/>
                </a:solidFill>
              </a:rPr>
              <a:t>regression</a:t>
            </a:r>
            <a:r>
              <a:rPr lang="en-US" dirty="0" smtClean="0"/>
              <a:t> if it is dealing with real numbers</a:t>
            </a:r>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23</a:t>
            </a:fld>
            <a:endParaRPr lang="en-US" dirty="0"/>
          </a:p>
        </p:txBody>
      </p:sp>
    </p:spTree>
    <p:extLst>
      <p:ext uri="{BB962C8B-B14F-4D97-AF65-F5344CB8AC3E}">
        <p14:creationId xmlns:p14="http://schemas.microsoft.com/office/powerpoint/2010/main" val="21342790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Taxonomy for Data Mining Tasks</a:t>
            </a:r>
            <a:endParaRPr lang="en-US" dirty="0"/>
          </a:p>
        </p:txBody>
      </p:sp>
      <p:pic>
        <p:nvPicPr>
          <p:cNvPr id="4" name="Picture 3"/>
          <p:cNvPicPr/>
          <p:nvPr/>
        </p:nvPicPr>
        <p:blipFill>
          <a:blip r:embed="rId3" cstate="print"/>
          <a:srcRect/>
          <a:stretch>
            <a:fillRect/>
          </a:stretch>
        </p:blipFill>
        <p:spPr bwMode="auto">
          <a:xfrm>
            <a:off x="1676400" y="1600200"/>
            <a:ext cx="5867400" cy="4876800"/>
          </a:xfrm>
          <a:prstGeom prst="rect">
            <a:avLst/>
          </a:prstGeom>
          <a:noFill/>
          <a:ln w="9525">
            <a:noFill/>
            <a:miter lim="800000"/>
            <a:headEnd/>
            <a:tailEnd/>
          </a:ln>
        </p:spPr>
      </p:pic>
    </p:spTree>
    <p:extLst>
      <p:ext uri="{BB962C8B-B14F-4D97-AF65-F5344CB8AC3E}">
        <p14:creationId xmlns:p14="http://schemas.microsoft.com/office/powerpoint/2010/main" val="416071952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r>
              <a:rPr lang="en-US" dirty="0"/>
              <a:t>With supervised learning algorithms, the training data includes both the descriptive attributes (i.e., independent variables or decision variables) as well as the class attribute (i.e., output variable or result </a:t>
            </a:r>
            <a:r>
              <a:rPr lang="en-US" dirty="0" smtClean="0"/>
              <a:t>variable e.g. house price or type of iris)</a:t>
            </a:r>
            <a:r>
              <a:rPr lang="en-US" dirty="0"/>
              <a:t>. </a:t>
            </a:r>
            <a:endParaRPr lang="en-US" dirty="0" smtClean="0"/>
          </a:p>
          <a:p>
            <a:r>
              <a:rPr lang="en-US" dirty="0" smtClean="0"/>
              <a:t>In </a:t>
            </a:r>
            <a:r>
              <a:rPr lang="en-US" dirty="0"/>
              <a:t>contrast, with unsupervised learning the training data includes only the descriptive attributes. </a:t>
            </a:r>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25</a:t>
            </a:fld>
            <a:endParaRPr lang="en-US" dirty="0"/>
          </a:p>
        </p:txBody>
      </p:sp>
    </p:spTree>
    <p:extLst>
      <p:ext uri="{BB962C8B-B14F-4D97-AF65-F5344CB8AC3E}">
        <p14:creationId xmlns:p14="http://schemas.microsoft.com/office/powerpoint/2010/main" val="417100335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fontScale="92500"/>
          </a:bodyPr>
          <a:lstStyle/>
          <a:p>
            <a:r>
              <a:rPr lang="en-US" b="1" dirty="0"/>
              <a:t>Prediction</a:t>
            </a:r>
            <a:r>
              <a:rPr lang="en-US" dirty="0"/>
              <a:t>: the act of telling about the future. It differs from simple guessing by taking into account the experiences, opinions, and other relevant information in conducting the task of foretelling. A term that is commonly associated with prediction is </a:t>
            </a:r>
            <a:r>
              <a:rPr lang="en-US" i="1" dirty="0"/>
              <a:t>forecasting</a:t>
            </a:r>
            <a:r>
              <a:rPr lang="en-US" dirty="0" smtClean="0"/>
              <a:t>.. </a:t>
            </a:r>
            <a:r>
              <a:rPr lang="en-US" dirty="0"/>
              <a:t>In data mining terminology, </a:t>
            </a:r>
            <a:r>
              <a:rPr lang="en-US" i="1" dirty="0"/>
              <a:t>prediction </a:t>
            </a:r>
            <a:r>
              <a:rPr lang="en-US" dirty="0"/>
              <a:t>and </a:t>
            </a:r>
            <a:r>
              <a:rPr lang="en-US" i="1" dirty="0"/>
              <a:t>forecasting </a:t>
            </a:r>
            <a:r>
              <a:rPr lang="en-US" dirty="0"/>
              <a:t>are used </a:t>
            </a:r>
            <a:r>
              <a:rPr lang="en-US" dirty="0" smtClean="0"/>
              <a:t>synonymously.</a:t>
            </a:r>
            <a:endParaRPr lang="en-GB"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26</a:t>
            </a:fld>
            <a:endParaRPr lang="en-US" dirty="0"/>
          </a:p>
        </p:txBody>
      </p:sp>
    </p:spTree>
    <p:extLst>
      <p:ext uri="{BB962C8B-B14F-4D97-AF65-F5344CB8AC3E}">
        <p14:creationId xmlns:p14="http://schemas.microsoft.com/office/powerpoint/2010/main" val="181705824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r>
              <a:rPr lang="en-US" b="1" dirty="0" smtClean="0"/>
              <a:t>Classification</a:t>
            </a:r>
            <a:r>
              <a:rPr lang="en-US" b="1" dirty="0"/>
              <a:t>:</a:t>
            </a:r>
            <a:r>
              <a:rPr lang="en-US" dirty="0"/>
              <a:t> </a:t>
            </a:r>
            <a:r>
              <a:rPr lang="en-US" dirty="0" smtClean="0"/>
              <a:t>analysing </a:t>
            </a:r>
            <a:r>
              <a:rPr lang="en-US" dirty="0"/>
              <a:t>the historical behavior of groups of entities with similar characteristics, to predict the future behavior of a new entity from its similarity to those groups</a:t>
            </a:r>
            <a:endParaRPr lang="en-GB" dirty="0"/>
          </a:p>
          <a:p>
            <a:r>
              <a:rPr lang="en-US" b="1" dirty="0"/>
              <a:t>Clustering:</a:t>
            </a:r>
            <a:r>
              <a:rPr lang="en-US" dirty="0"/>
              <a:t> finding groups of entities with similar characteristics</a:t>
            </a:r>
            <a:endParaRPr lang="en-GB" dirty="0"/>
          </a:p>
          <a:p>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27</a:t>
            </a:fld>
            <a:endParaRPr lang="en-US" dirty="0"/>
          </a:p>
        </p:txBody>
      </p:sp>
    </p:spTree>
    <p:extLst>
      <p:ext uri="{BB962C8B-B14F-4D97-AF65-F5344CB8AC3E}">
        <p14:creationId xmlns:p14="http://schemas.microsoft.com/office/powerpoint/2010/main" val="239130218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Mining Applications</a:t>
            </a:r>
            <a:endParaRPr lang="en-US" dirty="0"/>
          </a:p>
        </p:txBody>
      </p:sp>
      <p:sp>
        <p:nvSpPr>
          <p:cNvPr id="3" name="Content Placeholder 2"/>
          <p:cNvSpPr>
            <a:spLocks noGrp="1"/>
          </p:cNvSpPr>
          <p:nvPr>
            <p:ph idx="1"/>
          </p:nvPr>
        </p:nvSpPr>
        <p:spPr/>
        <p:txBody>
          <a:bodyPr/>
          <a:lstStyle/>
          <a:p>
            <a:r>
              <a:rPr lang="en-US" sz="2800" dirty="0" smtClean="0"/>
              <a:t>Customer Relationship Management</a:t>
            </a:r>
          </a:p>
          <a:p>
            <a:pPr lvl="1"/>
            <a:r>
              <a:rPr lang="en-US" sz="2400" dirty="0" smtClean="0"/>
              <a:t>Maximize return on marketing campaigns</a:t>
            </a:r>
          </a:p>
          <a:p>
            <a:pPr lvl="1"/>
            <a:r>
              <a:rPr lang="en-US" sz="2400" dirty="0" smtClean="0"/>
              <a:t>Improve customer retention (churn analysis)</a:t>
            </a:r>
          </a:p>
          <a:p>
            <a:pPr lvl="1"/>
            <a:r>
              <a:rPr lang="en-US" sz="2400" dirty="0" smtClean="0"/>
              <a:t>Maximize customer value (cross-, up-selling)</a:t>
            </a:r>
          </a:p>
          <a:p>
            <a:pPr lvl="1"/>
            <a:r>
              <a:rPr lang="en-US" sz="2400" dirty="0" smtClean="0"/>
              <a:t>Identify and treat most valued customers</a:t>
            </a:r>
          </a:p>
          <a:p>
            <a:pPr lvl="3"/>
            <a:endParaRPr lang="en-US" sz="1100" dirty="0" smtClean="0"/>
          </a:p>
          <a:p>
            <a:r>
              <a:rPr lang="en-US" sz="2800" dirty="0" smtClean="0"/>
              <a:t>Banking &amp; Other Financial </a:t>
            </a:r>
          </a:p>
          <a:p>
            <a:pPr lvl="1"/>
            <a:r>
              <a:rPr lang="en-US" sz="2400" dirty="0" smtClean="0"/>
              <a:t>Automate the loan application process </a:t>
            </a:r>
          </a:p>
          <a:p>
            <a:pPr lvl="1"/>
            <a:r>
              <a:rPr lang="en-US" sz="2400" dirty="0" smtClean="0"/>
              <a:t>Detecting fraudulent transactions</a:t>
            </a:r>
          </a:p>
          <a:p>
            <a:pPr lvl="1"/>
            <a:r>
              <a:rPr lang="en-US" sz="2400" dirty="0" smtClean="0"/>
              <a:t>Maximize customer value (cross-, up-selling)</a:t>
            </a:r>
          </a:p>
          <a:p>
            <a:pPr lvl="1"/>
            <a:r>
              <a:rPr lang="en-US" sz="2400" dirty="0" smtClean="0"/>
              <a:t>Optimizing cash reserves with forecasting </a:t>
            </a:r>
          </a:p>
          <a:p>
            <a:pPr lvl="1"/>
            <a:endParaRPr lang="en-US" sz="2400" dirty="0" smtClean="0"/>
          </a:p>
          <a:p>
            <a:pPr lvl="1"/>
            <a:endParaRPr lang="en-US" sz="2400" dirty="0"/>
          </a:p>
        </p:txBody>
      </p:sp>
    </p:spTree>
    <p:extLst>
      <p:ext uri="{BB962C8B-B14F-4D97-AF65-F5344CB8AC3E}">
        <p14:creationId xmlns:p14="http://schemas.microsoft.com/office/powerpoint/2010/main" val="69573106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Mining Applications (cont.)</a:t>
            </a:r>
            <a:endParaRPr lang="en-US" dirty="0"/>
          </a:p>
        </p:txBody>
      </p:sp>
      <p:sp>
        <p:nvSpPr>
          <p:cNvPr id="3" name="Content Placeholder 2"/>
          <p:cNvSpPr>
            <a:spLocks noGrp="1"/>
          </p:cNvSpPr>
          <p:nvPr>
            <p:ph idx="1"/>
          </p:nvPr>
        </p:nvSpPr>
        <p:spPr>
          <a:xfrm>
            <a:off x="457200" y="1600200"/>
            <a:ext cx="8686800" cy="4800600"/>
          </a:xfrm>
        </p:spPr>
        <p:txBody>
          <a:bodyPr/>
          <a:lstStyle/>
          <a:p>
            <a:r>
              <a:rPr lang="en-US" sz="2800" dirty="0" smtClean="0"/>
              <a:t>Computer hardware and software</a:t>
            </a:r>
          </a:p>
          <a:p>
            <a:r>
              <a:rPr lang="en-US" sz="2800" dirty="0" smtClean="0"/>
              <a:t>Science and engineering</a:t>
            </a:r>
          </a:p>
          <a:p>
            <a:r>
              <a:rPr lang="en-US" sz="2400" dirty="0" smtClean="0"/>
              <a:t>Government and defense</a:t>
            </a:r>
          </a:p>
          <a:p>
            <a:r>
              <a:rPr lang="en-US" sz="2400" dirty="0" smtClean="0"/>
              <a:t>Homeland security and law enforcement</a:t>
            </a:r>
          </a:p>
          <a:p>
            <a:r>
              <a:rPr lang="en-US" sz="2400" dirty="0" smtClean="0"/>
              <a:t>Travel industry </a:t>
            </a:r>
          </a:p>
          <a:p>
            <a:r>
              <a:rPr lang="en-US" sz="2400" dirty="0" smtClean="0"/>
              <a:t>Healthcare</a:t>
            </a:r>
          </a:p>
          <a:p>
            <a:r>
              <a:rPr lang="en-US" sz="2400" dirty="0" smtClean="0"/>
              <a:t>Medicine</a:t>
            </a:r>
          </a:p>
          <a:p>
            <a:r>
              <a:rPr lang="en-US" sz="2400" dirty="0" smtClean="0"/>
              <a:t>Entertainment industry</a:t>
            </a:r>
          </a:p>
          <a:p>
            <a:r>
              <a:rPr lang="en-US" sz="2400" dirty="0" smtClean="0"/>
              <a:t>Sports</a:t>
            </a:r>
          </a:p>
          <a:p>
            <a:r>
              <a:rPr lang="en-US" sz="2400" dirty="0" smtClean="0"/>
              <a:t>Etc.</a:t>
            </a:r>
          </a:p>
        </p:txBody>
      </p:sp>
      <p:sp>
        <p:nvSpPr>
          <p:cNvPr id="4" name="Right Brace 3"/>
          <p:cNvSpPr/>
          <p:nvPr/>
        </p:nvSpPr>
        <p:spPr bwMode="auto">
          <a:xfrm>
            <a:off x="3200400" y="3886200"/>
            <a:ext cx="304800" cy="838200"/>
          </a:xfrm>
          <a:prstGeom prst="rightBrace">
            <a:avLst/>
          </a:prstGeom>
          <a:noFill/>
          <a:ln w="9525" cap="flat" cmpd="sng" algn="ctr">
            <a:solidFill>
              <a:srgbClr val="C00000"/>
            </a:solidFill>
            <a:prstDash val="solid"/>
            <a:round/>
            <a:headEnd type="none" w="med" len="med"/>
            <a:tailEnd type="none" w="med" len="med"/>
          </a:ln>
          <a:effectLst/>
        </p:spPr>
        <p:txBody>
          <a:bodyPr vert="horz" wrap="square" lIns="92075" tIns="46038" rIns="92075" bIns="46038"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n-US" sz="2800" i="0" u="none" strike="noStrike" cap="none" normalizeH="0" baseline="0" dirty="0" smtClean="0">
              <a:ln>
                <a:noFill/>
              </a:ln>
              <a:solidFill>
                <a:srgbClr val="CC3300"/>
              </a:solidFill>
              <a:effectLst>
                <a:outerShdw blurRad="38100" dist="38100" dir="2700000" algn="tl">
                  <a:srgbClr val="000000">
                    <a:alpha val="43137"/>
                  </a:srgbClr>
                </a:outerShdw>
              </a:effectLst>
              <a:latin typeface="Tahoma" pitchFamily="34" charset="0"/>
            </a:endParaRPr>
          </a:p>
        </p:txBody>
      </p:sp>
      <p:sp>
        <p:nvSpPr>
          <p:cNvPr id="5" name="TextBox 4"/>
          <p:cNvSpPr txBox="1"/>
          <p:nvPr/>
        </p:nvSpPr>
        <p:spPr>
          <a:xfrm>
            <a:off x="3581400" y="3940314"/>
            <a:ext cx="3124200" cy="707886"/>
          </a:xfrm>
          <a:prstGeom prst="rect">
            <a:avLst/>
          </a:prstGeom>
          <a:noFill/>
        </p:spPr>
        <p:txBody>
          <a:bodyPr wrap="square" rtlCol="0">
            <a:spAutoFit/>
          </a:bodyPr>
          <a:lstStyle/>
          <a:p>
            <a:pPr algn="l"/>
            <a:r>
              <a:rPr lang="en-US" sz="2000" b="0" dirty="0" smtClean="0">
                <a:effectLst/>
              </a:rPr>
              <a:t>Highly popular application areas for data mining</a:t>
            </a:r>
            <a:endParaRPr lang="en-US" sz="2000" b="0" dirty="0">
              <a:effectLst/>
            </a:endParaRPr>
          </a:p>
        </p:txBody>
      </p:sp>
    </p:spTree>
    <p:extLst>
      <p:ext uri="{BB962C8B-B14F-4D97-AF65-F5344CB8AC3E}">
        <p14:creationId xmlns:p14="http://schemas.microsoft.com/office/powerpoint/2010/main" val="29961335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Data Mining Methods: Classification</a:t>
            </a:r>
            <a:endParaRPr lang="en-US" dirty="0"/>
          </a:p>
        </p:txBody>
      </p:sp>
      <p:sp>
        <p:nvSpPr>
          <p:cNvPr id="3" name="Content Placeholder 2"/>
          <p:cNvSpPr>
            <a:spLocks noGrp="1"/>
          </p:cNvSpPr>
          <p:nvPr>
            <p:ph idx="1"/>
          </p:nvPr>
        </p:nvSpPr>
        <p:spPr>
          <a:xfrm>
            <a:off x="457200" y="1600200"/>
            <a:ext cx="8610600" cy="4800600"/>
          </a:xfrm>
        </p:spPr>
        <p:txBody>
          <a:bodyPr>
            <a:normAutofit/>
          </a:bodyPr>
          <a:lstStyle/>
          <a:p>
            <a:r>
              <a:rPr lang="en-US" dirty="0" smtClean="0"/>
              <a:t>Most frequently used DM method</a:t>
            </a:r>
          </a:p>
          <a:p>
            <a:r>
              <a:rPr lang="en-US" dirty="0" smtClean="0"/>
              <a:t>Learn from past data, classify new data</a:t>
            </a:r>
          </a:p>
          <a:p>
            <a:r>
              <a:rPr lang="en-US" dirty="0" smtClean="0"/>
              <a:t>The output variable is categorical (nominal: rainy/cloudy or ordinal: s/m/l/xl) in nature</a:t>
            </a:r>
          </a:p>
          <a:p>
            <a:r>
              <a:rPr lang="en-US" dirty="0" smtClean="0">
                <a:solidFill>
                  <a:srgbClr val="FF3300"/>
                </a:solidFill>
              </a:rPr>
              <a:t>Classification with numeric values = regression.</a:t>
            </a:r>
          </a:p>
        </p:txBody>
      </p:sp>
    </p:spTree>
    <p:extLst>
      <p:ext uri="{BB962C8B-B14F-4D97-AF65-F5344CB8AC3E}">
        <p14:creationId xmlns:p14="http://schemas.microsoft.com/office/powerpoint/2010/main" val="12421562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r>
              <a:rPr lang="en-US" dirty="0" smtClean="0"/>
              <a:t>***The most common  two-step methodology for classification type prediction  involves training and testing.</a:t>
            </a:r>
          </a:p>
          <a:p>
            <a:r>
              <a:rPr lang="en-US" dirty="0" smtClean="0"/>
              <a:t>The model is developed using training data then tested against the remaining sample for accuracy.****</a:t>
            </a:r>
          </a:p>
          <a:p>
            <a:r>
              <a:rPr lang="en-US" dirty="0" smtClean="0"/>
              <a:t>(WEKA can do this by splitting all your data)</a:t>
            </a:r>
            <a:endParaRPr lang="en-US"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31</a:t>
            </a:fld>
            <a:endParaRPr lang="en-US" dirty="0"/>
          </a:p>
        </p:txBody>
      </p:sp>
    </p:spTree>
    <p:extLst>
      <p:ext uri="{BB962C8B-B14F-4D97-AF65-F5344CB8AC3E}">
        <p14:creationId xmlns:p14="http://schemas.microsoft.com/office/powerpoint/2010/main" val="42401659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dirty="0" smtClean="0"/>
              <a:t>Predictive accuracy</a:t>
            </a:r>
          </a:p>
          <a:p>
            <a:pPr lvl="1"/>
            <a:r>
              <a:rPr lang="en-US" dirty="0" smtClean="0"/>
              <a:t>Hit rate </a:t>
            </a:r>
          </a:p>
          <a:p>
            <a:r>
              <a:rPr lang="en-US" dirty="0" smtClean="0"/>
              <a:t>Speed</a:t>
            </a:r>
          </a:p>
          <a:p>
            <a:pPr lvl="1"/>
            <a:r>
              <a:rPr lang="en-US" dirty="0" smtClean="0"/>
              <a:t>Model building; predicting</a:t>
            </a:r>
          </a:p>
          <a:p>
            <a:r>
              <a:rPr lang="en-US" dirty="0" smtClean="0"/>
              <a:t>Robustness</a:t>
            </a:r>
          </a:p>
          <a:p>
            <a:r>
              <a:rPr lang="en-US" dirty="0" smtClean="0"/>
              <a:t>Scalability</a:t>
            </a:r>
          </a:p>
          <a:p>
            <a:r>
              <a:rPr lang="en-US" dirty="0" smtClean="0"/>
              <a:t>Interpretability</a:t>
            </a:r>
          </a:p>
          <a:p>
            <a:pPr lvl="1"/>
            <a:r>
              <a:rPr lang="en-US" dirty="0" smtClean="0"/>
              <a:t>Transparency, </a:t>
            </a:r>
            <a:r>
              <a:rPr lang="en-US" dirty="0" err="1" smtClean="0"/>
              <a:t>explainability</a:t>
            </a:r>
            <a:endParaRPr lang="en-US" dirty="0" smtClean="0"/>
          </a:p>
          <a:p>
            <a:endParaRPr lang="en-US" dirty="0"/>
          </a:p>
        </p:txBody>
      </p:sp>
      <p:sp>
        <p:nvSpPr>
          <p:cNvPr id="4" name="Title 3"/>
          <p:cNvSpPr>
            <a:spLocks noGrp="1"/>
          </p:cNvSpPr>
          <p:nvPr>
            <p:ph type="title"/>
          </p:nvPr>
        </p:nvSpPr>
        <p:spPr>
          <a:xfrm>
            <a:off x="457200" y="365760"/>
            <a:ext cx="8534400" cy="1158240"/>
          </a:xfrm>
        </p:spPr>
        <p:txBody>
          <a:bodyPr/>
          <a:lstStyle/>
          <a:p>
            <a:r>
              <a:rPr lang="en-US" dirty="0"/>
              <a:t>Assessment Methods for Classification</a:t>
            </a:r>
          </a:p>
        </p:txBody>
      </p:sp>
    </p:spTree>
    <p:extLst>
      <p:ext uri="{BB962C8B-B14F-4D97-AF65-F5344CB8AC3E}">
        <p14:creationId xmlns:p14="http://schemas.microsoft.com/office/powerpoint/2010/main" val="63902565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Accuracy of Classification Models</a:t>
            </a:r>
            <a:endParaRPr lang="en-US" dirty="0"/>
          </a:p>
        </p:txBody>
      </p:sp>
      <p:sp>
        <p:nvSpPr>
          <p:cNvPr id="3" name="Content Placeholder 2"/>
          <p:cNvSpPr>
            <a:spLocks noGrp="1"/>
          </p:cNvSpPr>
          <p:nvPr>
            <p:ph idx="1"/>
          </p:nvPr>
        </p:nvSpPr>
        <p:spPr>
          <a:xfrm>
            <a:off x="457200" y="1600200"/>
            <a:ext cx="8686800" cy="1066800"/>
          </a:xfrm>
        </p:spPr>
        <p:txBody>
          <a:bodyPr/>
          <a:lstStyle/>
          <a:p>
            <a:r>
              <a:rPr lang="en-US" sz="2800" dirty="0" smtClean="0"/>
              <a:t>In classification problems, the primary source for accuracy estimation is the </a:t>
            </a:r>
            <a:r>
              <a:rPr lang="en-US" sz="2800" dirty="0" smtClean="0">
                <a:solidFill>
                  <a:srgbClr val="FF3300"/>
                </a:solidFill>
              </a:rPr>
              <a:t>confusion matrix </a:t>
            </a:r>
            <a:endParaRPr lang="en-US" sz="2800" dirty="0">
              <a:solidFill>
                <a:srgbClr val="FF3300"/>
              </a:solidFill>
            </a:endParaRPr>
          </a:p>
        </p:txBody>
      </p:sp>
      <p:pic>
        <p:nvPicPr>
          <p:cNvPr id="4" name="Picture 3"/>
          <p:cNvPicPr/>
          <p:nvPr/>
        </p:nvPicPr>
        <p:blipFill>
          <a:blip r:embed="rId3" cstate="print"/>
          <a:srcRect/>
          <a:stretch>
            <a:fillRect/>
          </a:stretch>
        </p:blipFill>
        <p:spPr bwMode="auto">
          <a:xfrm>
            <a:off x="838200" y="2743200"/>
            <a:ext cx="3429000" cy="3352800"/>
          </a:xfrm>
          <a:prstGeom prst="rect">
            <a:avLst/>
          </a:prstGeom>
          <a:noFill/>
          <a:ln w="9525">
            <a:noFill/>
            <a:miter lim="800000"/>
            <a:headEnd/>
            <a:tailEnd/>
          </a:ln>
        </p:spPr>
      </p:pic>
      <p:sp>
        <p:nvSpPr>
          <p:cNvPr id="30722"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0724" name="Rectangle 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0726" name="Rectangle 6"/>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0728" name="Rectangle 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0730" name="Rectangle 10"/>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5" name="TextBox 4"/>
          <p:cNvSpPr txBox="1"/>
          <p:nvPr/>
        </p:nvSpPr>
        <p:spPr>
          <a:xfrm>
            <a:off x="4876800" y="3429000"/>
            <a:ext cx="3200400" cy="1384995"/>
          </a:xfrm>
          <a:prstGeom prst="rect">
            <a:avLst/>
          </a:prstGeom>
          <a:noFill/>
        </p:spPr>
        <p:txBody>
          <a:bodyPr wrap="square" rtlCol="0">
            <a:spAutoFit/>
          </a:bodyPr>
          <a:lstStyle/>
          <a:p>
            <a:r>
              <a:rPr lang="en-US" dirty="0" smtClean="0"/>
              <a:t>These appear in the WEKA output!</a:t>
            </a:r>
            <a:endParaRPr lang="en-US" dirty="0"/>
          </a:p>
        </p:txBody>
      </p:sp>
    </p:spTree>
    <p:extLst>
      <p:ext uri="{BB962C8B-B14F-4D97-AF65-F5344CB8AC3E}">
        <p14:creationId xmlns:p14="http://schemas.microsoft.com/office/powerpoint/2010/main" val="41853183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Estimation Methodologies for Classification</a:t>
            </a:r>
            <a:endParaRPr lang="en-US" dirty="0"/>
          </a:p>
        </p:txBody>
      </p:sp>
      <p:sp>
        <p:nvSpPr>
          <p:cNvPr id="3" name="Content Placeholder 2"/>
          <p:cNvSpPr>
            <a:spLocks noGrp="1"/>
          </p:cNvSpPr>
          <p:nvPr>
            <p:ph idx="1"/>
          </p:nvPr>
        </p:nvSpPr>
        <p:spPr>
          <a:xfrm>
            <a:off x="457200" y="1600200"/>
            <a:ext cx="8534400" cy="4800600"/>
          </a:xfrm>
        </p:spPr>
        <p:txBody>
          <a:bodyPr>
            <a:normAutofit/>
          </a:bodyPr>
          <a:lstStyle/>
          <a:p>
            <a:r>
              <a:rPr lang="en-US" sz="2800" dirty="0" smtClean="0">
                <a:solidFill>
                  <a:srgbClr val="FF3300"/>
                </a:solidFill>
              </a:rPr>
              <a:t>Simple split </a:t>
            </a:r>
            <a:r>
              <a:rPr lang="en-US" sz="2800" dirty="0" smtClean="0"/>
              <a:t>(or holdout or test sample estimation) </a:t>
            </a:r>
          </a:p>
          <a:p>
            <a:pPr lvl="1"/>
            <a:r>
              <a:rPr lang="en-US" sz="2400" dirty="0" smtClean="0"/>
              <a:t>Split the data into 2 mutually exclusive sets training (~70%) and testing (30%)</a:t>
            </a:r>
          </a:p>
          <a:p>
            <a:pPr lvl="1"/>
            <a:endParaRPr lang="en-US" dirty="0" smtClean="0"/>
          </a:p>
          <a:p>
            <a:pPr lvl="1"/>
            <a:endParaRPr lang="en-US" sz="2400" dirty="0" smtClean="0"/>
          </a:p>
          <a:p>
            <a:pPr lvl="1"/>
            <a:endParaRPr lang="en-US" sz="2400" dirty="0" smtClean="0"/>
          </a:p>
          <a:p>
            <a:pPr lvl="1"/>
            <a:endParaRPr lang="en-US" sz="2400" dirty="0" smtClean="0"/>
          </a:p>
          <a:p>
            <a:pPr lvl="1"/>
            <a:endParaRPr lang="en-US" sz="2400" dirty="0" smtClean="0"/>
          </a:p>
        </p:txBody>
      </p:sp>
      <p:pic>
        <p:nvPicPr>
          <p:cNvPr id="4" name="Picture 3"/>
          <p:cNvPicPr/>
          <p:nvPr/>
        </p:nvPicPr>
        <p:blipFill>
          <a:blip r:embed="rId3" cstate="print"/>
          <a:srcRect/>
          <a:stretch>
            <a:fillRect/>
          </a:stretch>
        </p:blipFill>
        <p:spPr bwMode="auto">
          <a:xfrm>
            <a:off x="1524000" y="3048000"/>
            <a:ext cx="6400800" cy="2133600"/>
          </a:xfrm>
          <a:prstGeom prst="rect">
            <a:avLst/>
          </a:prstGeom>
          <a:noFill/>
          <a:ln w="9525">
            <a:noFill/>
            <a:miter lim="800000"/>
            <a:headEnd/>
            <a:tailEnd/>
          </a:ln>
        </p:spPr>
      </p:pic>
    </p:spTree>
    <p:extLst>
      <p:ext uri="{BB962C8B-B14F-4D97-AF65-F5344CB8AC3E}">
        <p14:creationId xmlns:p14="http://schemas.microsoft.com/office/powerpoint/2010/main" val="336287925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Classification Techniques</a:t>
            </a:r>
            <a:endParaRPr lang="en-US" dirty="0"/>
          </a:p>
        </p:txBody>
      </p:sp>
      <p:sp>
        <p:nvSpPr>
          <p:cNvPr id="3" name="Content Placeholder 2"/>
          <p:cNvSpPr>
            <a:spLocks noGrp="1"/>
          </p:cNvSpPr>
          <p:nvPr>
            <p:ph idx="1"/>
          </p:nvPr>
        </p:nvSpPr>
        <p:spPr/>
        <p:txBody>
          <a:bodyPr>
            <a:normAutofit/>
          </a:bodyPr>
          <a:lstStyle/>
          <a:p>
            <a:r>
              <a:rPr lang="en-US" dirty="0" smtClean="0"/>
              <a:t>Decision tree analysis</a:t>
            </a:r>
          </a:p>
          <a:p>
            <a:r>
              <a:rPr lang="en-US" dirty="0" smtClean="0"/>
              <a:t>Statistical analysis</a:t>
            </a:r>
          </a:p>
          <a:p>
            <a:r>
              <a:rPr lang="en-US" dirty="0" smtClean="0"/>
              <a:t>Bayesian classifiers</a:t>
            </a:r>
          </a:p>
        </p:txBody>
      </p:sp>
    </p:spTree>
    <p:extLst>
      <p:ext uri="{BB962C8B-B14F-4D97-AF65-F5344CB8AC3E}">
        <p14:creationId xmlns:p14="http://schemas.microsoft.com/office/powerpoint/2010/main" val="100568783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Decision Trees</a:t>
            </a:r>
            <a:endParaRPr lang="en-US" dirty="0"/>
          </a:p>
        </p:txBody>
      </p:sp>
      <p:sp>
        <p:nvSpPr>
          <p:cNvPr id="3" name="Content Placeholder 2"/>
          <p:cNvSpPr>
            <a:spLocks noGrp="1"/>
          </p:cNvSpPr>
          <p:nvPr>
            <p:ph idx="1"/>
          </p:nvPr>
        </p:nvSpPr>
        <p:spPr>
          <a:xfrm>
            <a:off x="1295400" y="3124200"/>
            <a:ext cx="7696200" cy="3352800"/>
          </a:xfrm>
        </p:spPr>
        <p:txBody>
          <a:bodyPr>
            <a:normAutofit/>
          </a:bodyPr>
          <a:lstStyle/>
          <a:p>
            <a:pPr marL="914400" lvl="1" indent="-457200">
              <a:buSzPct val="75000"/>
              <a:buFont typeface="+mj-lt"/>
              <a:buAutoNum type="arabicPeriod"/>
            </a:pPr>
            <a:r>
              <a:rPr lang="en-US" sz="2400" dirty="0" smtClean="0"/>
              <a:t>Create a root node and assign all of the training data to it. </a:t>
            </a:r>
          </a:p>
          <a:p>
            <a:pPr marL="914400" lvl="1" indent="-457200">
              <a:buSzPct val="75000"/>
              <a:buFont typeface="+mj-lt"/>
              <a:buAutoNum type="arabicPeriod"/>
            </a:pPr>
            <a:r>
              <a:rPr lang="en-US" sz="2400" dirty="0" smtClean="0"/>
              <a:t>Select the best splitting attribute.</a:t>
            </a:r>
          </a:p>
          <a:p>
            <a:pPr marL="914400" lvl="1" indent="-457200">
              <a:buSzPct val="75000"/>
              <a:buFont typeface="+mj-lt"/>
              <a:buAutoNum type="arabicPeriod"/>
            </a:pPr>
            <a:r>
              <a:rPr lang="en-US" sz="2400" dirty="0" smtClean="0"/>
              <a:t>Add a branch to the root node for each value of the split. Split the data into mutually exclusive subsets along the lines of the specific split.</a:t>
            </a:r>
          </a:p>
          <a:p>
            <a:pPr marL="914400" lvl="1" indent="-457200">
              <a:buSzPct val="75000"/>
              <a:buFont typeface="+mj-lt"/>
              <a:buAutoNum type="arabicPeriod"/>
            </a:pPr>
            <a:r>
              <a:rPr lang="en-US" sz="2400" dirty="0" smtClean="0"/>
              <a:t>Repeat the steps 2 and 3 for each and every leaf node until the stopping criteria is reached.</a:t>
            </a:r>
            <a:endParaRPr lang="en-US" sz="2800" dirty="0"/>
          </a:p>
        </p:txBody>
      </p:sp>
      <p:sp>
        <p:nvSpPr>
          <p:cNvPr id="4" name="TextBox 3"/>
          <p:cNvSpPr txBox="1"/>
          <p:nvPr/>
        </p:nvSpPr>
        <p:spPr>
          <a:xfrm>
            <a:off x="152400" y="3330476"/>
            <a:ext cx="1524000" cy="2308324"/>
          </a:xfrm>
          <a:prstGeom prst="rect">
            <a:avLst/>
          </a:prstGeom>
          <a:solidFill>
            <a:schemeClr val="tx2">
              <a:lumMod val="20000"/>
              <a:lumOff val="80000"/>
            </a:schemeClr>
          </a:solidFill>
        </p:spPr>
        <p:txBody>
          <a:bodyPr wrap="square" rtlCol="0">
            <a:spAutoFit/>
          </a:bodyPr>
          <a:lstStyle/>
          <a:p>
            <a:pPr algn="l"/>
            <a:r>
              <a:rPr lang="en-US" sz="2400" b="0" dirty="0" smtClean="0">
                <a:solidFill>
                  <a:srgbClr val="C00000"/>
                </a:solidFill>
                <a:effectLst/>
              </a:rPr>
              <a:t>A general algorithm for decision tree building</a:t>
            </a:r>
          </a:p>
        </p:txBody>
      </p:sp>
      <p:sp>
        <p:nvSpPr>
          <p:cNvPr id="5" name="Content Placeholder 2"/>
          <p:cNvSpPr txBox="1">
            <a:spLocks/>
          </p:cNvSpPr>
          <p:nvPr/>
        </p:nvSpPr>
        <p:spPr>
          <a:xfrm>
            <a:off x="457200" y="1600200"/>
            <a:ext cx="8382000" cy="1501676"/>
          </a:xfrm>
          <a:prstGeom prst="rect">
            <a:avLst/>
          </a:prstGeom>
        </p:spPr>
        <p:txBody>
          <a:bodyPr vert="horz" lIns="91440" tIns="45720" rIns="91440" bIns="45720" rtlCol="0">
            <a:normAutofit/>
          </a:bodyPr>
          <a:lstStyle>
            <a:lvl1pPr marL="288925" indent="-288925" algn="l" defTabSz="914400" rtl="0" eaLnBrk="1" latinLnBrk="0" hangingPunct="1">
              <a:spcBef>
                <a:spcPct val="20000"/>
              </a:spcBef>
              <a:buClr>
                <a:srgbClr val="F85E08"/>
              </a:buClr>
              <a:buSzPct val="85000"/>
              <a:buFont typeface="Wingdings" panose="05000000000000000000" pitchFamily="2" charset="2"/>
              <a:buChar char="§"/>
              <a:defRPr sz="3600" kern="1200">
                <a:solidFill>
                  <a:schemeClr val="tx1">
                    <a:lumMod val="75000"/>
                    <a:lumOff val="25000"/>
                  </a:schemeClr>
                </a:solidFill>
                <a:latin typeface="+mn-lt"/>
                <a:ea typeface="+mn-ea"/>
                <a:cs typeface="+mn-cs"/>
              </a:defRPr>
            </a:lvl1pPr>
            <a:lvl2pPr marL="569913" indent="-295275" algn="l" defTabSz="914400" rtl="0" eaLnBrk="1" latinLnBrk="0" hangingPunct="1">
              <a:spcBef>
                <a:spcPct val="20000"/>
              </a:spcBef>
              <a:buClr>
                <a:srgbClr val="F85E08"/>
              </a:buClr>
              <a:buSzPct val="85000"/>
              <a:buFont typeface="Wingdings" panose="05000000000000000000" pitchFamily="2" charset="2"/>
              <a:buChar char="§"/>
              <a:defRPr sz="3200" kern="1200">
                <a:solidFill>
                  <a:schemeClr val="tx1">
                    <a:lumMod val="75000"/>
                    <a:lumOff val="25000"/>
                  </a:schemeClr>
                </a:solidFill>
                <a:latin typeface="+mn-lt"/>
                <a:ea typeface="+mn-ea"/>
                <a:cs typeface="+mn-cs"/>
              </a:defRPr>
            </a:lvl2pPr>
            <a:lvl3pPr marL="860425" indent="-312738" algn="l" defTabSz="914400" rtl="0" eaLnBrk="1" latinLnBrk="0" hangingPunct="1">
              <a:spcBef>
                <a:spcPct val="20000"/>
              </a:spcBef>
              <a:buClr>
                <a:srgbClr val="F85E08"/>
              </a:buClr>
              <a:buSzPct val="90000"/>
              <a:buFont typeface="Wingdings" panose="05000000000000000000" pitchFamily="2" charset="2"/>
              <a:buChar char="§"/>
              <a:defRPr sz="2800" kern="1200">
                <a:solidFill>
                  <a:schemeClr val="tx1">
                    <a:lumMod val="75000"/>
                    <a:lumOff val="25000"/>
                  </a:schemeClr>
                </a:solidFill>
                <a:latin typeface="+mn-lt"/>
                <a:ea typeface="+mn-ea"/>
                <a:cs typeface="+mn-cs"/>
              </a:defRPr>
            </a:lvl3pPr>
            <a:lvl4pPr marL="1141413" indent="-319088" algn="l" defTabSz="914400" rtl="0" eaLnBrk="1" latinLnBrk="0" hangingPunct="1">
              <a:spcBef>
                <a:spcPct val="20000"/>
              </a:spcBef>
              <a:buClr>
                <a:srgbClr val="F85E08"/>
              </a:buClr>
              <a:buFont typeface="Wingdings" panose="05000000000000000000" pitchFamily="2" charset="2"/>
              <a:buChar char="§"/>
              <a:defRPr sz="2400" kern="1200">
                <a:solidFill>
                  <a:schemeClr val="tx1">
                    <a:lumMod val="75000"/>
                    <a:lumOff val="25000"/>
                  </a:schemeClr>
                </a:solidFill>
                <a:latin typeface="+mn-lt"/>
                <a:ea typeface="+mn-ea"/>
                <a:cs typeface="+mn-cs"/>
              </a:defRPr>
            </a:lvl4pPr>
            <a:lvl5pPr marL="1312863" indent="-261938" algn="l" defTabSz="914400" rtl="0" eaLnBrk="1" latinLnBrk="0" hangingPunct="1">
              <a:spcBef>
                <a:spcPct val="20000"/>
              </a:spcBef>
              <a:buClr>
                <a:srgbClr val="F85E08"/>
              </a:buClr>
              <a:buSzPct val="100000"/>
              <a:buFont typeface="Wingdings" panose="05000000000000000000" pitchFamily="2" charset="2"/>
              <a:buChar char="§"/>
              <a:defRPr sz="2000" kern="1200" baseline="0">
                <a:solidFill>
                  <a:schemeClr val="tx1">
                    <a:lumMod val="75000"/>
                    <a:lumOff val="25000"/>
                  </a:schemeClr>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a:lstStyle>
          <a:p>
            <a:pPr fontAlgn="auto">
              <a:spcAft>
                <a:spcPts val="0"/>
              </a:spcAft>
            </a:pPr>
            <a:r>
              <a:rPr lang="en-US" sz="2800" b="0" dirty="0" smtClean="0">
                <a:effectLst/>
              </a:rPr>
              <a:t>Employs the divide and conquer method</a:t>
            </a:r>
          </a:p>
          <a:p>
            <a:pPr fontAlgn="auto">
              <a:spcAft>
                <a:spcPts val="0"/>
              </a:spcAft>
            </a:pPr>
            <a:r>
              <a:rPr lang="en-US" sz="2800" b="0" dirty="0" smtClean="0">
                <a:effectLst/>
              </a:rPr>
              <a:t>Recursively divides a training set until each division consists of examples from one class</a:t>
            </a:r>
          </a:p>
        </p:txBody>
      </p:sp>
    </p:spTree>
    <p:extLst>
      <p:ext uri="{BB962C8B-B14F-4D97-AF65-F5344CB8AC3E}">
        <p14:creationId xmlns:p14="http://schemas.microsoft.com/office/powerpoint/2010/main" val="71180689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Opening Vignette…</a:t>
            </a:r>
            <a:endParaRPr lang="en-US" dirty="0"/>
          </a:p>
        </p:txBody>
      </p:sp>
      <p:sp>
        <p:nvSpPr>
          <p:cNvPr id="3" name="Content Placeholder 2"/>
          <p:cNvSpPr>
            <a:spLocks noGrp="1"/>
          </p:cNvSpPr>
          <p:nvPr>
            <p:ph idx="1"/>
          </p:nvPr>
        </p:nvSpPr>
        <p:spPr>
          <a:xfrm>
            <a:off x="457200" y="1600200"/>
            <a:ext cx="8610600" cy="4876800"/>
          </a:xfrm>
        </p:spPr>
        <p:txBody>
          <a:bodyPr>
            <a:normAutofit/>
          </a:bodyPr>
          <a:lstStyle/>
          <a:p>
            <a:pPr>
              <a:buNone/>
            </a:pPr>
            <a:r>
              <a:rPr lang="en-US" dirty="0" smtClean="0">
                <a:solidFill>
                  <a:srgbClr val="FF3300"/>
                </a:solidFill>
              </a:rPr>
              <a:t>Cabela’s </a:t>
            </a:r>
            <a:r>
              <a:rPr lang="en-US" dirty="0">
                <a:solidFill>
                  <a:srgbClr val="FF3300"/>
                </a:solidFill>
              </a:rPr>
              <a:t>Reels in More Customers</a:t>
            </a:r>
          </a:p>
          <a:p>
            <a:pPr>
              <a:buNone/>
            </a:pPr>
            <a:r>
              <a:rPr lang="en-US" dirty="0">
                <a:solidFill>
                  <a:srgbClr val="FF3300"/>
                </a:solidFill>
              </a:rPr>
              <a:t>with Advanced Analytics and Data </a:t>
            </a:r>
            <a:r>
              <a:rPr lang="en-US" dirty="0" smtClean="0">
                <a:solidFill>
                  <a:srgbClr val="FF3300"/>
                </a:solidFill>
              </a:rPr>
              <a:t>Mining</a:t>
            </a:r>
          </a:p>
          <a:p>
            <a:r>
              <a:rPr lang="en-US" dirty="0" smtClean="0"/>
              <a:t>Decision situation</a:t>
            </a:r>
          </a:p>
          <a:p>
            <a:r>
              <a:rPr lang="en-US" dirty="0" smtClean="0"/>
              <a:t>Problem</a:t>
            </a:r>
          </a:p>
          <a:p>
            <a:r>
              <a:rPr lang="en-US" dirty="0" smtClean="0"/>
              <a:t>Proposed solution</a:t>
            </a:r>
          </a:p>
          <a:p>
            <a:r>
              <a:rPr lang="en-US" dirty="0" smtClean="0"/>
              <a:t>Results</a:t>
            </a:r>
          </a:p>
          <a:p>
            <a:r>
              <a:rPr lang="en-US" dirty="0" smtClean="0"/>
              <a:t>Answer &amp; discuss the case questions.</a:t>
            </a:r>
            <a:endParaRPr lang="en-US" dirty="0"/>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9200" y="3429000"/>
            <a:ext cx="3526221" cy="1676400"/>
          </a:xfrm>
          <a:prstGeom prst="rect">
            <a:avLst/>
          </a:prstGeom>
          <a:noFill/>
          <a:ln w="9525">
            <a:solidFill>
              <a:srgbClr val="F85E08"/>
            </a:solidFill>
            <a:miter lim="800000"/>
            <a:headEnd/>
            <a:tailEnd/>
          </a:ln>
          <a:extLst>
            <a:ext uri="{909E8E84-426E-40dd-AFC4-6F175D3DCCD1}">
              <a14:hiddenFill xmlns="" xmlns:a14="http://schemas.microsoft.com/office/drawing/2010/main">
                <a:solidFill>
                  <a:schemeClr val="accent1"/>
                </a:solidFill>
              </a14:hiddenFill>
            </a:ext>
          </a:extLst>
        </p:spPr>
      </p:pic>
    </p:spTree>
    <p:extLst>
      <p:ext uri="{BB962C8B-B14F-4D97-AF65-F5344CB8AC3E}">
        <p14:creationId xmlns:p14="http://schemas.microsoft.com/office/powerpoint/2010/main" val="318907947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Questions for the Opening Vignette</a:t>
            </a:r>
          </a:p>
        </p:txBody>
      </p:sp>
      <p:sp>
        <p:nvSpPr>
          <p:cNvPr id="3" name="Content Placeholder 2"/>
          <p:cNvSpPr>
            <a:spLocks noGrp="1"/>
          </p:cNvSpPr>
          <p:nvPr>
            <p:ph idx="1"/>
          </p:nvPr>
        </p:nvSpPr>
        <p:spPr>
          <a:xfrm>
            <a:off x="457200" y="1600200"/>
            <a:ext cx="8610600" cy="4876800"/>
          </a:xfrm>
        </p:spPr>
        <p:txBody>
          <a:bodyPr>
            <a:noAutofit/>
          </a:bodyPr>
          <a:lstStyle/>
          <a:p>
            <a:pPr marL="463550" indent="-463550">
              <a:buFont typeface="+mj-lt"/>
              <a:buAutoNum type="arabicPeriod"/>
            </a:pPr>
            <a:r>
              <a:rPr lang="en-US" sz="2400" dirty="0" smtClean="0"/>
              <a:t>Why </a:t>
            </a:r>
            <a:r>
              <a:rPr lang="en-US" sz="2400" dirty="0"/>
              <a:t>should retailers, especially </a:t>
            </a:r>
            <a:r>
              <a:rPr lang="en-US" sz="2400" dirty="0" err="1"/>
              <a:t>omni</a:t>
            </a:r>
            <a:r>
              <a:rPr lang="en-US" sz="2400" dirty="0"/>
              <a:t>-channel retailers, pay extra attention </a:t>
            </a:r>
            <a:r>
              <a:rPr lang="en-US" sz="2400" dirty="0" smtClean="0"/>
              <a:t>to advanced </a:t>
            </a:r>
            <a:r>
              <a:rPr lang="en-US" sz="2400" dirty="0"/>
              <a:t>analytics and data mining?</a:t>
            </a:r>
          </a:p>
          <a:p>
            <a:pPr marL="463550" indent="-463550">
              <a:buFont typeface="+mj-lt"/>
              <a:buAutoNum type="arabicPeriod"/>
            </a:pPr>
            <a:r>
              <a:rPr lang="en-US" sz="2400" dirty="0" smtClean="0"/>
              <a:t>What </a:t>
            </a:r>
            <a:r>
              <a:rPr lang="en-US" sz="2400" dirty="0"/>
              <a:t>are the top challenges for multi-channel retailers? </a:t>
            </a:r>
            <a:r>
              <a:rPr lang="en-US" sz="2400" dirty="0" smtClean="0"/>
              <a:t>Can </a:t>
            </a:r>
            <a:r>
              <a:rPr lang="en-US" sz="2400" dirty="0"/>
              <a:t>you think of </a:t>
            </a:r>
            <a:r>
              <a:rPr lang="en-US" sz="2400" dirty="0" smtClean="0"/>
              <a:t>other industry </a:t>
            </a:r>
            <a:r>
              <a:rPr lang="en-US" sz="2400" dirty="0"/>
              <a:t>segments that face similar </a:t>
            </a:r>
            <a:r>
              <a:rPr lang="en-US" sz="2400" dirty="0" smtClean="0"/>
              <a:t>problems/challenges?</a:t>
            </a:r>
            <a:endParaRPr lang="en-US" sz="2400" dirty="0"/>
          </a:p>
          <a:p>
            <a:pPr marL="463550" indent="-463550">
              <a:buFont typeface="+mj-lt"/>
              <a:buAutoNum type="arabicPeriod"/>
            </a:pPr>
            <a:r>
              <a:rPr lang="en-US" sz="2400" dirty="0" smtClean="0"/>
              <a:t>What </a:t>
            </a:r>
            <a:r>
              <a:rPr lang="en-US" sz="2400" dirty="0"/>
              <a:t>are the sources of data that retailers such as Cabela’s use for their data </a:t>
            </a:r>
            <a:r>
              <a:rPr lang="en-US" sz="2400" dirty="0" smtClean="0"/>
              <a:t>mining projects</a:t>
            </a:r>
            <a:r>
              <a:rPr lang="en-US" sz="2400" dirty="0"/>
              <a:t>?</a:t>
            </a:r>
          </a:p>
          <a:p>
            <a:pPr marL="463550" indent="-463550">
              <a:buFont typeface="+mj-lt"/>
              <a:buAutoNum type="arabicPeriod"/>
            </a:pPr>
            <a:r>
              <a:rPr lang="en-US" sz="2400" dirty="0" smtClean="0"/>
              <a:t>What </a:t>
            </a:r>
            <a:r>
              <a:rPr lang="en-US" sz="2400" dirty="0"/>
              <a:t>does it mean to have a “single view of the customer”? How can it </a:t>
            </a:r>
            <a:r>
              <a:rPr lang="en-US" sz="2400" dirty="0" smtClean="0"/>
              <a:t>be accomplished</a:t>
            </a:r>
            <a:r>
              <a:rPr lang="en-US" sz="2400" dirty="0"/>
              <a:t>?</a:t>
            </a:r>
          </a:p>
          <a:p>
            <a:pPr marL="463550" indent="-463550">
              <a:buFont typeface="+mj-lt"/>
              <a:buAutoNum type="arabicPeriod"/>
            </a:pPr>
            <a:r>
              <a:rPr lang="en-US" sz="2400" dirty="0" smtClean="0"/>
              <a:t>What </a:t>
            </a:r>
            <a:r>
              <a:rPr lang="en-US" sz="2400" dirty="0"/>
              <a:t>type of analytics help did Cabela’s get from their efforts? Can you think of </a:t>
            </a:r>
            <a:r>
              <a:rPr lang="en-US" sz="2400" dirty="0" smtClean="0"/>
              <a:t>any other </a:t>
            </a:r>
            <a:r>
              <a:rPr lang="en-US" sz="2400" dirty="0"/>
              <a:t>potential benefits of analytics for large-scale retailers like Cabela’s</a:t>
            </a:r>
            <a:r>
              <a:rPr lang="en-US" sz="2400" dirty="0" smtClean="0"/>
              <a:t>?</a:t>
            </a:r>
            <a:endParaRPr lang="en-US" sz="2400" dirty="0"/>
          </a:p>
        </p:txBody>
      </p:sp>
      <p:sp>
        <p:nvSpPr>
          <p:cNvPr id="4" name="Slide Number Placeholder 3"/>
          <p:cNvSpPr>
            <a:spLocks noGrp="1"/>
          </p:cNvSpPr>
          <p:nvPr>
            <p:ph type="sldNum" sz="quarter" idx="12"/>
          </p:nvPr>
        </p:nvSpPr>
        <p:spPr/>
        <p:txBody>
          <a:bodyPr/>
          <a:lstStyle/>
          <a:p>
            <a:r>
              <a:rPr lang="en-US" smtClean="0"/>
              <a:t>Slide 1- </a:t>
            </a:r>
            <a:fld id="{0CFEC368-1D7A-4F81-ABF6-AE0E36BAF64C}" type="slidenum">
              <a:rPr lang="en-US" smtClean="0"/>
              <a:pPr/>
              <a:t>38</a:t>
            </a:fld>
            <a:endParaRPr lang="en-US" dirty="0"/>
          </a:p>
        </p:txBody>
      </p:sp>
    </p:spTree>
    <p:extLst>
      <p:ext uri="{BB962C8B-B14F-4D97-AF65-F5344CB8AC3E}">
        <p14:creationId xmlns:p14="http://schemas.microsoft.com/office/powerpoint/2010/main" val="229227616"/>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5296</TotalTime>
  <Words>1559</Words>
  <Application>Microsoft Office PowerPoint</Application>
  <PresentationFormat>On-screen Show (4:3)</PresentationFormat>
  <Paragraphs>191</Paragraphs>
  <Slides>38</Slides>
  <Notes>16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38</vt:i4>
      </vt:variant>
    </vt:vector>
  </HeadingPairs>
  <TitlesOfParts>
    <vt:vector size="45" baseType="lpstr">
      <vt:lpstr>ＭＳ Ｐゴシック</vt:lpstr>
      <vt:lpstr>Arial</vt:lpstr>
      <vt:lpstr>Monotype Sorts</vt:lpstr>
      <vt:lpstr>Tahoma</vt:lpstr>
      <vt:lpstr>Times New Roman</vt:lpstr>
      <vt:lpstr>Wingdings</vt:lpstr>
      <vt:lpstr>Clarity</vt:lpstr>
      <vt:lpstr>PowerPoint Presentation</vt:lpstr>
      <vt:lpstr>Lesson Plan</vt:lpstr>
      <vt:lpstr>Seminar Case</vt:lpstr>
      <vt:lpstr>Learning Objectives</vt:lpstr>
      <vt:lpstr>Data Mining Concepts and Definitions Why Data Mining?</vt:lpstr>
      <vt:lpstr>Definition of Data Mining</vt:lpstr>
      <vt:lpstr>PowerPoint Presentation</vt:lpstr>
      <vt:lpstr>Data Mining at the Intersection of Many Disciplines</vt:lpstr>
      <vt:lpstr>Data in Data Mining</vt:lpstr>
      <vt:lpstr>PowerPoint Presentation</vt:lpstr>
      <vt:lpstr>PowerPoint Presentation</vt:lpstr>
      <vt:lpstr>PowerPoint Presentation</vt:lpstr>
      <vt:lpstr>PowerPoint Presentation</vt:lpstr>
      <vt:lpstr>PowerPoint Presentation</vt:lpstr>
      <vt:lpstr>What Does DM Do?  How Does it Work?</vt:lpstr>
      <vt:lpstr>PowerPoint Presentation</vt:lpstr>
      <vt:lpstr>PowerPoint Presentation</vt:lpstr>
      <vt:lpstr>Data Mining seeks to identify four main patterns</vt:lpstr>
      <vt:lpstr>PowerPoint Presentation</vt:lpstr>
      <vt:lpstr>PowerPoint Presentation</vt:lpstr>
      <vt:lpstr>PowerPoint Presentation</vt:lpstr>
      <vt:lpstr>DM tasks 3 main categories: </vt:lpstr>
      <vt:lpstr>Prediction</vt:lpstr>
      <vt:lpstr>A Taxonomy for Data Mining Tasks</vt:lpstr>
      <vt:lpstr>PowerPoint Presentation</vt:lpstr>
      <vt:lpstr>PowerPoint Presentation</vt:lpstr>
      <vt:lpstr>PowerPoint Presentation</vt:lpstr>
      <vt:lpstr>Data Mining Applications</vt:lpstr>
      <vt:lpstr>Data Mining Applications (cont.)</vt:lpstr>
      <vt:lpstr>Data Mining Methods: Classification</vt:lpstr>
      <vt:lpstr>PowerPoint Presentation</vt:lpstr>
      <vt:lpstr>Assessment Methods for Classification</vt:lpstr>
      <vt:lpstr>Accuracy of Classification Models</vt:lpstr>
      <vt:lpstr>Estimation Methodologies for Classification</vt:lpstr>
      <vt:lpstr>Classification Techniques</vt:lpstr>
      <vt:lpstr>Decision Trees</vt:lpstr>
      <vt:lpstr>Opening Vignette…</vt:lpstr>
      <vt:lpstr>Questions for the Opening Vignette</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DSS Chapter 1</dc:title>
  <dc:creator>Dursun Delen</dc:creator>
  <cp:lastModifiedBy>SAW-1</cp:lastModifiedBy>
  <cp:revision>218</cp:revision>
  <cp:lastPrinted>2013-11-04T21:29:49Z</cp:lastPrinted>
  <dcterms:created xsi:type="dcterms:W3CDTF">1998-03-18T21:58:50Z</dcterms:created>
  <dcterms:modified xsi:type="dcterms:W3CDTF">2016-02-27T16:05:14Z</dcterms:modified>
</cp:coreProperties>
</file>